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6" r:id="rId7"/>
    <p:sldId id="267"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85" d="100"/>
          <a:sy n="85" d="100"/>
        </p:scale>
        <p:origin x="9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69794C2-204B-45A3-964E-363AB719748E}" type="datetimeFigureOut">
              <a:rPr lang="en-US" smtClean="0"/>
              <a:t>3/30/2016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69A337-98D3-4B44-9FBC-9E048C14F66B}" type="slidenum">
              <a:rPr lang="en-US" smtClean="0"/>
              <a:t>‹#›</a:t>
            </a:fld>
            <a:endParaRPr lang="en-US"/>
          </a:p>
        </p:txBody>
      </p:sp>
    </p:spTree>
    <p:extLst>
      <p:ext uri="{BB962C8B-B14F-4D97-AF65-F5344CB8AC3E}">
        <p14:creationId xmlns:p14="http://schemas.microsoft.com/office/powerpoint/2010/main" val="2329047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9794C2-204B-45A3-964E-363AB719748E}" type="datetimeFigureOut">
              <a:rPr lang="en-US" smtClean="0"/>
              <a:t>3/30/2016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69A337-98D3-4B44-9FBC-9E048C14F66B}" type="slidenum">
              <a:rPr lang="en-US" smtClean="0"/>
              <a:t>‹#›</a:t>
            </a:fld>
            <a:endParaRPr lang="en-US"/>
          </a:p>
        </p:txBody>
      </p:sp>
    </p:spTree>
    <p:extLst>
      <p:ext uri="{BB962C8B-B14F-4D97-AF65-F5344CB8AC3E}">
        <p14:creationId xmlns:p14="http://schemas.microsoft.com/office/powerpoint/2010/main" val="1214699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9794C2-204B-45A3-964E-363AB719748E}" type="datetimeFigureOut">
              <a:rPr lang="en-US" smtClean="0"/>
              <a:t>3/30/2016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69A337-98D3-4B44-9FBC-9E048C14F66B}" type="slidenum">
              <a:rPr lang="en-US" smtClean="0"/>
              <a:t>‹#›</a:t>
            </a:fld>
            <a:endParaRPr lang="en-US"/>
          </a:p>
        </p:txBody>
      </p:sp>
    </p:spTree>
    <p:extLst>
      <p:ext uri="{BB962C8B-B14F-4D97-AF65-F5344CB8AC3E}">
        <p14:creationId xmlns:p14="http://schemas.microsoft.com/office/powerpoint/2010/main" val="2892181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9794C2-204B-45A3-964E-363AB719748E}" type="datetimeFigureOut">
              <a:rPr lang="en-US" smtClean="0"/>
              <a:t>3/30/2016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69A337-98D3-4B44-9FBC-9E048C14F66B}" type="slidenum">
              <a:rPr lang="en-US" smtClean="0"/>
              <a:t>‹#›</a:t>
            </a:fld>
            <a:endParaRPr lang="en-US"/>
          </a:p>
        </p:txBody>
      </p:sp>
    </p:spTree>
    <p:extLst>
      <p:ext uri="{BB962C8B-B14F-4D97-AF65-F5344CB8AC3E}">
        <p14:creationId xmlns:p14="http://schemas.microsoft.com/office/powerpoint/2010/main" val="2942062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69794C2-204B-45A3-964E-363AB719748E}" type="datetimeFigureOut">
              <a:rPr lang="en-US" smtClean="0"/>
              <a:t>3/30/2016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69A337-98D3-4B44-9FBC-9E048C14F66B}" type="slidenum">
              <a:rPr lang="en-US" smtClean="0"/>
              <a:t>‹#›</a:t>
            </a:fld>
            <a:endParaRPr lang="en-US"/>
          </a:p>
        </p:txBody>
      </p:sp>
    </p:spTree>
    <p:extLst>
      <p:ext uri="{BB962C8B-B14F-4D97-AF65-F5344CB8AC3E}">
        <p14:creationId xmlns:p14="http://schemas.microsoft.com/office/powerpoint/2010/main" val="558375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69794C2-204B-45A3-964E-363AB719748E}" type="datetimeFigureOut">
              <a:rPr lang="en-US" smtClean="0"/>
              <a:t>3/30/2016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69A337-98D3-4B44-9FBC-9E048C14F66B}" type="slidenum">
              <a:rPr lang="en-US" smtClean="0"/>
              <a:t>‹#›</a:t>
            </a:fld>
            <a:endParaRPr lang="en-US"/>
          </a:p>
        </p:txBody>
      </p:sp>
    </p:spTree>
    <p:extLst>
      <p:ext uri="{BB962C8B-B14F-4D97-AF65-F5344CB8AC3E}">
        <p14:creationId xmlns:p14="http://schemas.microsoft.com/office/powerpoint/2010/main" val="1468491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69794C2-204B-45A3-964E-363AB719748E}" type="datetimeFigureOut">
              <a:rPr lang="en-US" smtClean="0"/>
              <a:t>3/30/2016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69A337-98D3-4B44-9FBC-9E048C14F66B}" type="slidenum">
              <a:rPr lang="en-US" smtClean="0"/>
              <a:t>‹#›</a:t>
            </a:fld>
            <a:endParaRPr lang="en-US"/>
          </a:p>
        </p:txBody>
      </p:sp>
    </p:spTree>
    <p:extLst>
      <p:ext uri="{BB962C8B-B14F-4D97-AF65-F5344CB8AC3E}">
        <p14:creationId xmlns:p14="http://schemas.microsoft.com/office/powerpoint/2010/main" val="146727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69794C2-204B-45A3-964E-363AB719748E}" type="datetimeFigureOut">
              <a:rPr lang="en-US" smtClean="0"/>
              <a:t>3/30/2016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69A337-98D3-4B44-9FBC-9E048C14F66B}" type="slidenum">
              <a:rPr lang="en-US" smtClean="0"/>
              <a:t>‹#›</a:t>
            </a:fld>
            <a:endParaRPr lang="en-US"/>
          </a:p>
        </p:txBody>
      </p:sp>
    </p:spTree>
    <p:extLst>
      <p:ext uri="{BB962C8B-B14F-4D97-AF65-F5344CB8AC3E}">
        <p14:creationId xmlns:p14="http://schemas.microsoft.com/office/powerpoint/2010/main" val="1997702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794C2-204B-45A3-964E-363AB719748E}" type="datetimeFigureOut">
              <a:rPr lang="en-US" smtClean="0"/>
              <a:t>3/30/2016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69A337-98D3-4B44-9FBC-9E048C14F66B}" type="slidenum">
              <a:rPr lang="en-US" smtClean="0"/>
              <a:t>‹#›</a:t>
            </a:fld>
            <a:endParaRPr lang="en-US"/>
          </a:p>
        </p:txBody>
      </p:sp>
    </p:spTree>
    <p:extLst>
      <p:ext uri="{BB962C8B-B14F-4D97-AF65-F5344CB8AC3E}">
        <p14:creationId xmlns:p14="http://schemas.microsoft.com/office/powerpoint/2010/main" val="3048949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9794C2-204B-45A3-964E-363AB719748E}" type="datetimeFigureOut">
              <a:rPr lang="en-US" smtClean="0"/>
              <a:t>3/30/2016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69A337-98D3-4B44-9FBC-9E048C14F66B}" type="slidenum">
              <a:rPr lang="en-US" smtClean="0"/>
              <a:t>‹#›</a:t>
            </a:fld>
            <a:endParaRPr lang="en-US"/>
          </a:p>
        </p:txBody>
      </p:sp>
    </p:spTree>
    <p:extLst>
      <p:ext uri="{BB962C8B-B14F-4D97-AF65-F5344CB8AC3E}">
        <p14:creationId xmlns:p14="http://schemas.microsoft.com/office/powerpoint/2010/main" val="2812429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9794C2-204B-45A3-964E-363AB719748E}" type="datetimeFigureOut">
              <a:rPr lang="en-US" smtClean="0"/>
              <a:t>3/30/2016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69A337-98D3-4B44-9FBC-9E048C14F66B}" type="slidenum">
              <a:rPr lang="en-US" smtClean="0"/>
              <a:t>‹#›</a:t>
            </a:fld>
            <a:endParaRPr lang="en-US"/>
          </a:p>
        </p:txBody>
      </p:sp>
    </p:spTree>
    <p:extLst>
      <p:ext uri="{BB962C8B-B14F-4D97-AF65-F5344CB8AC3E}">
        <p14:creationId xmlns:p14="http://schemas.microsoft.com/office/powerpoint/2010/main" val="175677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9794C2-204B-45A3-964E-363AB719748E}" type="datetimeFigureOut">
              <a:rPr lang="en-US" smtClean="0"/>
              <a:t>3/30/2016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69A337-98D3-4B44-9FBC-9E048C14F66B}" type="slidenum">
              <a:rPr lang="en-US" smtClean="0"/>
              <a:t>‹#›</a:t>
            </a:fld>
            <a:endParaRPr lang="en-US"/>
          </a:p>
        </p:txBody>
      </p:sp>
    </p:spTree>
    <p:extLst>
      <p:ext uri="{BB962C8B-B14F-4D97-AF65-F5344CB8AC3E}">
        <p14:creationId xmlns:p14="http://schemas.microsoft.com/office/powerpoint/2010/main" val="28881818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latin typeface="Times New Roman" panose="02020603050405020304" pitchFamily="18" charset="0"/>
                <a:cs typeface="Times New Roman" panose="02020603050405020304" pitchFamily="18" charset="0"/>
              </a:rPr>
              <a:t>Software Quality Assurance Test Plan</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DITZY</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240942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9172" y="726626"/>
            <a:ext cx="8946541" cy="4195481"/>
          </a:xfrm>
        </p:spPr>
        <p:txBody>
          <a:bodyPr>
            <a:normAutofit fontScale="92500"/>
          </a:bodyPr>
          <a:lstStyle/>
          <a:p>
            <a:pPr marL="0" indent="0">
              <a:buNone/>
            </a:pPr>
            <a:r>
              <a:rPr lang="en-US" b="1" dirty="0" smtClean="0">
                <a:latin typeface="Times New Roman" panose="02020603050405020304" pitchFamily="18" charset="0"/>
                <a:cs typeface="Times New Roman" panose="02020603050405020304" pitchFamily="18" charset="0"/>
              </a:rPr>
              <a:t>Regression Testing:</a:t>
            </a:r>
            <a:endParaRPr lang="en-US" dirty="0" smtClean="0">
              <a:latin typeface="Times New Roman" panose="02020603050405020304" pitchFamily="18" charset="0"/>
              <a:cs typeface="Times New Roman" panose="02020603050405020304" pitchFamily="18" charset="0"/>
            </a:endParaRPr>
          </a:p>
          <a:p>
            <a:pPr marL="0" lvl="0" indent="0">
              <a:buNone/>
            </a:pPr>
            <a:r>
              <a:rPr lang="en-US" dirty="0" smtClean="0">
                <a:latin typeface="Times New Roman" panose="02020603050405020304" pitchFamily="18" charset="0"/>
                <a:cs typeface="Times New Roman" panose="02020603050405020304" pitchFamily="18" charset="0"/>
              </a:rPr>
              <a:t>The regression testing will ensure each working update will be compatible with the previous version. In this case there will only be one version delivered to the client.</a:t>
            </a:r>
          </a:p>
          <a:p>
            <a:pPr marL="0" lvl="0" indent="0">
              <a:buNone/>
            </a:pPr>
            <a:r>
              <a:rPr lang="en-US" b="1" dirty="0" smtClean="0">
                <a:latin typeface="Times New Roman" panose="02020603050405020304" pitchFamily="18" charset="0"/>
                <a:cs typeface="Times New Roman" panose="02020603050405020304" pitchFamily="18" charset="0"/>
              </a:rPr>
              <a:t>Acceptance Testing:</a:t>
            </a:r>
          </a:p>
          <a:p>
            <a:pPr marL="0" lvl="0" indent="0">
              <a:buNone/>
            </a:pPr>
            <a:r>
              <a:rPr lang="en-US" dirty="0" smtClean="0">
                <a:latin typeface="Times New Roman" panose="02020603050405020304" pitchFamily="18" charset="0"/>
                <a:cs typeface="Times New Roman" panose="02020603050405020304" pitchFamily="18" charset="0"/>
              </a:rPr>
              <a:t>Acceptance testing will be conducted once we are in the Design phase to ensure product is in accordance with the client’s needs.</a:t>
            </a:r>
          </a:p>
          <a:p>
            <a:pPr marL="0" lvl="0" indent="0">
              <a:buNone/>
            </a:pPr>
            <a:r>
              <a:rPr lang="en-US" b="1" dirty="0" smtClean="0">
                <a:latin typeface="Times New Roman" panose="02020603050405020304" pitchFamily="18" charset="0"/>
                <a:cs typeface="Times New Roman" panose="02020603050405020304" pitchFamily="18" charset="0"/>
              </a:rPr>
              <a:t>Beta Testing:</a:t>
            </a:r>
          </a:p>
          <a:p>
            <a:pPr marL="0" lvl="0" indent="0">
              <a:buNone/>
            </a:pPr>
            <a:r>
              <a:rPr lang="en-US" dirty="0" smtClean="0">
                <a:latin typeface="Times New Roman" panose="02020603050405020304" pitchFamily="18" charset="0"/>
                <a:cs typeface="Times New Roman" panose="02020603050405020304" pitchFamily="18" charset="0"/>
              </a:rPr>
              <a:t>Beta testing will conducted by the client at the end of the course.</a:t>
            </a:r>
          </a:p>
          <a:p>
            <a:pPr marL="0" lvl="0" indent="0">
              <a:buNone/>
            </a:pP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03180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a:t>
            </a:r>
            <a:r>
              <a:rPr lang="en-US" b="1" dirty="0" smtClean="0">
                <a:latin typeface="Times New Roman" panose="02020603050405020304" pitchFamily="18" charset="0"/>
                <a:cs typeface="Times New Roman" panose="02020603050405020304" pitchFamily="18" charset="0"/>
              </a:rPr>
              <a:t>bjectives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dirty="0" smtClean="0">
                <a:latin typeface="Times New Roman" panose="02020603050405020304" pitchFamily="18" charset="0"/>
                <a:cs typeface="Times New Roman" panose="02020603050405020304" pitchFamily="18" charset="0"/>
              </a:rPr>
              <a:t>The objective is to complete the software product which is DITZY by May 1</a:t>
            </a:r>
            <a:r>
              <a:rPr lang="en-US" baseline="30000" dirty="0" smtClean="0">
                <a:latin typeface="Times New Roman" panose="02020603050405020304" pitchFamily="18" charset="0"/>
                <a:cs typeface="Times New Roman" panose="02020603050405020304" pitchFamily="18" charset="0"/>
              </a:rPr>
              <a:t>st</a:t>
            </a:r>
            <a:r>
              <a:rPr lang="en-US" dirty="0" smtClean="0">
                <a:latin typeface="Times New Roman" panose="02020603050405020304" pitchFamily="18" charset="0"/>
                <a:cs typeface="Times New Roman" panose="02020603050405020304" pitchFamily="18" charset="0"/>
              </a:rPr>
              <a:t> , 2016 within budget and meet the requirements of the client.</a:t>
            </a:r>
          </a:p>
          <a:p>
            <a:pPr marL="0" indent="0">
              <a:buNone/>
            </a:pPr>
            <a:r>
              <a:rPr lang="en-US" dirty="0" smtClean="0">
                <a:latin typeface="Times New Roman" panose="02020603050405020304" pitchFamily="18" charset="0"/>
                <a:cs typeface="Times New Roman" panose="02020603050405020304" pitchFamily="18" charset="0"/>
              </a:rPr>
              <a:t>This test plan will cover the following objectives:</a:t>
            </a:r>
          </a:p>
          <a:p>
            <a:pPr lvl="0"/>
            <a:r>
              <a:rPr lang="en-US" dirty="0" smtClean="0">
                <a:latin typeface="Times New Roman" panose="02020603050405020304" pitchFamily="18" charset="0"/>
                <a:cs typeface="Times New Roman" panose="02020603050405020304" pitchFamily="18" charset="0"/>
              </a:rPr>
              <a:t>Identify existing project information and the proposed product to be tested.</a:t>
            </a:r>
          </a:p>
          <a:p>
            <a:pPr lvl="0"/>
            <a:r>
              <a:rPr lang="en-US" dirty="0" smtClean="0">
                <a:latin typeface="Times New Roman" panose="02020603050405020304" pitchFamily="18" charset="0"/>
                <a:cs typeface="Times New Roman" panose="02020603050405020304" pitchFamily="18" charset="0"/>
              </a:rPr>
              <a:t>List testing requirements.</a:t>
            </a:r>
          </a:p>
          <a:p>
            <a:pPr lvl="0"/>
            <a:r>
              <a:rPr lang="en-US" dirty="0" smtClean="0">
                <a:latin typeface="Times New Roman" panose="02020603050405020304" pitchFamily="18" charset="0"/>
                <a:cs typeface="Times New Roman" panose="02020603050405020304" pitchFamily="18" charset="0"/>
              </a:rPr>
              <a:t>Describe different testing strategies to be used.</a:t>
            </a:r>
          </a:p>
          <a:p>
            <a:pPr lvl="0"/>
            <a:r>
              <a:rPr lang="en-US" dirty="0" smtClean="0">
                <a:latin typeface="Times New Roman" panose="02020603050405020304" pitchFamily="18" charset="0"/>
                <a:cs typeface="Times New Roman" panose="02020603050405020304" pitchFamily="18" charset="0"/>
              </a:rPr>
              <a:t>List test activity deliverables.</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3390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Testing Strategy</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199" y="1825625"/>
            <a:ext cx="10653889" cy="4665486"/>
          </a:xfrm>
        </p:spPr>
        <p:txBody>
          <a:bodyPr>
            <a:noAutofit/>
          </a:bodyPr>
          <a:lstStyle/>
          <a:p>
            <a:pPr marL="0" indent="0">
              <a:buNone/>
            </a:pPr>
            <a:r>
              <a:rPr lang="en-US" sz="1900" dirty="0" smtClean="0">
                <a:latin typeface="Times New Roman" panose="02020603050405020304" pitchFamily="18" charset="0"/>
                <a:cs typeface="Times New Roman" panose="02020603050405020304" pitchFamily="18" charset="0"/>
              </a:rPr>
              <a:t>Here we are going to use non-execution based testing:</a:t>
            </a:r>
          </a:p>
          <a:p>
            <a:pPr marL="0" lvl="0" indent="0">
              <a:buNone/>
            </a:pPr>
            <a:r>
              <a:rPr lang="en-US" sz="1900" b="1" dirty="0" smtClean="0">
                <a:latin typeface="Times New Roman" panose="02020603050405020304" pitchFamily="18" charset="0"/>
                <a:cs typeface="Times New Roman" panose="02020603050405020304" pitchFamily="18" charset="0"/>
              </a:rPr>
              <a:t>Walkthrough:</a:t>
            </a:r>
          </a:p>
          <a:p>
            <a:pPr lvl="1">
              <a:buFont typeface="Wingdings" panose="05000000000000000000" pitchFamily="2" charset="2"/>
              <a:buChar char="v"/>
            </a:pPr>
            <a:r>
              <a:rPr lang="en-US" sz="1900" dirty="0" smtClean="0">
                <a:latin typeface="Times New Roman" panose="02020603050405020304" pitchFamily="18" charset="0"/>
                <a:cs typeface="Times New Roman" panose="02020603050405020304" pitchFamily="18" charset="0"/>
              </a:rPr>
              <a:t>Team members: Imran, Ming, </a:t>
            </a:r>
            <a:r>
              <a:rPr lang="en-US" sz="1900" dirty="0">
                <a:latin typeface="Times New Roman" panose="02020603050405020304" pitchFamily="18" charset="0"/>
                <a:cs typeface="Times New Roman" panose="02020603050405020304" pitchFamily="18" charset="0"/>
              </a:rPr>
              <a:t>T</a:t>
            </a:r>
            <a:r>
              <a:rPr lang="en-US" sz="1900" dirty="0" smtClean="0">
                <a:latin typeface="Times New Roman" panose="02020603050405020304" pitchFamily="18" charset="0"/>
                <a:cs typeface="Times New Roman" panose="02020603050405020304" pitchFamily="18" charset="0"/>
              </a:rPr>
              <a:t>aylor, Daniel, Zach</a:t>
            </a:r>
          </a:p>
          <a:p>
            <a:pPr lvl="1">
              <a:buFont typeface="Wingdings" panose="05000000000000000000" pitchFamily="2" charset="2"/>
              <a:buChar char="v"/>
            </a:pPr>
            <a:r>
              <a:rPr lang="en-US" sz="1900" dirty="0" smtClean="0">
                <a:latin typeface="Times New Roman" panose="02020603050405020304" pitchFamily="18" charset="0"/>
                <a:cs typeface="Times New Roman" panose="02020603050405020304" pitchFamily="18" charset="0"/>
              </a:rPr>
              <a:t>Responsible for analyzing specifications, detect faults, and performing the next workflow development step (Design).</a:t>
            </a:r>
          </a:p>
          <a:p>
            <a:pPr marL="0" lvl="0" indent="0">
              <a:buNone/>
            </a:pPr>
            <a:r>
              <a:rPr lang="en-US" sz="1900" dirty="0" smtClean="0">
                <a:latin typeface="Times New Roman" panose="02020603050405020304" pitchFamily="18" charset="0"/>
                <a:cs typeface="Times New Roman" panose="02020603050405020304" pitchFamily="18" charset="0"/>
              </a:rPr>
              <a:t>Goal of walkthrough is to detect faults in the prototype by a representative of the SQA group and follow up into the next step of development.</a:t>
            </a:r>
          </a:p>
          <a:p>
            <a:pPr marL="0" lvl="0" indent="0">
              <a:buNone/>
            </a:pPr>
            <a:r>
              <a:rPr lang="en-US" sz="1900" b="1" dirty="0" smtClean="0">
                <a:latin typeface="Times New Roman" panose="02020603050405020304" pitchFamily="18" charset="0"/>
                <a:cs typeface="Times New Roman" panose="02020603050405020304" pitchFamily="18" charset="0"/>
              </a:rPr>
              <a:t>Inspections:</a:t>
            </a:r>
          </a:p>
          <a:p>
            <a:pPr lvl="1">
              <a:buFont typeface="Wingdings" panose="05000000000000000000" pitchFamily="2" charset="2"/>
              <a:buChar char="v"/>
            </a:pPr>
            <a:r>
              <a:rPr lang="en-US" sz="1900" dirty="0">
                <a:latin typeface="Times New Roman" panose="02020603050405020304" pitchFamily="18" charset="0"/>
                <a:cs typeface="Times New Roman" panose="02020603050405020304" pitchFamily="18" charset="0"/>
              </a:rPr>
              <a:t>Overview : Inspection of all the documents including requirements, specifications, design and codes etc.</a:t>
            </a:r>
          </a:p>
          <a:p>
            <a:pPr lvl="1">
              <a:buFont typeface="Wingdings" panose="05000000000000000000" pitchFamily="2" charset="2"/>
              <a:buChar char="v"/>
            </a:pPr>
            <a:r>
              <a:rPr lang="en-US" sz="1900" dirty="0" smtClean="0">
                <a:latin typeface="Times New Roman" panose="02020603050405020304" pitchFamily="18" charset="0"/>
                <a:cs typeface="Times New Roman" panose="02020603050405020304" pitchFamily="18" charset="0"/>
              </a:rPr>
              <a:t>Preparation</a:t>
            </a:r>
            <a:r>
              <a:rPr lang="en-US" sz="1900" dirty="0">
                <a:latin typeface="Times New Roman" panose="02020603050405020304" pitchFamily="18" charset="0"/>
                <a:cs typeface="Times New Roman" panose="02020603050405020304" pitchFamily="18" charset="0"/>
              </a:rPr>
              <a:t>: To analyze all the documents in detail and list all the faults if found.</a:t>
            </a:r>
          </a:p>
          <a:p>
            <a:pPr lvl="1">
              <a:buFont typeface="Wingdings" panose="05000000000000000000" pitchFamily="2" charset="2"/>
              <a:buChar char="v"/>
            </a:pPr>
            <a:r>
              <a:rPr lang="en-US" sz="1900" dirty="0" smtClean="0">
                <a:latin typeface="Times New Roman" panose="02020603050405020304" pitchFamily="18" charset="0"/>
                <a:cs typeface="Times New Roman" panose="02020603050405020304" pitchFamily="18" charset="0"/>
              </a:rPr>
              <a:t>Inspection</a:t>
            </a:r>
            <a:r>
              <a:rPr lang="en-US" sz="1900" dirty="0">
                <a:latin typeface="Times New Roman" panose="02020603050405020304" pitchFamily="18" charset="0"/>
                <a:cs typeface="Times New Roman" panose="02020603050405020304" pitchFamily="18" charset="0"/>
              </a:rPr>
              <a:t>: By performing a walkthrough, in order to make sure if all the items are covered.</a:t>
            </a:r>
          </a:p>
          <a:p>
            <a:pPr lvl="1">
              <a:buFont typeface="Wingdings" panose="05000000000000000000" pitchFamily="2" charset="2"/>
              <a:buChar char="v"/>
            </a:pPr>
            <a:r>
              <a:rPr lang="en-US" sz="1900" dirty="0" smtClean="0">
                <a:latin typeface="Times New Roman" panose="02020603050405020304" pitchFamily="18" charset="0"/>
                <a:cs typeface="Times New Roman" panose="02020603050405020304" pitchFamily="18" charset="0"/>
              </a:rPr>
              <a:t>Rework</a:t>
            </a:r>
            <a:r>
              <a:rPr lang="en-US" sz="1900" dirty="0">
                <a:latin typeface="Times New Roman" panose="02020603050405020304" pitchFamily="18" charset="0"/>
                <a:cs typeface="Times New Roman" panose="02020603050405020304" pitchFamily="18" charset="0"/>
              </a:rPr>
              <a:t>: Every issues to be resolved and re-tested to ensure no further faults are present.</a:t>
            </a:r>
          </a:p>
          <a:p>
            <a:pPr lvl="1">
              <a:buFont typeface="Wingdings" panose="05000000000000000000" pitchFamily="2" charset="2"/>
              <a:buChar char="v"/>
            </a:pPr>
            <a:r>
              <a:rPr lang="en-US" sz="1900" dirty="0" smtClean="0">
                <a:latin typeface="Times New Roman" panose="02020603050405020304" pitchFamily="18" charset="0"/>
                <a:cs typeface="Times New Roman" panose="02020603050405020304" pitchFamily="18" charset="0"/>
              </a:rPr>
              <a:t>Follow-up</a:t>
            </a:r>
            <a:r>
              <a:rPr lang="en-US" sz="1900" dirty="0">
                <a:latin typeface="Times New Roman" panose="02020603050405020304" pitchFamily="18" charset="0"/>
                <a:cs typeface="Times New Roman" panose="02020603050405020304" pitchFamily="18" charset="0"/>
              </a:rPr>
              <a:t>: All the changes are checked to make sure if everything is correct.</a:t>
            </a:r>
          </a:p>
          <a:p>
            <a:pPr>
              <a:buFont typeface="Wingdings" panose="05000000000000000000" pitchFamily="2" charset="2"/>
              <a:buChar char="v"/>
            </a:pPr>
            <a:endParaRPr lang="en-US" sz="1900" dirty="0"/>
          </a:p>
          <a:p>
            <a:endParaRPr lang="en-US"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0309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The features to be tested are:</a:t>
            </a:r>
          </a:p>
        </p:txBody>
      </p:sp>
      <p:sp>
        <p:nvSpPr>
          <p:cNvPr id="3" name="Content Placeholder 2"/>
          <p:cNvSpPr>
            <a:spLocks noGrp="1"/>
          </p:cNvSpPr>
          <p:nvPr>
            <p:ph idx="1"/>
          </p:nvPr>
        </p:nvSpPr>
        <p:spPr/>
        <p:txBody>
          <a:bodyPr/>
          <a:lstStyle/>
          <a:p>
            <a:pPr lvl="0"/>
            <a:r>
              <a:rPr lang="en-US" dirty="0">
                <a:latin typeface="Times New Roman" panose="02020603050405020304" pitchFamily="18" charset="0"/>
                <a:cs typeface="Times New Roman" panose="02020603050405020304" pitchFamily="18" charset="0"/>
              </a:rPr>
              <a:t>Single player mode</a:t>
            </a:r>
          </a:p>
          <a:p>
            <a:pPr lvl="0"/>
            <a:r>
              <a:rPr lang="en-US" dirty="0">
                <a:latin typeface="Times New Roman" panose="02020603050405020304" pitchFamily="18" charset="0"/>
                <a:cs typeface="Times New Roman" panose="02020603050405020304" pitchFamily="18" charset="0"/>
              </a:rPr>
              <a:t>Player vs. Player mode</a:t>
            </a:r>
          </a:p>
          <a:p>
            <a:pPr lvl="0"/>
            <a:r>
              <a:rPr lang="en-US" dirty="0">
                <a:latin typeface="Times New Roman" panose="02020603050405020304" pitchFamily="18" charset="0"/>
                <a:cs typeface="Times New Roman" panose="02020603050405020304" pitchFamily="18" charset="0"/>
              </a:rPr>
              <a:t>Difficulty level of the computer</a:t>
            </a:r>
          </a:p>
          <a:p>
            <a:pPr lvl="0"/>
            <a:r>
              <a:rPr lang="en-US" dirty="0">
                <a:latin typeface="Times New Roman" panose="02020603050405020304" pitchFamily="18" charset="0"/>
                <a:cs typeface="Times New Roman" panose="02020603050405020304" pitchFamily="18" charset="0"/>
              </a:rPr>
              <a:t>Creating a new username/Login to an existing username</a:t>
            </a:r>
          </a:p>
          <a:p>
            <a:pPr lvl="0"/>
            <a:r>
              <a:rPr lang="en-US" dirty="0">
                <a:latin typeface="Times New Roman" panose="02020603050405020304" pitchFamily="18" charset="0"/>
                <a:cs typeface="Times New Roman" panose="02020603050405020304" pitchFamily="18" charset="0"/>
              </a:rPr>
              <a:t>Viewing past game history of selected player</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9533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69215" y="1047901"/>
            <a:ext cx="8946541" cy="4195481"/>
          </a:xfrm>
        </p:spPr>
        <p:txBody>
          <a:bodyPr>
            <a:normAutofit fontScale="92500" lnSpcReduction="20000"/>
          </a:bodyPr>
          <a:lstStyle/>
          <a:p>
            <a:pPr marL="0" indent="0" algn="ctr">
              <a:buNone/>
            </a:pPr>
            <a:r>
              <a:rPr lang="en-US" b="1" dirty="0" smtClean="0">
                <a:latin typeface="Times New Roman" panose="02020603050405020304" pitchFamily="18" charset="0"/>
                <a:cs typeface="Times New Roman" panose="02020603050405020304" pitchFamily="18" charset="0"/>
              </a:rPr>
              <a:t>APPROACH</a:t>
            </a:r>
          </a:p>
          <a:p>
            <a:pPr marL="0" indent="0">
              <a:buNone/>
            </a:pPr>
            <a:r>
              <a:rPr lang="en-US" dirty="0">
                <a:latin typeface="Times New Roman" panose="02020603050405020304" pitchFamily="18" charset="0"/>
                <a:cs typeface="Times New Roman" panose="02020603050405020304" pitchFamily="18" charset="0"/>
              </a:rPr>
              <a:t>At this stage, the team leader and the team secretary will test all the pseudo code and the AI algorithm and look for all the errors and make sure to check the requirements of the product have been met according to our clients need. </a:t>
            </a:r>
            <a:r>
              <a:rPr lang="en-US" dirty="0" smtClean="0">
                <a:latin typeface="Times New Roman" panose="02020603050405020304" pitchFamily="18" charset="0"/>
                <a:cs typeface="Times New Roman" panose="02020603050405020304" pitchFamily="18" charset="0"/>
              </a:rPr>
              <a:t>Following testing will be done</a:t>
            </a:r>
            <a:endParaRPr lang="en-US" dirty="0" smtClean="0">
              <a:latin typeface="Times New Roman" panose="02020603050405020304" pitchFamily="18" charset="0"/>
              <a:cs typeface="Times New Roman" panose="02020603050405020304" pitchFamily="18" charset="0"/>
            </a:endParaRPr>
          </a:p>
          <a:p>
            <a:pPr marL="0" indent="0">
              <a:buNone/>
            </a:pPr>
            <a:r>
              <a:rPr lang="en-US" b="1" dirty="0" smtClean="0">
                <a:latin typeface="Times New Roman" panose="02020603050405020304" pitchFamily="18" charset="0"/>
                <a:cs typeface="Times New Roman" panose="02020603050405020304" pitchFamily="18" charset="0"/>
              </a:rPr>
              <a:t>Component Testing: </a:t>
            </a:r>
            <a:r>
              <a:rPr lang="en-US" dirty="0" smtClean="0">
                <a:latin typeface="Times New Roman" panose="02020603050405020304" pitchFamily="18" charset="0"/>
                <a:cs typeface="Times New Roman" panose="02020603050405020304" pitchFamily="18" charset="0"/>
              </a:rPr>
              <a:t>We </a:t>
            </a:r>
            <a:r>
              <a:rPr lang="en-US" dirty="0">
                <a:latin typeface="Times New Roman" panose="02020603050405020304" pitchFamily="18" charset="0"/>
                <a:cs typeface="Times New Roman" panose="02020603050405020304" pitchFamily="18" charset="0"/>
              </a:rPr>
              <a:t>will be testing each unit using Microsoft Visual Studio. The following testing method will be used:</a:t>
            </a:r>
          </a:p>
          <a:p>
            <a:pPr marL="0" indent="0">
              <a:buNone/>
            </a:pPr>
            <a:r>
              <a:rPr lang="en-US" b="1" dirty="0" smtClean="0">
                <a:latin typeface="Times New Roman" panose="02020603050405020304" pitchFamily="18" charset="0"/>
                <a:cs typeface="Times New Roman" panose="02020603050405020304" pitchFamily="18" charset="0"/>
              </a:rPr>
              <a:t>Integration Testing: </a:t>
            </a:r>
            <a:r>
              <a:rPr lang="en-US" dirty="0" smtClean="0">
                <a:latin typeface="Times New Roman" panose="02020603050405020304" pitchFamily="18" charset="0"/>
                <a:cs typeface="Times New Roman" panose="02020603050405020304" pitchFamily="18" charset="0"/>
              </a:rPr>
              <a:t>Team </a:t>
            </a:r>
            <a:r>
              <a:rPr lang="en-US" dirty="0">
                <a:latin typeface="Times New Roman" panose="02020603050405020304" pitchFamily="18" charset="0"/>
                <a:cs typeface="Times New Roman" panose="02020603050405020304" pitchFamily="18" charset="0"/>
              </a:rPr>
              <a:t>will be using the sandwich integration technique, where logic artifacts are integrated using the top-down approach while operational artifacts are integrated using the bottom-up approach. Then the two will be integrated together once done.</a:t>
            </a:r>
            <a:r>
              <a:rPr lang="en-US" i="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4514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62780"/>
            <a:ext cx="10515600" cy="4351338"/>
          </a:xfrm>
        </p:spPr>
        <p:txBody>
          <a:bodyPr/>
          <a:lstStyle/>
          <a:p>
            <a:pPr marL="0" lvl="0" indent="0">
              <a:buNone/>
            </a:pPr>
            <a:r>
              <a:rPr lang="en-US" b="1" dirty="0" smtClean="0">
                <a:latin typeface="Times New Roman" panose="02020603050405020304" pitchFamily="18" charset="0"/>
                <a:cs typeface="Times New Roman" panose="02020603050405020304" pitchFamily="18" charset="0"/>
              </a:rPr>
              <a:t>Unit Testing: </a:t>
            </a:r>
            <a:r>
              <a:rPr lang="en-US" dirty="0" smtClean="0">
                <a:latin typeface="Times New Roman" panose="02020603050405020304" pitchFamily="18" charset="0"/>
                <a:cs typeface="Times New Roman" panose="02020603050405020304" pitchFamily="18" charset="0"/>
              </a:rPr>
              <a:t>Each unit of the software will be tested to ensure that all units are executed with no errors at least once. We</a:t>
            </a:r>
            <a:r>
              <a:rPr lang="en-US" dirty="0" smtClean="0">
                <a:latin typeface="Times New Roman" panose="02020603050405020304" pitchFamily="18" charset="0"/>
                <a:cs typeface="Times New Roman" panose="02020603050405020304" pitchFamily="18" charset="0"/>
              </a:rPr>
              <a:t> are going to perform both black box testing and white box testing.</a:t>
            </a:r>
          </a:p>
          <a:p>
            <a:pPr marL="0" lvl="0" indent="0">
              <a:buNone/>
            </a:pPr>
            <a:r>
              <a:rPr lang="en-US" dirty="0" smtClean="0">
                <a:latin typeface="Times New Roman" panose="02020603050405020304" pitchFamily="18" charset="0"/>
                <a:cs typeface="Times New Roman" panose="02020603050405020304" pitchFamily="18" charset="0"/>
              </a:rPr>
              <a:t>Some test cases for black box testing:</a:t>
            </a:r>
          </a:p>
          <a:p>
            <a:pPr marL="0" lv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6556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263606690"/>
              </p:ext>
            </p:extLst>
          </p:nvPr>
        </p:nvGraphicFramePr>
        <p:xfrm>
          <a:off x="838199" y="933802"/>
          <a:ext cx="10755489" cy="4371975"/>
        </p:xfrm>
        <a:graphic>
          <a:graphicData uri="http://schemas.openxmlformats.org/drawingml/2006/table">
            <a:tbl>
              <a:tblPr firstRow="1" bandRow="1">
                <a:tableStyleId>{5C22544A-7EE6-4342-B048-85BDC9FD1C3A}</a:tableStyleId>
              </a:tblPr>
              <a:tblGrid>
                <a:gridCol w="3585163"/>
                <a:gridCol w="3585163"/>
                <a:gridCol w="3585163"/>
              </a:tblGrid>
              <a:tr h="553127">
                <a:tc>
                  <a:txBody>
                    <a:bodyPr/>
                    <a:lstStyle/>
                    <a:p>
                      <a:r>
                        <a:rPr lang="en-US" b="0" dirty="0" smtClean="0">
                          <a:latin typeface="Times New Roman" panose="02020603050405020304" pitchFamily="18" charset="0"/>
                          <a:cs typeface="Times New Roman" panose="02020603050405020304" pitchFamily="18" charset="0"/>
                        </a:rPr>
                        <a:t>Test Case </a:t>
                      </a:r>
                      <a:endParaRPr lang="en-US" b="0" dirty="0">
                        <a:latin typeface="Times New Roman" panose="02020603050405020304" pitchFamily="18" charset="0"/>
                        <a:cs typeface="Times New Roman" panose="02020603050405020304" pitchFamily="18" charset="0"/>
                      </a:endParaRPr>
                    </a:p>
                  </a:txBody>
                  <a:tcPr/>
                </a:tc>
                <a:tc>
                  <a:txBody>
                    <a:bodyPr/>
                    <a:lstStyle/>
                    <a:p>
                      <a:r>
                        <a:rPr lang="en-US" b="0" dirty="0" smtClean="0">
                          <a:latin typeface="Times New Roman" panose="02020603050405020304" pitchFamily="18" charset="0"/>
                          <a:cs typeface="Times New Roman" panose="02020603050405020304" pitchFamily="18" charset="0"/>
                        </a:rPr>
                        <a:t>Issue</a:t>
                      </a:r>
                      <a:endParaRPr lang="en-US" b="0" dirty="0">
                        <a:latin typeface="Times New Roman" panose="02020603050405020304" pitchFamily="18" charset="0"/>
                        <a:cs typeface="Times New Roman" panose="02020603050405020304" pitchFamily="18" charset="0"/>
                      </a:endParaRPr>
                    </a:p>
                  </a:txBody>
                  <a:tcPr/>
                </a:tc>
                <a:tc>
                  <a:txBody>
                    <a:bodyPr/>
                    <a:lstStyle/>
                    <a:p>
                      <a:r>
                        <a:rPr lang="en-US" b="0" dirty="0" smtClean="0">
                          <a:latin typeface="Times New Roman" panose="02020603050405020304" pitchFamily="18" charset="0"/>
                          <a:cs typeface="Times New Roman" panose="02020603050405020304" pitchFamily="18" charset="0"/>
                        </a:rPr>
                        <a:t>Result</a:t>
                      </a:r>
                      <a:endParaRPr lang="en-US" b="0" dirty="0">
                        <a:latin typeface="Times New Roman" panose="02020603050405020304" pitchFamily="18" charset="0"/>
                        <a:cs typeface="Times New Roman" panose="02020603050405020304" pitchFamily="18" charset="0"/>
                      </a:endParaRPr>
                    </a:p>
                  </a:txBody>
                  <a:tcPr/>
                </a:tc>
              </a:tr>
              <a:tr h="954712">
                <a:tc>
                  <a:txBody>
                    <a:bodyPr/>
                    <a:lstStyle/>
                    <a:p>
                      <a:r>
                        <a:rPr lang="en-US" b="0" dirty="0" smtClean="0">
                          <a:latin typeface="Times New Roman" panose="02020603050405020304" pitchFamily="18" charset="0"/>
                          <a:cs typeface="Times New Roman" panose="02020603050405020304" pitchFamily="18" charset="0"/>
                        </a:rPr>
                        <a:t>Test</a:t>
                      </a:r>
                      <a:r>
                        <a:rPr lang="en-US" b="0" baseline="0" dirty="0" smtClean="0">
                          <a:latin typeface="Times New Roman" panose="02020603050405020304" pitchFamily="18" charset="0"/>
                          <a:cs typeface="Times New Roman" panose="02020603050405020304" pitchFamily="18" charset="0"/>
                        </a:rPr>
                        <a:t> case 1</a:t>
                      </a:r>
                      <a:endParaRPr lang="en-US" b="0" dirty="0">
                        <a:latin typeface="Times New Roman" panose="02020603050405020304" pitchFamily="18" charset="0"/>
                        <a:cs typeface="Times New Roman" panose="02020603050405020304" pitchFamily="18" charset="0"/>
                      </a:endParaRPr>
                    </a:p>
                  </a:txBody>
                  <a:tcPr/>
                </a:tc>
                <a:tc>
                  <a:txBody>
                    <a:bodyPr/>
                    <a:lstStyle/>
                    <a:p>
                      <a:r>
                        <a:rPr lang="en-US" b="0" dirty="0" smtClean="0">
                          <a:latin typeface="Times New Roman" panose="02020603050405020304" pitchFamily="18" charset="0"/>
                          <a:cs typeface="Times New Roman" panose="02020603050405020304" pitchFamily="18" charset="0"/>
                        </a:rPr>
                        <a:t>Overwriting a previous taken square on the grid.</a:t>
                      </a:r>
                      <a:endParaRPr lang="en-US" b="0" dirty="0">
                        <a:latin typeface="Times New Roman" panose="02020603050405020304" pitchFamily="18" charset="0"/>
                        <a:cs typeface="Times New Roman" panose="02020603050405020304" pitchFamily="18" charset="0"/>
                      </a:endParaRPr>
                    </a:p>
                  </a:txBody>
                  <a:tcPr/>
                </a:tc>
                <a:tc>
                  <a:txBody>
                    <a:bodyPr/>
                    <a:lstStyle/>
                    <a:p>
                      <a:r>
                        <a:rPr lang="en-US" b="0" dirty="0" smtClean="0">
                          <a:latin typeface="Times New Roman" panose="02020603050405020304" pitchFamily="18" charset="0"/>
                          <a:cs typeface="Times New Roman" panose="02020603050405020304" pitchFamily="18" charset="0"/>
                        </a:rPr>
                        <a:t>False,</a:t>
                      </a:r>
                      <a:r>
                        <a:rPr lang="en-US" b="0" baseline="0" dirty="0" smtClean="0">
                          <a:latin typeface="Times New Roman" panose="02020603050405020304" pitchFamily="18" charset="0"/>
                          <a:cs typeface="Times New Roman" panose="02020603050405020304" pitchFamily="18" charset="0"/>
                        </a:rPr>
                        <a:t> No error</a:t>
                      </a:r>
                      <a:endParaRPr lang="en-US" b="0" dirty="0">
                        <a:latin typeface="Times New Roman" panose="02020603050405020304" pitchFamily="18" charset="0"/>
                        <a:cs typeface="Times New Roman" panose="02020603050405020304" pitchFamily="18" charset="0"/>
                      </a:endParaRPr>
                    </a:p>
                  </a:txBody>
                  <a:tcPr/>
                </a:tc>
              </a:tr>
              <a:tr h="9547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latin typeface="Times New Roman" panose="02020603050405020304" pitchFamily="18" charset="0"/>
                          <a:cs typeface="Times New Roman" panose="02020603050405020304" pitchFamily="18" charset="0"/>
                        </a:rPr>
                        <a:t>Test</a:t>
                      </a:r>
                      <a:r>
                        <a:rPr lang="en-US" b="0" baseline="0" dirty="0" smtClean="0">
                          <a:latin typeface="Times New Roman" panose="02020603050405020304" pitchFamily="18" charset="0"/>
                          <a:cs typeface="Times New Roman" panose="02020603050405020304" pitchFamily="18" charset="0"/>
                        </a:rPr>
                        <a:t> case 2</a:t>
                      </a:r>
                      <a:endParaRPr lang="en-US" b="0" dirty="0" smtClean="0">
                        <a:latin typeface="Times New Roman" panose="02020603050405020304" pitchFamily="18" charset="0"/>
                        <a:cs typeface="Times New Roman" panose="02020603050405020304" pitchFamily="18" charset="0"/>
                      </a:endParaRPr>
                    </a:p>
                    <a:p>
                      <a:endParaRPr lang="en-US" b="0" dirty="0">
                        <a:latin typeface="Times New Roman" panose="02020603050405020304" pitchFamily="18" charset="0"/>
                        <a:cs typeface="Times New Roman" panose="02020603050405020304" pitchFamily="18" charset="0"/>
                      </a:endParaRPr>
                    </a:p>
                  </a:txBody>
                  <a:tcPr/>
                </a:tc>
                <a:tc>
                  <a:txBody>
                    <a:bodyPr/>
                    <a:lstStyle/>
                    <a:p>
                      <a:r>
                        <a:rPr lang="en-US" b="0" dirty="0" smtClean="0">
                          <a:latin typeface="Times New Roman" panose="02020603050405020304" pitchFamily="18" charset="0"/>
                          <a:cs typeface="Times New Roman" panose="02020603050405020304" pitchFamily="18" charset="0"/>
                        </a:rPr>
                        <a:t>Selection of difficulty cannot be</a:t>
                      </a:r>
                      <a:r>
                        <a:rPr lang="en-US" b="0" baseline="0" dirty="0" smtClean="0">
                          <a:latin typeface="Times New Roman" panose="02020603050405020304" pitchFamily="18" charset="0"/>
                          <a:cs typeface="Times New Roman" panose="02020603050405020304" pitchFamily="18" charset="0"/>
                        </a:rPr>
                        <a:t> </a:t>
                      </a:r>
                      <a:r>
                        <a:rPr lang="en-US" b="0" dirty="0" smtClean="0">
                          <a:latin typeface="Times New Roman" panose="02020603050405020304" pitchFamily="18" charset="0"/>
                          <a:cs typeface="Times New Roman" panose="02020603050405020304" pitchFamily="18" charset="0"/>
                        </a:rPr>
                        <a:t>done during</a:t>
                      </a:r>
                      <a:r>
                        <a:rPr lang="en-US" b="0" baseline="0" dirty="0" smtClean="0">
                          <a:latin typeface="Times New Roman" panose="02020603050405020304" pitchFamily="18" charset="0"/>
                          <a:cs typeface="Times New Roman" panose="02020603050405020304" pitchFamily="18" charset="0"/>
                        </a:rPr>
                        <a:t> </a:t>
                      </a:r>
                      <a:r>
                        <a:rPr lang="en-US" b="0" dirty="0" smtClean="0">
                          <a:latin typeface="Times New Roman" panose="02020603050405020304" pitchFamily="18" charset="0"/>
                          <a:cs typeface="Times New Roman" panose="02020603050405020304" pitchFamily="18" charset="0"/>
                        </a:rPr>
                        <a:t>gameplay.</a:t>
                      </a:r>
                      <a:endParaRPr lang="en-US" b="0" dirty="0">
                        <a:latin typeface="Times New Roman" panose="02020603050405020304" pitchFamily="18" charset="0"/>
                        <a:cs typeface="Times New Roman" panose="02020603050405020304" pitchFamily="18" charset="0"/>
                      </a:endParaRPr>
                    </a:p>
                  </a:txBody>
                  <a:tcPr/>
                </a:tc>
                <a:tc>
                  <a:txBody>
                    <a:bodyPr/>
                    <a:lstStyle/>
                    <a:p>
                      <a:r>
                        <a:rPr lang="en-US" b="0" dirty="0" smtClean="0">
                          <a:latin typeface="Times New Roman" panose="02020603050405020304" pitchFamily="18" charset="0"/>
                          <a:cs typeface="Times New Roman" panose="02020603050405020304" pitchFamily="18" charset="0"/>
                        </a:rPr>
                        <a:t>True</a:t>
                      </a:r>
                      <a:r>
                        <a:rPr lang="en-US" b="0" baseline="0" dirty="0" smtClean="0">
                          <a:latin typeface="Times New Roman" panose="02020603050405020304" pitchFamily="18" charset="0"/>
                          <a:cs typeface="Times New Roman" panose="02020603050405020304" pitchFamily="18" charset="0"/>
                        </a:rPr>
                        <a:t> , No error</a:t>
                      </a:r>
                      <a:endParaRPr lang="en-US" b="0" dirty="0">
                        <a:latin typeface="Times New Roman" panose="02020603050405020304" pitchFamily="18" charset="0"/>
                        <a:cs typeface="Times New Roman" panose="02020603050405020304" pitchFamily="18" charset="0"/>
                      </a:endParaRPr>
                    </a:p>
                  </a:txBody>
                  <a:tcPr/>
                </a:tc>
              </a:tr>
              <a:tr h="9547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latin typeface="Times New Roman" panose="02020603050405020304" pitchFamily="18" charset="0"/>
                          <a:cs typeface="Times New Roman" panose="02020603050405020304" pitchFamily="18" charset="0"/>
                        </a:rPr>
                        <a:t>Test</a:t>
                      </a:r>
                      <a:r>
                        <a:rPr lang="en-US" b="0" baseline="0" dirty="0" smtClean="0">
                          <a:latin typeface="Times New Roman" panose="02020603050405020304" pitchFamily="18" charset="0"/>
                          <a:cs typeface="Times New Roman" panose="02020603050405020304" pitchFamily="18" charset="0"/>
                        </a:rPr>
                        <a:t> case 3</a:t>
                      </a:r>
                      <a:endParaRPr lang="en-US" b="0" dirty="0" smtClean="0">
                        <a:latin typeface="Times New Roman" panose="02020603050405020304" pitchFamily="18" charset="0"/>
                        <a:cs typeface="Times New Roman" panose="02020603050405020304" pitchFamily="18" charset="0"/>
                      </a:endParaRPr>
                    </a:p>
                    <a:p>
                      <a:endParaRPr lang="en-US" b="0" dirty="0">
                        <a:latin typeface="Times New Roman" panose="02020603050405020304" pitchFamily="18" charset="0"/>
                        <a:cs typeface="Times New Roman" panose="02020603050405020304" pitchFamily="18" charset="0"/>
                      </a:endParaRPr>
                    </a:p>
                  </a:txBody>
                  <a:tcPr/>
                </a:tc>
                <a:tc>
                  <a:txBody>
                    <a:bodyPr/>
                    <a:lstStyle/>
                    <a:p>
                      <a:r>
                        <a:rPr lang="en-US" b="0" dirty="0" smtClean="0">
                          <a:latin typeface="Times New Roman" panose="02020603050405020304" pitchFamily="18" charset="0"/>
                          <a:cs typeface="Times New Roman" panose="02020603050405020304" pitchFamily="18" charset="0"/>
                        </a:rPr>
                        <a:t>Exit the game at any time</a:t>
                      </a:r>
                      <a:r>
                        <a:rPr lang="en-US" b="0" baseline="0" dirty="0" smtClean="0">
                          <a:latin typeface="Times New Roman" panose="02020603050405020304" pitchFamily="18" charset="0"/>
                          <a:cs typeface="Times New Roman" panose="02020603050405020304" pitchFamily="18" charset="0"/>
                        </a:rPr>
                        <a:t> </a:t>
                      </a:r>
                      <a:r>
                        <a:rPr lang="en-US" b="0" dirty="0" smtClean="0">
                          <a:latin typeface="Times New Roman" panose="02020603050405020304" pitchFamily="18" charset="0"/>
                          <a:cs typeface="Times New Roman" panose="02020603050405020304" pitchFamily="18" charset="0"/>
                        </a:rPr>
                        <a:t>using the</a:t>
                      </a:r>
                      <a:r>
                        <a:rPr lang="en-US" b="0" baseline="0" dirty="0" smtClean="0">
                          <a:latin typeface="Times New Roman" panose="02020603050405020304" pitchFamily="18" charset="0"/>
                          <a:cs typeface="Times New Roman" panose="02020603050405020304" pitchFamily="18" charset="0"/>
                        </a:rPr>
                        <a:t> </a:t>
                      </a:r>
                      <a:r>
                        <a:rPr lang="en-US" b="0" dirty="0" smtClean="0">
                          <a:latin typeface="Times New Roman" panose="02020603050405020304" pitchFamily="18" charset="0"/>
                          <a:cs typeface="Times New Roman" panose="02020603050405020304" pitchFamily="18" charset="0"/>
                        </a:rPr>
                        <a:t>window</a:t>
                      </a:r>
                      <a:r>
                        <a:rPr lang="en-US" b="0" baseline="0" dirty="0" smtClean="0">
                          <a:latin typeface="Times New Roman" panose="02020603050405020304" pitchFamily="18" charset="0"/>
                          <a:cs typeface="Times New Roman" panose="02020603050405020304" pitchFamily="18" charset="0"/>
                        </a:rPr>
                        <a:t> </a:t>
                      </a:r>
                      <a:r>
                        <a:rPr lang="en-US" b="0" dirty="0" smtClean="0">
                          <a:latin typeface="Times New Roman" panose="02020603050405020304" pitchFamily="18" charset="0"/>
                          <a:cs typeface="Times New Roman" panose="02020603050405020304" pitchFamily="18" charset="0"/>
                        </a:rPr>
                        <a:t>buttons.</a:t>
                      </a:r>
                      <a:endParaRPr lang="en-US" b="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latin typeface="Times New Roman" panose="02020603050405020304" pitchFamily="18" charset="0"/>
                          <a:cs typeface="Times New Roman" panose="02020603050405020304" pitchFamily="18" charset="0"/>
                        </a:rPr>
                        <a:t>True</a:t>
                      </a:r>
                      <a:r>
                        <a:rPr lang="en-US" b="0" baseline="0" dirty="0" smtClean="0">
                          <a:latin typeface="Times New Roman" panose="02020603050405020304" pitchFamily="18" charset="0"/>
                          <a:cs typeface="Times New Roman" panose="02020603050405020304" pitchFamily="18" charset="0"/>
                        </a:rPr>
                        <a:t> , No error</a:t>
                      </a:r>
                      <a:endParaRPr lang="en-US" b="0" dirty="0" smtClean="0">
                        <a:latin typeface="Times New Roman" panose="02020603050405020304" pitchFamily="18" charset="0"/>
                        <a:cs typeface="Times New Roman" panose="02020603050405020304" pitchFamily="18" charset="0"/>
                      </a:endParaRPr>
                    </a:p>
                    <a:p>
                      <a:endParaRPr lang="en-US" b="0" dirty="0">
                        <a:latin typeface="Times New Roman" panose="02020603050405020304" pitchFamily="18" charset="0"/>
                        <a:cs typeface="Times New Roman" panose="02020603050405020304" pitchFamily="18" charset="0"/>
                      </a:endParaRPr>
                    </a:p>
                  </a:txBody>
                  <a:tcPr/>
                </a:tc>
              </a:tr>
              <a:tr h="9547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latin typeface="Times New Roman" panose="02020603050405020304" pitchFamily="18" charset="0"/>
                          <a:cs typeface="Times New Roman" panose="02020603050405020304" pitchFamily="18" charset="0"/>
                        </a:rPr>
                        <a:t>Test</a:t>
                      </a:r>
                      <a:r>
                        <a:rPr lang="en-US" b="0" baseline="0" dirty="0" smtClean="0">
                          <a:latin typeface="Times New Roman" panose="02020603050405020304" pitchFamily="18" charset="0"/>
                          <a:cs typeface="Times New Roman" panose="02020603050405020304" pitchFamily="18" charset="0"/>
                        </a:rPr>
                        <a:t> case 4</a:t>
                      </a:r>
                      <a:endParaRPr lang="en-US" b="0" dirty="0" smtClean="0">
                        <a:latin typeface="Times New Roman" panose="02020603050405020304" pitchFamily="18" charset="0"/>
                        <a:cs typeface="Times New Roman" panose="02020603050405020304" pitchFamily="18" charset="0"/>
                      </a:endParaRPr>
                    </a:p>
                    <a:p>
                      <a:endParaRPr lang="en-US" b="0" dirty="0">
                        <a:latin typeface="Times New Roman" panose="02020603050405020304" pitchFamily="18" charset="0"/>
                        <a:cs typeface="Times New Roman" panose="02020603050405020304" pitchFamily="18" charset="0"/>
                      </a:endParaRPr>
                    </a:p>
                  </a:txBody>
                  <a:tcPr/>
                </a:tc>
                <a:tc>
                  <a:txBody>
                    <a:bodyPr/>
                    <a:lstStyle/>
                    <a:p>
                      <a:r>
                        <a:rPr lang="en-US" b="0" dirty="0" smtClean="0">
                          <a:latin typeface="Times New Roman" panose="02020603050405020304" pitchFamily="18" charset="0"/>
                          <a:cs typeface="Times New Roman" panose="02020603050405020304" pitchFamily="18" charset="0"/>
                        </a:rPr>
                        <a:t>Start Over Button works</a:t>
                      </a:r>
                      <a:r>
                        <a:rPr lang="en-US" b="0" baseline="0" dirty="0" smtClean="0">
                          <a:latin typeface="Times New Roman" panose="02020603050405020304" pitchFamily="18" charset="0"/>
                          <a:cs typeface="Times New Roman" panose="02020603050405020304" pitchFamily="18" charset="0"/>
                        </a:rPr>
                        <a:t> </a:t>
                      </a:r>
                      <a:r>
                        <a:rPr lang="en-US" b="0" dirty="0" smtClean="0">
                          <a:latin typeface="Times New Roman" panose="02020603050405020304" pitchFamily="18" charset="0"/>
                          <a:cs typeface="Times New Roman" panose="02020603050405020304" pitchFamily="18" charset="0"/>
                        </a:rPr>
                        <a:t>during game play or after</a:t>
                      </a:r>
                      <a:r>
                        <a:rPr lang="en-US" b="0" baseline="0" dirty="0" smtClean="0">
                          <a:latin typeface="Times New Roman" panose="02020603050405020304" pitchFamily="18" charset="0"/>
                          <a:cs typeface="Times New Roman" panose="02020603050405020304" pitchFamily="18" charset="0"/>
                        </a:rPr>
                        <a:t> </a:t>
                      </a:r>
                      <a:r>
                        <a:rPr lang="en-US" b="0" dirty="0" smtClean="0">
                          <a:latin typeface="Times New Roman" panose="02020603050405020304" pitchFamily="18" charset="0"/>
                          <a:cs typeface="Times New Roman" panose="02020603050405020304" pitchFamily="18" charset="0"/>
                        </a:rPr>
                        <a:t>game play.</a:t>
                      </a:r>
                      <a:endParaRPr lang="en-US" b="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latin typeface="Times New Roman" panose="02020603050405020304" pitchFamily="18" charset="0"/>
                          <a:cs typeface="Times New Roman" panose="02020603050405020304" pitchFamily="18" charset="0"/>
                        </a:rPr>
                        <a:t>True</a:t>
                      </a:r>
                      <a:r>
                        <a:rPr lang="en-US" b="0" baseline="0" dirty="0" smtClean="0">
                          <a:latin typeface="Times New Roman" panose="02020603050405020304" pitchFamily="18" charset="0"/>
                          <a:cs typeface="Times New Roman" panose="02020603050405020304" pitchFamily="18" charset="0"/>
                        </a:rPr>
                        <a:t> , No error</a:t>
                      </a:r>
                      <a:endParaRPr lang="en-US" b="0" dirty="0" smtClean="0">
                        <a:latin typeface="Times New Roman" panose="02020603050405020304" pitchFamily="18" charset="0"/>
                        <a:cs typeface="Times New Roman" panose="02020603050405020304" pitchFamily="18" charset="0"/>
                      </a:endParaRPr>
                    </a:p>
                    <a:p>
                      <a:endParaRPr lang="en-US" b="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199913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2273" y="420130"/>
            <a:ext cx="6891511" cy="1482810"/>
          </a:xfrm>
        </p:spPr>
        <p:txBody>
          <a:bodyPr>
            <a:normAutofit/>
          </a:bodyPr>
          <a:lstStyle/>
          <a:p>
            <a:r>
              <a:rPr lang="en-US" sz="1800" dirty="0"/>
              <a:t/>
            </a:r>
            <a:br>
              <a:rPr lang="en-US" sz="1800" dirty="0"/>
            </a:br>
            <a:endParaRPr lang="en-US" sz="1800" dirty="0"/>
          </a:p>
        </p:txBody>
      </p:sp>
      <p:sp>
        <p:nvSpPr>
          <p:cNvPr id="3" name="Content Placeholder 2"/>
          <p:cNvSpPr>
            <a:spLocks noGrp="1"/>
          </p:cNvSpPr>
          <p:nvPr>
            <p:ph idx="1"/>
          </p:nvPr>
        </p:nvSpPr>
        <p:spPr>
          <a:xfrm>
            <a:off x="759178" y="956381"/>
            <a:ext cx="10515600" cy="4351338"/>
          </a:xfrm>
        </p:spPr>
        <p:txBody>
          <a:bodyPr>
            <a:normAutofit fontScale="92500" lnSpcReduction="20000"/>
          </a:bodyPr>
          <a:lstStyle/>
          <a:p>
            <a:pPr marL="0" indent="0">
              <a:buNone/>
            </a:pPr>
            <a:r>
              <a:rPr lang="en-US" b="1" dirty="0" smtClean="0">
                <a:latin typeface="Times New Roman" panose="02020603050405020304" pitchFamily="18" charset="0"/>
                <a:cs typeface="Times New Roman" panose="02020603050405020304" pitchFamily="18" charset="0"/>
              </a:rPr>
              <a:t>Job Stream Testing:</a:t>
            </a:r>
          </a:p>
          <a:p>
            <a:pPr marL="0" indent="0">
              <a:buNone/>
            </a:pPr>
            <a:r>
              <a:rPr lang="en-US" dirty="0" smtClean="0">
                <a:latin typeface="Times New Roman" panose="02020603050405020304" pitchFamily="18" charset="0"/>
                <a:cs typeface="Times New Roman" panose="02020603050405020304" pitchFamily="18" charset="0"/>
              </a:rPr>
              <a:t>Job </a:t>
            </a:r>
            <a:r>
              <a:rPr lang="en-US" dirty="0">
                <a:latin typeface="Times New Roman" panose="02020603050405020304" pitchFamily="18" charset="0"/>
                <a:cs typeface="Times New Roman" panose="02020603050405020304" pitchFamily="18" charset="0"/>
              </a:rPr>
              <a:t>Stream Testing will be done </a:t>
            </a:r>
            <a:r>
              <a:rPr lang="en-US" dirty="0" smtClean="0">
                <a:latin typeface="Times New Roman" panose="02020603050405020304" pitchFamily="18" charset="0"/>
                <a:cs typeface="Times New Roman" panose="02020603050405020304" pitchFamily="18" charset="0"/>
              </a:rPr>
              <a:t>once we will have a functional product or modules to </a:t>
            </a:r>
            <a:r>
              <a:rPr lang="en-US" dirty="0" smtClean="0">
                <a:latin typeface="Times New Roman" panose="02020603050405020304" pitchFamily="18" charset="0"/>
                <a:cs typeface="Times New Roman" panose="02020603050405020304" pitchFamily="18" charset="0"/>
              </a:rPr>
              <a:t>be to test, we will perform this </a:t>
            </a:r>
            <a:r>
              <a:rPr lang="en-US" dirty="0" smtClean="0">
                <a:latin typeface="Times New Roman" panose="02020603050405020304" pitchFamily="18" charset="0"/>
                <a:cs typeface="Times New Roman" panose="02020603050405020304" pitchFamily="18" charset="0"/>
              </a:rPr>
              <a:t>as </a:t>
            </a:r>
            <a:r>
              <a:rPr lang="en-US" dirty="0">
                <a:latin typeface="Times New Roman" panose="02020603050405020304" pitchFamily="18" charset="0"/>
                <a:cs typeface="Times New Roman" panose="02020603050405020304" pitchFamily="18" charset="0"/>
              </a:rPr>
              <a:t>follows:</a:t>
            </a:r>
          </a:p>
          <a:p>
            <a:pPr marL="457200" lvl="0" indent="-457200">
              <a:buFont typeface="+mj-lt"/>
              <a:buAutoNum type="arabicPeriod"/>
            </a:pPr>
            <a:r>
              <a:rPr lang="en-US" dirty="0">
                <a:latin typeface="Times New Roman" panose="02020603050405020304" pitchFamily="18" charset="0"/>
                <a:cs typeface="Times New Roman" panose="02020603050405020304" pitchFamily="18" charset="0"/>
              </a:rPr>
              <a:t>User will run the program using Visual Studio	</a:t>
            </a:r>
          </a:p>
          <a:p>
            <a:pPr marL="457200" lvl="0" indent="-457200">
              <a:buFont typeface="+mj-lt"/>
              <a:buAutoNum type="arabicPeriod"/>
            </a:pPr>
            <a:r>
              <a:rPr lang="en-US" dirty="0">
                <a:latin typeface="Times New Roman" panose="02020603050405020304" pitchFamily="18" charset="0"/>
                <a:cs typeface="Times New Roman" panose="02020603050405020304" pitchFamily="18" charset="0"/>
              </a:rPr>
              <a:t>User will be prompted to either continue as a guest or create a username to keep track of history.</a:t>
            </a:r>
          </a:p>
          <a:p>
            <a:pPr marL="457200" lvl="0" indent="-457200">
              <a:buFont typeface="+mj-lt"/>
              <a:buAutoNum type="arabicPeriod"/>
            </a:pPr>
            <a:r>
              <a:rPr lang="en-US" dirty="0">
                <a:latin typeface="Times New Roman" panose="02020603050405020304" pitchFamily="18" charset="0"/>
                <a:cs typeface="Times New Roman" panose="02020603050405020304" pitchFamily="18" charset="0"/>
              </a:rPr>
              <a:t>Main menu screen will display showing options of Single Player, Multiplayer, View History.</a:t>
            </a:r>
          </a:p>
          <a:p>
            <a:pPr marL="457200" lvl="0" indent="-457200">
              <a:buFont typeface="+mj-lt"/>
              <a:buAutoNum type="arabicPeriod"/>
            </a:pPr>
            <a:r>
              <a:rPr lang="en-US" dirty="0">
                <a:latin typeface="Times New Roman" panose="02020603050405020304" pitchFamily="18" charset="0"/>
                <a:cs typeface="Times New Roman" panose="02020603050405020304" pitchFamily="18" charset="0"/>
              </a:rPr>
              <a:t>User selects game mode and begins playing. User can exit the game at any given time.</a:t>
            </a:r>
          </a:p>
          <a:p>
            <a:pPr marL="457200" lvl="0" indent="-457200">
              <a:buFont typeface="+mj-lt"/>
              <a:buAutoNum type="arabicPeriod"/>
            </a:pPr>
            <a:r>
              <a:rPr lang="en-US" dirty="0">
                <a:latin typeface="Times New Roman" panose="02020603050405020304" pitchFamily="18" charset="0"/>
                <a:cs typeface="Times New Roman" panose="02020603050405020304" pitchFamily="18" charset="0"/>
              </a:rPr>
              <a:t>If username was created, application will update the username’s game history.</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5432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0466" y="730602"/>
            <a:ext cx="10515600" cy="4351338"/>
          </a:xfrm>
        </p:spPr>
        <p:txBody>
          <a:bodyPr/>
          <a:lstStyle/>
          <a:p>
            <a:pPr marL="0" indent="0">
              <a:buNone/>
            </a:pPr>
            <a:r>
              <a:rPr lang="en-US" b="1" dirty="0" smtClean="0">
                <a:latin typeface="Times New Roman" panose="02020603050405020304" pitchFamily="18" charset="0"/>
                <a:cs typeface="Times New Roman" panose="02020603050405020304" pitchFamily="18" charset="0"/>
              </a:rPr>
              <a:t>Interface </a:t>
            </a:r>
            <a:r>
              <a:rPr lang="en-US" b="1" dirty="0">
                <a:latin typeface="Times New Roman" panose="02020603050405020304" pitchFamily="18" charset="0"/>
                <a:cs typeface="Times New Roman" panose="02020603050405020304" pitchFamily="18" charset="0"/>
              </a:rPr>
              <a:t>Testing </a:t>
            </a:r>
            <a:endParaRPr lang="en-US"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The interface testing mainly focused on the product’s GUI. Team member will be playing the actual games to monitor and compare the actual output.	</a:t>
            </a:r>
          </a:p>
          <a:p>
            <a:pPr marL="0" indent="0">
              <a:buNone/>
            </a:pPr>
            <a:r>
              <a:rPr lang="en-US" b="1" dirty="0" smtClean="0">
                <a:latin typeface="Times New Roman" panose="02020603050405020304" pitchFamily="18" charset="0"/>
                <a:cs typeface="Times New Roman" panose="02020603050405020304" pitchFamily="18" charset="0"/>
              </a:rPr>
              <a:t>Recovery </a:t>
            </a:r>
            <a:r>
              <a:rPr lang="en-US" b="1" dirty="0">
                <a:latin typeface="Times New Roman" panose="02020603050405020304" pitchFamily="18" charset="0"/>
                <a:cs typeface="Times New Roman" panose="02020603050405020304" pitchFamily="18" charset="0"/>
              </a:rPr>
              <a:t>Testing</a:t>
            </a:r>
            <a:endParaRPr lang="en-US"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Recovery testing will begin once we have our data storage module up and running.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36623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333</TotalTime>
  <Words>641</Words>
  <Application>Microsoft Office PowerPoint</Application>
  <PresentationFormat>Widescreen</PresentationFormat>
  <Paragraphs>65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Times New Roman</vt:lpstr>
      <vt:lpstr>Wingdings</vt:lpstr>
      <vt:lpstr>Office Theme</vt:lpstr>
      <vt:lpstr>Software Quality Assurance Test Plan DITZY</vt:lpstr>
      <vt:lpstr>Objectives</vt:lpstr>
      <vt:lpstr>Testing Strategy</vt:lpstr>
      <vt:lpstr>The features to be tested are:</vt:lpstr>
      <vt:lpstr>PowerPoint Presentation</vt:lpstr>
      <vt:lpstr>PowerPoint Presentation</vt:lpstr>
      <vt:lpstr>PowerPoint Presentation</vt:lpstr>
      <vt:lpstr> </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Plan DITZY</dc:title>
  <dc:creator>Imran Hussain</dc:creator>
  <cp:lastModifiedBy>Imran Hussain</cp:lastModifiedBy>
  <cp:revision>12</cp:revision>
  <dcterms:created xsi:type="dcterms:W3CDTF">2016-03-30T19:06:57Z</dcterms:created>
  <dcterms:modified xsi:type="dcterms:W3CDTF">2016-03-31T00:40:51Z</dcterms:modified>
</cp:coreProperties>
</file>