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0" d="100"/>
          <a:sy n="60" d="100"/>
        </p:scale>
        <p:origin x="7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8DE275-FD50-4B61-9F57-B1AF76D160B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110709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DE275-FD50-4B61-9F57-B1AF76D160B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153580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DE275-FD50-4B61-9F57-B1AF76D160B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54991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DE275-FD50-4B61-9F57-B1AF76D160B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368848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DE275-FD50-4B61-9F57-B1AF76D160B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77519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8DE275-FD50-4B61-9F57-B1AF76D160B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208096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8DE275-FD50-4B61-9F57-B1AF76D160B7}" type="datetimeFigureOut">
              <a:rPr lang="en-US" smtClean="0"/>
              <a:t>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48443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8DE275-FD50-4B61-9F57-B1AF76D160B7}" type="datetimeFigureOut">
              <a:rPr lang="en-US" smtClean="0"/>
              <a:t>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160331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DE275-FD50-4B61-9F57-B1AF76D160B7}" type="datetimeFigureOut">
              <a:rPr lang="en-US" smtClean="0"/>
              <a:t>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227222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DE275-FD50-4B61-9F57-B1AF76D160B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247129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DE275-FD50-4B61-9F57-B1AF76D160B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3C7A0-0EC1-48EF-9BFA-21823102588D}" type="slidenum">
              <a:rPr lang="en-US" smtClean="0"/>
              <a:t>‹#›</a:t>
            </a:fld>
            <a:endParaRPr lang="en-US"/>
          </a:p>
        </p:txBody>
      </p:sp>
    </p:spTree>
    <p:extLst>
      <p:ext uri="{BB962C8B-B14F-4D97-AF65-F5344CB8AC3E}">
        <p14:creationId xmlns:p14="http://schemas.microsoft.com/office/powerpoint/2010/main" val="418277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DE275-FD50-4B61-9F57-B1AF76D160B7}" type="datetimeFigureOut">
              <a:rPr lang="en-US" smtClean="0"/>
              <a:t>2/23/2016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3C7A0-0EC1-48EF-9BFA-21823102588D}" type="slidenum">
              <a:rPr lang="en-US" smtClean="0"/>
              <a:t>‹#›</a:t>
            </a:fld>
            <a:endParaRPr lang="en-US"/>
          </a:p>
        </p:txBody>
      </p:sp>
    </p:spTree>
    <p:extLst>
      <p:ext uri="{BB962C8B-B14F-4D97-AF65-F5344CB8AC3E}">
        <p14:creationId xmlns:p14="http://schemas.microsoft.com/office/powerpoint/2010/main" val="396546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0472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asted-image.png"/>
          <p:cNvPicPr>
            <a:picLocks noChangeAspect="1"/>
          </p:cNvPicPr>
          <p:nvPr/>
        </p:nvPicPr>
        <p:blipFill>
          <a:blip r:embed="rId2">
            <a:extLst>
              <a:ext uri="{28A0092B-C50C-407E-A947-70E740481C1C}">
                <a14:useLocalDpi xmlns:a14="http://schemas.microsoft.com/office/drawing/2010/main" val="0"/>
              </a:ext>
            </a:extLst>
          </a:blip>
          <a:srcRect l="9996" t="17851" b="4845"/>
          <a:stretch>
            <a:fillRect/>
          </a:stretch>
        </p:blipFill>
        <p:spPr bwMode="auto">
          <a:xfrm>
            <a:off x="3061023" y="2572867"/>
            <a:ext cx="6067723" cy="3908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4" name="Picture 2" descr="pasted-image.png"/>
          <p:cNvPicPr>
            <a:picLocks noChangeAspect="1"/>
          </p:cNvPicPr>
          <p:nvPr/>
        </p:nvPicPr>
        <p:blipFill>
          <a:blip r:embed="rId3">
            <a:extLst>
              <a:ext uri="{28A0092B-C50C-407E-A947-70E740481C1C}">
                <a14:useLocalDpi xmlns:a14="http://schemas.microsoft.com/office/drawing/2010/main" val="0"/>
              </a:ext>
            </a:extLst>
          </a:blip>
          <a:srcRect l="6828" t="5736" r="6828" b="38019"/>
          <a:stretch>
            <a:fillRect/>
          </a:stretch>
        </p:blipFill>
        <p:spPr bwMode="auto">
          <a:xfrm>
            <a:off x="5465342" y="400720"/>
            <a:ext cx="4099842" cy="2003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5" name="Rectangle 3"/>
          <p:cNvSpPr>
            <a:spLocks/>
          </p:cNvSpPr>
          <p:nvPr/>
        </p:nvSpPr>
        <p:spPr bwMode="auto">
          <a:xfrm>
            <a:off x="2254002" y="744704"/>
            <a:ext cx="1136530" cy="461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a:t>
            </a:r>
          </a:p>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3</a:t>
            </a:r>
          </a:p>
        </p:txBody>
      </p:sp>
    </p:spTree>
    <p:extLst>
      <p:ext uri="{BB962C8B-B14F-4D97-AF65-F5344CB8AC3E}">
        <p14:creationId xmlns:p14="http://schemas.microsoft.com/office/powerpoint/2010/main" val="129764133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page15image94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7107" y="2758158"/>
            <a:ext cx="6967389" cy="4104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8" name="Picture 2" descr="pasted-image.png"/>
          <p:cNvPicPr>
            <a:picLocks noChangeAspect="1"/>
          </p:cNvPicPr>
          <p:nvPr/>
        </p:nvPicPr>
        <p:blipFill>
          <a:blip r:embed="rId3">
            <a:extLst>
              <a:ext uri="{28A0092B-C50C-407E-A947-70E740481C1C}">
                <a14:useLocalDpi xmlns:a14="http://schemas.microsoft.com/office/drawing/2010/main" val="0"/>
              </a:ext>
            </a:extLst>
          </a:blip>
          <a:srcRect t="26610" b="30089"/>
          <a:stretch>
            <a:fillRect/>
          </a:stretch>
        </p:blipFill>
        <p:spPr bwMode="auto">
          <a:xfrm>
            <a:off x="4858123" y="556990"/>
            <a:ext cx="5447109" cy="1769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Rectangle 3"/>
          <p:cNvSpPr>
            <a:spLocks/>
          </p:cNvSpPr>
          <p:nvPr/>
        </p:nvSpPr>
        <p:spPr bwMode="auto">
          <a:xfrm>
            <a:off x="2230562" y="840699"/>
            <a:ext cx="1136530" cy="461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a:t>
            </a:r>
          </a:p>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4</a:t>
            </a:r>
          </a:p>
        </p:txBody>
      </p:sp>
    </p:spTree>
    <p:extLst>
      <p:ext uri="{BB962C8B-B14F-4D97-AF65-F5344CB8AC3E}">
        <p14:creationId xmlns:p14="http://schemas.microsoft.com/office/powerpoint/2010/main" val="427981897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descr="page16image1045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2535" y="2799458"/>
            <a:ext cx="7067848" cy="3149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2" name="Picture 2" descr="pasted-image.png"/>
          <p:cNvPicPr>
            <a:picLocks noChangeAspect="1"/>
          </p:cNvPicPr>
          <p:nvPr/>
        </p:nvPicPr>
        <p:blipFill>
          <a:blip r:embed="rId3">
            <a:extLst>
              <a:ext uri="{28A0092B-C50C-407E-A947-70E740481C1C}">
                <a14:useLocalDpi xmlns:a14="http://schemas.microsoft.com/office/drawing/2010/main" val="0"/>
              </a:ext>
            </a:extLst>
          </a:blip>
          <a:srcRect l="13943" t="24210" r="13943" b="28680"/>
          <a:stretch>
            <a:fillRect/>
          </a:stretch>
        </p:blipFill>
        <p:spPr bwMode="auto">
          <a:xfrm>
            <a:off x="4848077" y="148457"/>
            <a:ext cx="4641205" cy="2273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Rectangle 3"/>
          <p:cNvSpPr>
            <a:spLocks/>
          </p:cNvSpPr>
          <p:nvPr/>
        </p:nvSpPr>
        <p:spPr bwMode="auto">
          <a:xfrm>
            <a:off x="2206005" y="946739"/>
            <a:ext cx="1136530" cy="461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a:t>
            </a:r>
          </a:p>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5</a:t>
            </a:r>
          </a:p>
        </p:txBody>
      </p:sp>
    </p:spTree>
    <p:extLst>
      <p:ext uri="{BB962C8B-B14F-4D97-AF65-F5344CB8AC3E}">
        <p14:creationId xmlns:p14="http://schemas.microsoft.com/office/powerpoint/2010/main" val="10162704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pasted-image.png"/>
          <p:cNvPicPr>
            <a:picLocks noChangeAspect="1"/>
          </p:cNvPicPr>
          <p:nvPr/>
        </p:nvPicPr>
        <p:blipFill>
          <a:blip r:embed="rId2">
            <a:extLst>
              <a:ext uri="{28A0092B-C50C-407E-A947-70E740481C1C}">
                <a14:useLocalDpi xmlns:a14="http://schemas.microsoft.com/office/drawing/2010/main" val="0"/>
              </a:ext>
            </a:extLst>
          </a:blip>
          <a:srcRect l="26192" t="27965" r="26192" b="25626"/>
          <a:stretch>
            <a:fillRect/>
          </a:stretch>
        </p:blipFill>
        <p:spPr bwMode="auto">
          <a:xfrm>
            <a:off x="2327672" y="1308199"/>
            <a:ext cx="3324076" cy="2429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6" name="Picture 2" descr="pasted-image.png"/>
          <p:cNvPicPr>
            <a:picLocks noChangeAspect="1"/>
          </p:cNvPicPr>
          <p:nvPr/>
        </p:nvPicPr>
        <p:blipFill>
          <a:blip r:embed="rId3">
            <a:extLst>
              <a:ext uri="{28A0092B-C50C-407E-A947-70E740481C1C}">
                <a14:useLocalDpi xmlns:a14="http://schemas.microsoft.com/office/drawing/2010/main" val="0"/>
              </a:ext>
            </a:extLst>
          </a:blip>
          <a:srcRect l="20853" t="21132" r="20853" b="21132"/>
          <a:stretch>
            <a:fillRect/>
          </a:stretch>
        </p:blipFill>
        <p:spPr bwMode="auto">
          <a:xfrm>
            <a:off x="2301999" y="4057427"/>
            <a:ext cx="3375422" cy="2508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7" name="Picture 3" descr="pasted-image.png"/>
          <p:cNvPicPr>
            <a:picLocks noChangeAspect="1"/>
          </p:cNvPicPr>
          <p:nvPr/>
        </p:nvPicPr>
        <p:blipFill>
          <a:blip r:embed="rId4">
            <a:extLst>
              <a:ext uri="{28A0092B-C50C-407E-A947-70E740481C1C}">
                <a14:useLocalDpi xmlns:a14="http://schemas.microsoft.com/office/drawing/2010/main" val="0"/>
              </a:ext>
            </a:extLst>
          </a:blip>
          <a:srcRect l="21053" t="25809" r="21053" b="23221"/>
          <a:stretch>
            <a:fillRect/>
          </a:stretch>
        </p:blipFill>
        <p:spPr bwMode="auto">
          <a:xfrm>
            <a:off x="6401842" y="1308199"/>
            <a:ext cx="3679031" cy="2429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4" descr="pasted-image.png"/>
          <p:cNvPicPr>
            <a:picLocks noChangeAspect="1"/>
          </p:cNvPicPr>
          <p:nvPr/>
        </p:nvPicPr>
        <p:blipFill>
          <a:blip r:embed="rId5">
            <a:extLst>
              <a:ext uri="{28A0092B-C50C-407E-A947-70E740481C1C}">
                <a14:useLocalDpi xmlns:a14="http://schemas.microsoft.com/office/drawing/2010/main" val="0"/>
              </a:ext>
            </a:extLst>
          </a:blip>
          <a:srcRect l="6401" t="21292" r="6401" b="7399"/>
          <a:stretch>
            <a:fillRect/>
          </a:stretch>
        </p:blipFill>
        <p:spPr bwMode="auto">
          <a:xfrm>
            <a:off x="6291338" y="4096494"/>
            <a:ext cx="3961432" cy="2429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9" name="Rectangle 5"/>
          <p:cNvSpPr>
            <a:spLocks/>
          </p:cNvSpPr>
          <p:nvPr/>
        </p:nvSpPr>
        <p:spPr bwMode="auto">
          <a:xfrm>
            <a:off x="2384599" y="627790"/>
            <a:ext cx="7778874" cy="266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 User Interface</a:t>
            </a:r>
          </a:p>
        </p:txBody>
      </p:sp>
    </p:spTree>
    <p:extLst>
      <p:ext uri="{BB962C8B-B14F-4D97-AF65-F5344CB8AC3E}">
        <p14:creationId xmlns:p14="http://schemas.microsoft.com/office/powerpoint/2010/main" val="11482990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Software Project Management Plan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7504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Project </a:t>
            </a:r>
            <a:r>
              <a:rPr lang="en-US" b="1" dirty="0"/>
              <a:t>summary: </a:t>
            </a:r>
            <a:r>
              <a:rPr lang="en-US" dirty="0"/>
              <a:t>The project is to create a 6x6x4 tic-tac-toe computer game that allows a player to play against another person, or to play against 3 difficulties of AI. </a:t>
            </a:r>
          </a:p>
          <a:p>
            <a:r>
              <a:rPr lang="en-US" b="1" dirty="0" smtClean="0"/>
              <a:t>Purpose</a:t>
            </a:r>
            <a:r>
              <a:rPr lang="en-US" b="1" dirty="0"/>
              <a:t>, scope, and objectives: </a:t>
            </a:r>
            <a:r>
              <a:rPr lang="en-US" dirty="0"/>
              <a:t>The purpose of this project is to create tic-tac-toe game on a 6x6 grid on an appropriate GUI. Players/Computers will take turn placing colored stones and will receive points if 4 of the same colors stone, that they are placing, are lined up (either horizontally, vertically, and/or diagonally). The player can register a user name or play as a guest. The program will keep track of the history of each play and be able to tell the user what has happened. The user will be able to select the difficulty of the AI and who goes first. The computer will play each other in class and bonus points will be awarded to the best one. </a:t>
            </a:r>
          </a:p>
          <a:p>
            <a:endParaRPr lang="en-US" dirty="0"/>
          </a:p>
        </p:txBody>
      </p:sp>
    </p:spTree>
    <p:extLst>
      <p:ext uri="{BB962C8B-B14F-4D97-AF65-F5344CB8AC3E}">
        <p14:creationId xmlns:p14="http://schemas.microsoft.com/office/powerpoint/2010/main" val="2000377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a:t>Taylor Rowan: Team Lead</a:t>
            </a:r>
          </a:p>
          <a:p>
            <a:r>
              <a:rPr lang="en-US" dirty="0"/>
              <a:t>Zach Meier: Secretary</a:t>
            </a:r>
          </a:p>
          <a:p>
            <a:r>
              <a:rPr lang="en-US" dirty="0" err="1"/>
              <a:t>Imran</a:t>
            </a:r>
            <a:r>
              <a:rPr lang="en-US" dirty="0"/>
              <a:t> </a:t>
            </a:r>
            <a:r>
              <a:rPr lang="en-US" dirty="0" err="1"/>
              <a:t>Hussain</a:t>
            </a:r>
            <a:r>
              <a:rPr lang="en-US" dirty="0"/>
              <a:t>: Secretary</a:t>
            </a:r>
          </a:p>
          <a:p>
            <a:r>
              <a:rPr lang="en-US" dirty="0"/>
              <a:t>Daniel Owen : Lead Programmer</a:t>
            </a:r>
          </a:p>
          <a:p>
            <a:r>
              <a:rPr lang="en-US" dirty="0" err="1"/>
              <a:t>Yiming</a:t>
            </a:r>
            <a:r>
              <a:rPr lang="en-US" dirty="0"/>
              <a:t> Zhu: Lead SQA</a:t>
            </a:r>
          </a:p>
        </p:txBody>
      </p:sp>
    </p:spTree>
    <p:extLst>
      <p:ext uri="{BB962C8B-B14F-4D97-AF65-F5344CB8AC3E}">
        <p14:creationId xmlns:p14="http://schemas.microsoft.com/office/powerpoint/2010/main" val="289188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normAutofit/>
          </a:bodyPr>
          <a:lstStyle/>
          <a:p>
            <a:r>
              <a:rPr lang="en-US" dirty="0"/>
              <a:t>The risks in the project will be mitigated by ensuring the needs of the client are met in the very beginning. </a:t>
            </a:r>
            <a:endParaRPr lang="en-US" dirty="0" smtClean="0"/>
          </a:p>
          <a:p>
            <a:r>
              <a:rPr lang="en-US" dirty="0" smtClean="0"/>
              <a:t>Documents </a:t>
            </a:r>
            <a:r>
              <a:rPr lang="en-US" dirty="0"/>
              <a:t>will </a:t>
            </a:r>
            <a:r>
              <a:rPr lang="en-US" dirty="0" smtClean="0"/>
              <a:t>all be </a:t>
            </a:r>
            <a:r>
              <a:rPr lang="en-US" dirty="0"/>
              <a:t>kept and all version of the software in case we need to backtrack. </a:t>
            </a:r>
            <a:endParaRPr lang="en-US" dirty="0" smtClean="0"/>
          </a:p>
          <a:p>
            <a:r>
              <a:rPr lang="en-US" dirty="0" smtClean="0"/>
              <a:t>This </a:t>
            </a:r>
            <a:r>
              <a:rPr lang="en-US" dirty="0"/>
              <a:t>will maximize our chances of finishing the project on time. The worst case scenario is turning the project in late so timeliness is a priority. </a:t>
            </a:r>
          </a:p>
        </p:txBody>
      </p:sp>
    </p:spTree>
    <p:extLst>
      <p:ext uri="{BB962C8B-B14F-4D97-AF65-F5344CB8AC3E}">
        <p14:creationId xmlns:p14="http://schemas.microsoft.com/office/powerpoint/2010/main" val="3563042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390775" y="2320131"/>
            <a:ext cx="7410450" cy="3086100"/>
          </a:xfrm>
          <a:prstGeom prst="rect">
            <a:avLst/>
          </a:prstGeom>
          <a:noFill/>
          <a:ln w="9525">
            <a:noFill/>
            <a:miter lim="800000"/>
            <a:headEnd/>
            <a:tailEnd/>
          </a:ln>
        </p:spPr>
      </p:pic>
    </p:spTree>
    <p:extLst>
      <p:ext uri="{BB962C8B-B14F-4D97-AF65-F5344CB8AC3E}">
        <p14:creationId xmlns:p14="http://schemas.microsoft.com/office/powerpoint/2010/main" val="1883044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424113" y="2424906"/>
            <a:ext cx="7343775" cy="2876550"/>
          </a:xfrm>
          <a:prstGeom prst="rect">
            <a:avLst/>
          </a:prstGeom>
          <a:noFill/>
          <a:ln w="9525">
            <a:noFill/>
            <a:miter lim="800000"/>
            <a:headEnd/>
            <a:tailEnd/>
          </a:ln>
        </p:spPr>
      </p:pic>
    </p:spTree>
    <p:extLst>
      <p:ext uri="{BB962C8B-B14F-4D97-AF65-F5344CB8AC3E}">
        <p14:creationId xmlns:p14="http://schemas.microsoft.com/office/powerpoint/2010/main" val="806543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614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Functional Requirement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r>
              <a:rPr lang="en-US" sz="3800" dirty="0" smtClean="0">
                <a:latin typeface="Times New Roman" panose="02020603050405020304" pitchFamily="18" charset="0"/>
                <a:cs typeface="Times New Roman" panose="02020603050405020304" pitchFamily="18" charset="0"/>
              </a:rPr>
              <a:t>Use Cases</a:t>
            </a:r>
          </a:p>
          <a:p>
            <a:r>
              <a:rPr lang="en-US" dirty="0" smtClean="0">
                <a:latin typeface="Times New Roman" panose="02020603050405020304" pitchFamily="18" charset="0"/>
                <a:cs typeface="Times New Roman" panose="02020603050405020304" pitchFamily="18" charset="0"/>
              </a:rPr>
              <a:t>Create new player</a:t>
            </a:r>
          </a:p>
          <a:p>
            <a:r>
              <a:rPr lang="en-US" dirty="0" smtClean="0">
                <a:latin typeface="Times New Roman" panose="02020603050405020304" pitchFamily="18" charset="0"/>
                <a:cs typeface="Times New Roman" panose="02020603050405020304" pitchFamily="18" charset="0"/>
              </a:rPr>
              <a:t>Game mode selection</a:t>
            </a:r>
          </a:p>
          <a:p>
            <a:r>
              <a:rPr lang="en-US" dirty="0" smtClean="0">
                <a:latin typeface="Times New Roman" panose="02020603050405020304" pitchFamily="18" charset="0"/>
                <a:cs typeface="Times New Roman" panose="02020603050405020304" pitchFamily="18" charset="0"/>
              </a:rPr>
              <a:t>Single player mode</a:t>
            </a:r>
          </a:p>
          <a:p>
            <a:r>
              <a:rPr lang="en-US" dirty="0" smtClean="0">
                <a:latin typeface="Times New Roman" panose="02020603050405020304" pitchFamily="18" charset="0"/>
                <a:cs typeface="Times New Roman" panose="02020603050405020304" pitchFamily="18" charset="0"/>
              </a:rPr>
              <a:t>Difficulty Level</a:t>
            </a:r>
          </a:p>
          <a:p>
            <a:r>
              <a:rPr lang="en-US" dirty="0" smtClean="0">
                <a:latin typeface="Times New Roman" panose="02020603050405020304" pitchFamily="18" charset="0"/>
                <a:cs typeface="Times New Roman" panose="02020603050405020304" pitchFamily="18" charset="0"/>
              </a:rPr>
              <a:t>Exit the game</a:t>
            </a:r>
          </a:p>
          <a:p>
            <a:pPr marL="0" indent="0">
              <a:buNone/>
            </a:pPr>
            <a:endParaRPr lang="en-US" dirty="0"/>
          </a:p>
        </p:txBody>
      </p:sp>
    </p:spTree>
    <p:extLst>
      <p:ext uri="{BB962C8B-B14F-4D97-AF65-F5344CB8AC3E}">
        <p14:creationId xmlns:p14="http://schemas.microsoft.com/office/powerpoint/2010/main" val="1071207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Non functional Requirement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Cost constraint</a:t>
            </a:r>
          </a:p>
          <a:p>
            <a:r>
              <a:rPr lang="en-US" dirty="0" smtClean="0">
                <a:latin typeface="Times New Roman" panose="02020603050405020304" pitchFamily="18" charset="0"/>
                <a:cs typeface="Times New Roman" panose="02020603050405020304" pitchFamily="18" charset="0"/>
              </a:rPr>
              <a:t>Reliability</a:t>
            </a:r>
          </a:p>
          <a:p>
            <a:r>
              <a:rPr lang="en-US" dirty="0" smtClean="0">
                <a:latin typeface="Times New Roman" panose="02020603050405020304" pitchFamily="18" charset="0"/>
                <a:cs typeface="Times New Roman" panose="02020603050405020304" pitchFamily="18" charset="0"/>
              </a:rPr>
              <a:t>Time Constraints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083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sz="quarter" idx="1"/>
          </p:nvPr>
        </p:nvSpPr>
        <p:spPr>
          <a:xfrm>
            <a:off x="2415853" y="2904381"/>
            <a:ext cx="7359178" cy="794742"/>
          </a:xfrm>
        </p:spPr>
        <p:txBody>
          <a:bodyPr anchor="t"/>
          <a:lstStyle/>
          <a:p>
            <a:pPr defTabSz="397357">
              <a:spcBef>
                <a:spcPct val="0"/>
              </a:spcBef>
            </a:pPr>
            <a:r>
              <a:rPr lang="en-US" altLang="en-US" sz="365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PRELIMINARY SPECIFICATIONS</a:t>
            </a:r>
          </a:p>
        </p:txBody>
      </p:sp>
    </p:spTree>
    <p:extLst>
      <p:ext uri="{BB962C8B-B14F-4D97-AF65-F5344CB8AC3E}">
        <p14:creationId xmlns:p14="http://schemas.microsoft.com/office/powerpoint/2010/main" val="152711007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p:txBody>
          <a:bodyPr/>
          <a:lstStyle/>
          <a:p>
            <a:r>
              <a:rPr lang="en-US" altLang="en-US" sz="4640"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 Abstract</a:t>
            </a:r>
          </a:p>
        </p:txBody>
      </p:sp>
      <p:sp>
        <p:nvSpPr>
          <p:cNvPr id="4098" name="Rectangle 2"/>
          <p:cNvSpPr>
            <a:spLocks noGrp="1" noChangeArrowheads="1"/>
          </p:cNvSpPr>
          <p:nvPr>
            <p:ph type="body" idx="1"/>
          </p:nvPr>
        </p:nvSpPr>
        <p:spPr/>
        <p:txBody>
          <a:bodyPr/>
          <a:lstStyle/>
          <a:p>
            <a:pPr marL="100455" indent="-100455" defTabSz="311412">
              <a:spcBef>
                <a:spcPct val="0"/>
              </a:spcBef>
            </a:pPr>
            <a:r>
              <a:rPr lang="en-US" altLang="en-US" sz="2109">
                <a:latin typeface="Times New Roman" panose="02020603050405020304" pitchFamily="18" charset="0"/>
                <a:cs typeface="Times New Roman" panose="02020603050405020304" pitchFamily="18" charset="0"/>
                <a:sym typeface="Times New Roman" panose="02020603050405020304" pitchFamily="18" charset="0"/>
              </a:rPr>
              <a:t>Design of the 6x6x4 tic-tac-toe game using C#: convenient graphic utilities, increased performance, and legibility</a:t>
            </a:r>
          </a:p>
          <a:p>
            <a:pPr marL="100455" indent="-100455" defTabSz="311412">
              <a:spcBef>
                <a:spcPct val="0"/>
              </a:spcBef>
            </a:pPr>
            <a:endParaRPr lang="en-US" altLang="en-US" sz="2109">
              <a:latin typeface="Times New Roman" panose="02020603050405020304" pitchFamily="18" charset="0"/>
              <a:cs typeface="Times New Roman" panose="02020603050405020304" pitchFamily="18" charset="0"/>
              <a:sym typeface="Times New Roman" panose="02020603050405020304" pitchFamily="18" charset="0"/>
            </a:endParaRPr>
          </a:p>
          <a:p>
            <a:pPr marL="100455" indent="-100455" defTabSz="311412">
              <a:spcBef>
                <a:spcPct val="0"/>
              </a:spcBef>
            </a:pPr>
            <a:r>
              <a:rPr lang="en-US" altLang="en-US" sz="2109">
                <a:latin typeface="Times New Roman" panose="02020603050405020304" pitchFamily="18" charset="0"/>
                <a:cs typeface="Times New Roman" panose="02020603050405020304" pitchFamily="18" charset="0"/>
                <a:sym typeface="Times New Roman" panose="02020603050405020304" pitchFamily="18" charset="0"/>
              </a:rPr>
              <a:t>Three main classes: GUI, human player, and artificial intelligence (AI)</a:t>
            </a:r>
          </a:p>
          <a:p>
            <a:pPr marL="100455" indent="-100455" defTabSz="311412">
              <a:spcBef>
                <a:spcPct val="0"/>
              </a:spcBef>
            </a:pPr>
            <a:endParaRPr lang="en-US" altLang="en-US" sz="2109">
              <a:latin typeface="Times New Roman" panose="02020603050405020304" pitchFamily="18" charset="0"/>
              <a:cs typeface="Times New Roman" panose="02020603050405020304" pitchFamily="18" charset="0"/>
              <a:sym typeface="Times New Roman" panose="02020603050405020304" pitchFamily="18" charset="0"/>
            </a:endParaRPr>
          </a:p>
          <a:p>
            <a:pPr marL="100455" indent="-100455" defTabSz="311412">
              <a:spcBef>
                <a:spcPct val="0"/>
              </a:spcBef>
            </a:pPr>
            <a:r>
              <a:rPr lang="en-US" altLang="en-US" sz="2109">
                <a:latin typeface="Times New Roman" panose="02020603050405020304" pitchFamily="18" charset="0"/>
                <a:cs typeface="Times New Roman" panose="02020603050405020304" pitchFamily="18" charset="0"/>
                <a:sym typeface="Times New Roman" panose="02020603050405020304" pitchFamily="18" charset="0"/>
              </a:rPr>
              <a:t>Three levels of difficulty</a:t>
            </a:r>
          </a:p>
          <a:p>
            <a:pPr marL="100455" indent="-100455" defTabSz="311412">
              <a:spcBef>
                <a:spcPct val="0"/>
              </a:spcBef>
            </a:pPr>
            <a:endParaRPr lang="en-US" altLang="en-US" sz="2109">
              <a:latin typeface="Times New Roman" panose="02020603050405020304" pitchFamily="18" charset="0"/>
              <a:cs typeface="Times New Roman" panose="02020603050405020304" pitchFamily="18" charset="0"/>
              <a:sym typeface="Times New Roman" panose="02020603050405020304" pitchFamily="18" charset="0"/>
            </a:endParaRPr>
          </a:p>
          <a:p>
            <a:pPr marL="100455" indent="-100455" defTabSz="311412">
              <a:spcBef>
                <a:spcPct val="0"/>
              </a:spcBef>
            </a:pPr>
            <a:r>
              <a:rPr lang="en-US" altLang="en-US" sz="2109">
                <a:latin typeface="Times New Roman" panose="02020603050405020304" pitchFamily="18" charset="0"/>
                <a:cs typeface="Times New Roman" panose="02020603050405020304" pitchFamily="18" charset="0"/>
                <a:sym typeface="Times New Roman" panose="02020603050405020304" pitchFamily="18" charset="0"/>
              </a:rPr>
              <a:t>AI based on min and max statistical data to determine selection of winning moves</a:t>
            </a:r>
          </a:p>
          <a:p>
            <a:pPr marL="100455" indent="-100455" defTabSz="311412">
              <a:spcBef>
                <a:spcPct val="0"/>
              </a:spcBef>
            </a:pPr>
            <a:endParaRPr lang="en-US" altLang="en-US" sz="2109">
              <a:latin typeface="Times New Roman" panose="02020603050405020304" pitchFamily="18" charset="0"/>
              <a:cs typeface="Times New Roman" panose="02020603050405020304" pitchFamily="18" charset="0"/>
              <a:sym typeface="Times New Roman" panose="02020603050405020304" pitchFamily="18" charset="0"/>
            </a:endParaRPr>
          </a:p>
          <a:p>
            <a:pPr marL="100455" indent="-100455" defTabSz="311412">
              <a:spcBef>
                <a:spcPct val="0"/>
              </a:spcBef>
            </a:pPr>
            <a:r>
              <a:rPr lang="en-US" altLang="en-US" sz="2109">
                <a:latin typeface="Times New Roman" panose="02020603050405020304" pitchFamily="18" charset="0"/>
                <a:cs typeface="Times New Roman" panose="02020603050405020304" pitchFamily="18" charset="0"/>
                <a:sym typeface="Times New Roman" panose="02020603050405020304" pitchFamily="18" charset="0"/>
              </a:rPr>
              <a:t>Each player can register with his or her name</a:t>
            </a:r>
          </a:p>
          <a:p>
            <a:pPr marL="100455" indent="-100455" defTabSz="311412">
              <a:spcBef>
                <a:spcPct val="0"/>
              </a:spcBef>
            </a:pPr>
            <a:endParaRPr lang="en-US" altLang="en-US" sz="2109">
              <a:latin typeface="Times New Roman" panose="02020603050405020304" pitchFamily="18" charset="0"/>
              <a:cs typeface="Times New Roman" panose="02020603050405020304" pitchFamily="18" charset="0"/>
              <a:sym typeface="Times New Roman" panose="02020603050405020304" pitchFamily="18" charset="0"/>
            </a:endParaRPr>
          </a:p>
          <a:p>
            <a:pPr marL="100455" indent="-100455" defTabSz="311412">
              <a:spcBef>
                <a:spcPct val="0"/>
              </a:spcBef>
            </a:pPr>
            <a:r>
              <a:rPr lang="en-US" altLang="en-US" sz="2109">
                <a:latin typeface="Times New Roman" panose="02020603050405020304" pitchFamily="18" charset="0"/>
                <a:cs typeface="Times New Roman" panose="02020603050405020304" pitchFamily="18" charset="0"/>
                <a:sym typeface="Times New Roman" panose="02020603050405020304" pitchFamily="18" charset="0"/>
              </a:rPr>
              <a:t>The winning history of register players can be viewed</a:t>
            </a:r>
          </a:p>
        </p:txBody>
      </p:sp>
    </p:spTree>
    <p:extLst>
      <p:ext uri="{BB962C8B-B14F-4D97-AF65-F5344CB8AC3E}">
        <p14:creationId xmlns:p14="http://schemas.microsoft.com/office/powerpoint/2010/main" val="1453523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Group 1"/>
          <p:cNvGrpSpPr>
            <a:grpSpLocks/>
          </p:cNvGrpSpPr>
          <p:nvPr/>
        </p:nvGrpSpPr>
        <p:grpSpPr bwMode="auto">
          <a:xfrm>
            <a:off x="2613422" y="160734"/>
            <a:ext cx="6965156" cy="6603504"/>
            <a:chOff x="0" y="0"/>
            <a:chExt cx="9906001" cy="9392775"/>
          </a:xfrm>
        </p:grpSpPr>
        <p:sp>
          <p:nvSpPr>
            <p:cNvPr id="5122" name="Rectangle 2"/>
            <p:cNvSpPr>
              <a:spLocks/>
            </p:cNvSpPr>
            <p:nvPr/>
          </p:nvSpPr>
          <p:spPr bwMode="auto">
            <a:xfrm>
              <a:off x="0" y="6231466"/>
              <a:ext cx="2622220" cy="3161309"/>
            </a:xfrm>
            <a:prstGeom prst="rect">
              <a:avLst/>
            </a:prstGeom>
            <a:noFill/>
            <a:ln w="25400" cap="flat" cmpd="sng">
              <a:solidFill>
                <a:srgbClr val="85888D"/>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lstStyle/>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Entity class:</a:t>
              </a:r>
            </a:p>
            <a:p>
              <a:pPr algn="l"/>
              <a:r>
                <a:rPr lang="en-US" altLang="en-US" sz="1055"/>
                <a:t>HumanPlayer</a:t>
              </a:r>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Attributes:</a:t>
              </a:r>
            </a:p>
            <a:p>
              <a:pPr algn="l"/>
              <a:r>
                <a:rPr lang="en-US" altLang="en-US" sz="1055"/>
                <a:t>- Name</a:t>
              </a:r>
            </a:p>
            <a:p>
              <a:pPr algn="l"/>
              <a:r>
                <a:rPr lang="en-US" altLang="en-US" sz="1055"/>
                <a:t>- Wins</a:t>
              </a:r>
            </a:p>
            <a:p>
              <a:pPr algn="l"/>
              <a:r>
                <a:rPr lang="en-US" altLang="en-US" sz="1055"/>
                <a:t>- Losses</a:t>
              </a:r>
            </a:p>
            <a:p>
              <a:pPr algn="l"/>
              <a:r>
                <a:rPr lang="en-US" altLang="en-US" sz="1055"/>
                <a:t>- Win ratio</a:t>
              </a:r>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Responsibilities:</a:t>
              </a:r>
            </a:p>
            <a:p>
              <a:pPr algn="l"/>
              <a:r>
                <a:rPr lang="en-US" altLang="en-US" sz="1055"/>
                <a:t>- Create player</a:t>
              </a:r>
            </a:p>
            <a:p>
              <a:pPr algn="l"/>
              <a:r>
                <a:rPr lang="en-US" altLang="en-US" sz="1055"/>
                <a:t>- Record game statistics</a:t>
              </a:r>
            </a:p>
          </p:txBody>
        </p:sp>
        <p:sp>
          <p:nvSpPr>
            <p:cNvPr id="5123" name="Rectangle 3"/>
            <p:cNvSpPr>
              <a:spLocks/>
            </p:cNvSpPr>
            <p:nvPr/>
          </p:nvSpPr>
          <p:spPr bwMode="auto">
            <a:xfrm>
              <a:off x="7283780" y="6231466"/>
              <a:ext cx="2622221" cy="3161309"/>
            </a:xfrm>
            <a:prstGeom prst="rect">
              <a:avLst/>
            </a:prstGeom>
            <a:noFill/>
            <a:ln w="25400" cap="flat" cmpd="sng">
              <a:solidFill>
                <a:srgbClr val="85888D"/>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lstStyle/>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Entity class:</a:t>
              </a:r>
            </a:p>
            <a:p>
              <a:pPr algn="l"/>
              <a:r>
                <a:rPr lang="en-US" altLang="en-US" sz="1055"/>
                <a:t>ComputerPlayer</a:t>
              </a:r>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Attributes:</a:t>
              </a:r>
            </a:p>
            <a:p>
              <a:pPr algn="l"/>
              <a:r>
                <a:rPr lang="en-US" altLang="en-US" sz="1055"/>
                <a:t>- Difficulty level</a:t>
              </a:r>
            </a:p>
            <a:p>
              <a:pPr algn="l"/>
              <a:endParaRPr lang="en-US" altLang="en-US" sz="1055"/>
            </a:p>
            <a:p>
              <a:pPr algn="l"/>
              <a:endParaRPr lang="en-US" altLang="en-US" sz="1055"/>
            </a:p>
            <a:p>
              <a:pPr algn="l"/>
              <a:endParaRPr lang="en-US" altLang="en-US" sz="1055"/>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Responsibilities:</a:t>
              </a:r>
            </a:p>
            <a:p>
              <a:pPr algn="l"/>
              <a:r>
                <a:rPr lang="en-US" altLang="en-US" sz="1055"/>
                <a:t>- Predict next move using MinMax algorithm</a:t>
              </a:r>
            </a:p>
          </p:txBody>
        </p:sp>
        <p:sp>
          <p:nvSpPr>
            <p:cNvPr id="5124" name="Rectangle 4"/>
            <p:cNvSpPr>
              <a:spLocks/>
            </p:cNvSpPr>
            <p:nvPr/>
          </p:nvSpPr>
          <p:spPr bwMode="auto">
            <a:xfrm>
              <a:off x="3641890" y="3627067"/>
              <a:ext cx="2622220" cy="3161309"/>
            </a:xfrm>
            <a:prstGeom prst="rect">
              <a:avLst/>
            </a:prstGeom>
            <a:noFill/>
            <a:ln w="25400" cap="flat" cmpd="sng">
              <a:solidFill>
                <a:srgbClr val="85888D"/>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lstStyle>
              <a:lvl1pPr marL="82550" indent="-82550">
                <a:defRPr sz="3600">
                  <a:solidFill>
                    <a:srgbClr val="000000"/>
                  </a:solidFill>
                  <a:latin typeface="Helvetica Light" charset="0"/>
                  <a:ea typeface="Helvetica Light" charset="0"/>
                  <a:cs typeface="Helvetica Light" charset="0"/>
                  <a:sym typeface="Helvetica Light" charset="0"/>
                </a:defRPr>
              </a:lvl1pPr>
              <a:lvl2pPr>
                <a:defRPr sz="3600">
                  <a:solidFill>
                    <a:srgbClr val="000000"/>
                  </a:solidFill>
                  <a:latin typeface="Helvetica Light" charset="0"/>
                  <a:ea typeface="Helvetica Light" charset="0"/>
                  <a:cs typeface="Helvetica Light" charset="0"/>
                  <a:sym typeface="Helvetica Light" charset="0"/>
                </a:defRPr>
              </a:lvl2pPr>
              <a:lvl3pPr>
                <a:defRPr sz="3600">
                  <a:solidFill>
                    <a:srgbClr val="000000"/>
                  </a:solidFill>
                  <a:latin typeface="Helvetica Light" charset="0"/>
                  <a:ea typeface="Helvetica Light" charset="0"/>
                  <a:cs typeface="Helvetica Light" charset="0"/>
                  <a:sym typeface="Helvetica Light" charset="0"/>
                </a:defRPr>
              </a:lvl3pPr>
              <a:lvl4pPr>
                <a:defRPr sz="3600">
                  <a:solidFill>
                    <a:srgbClr val="000000"/>
                  </a:solidFill>
                  <a:latin typeface="Helvetica Light" charset="0"/>
                  <a:ea typeface="Helvetica Light" charset="0"/>
                  <a:cs typeface="Helvetica Light" charset="0"/>
                  <a:sym typeface="Helvetica Light" charset="0"/>
                </a:defRPr>
              </a:lvl4pPr>
              <a:lvl5pPr>
                <a:defRPr sz="3600">
                  <a:solidFill>
                    <a:srgbClr val="000000"/>
                  </a:solidFill>
                  <a:latin typeface="Helvetica Light" charset="0"/>
                  <a:ea typeface="Helvetica Light" charset="0"/>
                  <a:cs typeface="Helvetica Light" charset="0"/>
                  <a:sym typeface="Helvetica Light" charset="0"/>
                </a:defRPr>
              </a:lvl5pPr>
              <a:lvl6pPr marL="457200" indent="914400" algn="ctr" defTabSz="584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914400" indent="914400" algn="ctr" defTabSz="584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1371600" indent="914400" algn="ctr" defTabSz="584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1828800" indent="914400" algn="ctr" defTabSz="584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Control class:</a:t>
              </a:r>
            </a:p>
            <a:p>
              <a:pPr algn="l"/>
              <a:r>
                <a:rPr lang="en-US" altLang="en-US" sz="1055"/>
                <a:t>Controller</a:t>
              </a:r>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Attributes: </a:t>
              </a:r>
              <a:r>
                <a:rPr lang="en-US" altLang="en-US" sz="1055"/>
                <a:t>none</a:t>
              </a:r>
              <a:endPar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Responsibilities:</a:t>
              </a:r>
            </a:p>
            <a:p>
              <a:pPr algn="l">
                <a:buSzPct val="75000"/>
                <a:buFontTx/>
                <a:buChar char="-"/>
              </a:pPr>
              <a:r>
                <a:rPr lang="en-US" altLang="en-US" sz="1055"/>
                <a:t>Interface btw boundary and entity</a:t>
              </a:r>
            </a:p>
            <a:p>
              <a:pPr algn="l">
                <a:buSzPct val="75000"/>
                <a:buFontTx/>
                <a:buChar char="-"/>
              </a:pPr>
              <a:r>
                <a:rPr lang="en-US" altLang="en-US" sz="1055"/>
                <a:t>Get info from HumPlayer and CompPlayer class</a:t>
              </a:r>
            </a:p>
            <a:p>
              <a:pPr algn="l">
                <a:buSzPct val="75000"/>
                <a:buFontTx/>
                <a:buChar char="-"/>
              </a:pPr>
              <a:r>
                <a:rPr lang="en-US" altLang="en-US" sz="1055"/>
                <a:t>Start game</a:t>
              </a:r>
            </a:p>
            <a:p>
              <a:pPr algn="l">
                <a:buSzPct val="75000"/>
                <a:buFontTx/>
                <a:buChar char="-"/>
              </a:pPr>
              <a:r>
                <a:rPr lang="en-US" altLang="en-US" sz="1055"/>
                <a:t>End game</a:t>
              </a:r>
            </a:p>
            <a:p>
              <a:pPr algn="l">
                <a:buSzPct val="75000"/>
                <a:buFontTx/>
                <a:buChar char="-"/>
              </a:pPr>
              <a:r>
                <a:rPr lang="en-US" altLang="en-US" sz="1055"/>
                <a:t>Determine winner</a:t>
              </a:r>
            </a:p>
          </p:txBody>
        </p:sp>
        <p:sp>
          <p:nvSpPr>
            <p:cNvPr id="5125" name="Rectangle 5"/>
            <p:cNvSpPr>
              <a:spLocks/>
            </p:cNvSpPr>
            <p:nvPr/>
          </p:nvSpPr>
          <p:spPr bwMode="auto">
            <a:xfrm>
              <a:off x="3641890" y="0"/>
              <a:ext cx="2622220" cy="2786261"/>
            </a:xfrm>
            <a:prstGeom prst="rect">
              <a:avLst/>
            </a:prstGeom>
            <a:noFill/>
            <a:ln w="25400" cap="flat" cmpd="sng">
              <a:solidFill>
                <a:srgbClr val="85888D"/>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lstStyle/>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Boundary class:</a:t>
              </a:r>
            </a:p>
            <a:p>
              <a:pPr algn="l"/>
              <a:r>
                <a:rPr lang="en-US" altLang="en-US" sz="1055"/>
                <a:t>GUI</a:t>
              </a:r>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Attributes:</a:t>
              </a:r>
            </a:p>
            <a:p>
              <a:pPr algn="l"/>
              <a:r>
                <a:rPr lang="en-US" altLang="en-US" sz="1055"/>
                <a:t>Buttons, dropdown, textbook, checkbox, etc.</a:t>
              </a:r>
            </a:p>
            <a:p>
              <a:pPr algn="l"/>
              <a:r>
                <a:rPr lang="en-US" altLang="en-US" sz="1055"/>
                <a:t>__________________________</a:t>
              </a:r>
            </a:p>
            <a:p>
              <a:pPr algn="l"/>
              <a:r>
                <a:rPr lang="en-US" altLang="en-US" sz="1055"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Responsibilities:</a:t>
              </a:r>
            </a:p>
            <a:p>
              <a:pPr algn="l"/>
              <a:r>
                <a:rPr lang="en-US" altLang="en-US" sz="1055"/>
                <a:t>-Communication between the user (player) and controller</a:t>
              </a:r>
            </a:p>
          </p:txBody>
        </p:sp>
        <p:sp>
          <p:nvSpPr>
            <p:cNvPr id="5126" name="Line 6"/>
            <p:cNvSpPr>
              <a:spLocks noChangeShapeType="1"/>
            </p:cNvSpPr>
            <p:nvPr/>
          </p:nvSpPr>
          <p:spPr bwMode="auto">
            <a:xfrm>
              <a:off x="4953000" y="2823461"/>
              <a:ext cx="1" cy="766406"/>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687"/>
            </a:p>
          </p:txBody>
        </p:sp>
        <p:sp>
          <p:nvSpPr>
            <p:cNvPr id="5127" name="Line 7"/>
            <p:cNvSpPr>
              <a:spLocks noChangeShapeType="1"/>
            </p:cNvSpPr>
            <p:nvPr/>
          </p:nvSpPr>
          <p:spPr bwMode="auto">
            <a:xfrm flipH="1">
              <a:off x="2635970" y="6752508"/>
              <a:ext cx="983189" cy="983188"/>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687"/>
            </a:p>
          </p:txBody>
        </p:sp>
        <p:sp>
          <p:nvSpPr>
            <p:cNvPr id="5128" name="Line 8"/>
            <p:cNvSpPr>
              <a:spLocks noChangeShapeType="1"/>
            </p:cNvSpPr>
            <p:nvPr/>
          </p:nvSpPr>
          <p:spPr bwMode="auto">
            <a:xfrm>
              <a:off x="6286158" y="6727108"/>
              <a:ext cx="985745" cy="1032615"/>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687"/>
            </a:p>
          </p:txBody>
        </p:sp>
      </p:grpSp>
      <p:sp>
        <p:nvSpPr>
          <p:cNvPr id="5129" name="Rectangle 9"/>
          <p:cNvSpPr>
            <a:spLocks/>
          </p:cNvSpPr>
          <p:nvPr/>
        </p:nvSpPr>
        <p:spPr bwMode="auto">
          <a:xfrm>
            <a:off x="1881188" y="521462"/>
            <a:ext cx="1375378" cy="461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Specifications:</a:t>
            </a:r>
          </a:p>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Classes Diagram</a:t>
            </a:r>
          </a:p>
        </p:txBody>
      </p:sp>
    </p:spTree>
    <p:extLst>
      <p:ext uri="{BB962C8B-B14F-4D97-AF65-F5344CB8AC3E}">
        <p14:creationId xmlns:p14="http://schemas.microsoft.com/office/powerpoint/2010/main" val="52056640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page10image368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1617" y="2821781"/>
            <a:ext cx="8124900" cy="3816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6" name="Picture 2" descr="pasted-image.png"/>
          <p:cNvPicPr>
            <a:picLocks noChangeAspect="1"/>
          </p:cNvPicPr>
          <p:nvPr/>
        </p:nvPicPr>
        <p:blipFill>
          <a:blip r:embed="rId3">
            <a:extLst>
              <a:ext uri="{28A0092B-C50C-407E-A947-70E740481C1C}">
                <a14:useLocalDpi xmlns:a14="http://schemas.microsoft.com/office/drawing/2010/main" val="0"/>
              </a:ext>
            </a:extLst>
          </a:blip>
          <a:srcRect t="5670" b="5670"/>
          <a:stretch>
            <a:fillRect/>
          </a:stretch>
        </p:blipFill>
        <p:spPr bwMode="auto">
          <a:xfrm>
            <a:off x="5381626" y="47998"/>
            <a:ext cx="4280669" cy="284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Rectangle 3"/>
          <p:cNvSpPr>
            <a:spLocks/>
          </p:cNvSpPr>
          <p:nvPr/>
        </p:nvSpPr>
        <p:spPr bwMode="auto">
          <a:xfrm>
            <a:off x="18716253" y="6850121"/>
            <a:ext cx="8750793" cy="2053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defTabSz="457200">
              <a:defRPr sz="3600">
                <a:solidFill>
                  <a:srgbClr val="000000"/>
                </a:solidFill>
                <a:latin typeface="Helvetica Light" charset="0"/>
                <a:ea typeface="Helvetica Light" charset="0"/>
                <a:cs typeface="Helvetica Light" charset="0"/>
                <a:sym typeface="Helvetica Light" charset="0"/>
              </a:defRPr>
            </a:lvl1pPr>
            <a:lvl2pPr defTabSz="457200">
              <a:defRPr sz="3600">
                <a:solidFill>
                  <a:srgbClr val="000000"/>
                </a:solidFill>
                <a:latin typeface="Helvetica Light" charset="0"/>
                <a:ea typeface="Helvetica Light" charset="0"/>
                <a:cs typeface="Helvetica Light" charset="0"/>
                <a:sym typeface="Helvetica Light" charset="0"/>
              </a:defRPr>
            </a:lvl2pPr>
            <a:lvl3pPr defTabSz="457200">
              <a:defRPr sz="3600">
                <a:solidFill>
                  <a:srgbClr val="000000"/>
                </a:solidFill>
                <a:latin typeface="Helvetica Light" charset="0"/>
                <a:ea typeface="Helvetica Light" charset="0"/>
                <a:cs typeface="Helvetica Light" charset="0"/>
                <a:sym typeface="Helvetica Light" charset="0"/>
              </a:defRPr>
            </a:lvl3pPr>
            <a:lvl4pPr defTabSz="457200">
              <a:defRPr sz="3600">
                <a:solidFill>
                  <a:srgbClr val="000000"/>
                </a:solidFill>
                <a:latin typeface="Helvetica Light" charset="0"/>
                <a:ea typeface="Helvetica Light" charset="0"/>
                <a:cs typeface="Helvetica Light" charset="0"/>
                <a:sym typeface="Helvetica Light" charset="0"/>
              </a:defRPr>
            </a:lvl4pPr>
            <a:lvl5pPr defTabSz="457200">
              <a:defRPr sz="3600">
                <a:solidFill>
                  <a:srgbClr val="000000"/>
                </a:solidFill>
                <a:latin typeface="Helvetica Light" charset="0"/>
                <a:ea typeface="Helvetica Light" charset="0"/>
                <a:cs typeface="Helvetica Light" charset="0"/>
                <a:sym typeface="Helvetica Light" charset="0"/>
              </a:defRPr>
            </a:lvl5pPr>
            <a:lvl6pPr marL="4572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9144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13716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18288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spcBef>
                <a:spcPts val="844"/>
              </a:spcBef>
            </a:pPr>
            <a:r>
              <a:rPr lang="en-US" altLang="en-US" sz="1125" b="1">
                <a:latin typeface="Arial" panose="020B0604020202020204" pitchFamily="34" charset="0"/>
                <a:cs typeface="Arial" panose="020B0604020202020204" pitchFamily="34" charset="0"/>
                <a:sym typeface="Arial" panose="020B0604020202020204" pitchFamily="34" charset="0"/>
              </a:rPr>
              <a:t>Use Case Diagram</a:t>
            </a:r>
          </a:p>
          <a:p>
            <a:pPr algn="l"/>
            <a:endParaRPr lang="en-US" altLang="en-US" sz="844">
              <a:latin typeface="Times New Roman" panose="02020603050405020304" pitchFamily="18" charset="0"/>
              <a:cs typeface="Times New Roman" panose="02020603050405020304" pitchFamily="18" charset="0"/>
              <a:sym typeface="Times New Roman" panose="02020603050405020304" pitchFamily="18" charset="0"/>
            </a:endParaRPr>
          </a:p>
          <a:p>
            <a:pPr algn="l"/>
            <a:r>
              <a:rPr lang="en-US" altLang="en-US" sz="844" b="1">
                <a:latin typeface="Times New Roman" panose="02020603050405020304" pitchFamily="18" charset="0"/>
                <a:cs typeface="Times New Roman" panose="02020603050405020304" pitchFamily="18" charset="0"/>
                <a:sym typeface="Times New Roman" panose="02020603050405020304" pitchFamily="18" charset="0"/>
              </a:rPr>
              <a:t>Use Case 1:</a:t>
            </a:r>
          </a:p>
          <a:p>
            <a:pPr algn="l"/>
            <a:r>
              <a:rPr lang="en-US" altLang="en-US" sz="844" b="1">
                <a:latin typeface="Times New Roman" panose="02020603050405020304" pitchFamily="18" charset="0"/>
                <a:cs typeface="Times New Roman" panose="02020603050405020304" pitchFamily="18" charset="0"/>
                <a:sym typeface="Times New Roman" panose="02020603050405020304" pitchFamily="18" charset="0"/>
              </a:rPr>
              <a:t>		</a:t>
            </a:r>
          </a:p>
          <a:p>
            <a:pPr algn="l"/>
            <a:r>
              <a:rPr lang="en-US" altLang="en-US" sz="844" b="1">
                <a:latin typeface="Times New Roman" panose="02020603050405020304" pitchFamily="18" charset="0"/>
                <a:cs typeface="Times New Roman" panose="02020603050405020304" pitchFamily="18" charset="0"/>
                <a:sym typeface="Times New Roman" panose="02020603050405020304" pitchFamily="18" charset="0"/>
              </a:rPr>
              <a:t>		Figure 1a. </a:t>
            </a:r>
            <a:r>
              <a:rPr lang="en-US" altLang="en-US" sz="844">
                <a:latin typeface="Times New Roman" panose="02020603050405020304" pitchFamily="18" charset="0"/>
                <a:cs typeface="Times New Roman" panose="02020603050405020304" pitchFamily="18" charset="0"/>
                <a:sym typeface="Times New Roman" panose="02020603050405020304" pitchFamily="18" charset="0"/>
              </a:rPr>
              <a:t>Use Case Diagram for TTT Players</a:t>
            </a:r>
          </a:p>
          <a:p>
            <a:pPr algn="l"/>
            <a:endParaRPr lang="en-US" altLang="en-US" sz="844">
              <a:latin typeface="Times New Roman" panose="02020603050405020304" pitchFamily="18" charset="0"/>
              <a:cs typeface="Times New Roman" panose="02020603050405020304" pitchFamily="18" charset="0"/>
              <a:sym typeface="Times New Roman" panose="02020603050405020304" pitchFamily="18" charset="0"/>
            </a:endParaRPr>
          </a:p>
          <a:p>
            <a:pPr algn="l"/>
            <a:r>
              <a:rPr lang="en-US" altLang="en-US" sz="844" u="sng">
                <a:latin typeface="Times New Roman" panose="02020603050405020304" pitchFamily="18" charset="0"/>
                <a:cs typeface="Times New Roman" panose="02020603050405020304" pitchFamily="18" charset="0"/>
                <a:sym typeface="Times New Roman" panose="02020603050405020304" pitchFamily="18" charset="0"/>
              </a:rPr>
              <a:t>Description</a:t>
            </a:r>
            <a:r>
              <a:rPr lang="en-US" altLang="en-US" sz="844">
                <a:latin typeface="Times New Roman" panose="02020603050405020304" pitchFamily="18" charset="0"/>
                <a:cs typeface="Times New Roman" panose="02020603050405020304" pitchFamily="18" charset="0"/>
                <a:sym typeface="Times New Roman" panose="02020603050405020304" pitchFamily="18" charset="0"/>
              </a:rPr>
              <a:t>: Player can choose to opponent (human or computer), choose difficulty (easy, medium, or hard), choose who goes first, choose to restart or end game, and view player history as an option.</a:t>
            </a:r>
          </a:p>
          <a:p>
            <a:pPr>
              <a:lnSpc>
                <a:spcPts val="1969"/>
              </a:lnSpc>
            </a:pPr>
            <a:endParaRPr lang="en-US" altLang="en-US" sz="844">
              <a:latin typeface="Times" panose="02020603050405020304" pitchFamily="18" charset="0"/>
              <a:ea typeface="Times" panose="02020603050405020304" pitchFamily="18" charset="0"/>
              <a:cs typeface="Times" panose="02020603050405020304" pitchFamily="18" charset="0"/>
              <a:sym typeface="Times" panose="02020603050405020304" pitchFamily="18" charset="0"/>
            </a:endParaRPr>
          </a:p>
          <a:p>
            <a:pPr>
              <a:lnSpc>
                <a:spcPts val="1969"/>
              </a:lnSpc>
            </a:pPr>
            <a:r>
              <a:rPr lang="en-US" altLang="en-US" sz="844">
                <a:latin typeface="Times" panose="02020603050405020304" pitchFamily="18" charset="0"/>
                <a:ea typeface="Times" panose="02020603050405020304" pitchFamily="18" charset="0"/>
                <a:cs typeface="Times" panose="02020603050405020304" pitchFamily="18" charset="0"/>
                <a:sym typeface="Times" panose="02020603050405020304" pitchFamily="18" charset="0"/>
              </a:rPr>
              <a:t> </a:t>
            </a:r>
          </a:p>
          <a:p>
            <a:pPr>
              <a:lnSpc>
                <a:spcPts val="1969"/>
              </a:lnSpc>
            </a:pPr>
            <a:endParaRPr lang="en-US" altLang="en-US" sz="844">
              <a:latin typeface="Times" panose="02020603050405020304" pitchFamily="18" charset="0"/>
              <a:ea typeface="Times" panose="02020603050405020304" pitchFamily="18" charset="0"/>
              <a:cs typeface="Times" panose="02020603050405020304" pitchFamily="18" charset="0"/>
              <a:sym typeface="Times" panose="02020603050405020304" pitchFamily="18" charset="0"/>
            </a:endParaRPr>
          </a:p>
          <a:p>
            <a:pPr algn="l"/>
            <a:endParaRPr lang="en-US" altLang="en-US" sz="844">
              <a:latin typeface="Times New Roman" panose="02020603050405020304" pitchFamily="18" charset="0"/>
              <a:cs typeface="Times New Roman" panose="02020603050405020304" pitchFamily="18" charset="0"/>
              <a:sym typeface="Times New Roman" panose="02020603050405020304" pitchFamily="18" charset="0"/>
            </a:endParaRPr>
          </a:p>
          <a:p>
            <a:pPr algn="l"/>
            <a:r>
              <a:rPr lang="en-US" altLang="en-US" sz="844">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844" b="1">
                <a:latin typeface="Times New Roman" panose="02020603050405020304" pitchFamily="18" charset="0"/>
                <a:cs typeface="Times New Roman" panose="02020603050405020304" pitchFamily="18" charset="0"/>
                <a:sym typeface="Times New Roman" panose="02020603050405020304" pitchFamily="18" charset="0"/>
              </a:rPr>
              <a:t>Figure 1b.</a:t>
            </a:r>
            <a:r>
              <a:rPr lang="en-US" altLang="en-US" sz="844">
                <a:latin typeface="Times New Roman" panose="02020603050405020304" pitchFamily="18" charset="0"/>
                <a:cs typeface="Times New Roman" panose="02020603050405020304" pitchFamily="18" charset="0"/>
                <a:sym typeface="Times New Roman" panose="02020603050405020304" pitchFamily="18" charset="0"/>
              </a:rPr>
              <a:t> Sequence Diagram for TTT Players</a:t>
            </a:r>
          </a:p>
        </p:txBody>
      </p:sp>
      <p:sp>
        <p:nvSpPr>
          <p:cNvPr id="6148" name="Rectangle 4"/>
          <p:cNvSpPr>
            <a:spLocks/>
          </p:cNvSpPr>
          <p:nvPr/>
        </p:nvSpPr>
        <p:spPr bwMode="auto">
          <a:xfrm>
            <a:off x="2289721" y="839583"/>
            <a:ext cx="1136530" cy="461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a:t>
            </a:r>
          </a:p>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1</a:t>
            </a:r>
          </a:p>
        </p:txBody>
      </p:sp>
    </p:spTree>
    <p:extLst>
      <p:ext uri="{BB962C8B-B14F-4D97-AF65-F5344CB8AC3E}">
        <p14:creationId xmlns:p14="http://schemas.microsoft.com/office/powerpoint/2010/main" val="2282012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page11image941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4401" y="2968005"/>
            <a:ext cx="7563445"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descr="pasted-image.png"/>
          <p:cNvPicPr>
            <a:picLocks noChangeAspect="1"/>
          </p:cNvPicPr>
          <p:nvPr/>
        </p:nvPicPr>
        <p:blipFill>
          <a:blip r:embed="rId3">
            <a:extLst>
              <a:ext uri="{28A0092B-C50C-407E-A947-70E740481C1C}">
                <a14:useLocalDpi xmlns:a14="http://schemas.microsoft.com/office/drawing/2010/main" val="0"/>
              </a:ext>
            </a:extLst>
          </a:blip>
          <a:srcRect l="6046" t="25798" b="30051"/>
          <a:stretch>
            <a:fillRect/>
          </a:stretch>
        </p:blipFill>
        <p:spPr bwMode="auto">
          <a:xfrm>
            <a:off x="4225231" y="656332"/>
            <a:ext cx="5556498" cy="19578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p:cNvSpPr>
            <a:spLocks/>
          </p:cNvSpPr>
          <p:nvPr/>
        </p:nvSpPr>
        <p:spPr bwMode="auto">
          <a:xfrm>
            <a:off x="2206005" y="673267"/>
            <a:ext cx="1136530" cy="461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Specification:</a:t>
            </a:r>
          </a:p>
          <a:p>
            <a:r>
              <a:rPr lang="en-US" altLang="en-US" sz="1266" b="1">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2</a:t>
            </a:r>
          </a:p>
        </p:txBody>
      </p:sp>
    </p:spTree>
    <p:extLst>
      <p:ext uri="{BB962C8B-B14F-4D97-AF65-F5344CB8AC3E}">
        <p14:creationId xmlns:p14="http://schemas.microsoft.com/office/powerpoint/2010/main" val="419277781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Helvetica</vt:lpstr>
      <vt:lpstr>Helvetica Light</vt:lpstr>
      <vt:lpstr>Times</vt:lpstr>
      <vt:lpstr>Times New Roman</vt:lpstr>
      <vt:lpstr>Office Theme</vt:lpstr>
      <vt:lpstr>PowerPoint Presentation</vt:lpstr>
      <vt:lpstr>Requirements</vt:lpstr>
      <vt:lpstr>Functional Requirement</vt:lpstr>
      <vt:lpstr>Non functional Requirement</vt:lpstr>
      <vt:lpstr>PowerPoint Presentation</vt:lpstr>
      <vt:lpstr>Specification: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Preliminary Software Project Management Plan</vt:lpstr>
      <vt:lpstr>Overview</vt:lpstr>
      <vt:lpstr>Project Organization</vt:lpstr>
      <vt:lpstr>Risks</vt:lpstr>
      <vt:lpstr>Schedule</vt:lpstr>
      <vt:lpstr>Schedule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Rowan</dc:creator>
  <cp:lastModifiedBy>Taylor Rowan</cp:lastModifiedBy>
  <cp:revision>1</cp:revision>
  <dcterms:created xsi:type="dcterms:W3CDTF">2016-02-23T15:36:39Z</dcterms:created>
  <dcterms:modified xsi:type="dcterms:W3CDTF">2016-02-23T15:37:34Z</dcterms:modified>
</cp:coreProperties>
</file>