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7" r:id="rId3"/>
    <p:sldId id="256" r:id="rId4"/>
    <p:sldId id="257" r:id="rId5"/>
    <p:sldId id="258" r:id="rId6"/>
    <p:sldId id="259" r:id="rId7"/>
    <p:sldId id="260" r:id="rId8"/>
    <p:sldId id="284" r:id="rId9"/>
    <p:sldId id="285" r:id="rId10"/>
    <p:sldId id="262" r:id="rId11"/>
    <p:sldId id="263" r:id="rId12"/>
    <p:sldId id="264" r:id="rId13"/>
    <p:sldId id="265" r:id="rId14"/>
    <p:sldId id="266" r:id="rId15"/>
    <p:sldId id="267" r:id="rId16"/>
    <p:sldId id="268" r:id="rId17"/>
    <p:sldId id="269" r:id="rId18"/>
    <p:sldId id="270" r:id="rId19"/>
    <p:sldId id="271" r:id="rId20"/>
    <p:sldId id="272" r:id="rId21"/>
    <p:sldId id="278" r:id="rId22"/>
    <p:sldId id="282" r:id="rId23"/>
    <p:sldId id="279" r:id="rId24"/>
    <p:sldId id="280" r:id="rId25"/>
    <p:sldId id="281"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512FA8-B29D-49CD-B06A-1D62EF166680}"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327109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512FA8-B29D-49CD-B06A-1D62EF166680}"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226699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512FA8-B29D-49CD-B06A-1D62EF166680}"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162027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512FA8-B29D-49CD-B06A-1D62EF166680}"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64679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512FA8-B29D-49CD-B06A-1D62EF166680}"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162906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512FA8-B29D-49CD-B06A-1D62EF166680}"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402501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512FA8-B29D-49CD-B06A-1D62EF166680}"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208642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512FA8-B29D-49CD-B06A-1D62EF166680}"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101064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12FA8-B29D-49CD-B06A-1D62EF166680}"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162692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512FA8-B29D-49CD-B06A-1D62EF166680}"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385330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512FA8-B29D-49CD-B06A-1D62EF166680}"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3C83-69CE-4AD9-B164-7D3E39F4FAAE}" type="slidenum">
              <a:rPr lang="en-US" smtClean="0"/>
              <a:t>‹#›</a:t>
            </a:fld>
            <a:endParaRPr lang="en-US"/>
          </a:p>
        </p:txBody>
      </p:sp>
    </p:spTree>
    <p:extLst>
      <p:ext uri="{BB962C8B-B14F-4D97-AF65-F5344CB8AC3E}">
        <p14:creationId xmlns:p14="http://schemas.microsoft.com/office/powerpoint/2010/main" val="57505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12FA8-B29D-49CD-B06A-1D62EF166680}" type="datetimeFigureOut">
              <a:rPr lang="en-US" smtClean="0"/>
              <a:t>3/31/2016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33C83-69CE-4AD9-B164-7D3E39F4FAAE}" type="slidenum">
              <a:rPr lang="en-US" smtClean="0"/>
              <a:t>‹#›</a:t>
            </a:fld>
            <a:endParaRPr lang="en-US"/>
          </a:p>
        </p:txBody>
      </p:sp>
    </p:spTree>
    <p:extLst>
      <p:ext uri="{BB962C8B-B14F-4D97-AF65-F5344CB8AC3E}">
        <p14:creationId xmlns:p14="http://schemas.microsoft.com/office/powerpoint/2010/main" val="2287855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DITZY</a:t>
            </a:r>
            <a:endParaRPr lang="en-US" dirty="0"/>
          </a:p>
        </p:txBody>
      </p:sp>
      <p:sp>
        <p:nvSpPr>
          <p:cNvPr id="3" name="Subtitle 2"/>
          <p:cNvSpPr>
            <a:spLocks noGrp="1"/>
          </p:cNvSpPr>
          <p:nvPr>
            <p:ph type="subTitle" idx="1"/>
          </p:nvPr>
        </p:nvSpPr>
        <p:spPr/>
        <p:txBody>
          <a:bodyPr/>
          <a:lstStyle/>
          <a:p>
            <a:r>
              <a:rPr lang="en-US" dirty="0" smtClean="0"/>
              <a:t>Software Engineering</a:t>
            </a:r>
          </a:p>
          <a:p>
            <a:r>
              <a:rPr lang="en-US" dirty="0" smtClean="0"/>
              <a:t>Dr. Yuan</a:t>
            </a:r>
          </a:p>
          <a:p>
            <a:r>
              <a:rPr lang="en-US" dirty="0" smtClean="0"/>
              <a:t>Phase 2 Presentation</a:t>
            </a:r>
            <a:endParaRPr lang="en-US" dirty="0"/>
          </a:p>
        </p:txBody>
      </p:sp>
    </p:spTree>
    <p:extLst>
      <p:ext uri="{BB962C8B-B14F-4D97-AF65-F5344CB8AC3E}">
        <p14:creationId xmlns:p14="http://schemas.microsoft.com/office/powerpoint/2010/main" val="2458634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p:txBody>
          <a:bodyPr/>
          <a:lstStyle/>
          <a:p>
            <a:r>
              <a:rPr lang="en-US" altLang="en-US"/>
              <a:t>Design: Pseudo-code</a:t>
            </a:r>
          </a:p>
        </p:txBody>
      </p:sp>
      <p:sp>
        <p:nvSpPr>
          <p:cNvPr id="9218" name="Rectangle 2"/>
          <p:cNvSpPr>
            <a:spLocks/>
          </p:cNvSpPr>
          <p:nvPr/>
        </p:nvSpPr>
        <p:spPr bwMode="auto">
          <a:xfrm>
            <a:off x="2358926" y="1775465"/>
            <a:ext cx="3166691" cy="4354077"/>
          </a:xfrm>
          <a:prstGeom prst="rect">
            <a:avLst/>
          </a:prstGeom>
          <a:noFill/>
          <a:ln w="635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lvl1pPr defTabSz="457200">
              <a:defRPr sz="3600">
                <a:solidFill>
                  <a:srgbClr val="000000"/>
                </a:solidFill>
                <a:latin typeface="Helvetica Light" charset="0"/>
                <a:ea typeface="Helvetica Light" charset="0"/>
                <a:cs typeface="Helvetica Light" charset="0"/>
                <a:sym typeface="Helvetica Light" charset="0"/>
              </a:defRPr>
            </a:lvl1pPr>
            <a:lvl2pPr defTabSz="457200">
              <a:defRPr sz="3600">
                <a:solidFill>
                  <a:srgbClr val="000000"/>
                </a:solidFill>
                <a:latin typeface="Helvetica Light" charset="0"/>
                <a:ea typeface="Helvetica Light" charset="0"/>
                <a:cs typeface="Helvetica Light" charset="0"/>
                <a:sym typeface="Helvetica Light" charset="0"/>
              </a:defRPr>
            </a:lvl2pPr>
            <a:lvl3pPr defTabSz="457200">
              <a:defRPr sz="3600">
                <a:solidFill>
                  <a:srgbClr val="000000"/>
                </a:solidFill>
                <a:latin typeface="Helvetica Light" charset="0"/>
                <a:ea typeface="Helvetica Light" charset="0"/>
                <a:cs typeface="Helvetica Light" charset="0"/>
                <a:sym typeface="Helvetica Light" charset="0"/>
              </a:defRPr>
            </a:lvl3pPr>
            <a:lvl4pPr defTabSz="457200">
              <a:defRPr sz="3600">
                <a:solidFill>
                  <a:srgbClr val="000000"/>
                </a:solidFill>
                <a:latin typeface="Helvetica Light" charset="0"/>
                <a:ea typeface="Helvetica Light" charset="0"/>
                <a:cs typeface="Helvetica Light" charset="0"/>
                <a:sym typeface="Helvetica Light" charset="0"/>
              </a:defRPr>
            </a:lvl4pPr>
            <a:lvl5pPr defTabSz="457200">
              <a:defRPr sz="3600">
                <a:solidFill>
                  <a:srgbClr val="000000"/>
                </a:solidFill>
                <a:latin typeface="Helvetica Light" charset="0"/>
                <a:ea typeface="Helvetica Light" charset="0"/>
                <a:cs typeface="Helvetica Light" charset="0"/>
                <a:sym typeface="Helvetica Light" charset="0"/>
              </a:defRPr>
            </a:lvl5pPr>
            <a:lvl6pPr marL="4572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9144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13716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18288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Void login()</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String playerName;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String playerID;</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int loginPosition;</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int createPosition;</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bool success = false;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do</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If(user clicks at loginPosition)</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PlayerID = user input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If(checkID(playerID) == playerID)</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Success = true;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Else if(user clicks on createPosition)</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playerName = user input;</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If(get_name(player_name) != player_name)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Player_id = user_input</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If(checkID(playerID) == playerID)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Success = true;</a:t>
            </a: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}while(success == false);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p>
        </p:txBody>
      </p:sp>
      <p:sp>
        <p:nvSpPr>
          <p:cNvPr id="9219" name="Rectangle 3"/>
          <p:cNvSpPr>
            <a:spLocks/>
          </p:cNvSpPr>
          <p:nvPr/>
        </p:nvSpPr>
        <p:spPr bwMode="auto">
          <a:xfrm>
            <a:off x="5905128" y="2013350"/>
            <a:ext cx="4185441" cy="3878306"/>
          </a:xfrm>
          <a:prstGeom prst="rect">
            <a:avLst/>
          </a:prstGeom>
          <a:noFill/>
          <a:ln w="635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lvl1pPr defTabSz="457200">
              <a:defRPr sz="3600">
                <a:solidFill>
                  <a:srgbClr val="000000"/>
                </a:solidFill>
                <a:latin typeface="Helvetica Light" charset="0"/>
                <a:ea typeface="Helvetica Light" charset="0"/>
                <a:cs typeface="Helvetica Light" charset="0"/>
                <a:sym typeface="Helvetica Light" charset="0"/>
              </a:defRPr>
            </a:lvl1pPr>
            <a:lvl2pPr defTabSz="457200">
              <a:defRPr sz="3600">
                <a:solidFill>
                  <a:srgbClr val="000000"/>
                </a:solidFill>
                <a:latin typeface="Helvetica Light" charset="0"/>
                <a:ea typeface="Helvetica Light" charset="0"/>
                <a:cs typeface="Helvetica Light" charset="0"/>
                <a:sym typeface="Helvetica Light" charset="0"/>
              </a:defRPr>
            </a:lvl2pPr>
            <a:lvl3pPr defTabSz="457200">
              <a:defRPr sz="3600">
                <a:solidFill>
                  <a:srgbClr val="000000"/>
                </a:solidFill>
                <a:latin typeface="Helvetica Light" charset="0"/>
                <a:ea typeface="Helvetica Light" charset="0"/>
                <a:cs typeface="Helvetica Light" charset="0"/>
                <a:sym typeface="Helvetica Light" charset="0"/>
              </a:defRPr>
            </a:lvl3pPr>
            <a:lvl4pPr defTabSz="457200">
              <a:defRPr sz="3600">
                <a:solidFill>
                  <a:srgbClr val="000000"/>
                </a:solidFill>
                <a:latin typeface="Helvetica Light" charset="0"/>
                <a:ea typeface="Helvetica Light" charset="0"/>
                <a:cs typeface="Helvetica Light" charset="0"/>
                <a:sym typeface="Helvetica Light" charset="0"/>
              </a:defRPr>
            </a:lvl4pPr>
            <a:lvl5pPr defTabSz="457200">
              <a:defRPr sz="3600">
                <a:solidFill>
                  <a:srgbClr val="000000"/>
                </a:solidFill>
                <a:latin typeface="Helvetica Light" charset="0"/>
                <a:ea typeface="Helvetica Light" charset="0"/>
                <a:cs typeface="Helvetica Light" charset="0"/>
                <a:sym typeface="Helvetica Light" charset="0"/>
              </a:defRPr>
            </a:lvl5pPr>
            <a:lvl6pPr marL="4572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9144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13716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1828800" indent="914400" algn="ctr" defTabSz="45720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Void computerMove()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Check_winning_move();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 this method will check all possible winning moves for both player &amp; AI</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Check_best_move();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 this method will check for the best possible move based on difficulty</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Place_move()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 this method will place the move in the best possible place as calculated</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endPar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Void playerMove()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Place_move();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String getPlayerScore(string player)</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If(player == player1Name)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Return player1Score;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Else if(player == player2Name)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Return player2Score;</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a:p>
            <a:pPr algn="l"/>
            <a:r>
              <a:rPr lang="en-US" altLang="en-US" sz="773">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p>
        </p:txBody>
      </p:sp>
    </p:spTree>
    <p:extLst>
      <p:ext uri="{BB962C8B-B14F-4D97-AF65-F5344CB8AC3E}">
        <p14:creationId xmlns:p14="http://schemas.microsoft.com/office/powerpoint/2010/main" val="18095047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Software Quality Assurance Test Plan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DITZY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4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a:t>
            </a:r>
            <a:r>
              <a:rPr lang="en-US" b="1" dirty="0" smtClean="0">
                <a:latin typeface="Times New Roman" panose="02020603050405020304" pitchFamily="18" charset="0"/>
                <a:cs typeface="Times New Roman" panose="02020603050405020304" pitchFamily="18" charset="0"/>
              </a:rPr>
              <a:t>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The objective is to complete the software product which is DITZY by May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 2016 within budget and meet the requirements of the client.</a:t>
            </a:r>
          </a:p>
          <a:p>
            <a:pPr marL="0" indent="0">
              <a:buNone/>
            </a:pPr>
            <a:r>
              <a:rPr lang="en-US" dirty="0" smtClean="0">
                <a:latin typeface="Times New Roman" panose="02020603050405020304" pitchFamily="18" charset="0"/>
                <a:cs typeface="Times New Roman" panose="02020603050405020304" pitchFamily="18" charset="0"/>
              </a:rPr>
              <a:t>This test plan will cover the following objectives:</a:t>
            </a:r>
          </a:p>
          <a:p>
            <a:pPr lvl="0"/>
            <a:r>
              <a:rPr lang="en-US" dirty="0" smtClean="0">
                <a:latin typeface="Times New Roman" panose="02020603050405020304" pitchFamily="18" charset="0"/>
                <a:cs typeface="Times New Roman" panose="02020603050405020304" pitchFamily="18" charset="0"/>
              </a:rPr>
              <a:t>Identify existing project information and the proposed product to be tested.</a:t>
            </a:r>
          </a:p>
          <a:p>
            <a:pPr lvl="0"/>
            <a:r>
              <a:rPr lang="en-US" dirty="0" smtClean="0">
                <a:latin typeface="Times New Roman" panose="02020603050405020304" pitchFamily="18" charset="0"/>
                <a:cs typeface="Times New Roman" panose="02020603050405020304" pitchFamily="18" charset="0"/>
              </a:rPr>
              <a:t>List testing requirements.</a:t>
            </a:r>
          </a:p>
          <a:p>
            <a:pPr lvl="0"/>
            <a:r>
              <a:rPr lang="en-US" dirty="0" smtClean="0">
                <a:latin typeface="Times New Roman" panose="02020603050405020304" pitchFamily="18" charset="0"/>
                <a:cs typeface="Times New Roman" panose="02020603050405020304" pitchFamily="18" charset="0"/>
              </a:rPr>
              <a:t>Describe different testing strategies to be used.</a:t>
            </a:r>
          </a:p>
          <a:p>
            <a:pPr lvl="0"/>
            <a:r>
              <a:rPr lang="en-US" dirty="0" smtClean="0">
                <a:latin typeface="Times New Roman" panose="02020603050405020304" pitchFamily="18" charset="0"/>
                <a:cs typeface="Times New Roman" panose="02020603050405020304" pitchFamily="18" charset="0"/>
              </a:rPr>
              <a:t>List test activity deliverables.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11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Testing Strategy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5"/>
            <a:ext cx="10653889" cy="4665486"/>
          </a:xfrm>
        </p:spPr>
        <p:txBody>
          <a:bodyPr>
            <a:noAutofit/>
          </a:bodyPr>
          <a:lstStyle/>
          <a:p>
            <a:pPr marL="0" indent="0">
              <a:buNone/>
            </a:pPr>
            <a:r>
              <a:rPr lang="en-US" sz="1900" dirty="0" smtClean="0">
                <a:latin typeface="Times New Roman" panose="02020603050405020304" pitchFamily="18" charset="0"/>
                <a:cs typeface="Times New Roman" panose="02020603050405020304" pitchFamily="18" charset="0"/>
              </a:rPr>
              <a:t>Here we are going to use non-execution based testing:</a:t>
            </a:r>
          </a:p>
          <a:p>
            <a:pPr marL="0" lvl="0" indent="0">
              <a:buNone/>
            </a:pPr>
            <a:r>
              <a:rPr lang="en-US" sz="1900" b="1" dirty="0" smtClean="0">
                <a:latin typeface="Times New Roman" panose="02020603050405020304" pitchFamily="18" charset="0"/>
                <a:cs typeface="Times New Roman" panose="02020603050405020304" pitchFamily="18" charset="0"/>
              </a:rPr>
              <a:t>Inspection:</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Team members: Imran, Ming, </a:t>
            </a:r>
            <a:r>
              <a:rPr lang="en-US" sz="1900" dirty="0">
                <a:latin typeface="Times New Roman" panose="02020603050405020304" pitchFamily="18" charset="0"/>
                <a:cs typeface="Times New Roman" panose="02020603050405020304" pitchFamily="18" charset="0"/>
              </a:rPr>
              <a:t>T</a:t>
            </a:r>
            <a:r>
              <a:rPr lang="en-US" sz="1900" dirty="0" smtClean="0">
                <a:latin typeface="Times New Roman" panose="02020603050405020304" pitchFamily="18" charset="0"/>
                <a:cs typeface="Times New Roman" panose="02020603050405020304" pitchFamily="18" charset="0"/>
              </a:rPr>
              <a:t>aylor, Daniel, Zach</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Responsible for analyzing specifications, detect faults, and performing the next workflow development step (Design).</a:t>
            </a:r>
          </a:p>
          <a:p>
            <a:pPr marL="0" lvl="0" indent="0">
              <a:buNone/>
            </a:pPr>
            <a:r>
              <a:rPr lang="en-US" sz="1900" dirty="0" smtClean="0">
                <a:latin typeface="Times New Roman" panose="02020603050405020304" pitchFamily="18" charset="0"/>
                <a:cs typeface="Times New Roman" panose="02020603050405020304" pitchFamily="18" charset="0"/>
              </a:rPr>
              <a:t>Goal of inspection is to detect faults in the prototype by a representative of the SQA group and follow up into the next step of development.</a:t>
            </a:r>
          </a:p>
          <a:p>
            <a:pPr marL="0" lvl="0" indent="0">
              <a:buNone/>
            </a:pPr>
            <a:r>
              <a:rPr lang="en-US" sz="1900" b="1" dirty="0" smtClean="0">
                <a:latin typeface="Times New Roman" panose="02020603050405020304" pitchFamily="18" charset="0"/>
                <a:cs typeface="Times New Roman" panose="02020603050405020304" pitchFamily="18" charset="0"/>
              </a:rPr>
              <a:t>Walkthrough:</a:t>
            </a:r>
          </a:p>
          <a:p>
            <a:pPr lvl="1">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Overview : </a:t>
            </a:r>
            <a:r>
              <a:rPr lang="en-US" sz="1900" dirty="0" smtClean="0">
                <a:latin typeface="Times New Roman" panose="02020603050405020304" pitchFamily="18" charset="0"/>
                <a:cs typeface="Times New Roman" panose="02020603050405020304" pitchFamily="18" charset="0"/>
              </a:rPr>
              <a:t>Walkthrough of </a:t>
            </a:r>
            <a:r>
              <a:rPr lang="en-US" sz="1900" dirty="0">
                <a:latin typeface="Times New Roman" panose="02020603050405020304" pitchFamily="18" charset="0"/>
                <a:cs typeface="Times New Roman" panose="02020603050405020304" pitchFamily="18" charset="0"/>
              </a:rPr>
              <a:t>all the documents including requirements, specifications, design and codes etc.</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Preparation</a:t>
            </a:r>
            <a:r>
              <a:rPr lang="en-US" sz="1900" dirty="0">
                <a:latin typeface="Times New Roman" panose="02020603050405020304" pitchFamily="18" charset="0"/>
                <a:cs typeface="Times New Roman" panose="02020603050405020304" pitchFamily="18" charset="0"/>
              </a:rPr>
              <a:t>: To analyze all the documents in detail and list all the faults if found.</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Inspection</a:t>
            </a:r>
            <a:r>
              <a:rPr lang="en-US" sz="1900" dirty="0">
                <a:latin typeface="Times New Roman" panose="02020603050405020304" pitchFamily="18" charset="0"/>
                <a:cs typeface="Times New Roman" panose="02020603050405020304" pitchFamily="18" charset="0"/>
              </a:rPr>
              <a:t>: By performing a walkthrough, in order to make sure if all the items are covered.</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Rework</a:t>
            </a:r>
            <a:r>
              <a:rPr lang="en-US" sz="1900" dirty="0">
                <a:latin typeface="Times New Roman" panose="02020603050405020304" pitchFamily="18" charset="0"/>
                <a:cs typeface="Times New Roman" panose="02020603050405020304" pitchFamily="18" charset="0"/>
              </a:rPr>
              <a:t>: Every issues to be resolved and re-tested to ensure no further faults are present.</a:t>
            </a:r>
          </a:p>
          <a:p>
            <a:pPr lvl="1">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Follow-up</a:t>
            </a:r>
            <a:r>
              <a:rPr lang="en-US" sz="1900" dirty="0">
                <a:latin typeface="Times New Roman" panose="02020603050405020304" pitchFamily="18" charset="0"/>
                <a:cs typeface="Times New Roman" panose="02020603050405020304" pitchFamily="18" charset="0"/>
              </a:rPr>
              <a:t>: All the changes are checked to make sure if everything is correct.</a:t>
            </a:r>
          </a:p>
          <a:p>
            <a:pPr>
              <a:buFont typeface="Wingdings" panose="05000000000000000000" pitchFamily="2" charset="2"/>
              <a:buChar char="v"/>
            </a:pPr>
            <a:endParaRPr lang="en-US" sz="1900" dirty="0"/>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507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The features to be tested are:</a:t>
            </a: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Single player mode</a:t>
            </a:r>
          </a:p>
          <a:p>
            <a:pPr lvl="0"/>
            <a:r>
              <a:rPr lang="en-US" dirty="0">
                <a:latin typeface="Times New Roman" panose="02020603050405020304" pitchFamily="18" charset="0"/>
                <a:cs typeface="Times New Roman" panose="02020603050405020304" pitchFamily="18" charset="0"/>
              </a:rPr>
              <a:t>Player vs. Player mode</a:t>
            </a:r>
          </a:p>
          <a:p>
            <a:pPr lvl="0"/>
            <a:r>
              <a:rPr lang="en-US" dirty="0">
                <a:latin typeface="Times New Roman" panose="02020603050405020304" pitchFamily="18" charset="0"/>
                <a:cs typeface="Times New Roman" panose="02020603050405020304" pitchFamily="18" charset="0"/>
              </a:rPr>
              <a:t>Difficulty level of the computer</a:t>
            </a:r>
          </a:p>
          <a:p>
            <a:pPr lvl="0"/>
            <a:r>
              <a:rPr lang="en-US" dirty="0">
                <a:latin typeface="Times New Roman" panose="02020603050405020304" pitchFamily="18" charset="0"/>
                <a:cs typeface="Times New Roman" panose="02020603050405020304" pitchFamily="18" charset="0"/>
              </a:rPr>
              <a:t>Creating a new username/Login to an existing username</a:t>
            </a:r>
          </a:p>
          <a:p>
            <a:pPr lvl="0"/>
            <a:r>
              <a:rPr lang="en-US" dirty="0">
                <a:latin typeface="Times New Roman" panose="02020603050405020304" pitchFamily="18" charset="0"/>
                <a:cs typeface="Times New Roman" panose="02020603050405020304" pitchFamily="18" charset="0"/>
              </a:rPr>
              <a:t>Viewing past game history of selected player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51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9215" y="1047901"/>
            <a:ext cx="8946541" cy="4195481"/>
          </a:xfrm>
        </p:spPr>
        <p:txBody>
          <a:bodyPr>
            <a:normAutofit fontScale="92500" lnSpcReduction="20000"/>
          </a:bodyPr>
          <a:lstStyle/>
          <a:p>
            <a:pPr marL="0" indent="0" algn="ctr">
              <a:buNone/>
            </a:pPr>
            <a:r>
              <a:rPr lang="en-US" b="1" dirty="0" smtClean="0">
                <a:latin typeface="Times New Roman" panose="02020603050405020304" pitchFamily="18" charset="0"/>
                <a:cs typeface="Times New Roman" panose="02020603050405020304" pitchFamily="18" charset="0"/>
              </a:rPr>
              <a:t>APPROACH</a:t>
            </a:r>
          </a:p>
          <a:p>
            <a:pPr marL="0" indent="0">
              <a:buNone/>
            </a:pPr>
            <a:r>
              <a:rPr lang="en-US" dirty="0">
                <a:latin typeface="Times New Roman" panose="02020603050405020304" pitchFamily="18" charset="0"/>
                <a:cs typeface="Times New Roman" panose="02020603050405020304" pitchFamily="18" charset="0"/>
              </a:rPr>
              <a:t>At this stage, the team leader and the team secretary will test all the pseudo code and the AI algorithm and look for all the errors and make sure to check the requirements of the product have been met according to our clients need. </a:t>
            </a:r>
            <a:r>
              <a:rPr lang="en-US" dirty="0" smtClean="0">
                <a:latin typeface="Times New Roman" panose="02020603050405020304" pitchFamily="18" charset="0"/>
                <a:cs typeface="Times New Roman" panose="02020603050405020304" pitchFamily="18" charset="0"/>
              </a:rPr>
              <a:t>Following testing will be done</a:t>
            </a:r>
          </a:p>
          <a:p>
            <a:pPr marL="0" indent="0">
              <a:buNone/>
            </a:pPr>
            <a:r>
              <a:rPr lang="en-US" b="1" dirty="0" smtClean="0">
                <a:latin typeface="Times New Roman" panose="02020603050405020304" pitchFamily="18" charset="0"/>
                <a:cs typeface="Times New Roman" panose="02020603050405020304" pitchFamily="18" charset="0"/>
              </a:rPr>
              <a:t>Component Testing: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will be testing each unit using Microsoft Visual Studio. The following testing method will be used:</a:t>
            </a:r>
          </a:p>
          <a:p>
            <a:pPr marL="0" indent="0">
              <a:buNone/>
            </a:pPr>
            <a:r>
              <a:rPr lang="en-US" b="1" dirty="0" smtClean="0">
                <a:latin typeface="Times New Roman" panose="02020603050405020304" pitchFamily="18" charset="0"/>
                <a:cs typeface="Times New Roman" panose="02020603050405020304" pitchFamily="18" charset="0"/>
              </a:rPr>
              <a:t>Integration Testing: </a:t>
            </a:r>
            <a:r>
              <a:rPr lang="en-US" dirty="0" smtClean="0">
                <a:latin typeface="Times New Roman" panose="02020603050405020304" pitchFamily="18" charset="0"/>
                <a:cs typeface="Times New Roman" panose="02020603050405020304" pitchFamily="18" charset="0"/>
              </a:rPr>
              <a:t>Team </a:t>
            </a:r>
            <a:r>
              <a:rPr lang="en-US" dirty="0">
                <a:latin typeface="Times New Roman" panose="02020603050405020304" pitchFamily="18" charset="0"/>
                <a:cs typeface="Times New Roman" panose="02020603050405020304" pitchFamily="18" charset="0"/>
              </a:rPr>
              <a:t>will be using the sandwich integration technique, where logic artifacts are integrated using the top-down approach while operational artifacts are integrated using the bottom-up approach. Then the two will be integrated together once done.</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2780"/>
            <a:ext cx="10515600" cy="4351338"/>
          </a:xfrm>
        </p:spPr>
        <p:txBody>
          <a:bodyPr/>
          <a:lstStyle/>
          <a:p>
            <a:pPr marL="0" lvl="0" indent="0">
              <a:buNone/>
            </a:pPr>
            <a:r>
              <a:rPr lang="en-US" b="1" dirty="0" smtClean="0">
                <a:latin typeface="Times New Roman" panose="02020603050405020304" pitchFamily="18" charset="0"/>
                <a:cs typeface="Times New Roman" panose="02020603050405020304" pitchFamily="18" charset="0"/>
              </a:rPr>
              <a:t>Unit Testing: </a:t>
            </a:r>
            <a:r>
              <a:rPr lang="en-US" dirty="0" smtClean="0">
                <a:latin typeface="Times New Roman" panose="02020603050405020304" pitchFamily="18" charset="0"/>
                <a:cs typeface="Times New Roman" panose="02020603050405020304" pitchFamily="18" charset="0"/>
              </a:rPr>
              <a:t>Each unit of the software will be tested to ensure that all units are executed with no errors at least once. We are going to perform both black box testing and white box testing.</a:t>
            </a:r>
          </a:p>
          <a:p>
            <a:pPr marL="0" lvl="0" indent="0">
              <a:buNone/>
            </a:pPr>
            <a:r>
              <a:rPr lang="en-US" dirty="0" smtClean="0">
                <a:latin typeface="Times New Roman" panose="02020603050405020304" pitchFamily="18" charset="0"/>
                <a:cs typeface="Times New Roman" panose="02020603050405020304" pitchFamily="18" charset="0"/>
              </a:rPr>
              <a:t>Some test cases for black box testing:</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031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199" y="933802"/>
          <a:ext cx="10755489" cy="4371975"/>
        </p:xfrm>
        <a:graphic>
          <a:graphicData uri="http://schemas.openxmlformats.org/drawingml/2006/table">
            <a:tbl>
              <a:tblPr firstRow="1" bandRow="1">
                <a:tableStyleId>{5C22544A-7EE6-4342-B048-85BDC9FD1C3A}</a:tableStyleId>
              </a:tblPr>
              <a:tblGrid>
                <a:gridCol w="3585163"/>
                <a:gridCol w="3585163"/>
                <a:gridCol w="3585163"/>
              </a:tblGrid>
              <a:tr h="553127">
                <a:tc>
                  <a:txBody>
                    <a:bodyPr/>
                    <a:lstStyle/>
                    <a:p>
                      <a:r>
                        <a:rPr lang="en-US" b="0" dirty="0" smtClean="0">
                          <a:latin typeface="Times New Roman" panose="02020603050405020304" pitchFamily="18" charset="0"/>
                          <a:cs typeface="Times New Roman" panose="02020603050405020304" pitchFamily="18" charset="0"/>
                        </a:rPr>
                        <a:t>Test Case </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Issue</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Result</a:t>
                      </a:r>
                      <a:endParaRPr lang="en-US" b="0" dirty="0">
                        <a:latin typeface="Times New Roman" panose="02020603050405020304" pitchFamily="18" charset="0"/>
                        <a:cs typeface="Times New Roman" panose="02020603050405020304" pitchFamily="18" charset="0"/>
                      </a:endParaRPr>
                    </a:p>
                  </a:txBody>
                  <a:tcPr/>
                </a:tc>
              </a:tr>
              <a:tr h="954712">
                <a:tc>
                  <a:txBody>
                    <a:bodyPr/>
                    <a:lstStyle/>
                    <a:p>
                      <a:r>
                        <a:rPr lang="en-US" b="0" dirty="0" smtClean="0">
                          <a:latin typeface="Times New Roman" panose="02020603050405020304" pitchFamily="18" charset="0"/>
                          <a:cs typeface="Times New Roman" panose="02020603050405020304" pitchFamily="18" charset="0"/>
                        </a:rPr>
                        <a:t>Test</a:t>
                      </a:r>
                      <a:r>
                        <a:rPr lang="en-US" b="0" baseline="0" dirty="0" smtClean="0">
                          <a:latin typeface="Times New Roman" panose="02020603050405020304" pitchFamily="18" charset="0"/>
                          <a:cs typeface="Times New Roman" panose="02020603050405020304" pitchFamily="18" charset="0"/>
                        </a:rPr>
                        <a:t> case 1</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Overwriting a previous taken square on the grid.</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False,</a:t>
                      </a:r>
                      <a:r>
                        <a:rPr lang="en-US" b="0" baseline="0" dirty="0" smtClean="0">
                          <a:latin typeface="Times New Roman" panose="02020603050405020304" pitchFamily="18" charset="0"/>
                          <a:cs typeface="Times New Roman" panose="02020603050405020304" pitchFamily="18" charset="0"/>
                        </a:rPr>
                        <a:t> No error</a:t>
                      </a:r>
                      <a:endParaRPr lang="en-US" b="0" dirty="0">
                        <a:latin typeface="Times New Roman" panose="02020603050405020304" pitchFamily="18" charset="0"/>
                        <a:cs typeface="Times New Roman" panose="02020603050405020304" pitchFamily="18" charset="0"/>
                      </a:endParaRPr>
                    </a:p>
                  </a:txBody>
                  <a:tcPr/>
                </a:tc>
              </a:tr>
              <a:tr h="954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Test</a:t>
                      </a:r>
                      <a:r>
                        <a:rPr lang="en-US" b="0" baseline="0" dirty="0" smtClean="0">
                          <a:latin typeface="Times New Roman" panose="02020603050405020304" pitchFamily="18" charset="0"/>
                          <a:cs typeface="Times New Roman" panose="02020603050405020304" pitchFamily="18" charset="0"/>
                        </a:rPr>
                        <a:t> case 2</a:t>
                      </a:r>
                      <a:endParaRPr lang="en-US" b="0"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Selection of difficulty cannot be</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done during</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gameplay.</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True</a:t>
                      </a:r>
                      <a:r>
                        <a:rPr lang="en-US" b="0" baseline="0" dirty="0" smtClean="0">
                          <a:latin typeface="Times New Roman" panose="02020603050405020304" pitchFamily="18" charset="0"/>
                          <a:cs typeface="Times New Roman" panose="02020603050405020304" pitchFamily="18" charset="0"/>
                        </a:rPr>
                        <a:t> , No error</a:t>
                      </a:r>
                      <a:endParaRPr lang="en-US" b="0" dirty="0">
                        <a:latin typeface="Times New Roman" panose="02020603050405020304" pitchFamily="18" charset="0"/>
                        <a:cs typeface="Times New Roman" panose="02020603050405020304" pitchFamily="18" charset="0"/>
                      </a:endParaRPr>
                    </a:p>
                  </a:txBody>
                  <a:tcPr/>
                </a:tc>
              </a:tr>
              <a:tr h="954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Test</a:t>
                      </a:r>
                      <a:r>
                        <a:rPr lang="en-US" b="0" baseline="0" dirty="0" smtClean="0">
                          <a:latin typeface="Times New Roman" panose="02020603050405020304" pitchFamily="18" charset="0"/>
                          <a:cs typeface="Times New Roman" panose="02020603050405020304" pitchFamily="18" charset="0"/>
                        </a:rPr>
                        <a:t> case 3</a:t>
                      </a:r>
                      <a:endParaRPr lang="en-US" b="0"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Exit the game at any time</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using the</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window</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buttons.</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True</a:t>
                      </a:r>
                      <a:r>
                        <a:rPr lang="en-US" b="0" baseline="0" dirty="0" smtClean="0">
                          <a:latin typeface="Times New Roman" panose="02020603050405020304" pitchFamily="18" charset="0"/>
                          <a:cs typeface="Times New Roman" panose="02020603050405020304" pitchFamily="18" charset="0"/>
                        </a:rPr>
                        <a:t> , No error</a:t>
                      </a:r>
                      <a:endParaRPr lang="en-US" b="0"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r>
              <a:tr h="954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Test</a:t>
                      </a:r>
                      <a:r>
                        <a:rPr lang="en-US" b="0" baseline="0" dirty="0" smtClean="0">
                          <a:latin typeface="Times New Roman" panose="02020603050405020304" pitchFamily="18" charset="0"/>
                          <a:cs typeface="Times New Roman" panose="02020603050405020304" pitchFamily="18" charset="0"/>
                        </a:rPr>
                        <a:t> case 4</a:t>
                      </a:r>
                      <a:endParaRPr lang="en-US" b="0"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Start Over Button works</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during game play or after</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game play.</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True</a:t>
                      </a:r>
                      <a:r>
                        <a:rPr lang="en-US" b="0" baseline="0" dirty="0" smtClean="0">
                          <a:latin typeface="Times New Roman" panose="02020603050405020304" pitchFamily="18" charset="0"/>
                          <a:cs typeface="Times New Roman" panose="02020603050405020304" pitchFamily="18" charset="0"/>
                        </a:rPr>
                        <a:t> , No error</a:t>
                      </a:r>
                      <a:endParaRPr lang="en-US" b="0" dirty="0" smtClean="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58923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273" y="420130"/>
            <a:ext cx="6891511" cy="1482810"/>
          </a:xfrm>
        </p:spPr>
        <p:txBody>
          <a:bodyPr>
            <a:normAutofit/>
          </a:bodyPr>
          <a:lstStyle/>
          <a:p>
            <a:r>
              <a:rPr lang="en-US" sz="1800" dirty="0"/>
              <a:t/>
            </a:r>
            <a:br>
              <a:rPr lang="en-US" sz="1800" dirty="0"/>
            </a:br>
            <a:endParaRPr lang="en-US" sz="1800" dirty="0"/>
          </a:p>
        </p:txBody>
      </p:sp>
      <p:sp>
        <p:nvSpPr>
          <p:cNvPr id="3" name="Content Placeholder 2"/>
          <p:cNvSpPr>
            <a:spLocks noGrp="1"/>
          </p:cNvSpPr>
          <p:nvPr>
            <p:ph idx="1"/>
          </p:nvPr>
        </p:nvSpPr>
        <p:spPr>
          <a:xfrm>
            <a:off x="759178" y="956381"/>
            <a:ext cx="10515600" cy="4351338"/>
          </a:xfrm>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Job Stream Testing:</a:t>
            </a:r>
          </a:p>
          <a:p>
            <a:pPr marL="0" indent="0">
              <a:buNone/>
            </a:pPr>
            <a:r>
              <a:rPr lang="en-US" dirty="0" smtClean="0">
                <a:latin typeface="Times New Roman" panose="02020603050405020304" pitchFamily="18" charset="0"/>
                <a:cs typeface="Times New Roman" panose="02020603050405020304" pitchFamily="18" charset="0"/>
              </a:rPr>
              <a:t>Job </a:t>
            </a:r>
            <a:r>
              <a:rPr lang="en-US" dirty="0">
                <a:latin typeface="Times New Roman" panose="02020603050405020304" pitchFamily="18" charset="0"/>
                <a:cs typeface="Times New Roman" panose="02020603050405020304" pitchFamily="18" charset="0"/>
              </a:rPr>
              <a:t>Stream Testing will be done </a:t>
            </a:r>
            <a:r>
              <a:rPr lang="en-US" dirty="0" smtClean="0">
                <a:latin typeface="Times New Roman" panose="02020603050405020304" pitchFamily="18" charset="0"/>
                <a:cs typeface="Times New Roman" panose="02020603050405020304" pitchFamily="18" charset="0"/>
              </a:rPr>
              <a:t>once we will have a functional product or modules to be to test, we will perform this as </a:t>
            </a:r>
            <a:r>
              <a:rPr lang="en-US" dirty="0">
                <a:latin typeface="Times New Roman" panose="02020603050405020304" pitchFamily="18" charset="0"/>
                <a:cs typeface="Times New Roman" panose="02020603050405020304" pitchFamily="18" charset="0"/>
              </a:rPr>
              <a:t>follows:</a:t>
            </a: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User will run the program using Visual Studio	</a:t>
            </a: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User will be prompted to either continue as a guest or create a username to keep track of history.</a:t>
            </a: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Main menu screen will display showing options of Single Player, Multiplayer, View History.</a:t>
            </a: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User selects game mode and begins playing. User can exit the game at any given time.</a:t>
            </a: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If username was created, application will update the username’s game history.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43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466" y="730602"/>
            <a:ext cx="10515600" cy="4351338"/>
          </a:xfrm>
        </p:spPr>
        <p:txBody>
          <a:bodyPr/>
          <a:lstStyle/>
          <a:p>
            <a:pPr marL="0" indent="0">
              <a:buNone/>
            </a:pPr>
            <a:r>
              <a:rPr lang="en-US" b="1" dirty="0" smtClean="0">
                <a:latin typeface="Times New Roman" panose="02020603050405020304" pitchFamily="18" charset="0"/>
                <a:cs typeface="Times New Roman" panose="02020603050405020304" pitchFamily="18" charset="0"/>
              </a:rPr>
              <a:t>Interface </a:t>
            </a:r>
            <a:r>
              <a:rPr lang="en-US" b="1" dirty="0">
                <a:latin typeface="Times New Roman" panose="02020603050405020304" pitchFamily="18" charset="0"/>
                <a:cs typeface="Times New Roman" panose="02020603050405020304" pitchFamily="18" charset="0"/>
              </a:rPr>
              <a:t>Testing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interface testing mainly focused on the product’s GUI. Team member will be playing the actual games to monitor and compare the actual output.	</a:t>
            </a:r>
          </a:p>
          <a:p>
            <a:pPr marL="0" indent="0">
              <a:buNone/>
            </a:pPr>
            <a:r>
              <a:rPr lang="en-US" b="1" dirty="0" smtClean="0">
                <a:latin typeface="Times New Roman" panose="02020603050405020304" pitchFamily="18" charset="0"/>
                <a:cs typeface="Times New Roman" panose="02020603050405020304" pitchFamily="18" charset="0"/>
              </a:rPr>
              <a:t>Recovery </a:t>
            </a:r>
            <a:r>
              <a:rPr lang="en-US" b="1" dirty="0">
                <a:latin typeface="Times New Roman" panose="02020603050405020304" pitchFamily="18" charset="0"/>
                <a:cs typeface="Times New Roman" panose="02020603050405020304" pitchFamily="18" charset="0"/>
              </a:rPr>
              <a:t>Testing</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Recovery testing will begin once we have our data storage module up and running.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40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Updated from last presentation</a:t>
            </a:r>
            <a:endParaRPr lang="en-US" dirty="0"/>
          </a:p>
        </p:txBody>
      </p:sp>
      <p:sp>
        <p:nvSpPr>
          <p:cNvPr id="3" name="Content Placeholder 2"/>
          <p:cNvSpPr>
            <a:spLocks noGrp="1"/>
          </p:cNvSpPr>
          <p:nvPr>
            <p:ph idx="1"/>
          </p:nvPr>
        </p:nvSpPr>
        <p:spPr/>
        <p:txBody>
          <a:bodyPr>
            <a:normAutofit/>
          </a:bodyPr>
          <a:lstStyle/>
          <a:p>
            <a:r>
              <a:rPr lang="en-US" dirty="0"/>
              <a:t>The risks in the project will be mitigated by ensuring the needs of the client are met in the very beginning. </a:t>
            </a:r>
            <a:endParaRPr lang="en-US" dirty="0" smtClean="0"/>
          </a:p>
          <a:p>
            <a:r>
              <a:rPr lang="en-US" dirty="0" smtClean="0"/>
              <a:t>Documents </a:t>
            </a:r>
            <a:r>
              <a:rPr lang="en-US" dirty="0"/>
              <a:t>will </a:t>
            </a:r>
            <a:r>
              <a:rPr lang="en-US" dirty="0" smtClean="0"/>
              <a:t>all be </a:t>
            </a:r>
            <a:r>
              <a:rPr lang="en-US" dirty="0"/>
              <a:t>kept and all version of the software in case we need to backtrack. </a:t>
            </a:r>
            <a:r>
              <a:rPr lang="en-US" dirty="0" smtClean="0"/>
              <a:t>(using </a:t>
            </a:r>
            <a:r>
              <a:rPr lang="en-US" dirty="0" err="1" smtClean="0"/>
              <a:t>Github</a:t>
            </a:r>
            <a:r>
              <a:rPr lang="en-US" dirty="0" smtClean="0"/>
              <a:t>)</a:t>
            </a:r>
          </a:p>
          <a:p>
            <a:r>
              <a:rPr lang="en-US" dirty="0" smtClean="0"/>
              <a:t>If someone can’t perform there job, they will be replaced by one of the secretaries. If two, then Taylor Rowan will assume two roles. If three or more leave, we will discuss further options with the client.</a:t>
            </a:r>
          </a:p>
          <a:p>
            <a:r>
              <a:rPr lang="en-US" dirty="0" smtClean="0"/>
              <a:t>This </a:t>
            </a:r>
            <a:r>
              <a:rPr lang="en-US" dirty="0"/>
              <a:t>will maximize our chances of finishing the project on time. The worst case scenario is turning the project in late so timeliness is a priority. </a:t>
            </a:r>
          </a:p>
        </p:txBody>
      </p:sp>
    </p:spTree>
    <p:extLst>
      <p:ext uri="{BB962C8B-B14F-4D97-AF65-F5344CB8AC3E}">
        <p14:creationId xmlns:p14="http://schemas.microsoft.com/office/powerpoint/2010/main" val="2511687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9172" y="726626"/>
            <a:ext cx="8946541" cy="4195481"/>
          </a:xfrm>
        </p:spPr>
        <p:txBody>
          <a:bodyPr>
            <a:normAutofit fontScale="92500"/>
          </a:bodyPr>
          <a:lstStyle/>
          <a:p>
            <a:pPr marL="0" indent="0">
              <a:buNone/>
            </a:pPr>
            <a:r>
              <a:rPr lang="en-US" b="1" dirty="0" smtClean="0">
                <a:latin typeface="Times New Roman" panose="02020603050405020304" pitchFamily="18" charset="0"/>
                <a:cs typeface="Times New Roman" panose="02020603050405020304" pitchFamily="18" charset="0"/>
              </a:rPr>
              <a:t>Regression Testing:</a:t>
            </a:r>
            <a:endParaRPr lang="en-US" dirty="0" smtClean="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The regression testing will ensure each working update will be compatible with the previous version. In this case there will only be one version delivered to the client.</a:t>
            </a:r>
          </a:p>
          <a:p>
            <a:pPr marL="0" lvl="0" indent="0">
              <a:buNone/>
            </a:pPr>
            <a:r>
              <a:rPr lang="en-US" b="1" dirty="0" smtClean="0">
                <a:latin typeface="Times New Roman" panose="02020603050405020304" pitchFamily="18" charset="0"/>
                <a:cs typeface="Times New Roman" panose="02020603050405020304" pitchFamily="18" charset="0"/>
              </a:rPr>
              <a:t>Acceptance Testing:</a:t>
            </a:r>
          </a:p>
          <a:p>
            <a:pPr marL="0" lvl="0" indent="0">
              <a:buNone/>
            </a:pPr>
            <a:r>
              <a:rPr lang="en-US" dirty="0" smtClean="0">
                <a:latin typeface="Times New Roman" panose="02020603050405020304" pitchFamily="18" charset="0"/>
                <a:cs typeface="Times New Roman" panose="02020603050405020304" pitchFamily="18" charset="0"/>
              </a:rPr>
              <a:t>Acceptance testing will be conducted once we are in the Design phase to ensure product is in accordance with the client’s needs.</a:t>
            </a:r>
          </a:p>
          <a:p>
            <a:pPr marL="0" lvl="0" indent="0">
              <a:buNone/>
            </a:pPr>
            <a:r>
              <a:rPr lang="en-US" b="1" dirty="0" smtClean="0">
                <a:latin typeface="Times New Roman" panose="02020603050405020304" pitchFamily="18" charset="0"/>
                <a:cs typeface="Times New Roman" panose="02020603050405020304" pitchFamily="18" charset="0"/>
              </a:rPr>
              <a:t>Beta Testing:</a:t>
            </a:r>
          </a:p>
          <a:p>
            <a:pPr marL="0" lvl="0" indent="0">
              <a:buNone/>
            </a:pPr>
            <a:r>
              <a:rPr lang="en-US" dirty="0" smtClean="0">
                <a:latin typeface="Times New Roman" panose="02020603050405020304" pitchFamily="18" charset="0"/>
                <a:cs typeface="Times New Roman" panose="02020603050405020304" pitchFamily="18" charset="0"/>
              </a:rPr>
              <a:t>Beta testing will conducted by the client at the end of the course.</a:t>
            </a:r>
          </a:p>
          <a:p>
            <a:pPr marL="0" lvl="0" indent="0">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76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Testing Schedule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1</a:t>
            </a:r>
            <a:r>
              <a:rPr lang="en-US" baseline="30000" dirty="0"/>
              <a:t>st</a:t>
            </a:r>
            <a:r>
              <a:rPr lang="en-US" dirty="0"/>
              <a:t> Phase – Beginning </a:t>
            </a:r>
            <a:r>
              <a:rPr lang="en-US" dirty="0" smtClean="0"/>
              <a:t>4/1 </a:t>
            </a:r>
            <a:r>
              <a:rPr lang="en-US" dirty="0"/>
              <a:t>- Ending 4/9 </a:t>
            </a:r>
            <a:endParaRPr lang="en-US" dirty="0" smtClean="0"/>
          </a:p>
          <a:p>
            <a:pPr lvl="1"/>
            <a:r>
              <a:rPr lang="en-US" dirty="0" smtClean="0"/>
              <a:t>AI </a:t>
            </a:r>
            <a:r>
              <a:rPr lang="en-US" dirty="0"/>
              <a:t>will be in a pre-Alpha stage, being feature complete with most features present. Testing will be done by Daniel and </a:t>
            </a:r>
            <a:r>
              <a:rPr lang="en-US" dirty="0" smtClean="0"/>
              <a:t>Zach.</a:t>
            </a:r>
          </a:p>
          <a:p>
            <a:pPr lvl="1"/>
            <a:r>
              <a:rPr lang="en-US" dirty="0" smtClean="0"/>
              <a:t>UI </a:t>
            </a:r>
            <a:r>
              <a:rPr lang="en-US" dirty="0"/>
              <a:t>will be in Alpha Stage. Testing by Taylor and Imran.</a:t>
            </a:r>
          </a:p>
          <a:p>
            <a:r>
              <a:rPr lang="en-US" dirty="0"/>
              <a:t>2</a:t>
            </a:r>
            <a:r>
              <a:rPr lang="en-US" baseline="30000" dirty="0"/>
              <a:t>nd</a:t>
            </a:r>
            <a:r>
              <a:rPr lang="en-US" dirty="0"/>
              <a:t> Phase – Beginning 4/10 – Ending </a:t>
            </a:r>
            <a:r>
              <a:rPr lang="en-US" dirty="0" smtClean="0"/>
              <a:t>4/16</a:t>
            </a:r>
          </a:p>
          <a:p>
            <a:pPr lvl="1"/>
            <a:r>
              <a:rPr lang="en-US" dirty="0" smtClean="0"/>
              <a:t>Entering </a:t>
            </a:r>
            <a:r>
              <a:rPr lang="en-US" dirty="0"/>
              <a:t>final testing of AI with Daniel leading and Zach and Ming testing as part of SQA.</a:t>
            </a:r>
          </a:p>
          <a:p>
            <a:pPr lvl="1"/>
            <a:r>
              <a:rPr lang="en-US" dirty="0"/>
              <a:t>UI will run through with a series of tests to ensure quality. Lead by Taylor with Imran and Ming as SQA.</a:t>
            </a:r>
          </a:p>
          <a:p>
            <a:r>
              <a:rPr lang="en-US" dirty="0"/>
              <a:t>3</a:t>
            </a:r>
            <a:r>
              <a:rPr lang="en-US" baseline="30000" dirty="0"/>
              <a:t>rd</a:t>
            </a:r>
            <a:r>
              <a:rPr lang="en-US" dirty="0"/>
              <a:t> Phase – Beginning 4/17 – Ending </a:t>
            </a:r>
            <a:r>
              <a:rPr lang="en-US" dirty="0" smtClean="0"/>
              <a:t>4/20</a:t>
            </a:r>
          </a:p>
          <a:p>
            <a:pPr lvl="1"/>
            <a:r>
              <a:rPr lang="en-US" dirty="0" smtClean="0"/>
              <a:t>Modules </a:t>
            </a:r>
            <a:r>
              <a:rPr lang="en-US" dirty="0"/>
              <a:t>of UI and AI will be merged lead by Ming to ensure compatibility and proper functioning.</a:t>
            </a:r>
          </a:p>
          <a:p>
            <a:r>
              <a:rPr lang="en-US" dirty="0"/>
              <a:t>4</a:t>
            </a:r>
            <a:r>
              <a:rPr lang="en-US" baseline="30000" dirty="0"/>
              <a:t>th</a:t>
            </a:r>
            <a:r>
              <a:rPr lang="en-US" dirty="0"/>
              <a:t> </a:t>
            </a:r>
            <a:r>
              <a:rPr lang="en-US" dirty="0" smtClean="0"/>
              <a:t>Phase – </a:t>
            </a:r>
            <a:r>
              <a:rPr lang="en-US" dirty="0"/>
              <a:t>Beginning 4/21 – Ending </a:t>
            </a:r>
            <a:r>
              <a:rPr lang="en-US" dirty="0" smtClean="0"/>
              <a:t>4/25</a:t>
            </a:r>
          </a:p>
          <a:p>
            <a:pPr lvl="1"/>
            <a:r>
              <a:rPr lang="en-US" dirty="0" smtClean="0"/>
              <a:t>UI </a:t>
            </a:r>
            <a:r>
              <a:rPr lang="en-US" dirty="0"/>
              <a:t>and AI fully merged to be run through with a series of testing to ensure quality.</a:t>
            </a:r>
          </a:p>
          <a:p>
            <a:endParaRPr lang="en-US" dirty="0"/>
          </a:p>
        </p:txBody>
      </p:sp>
    </p:spTree>
    <p:extLst>
      <p:ext uri="{BB962C8B-B14F-4D97-AF65-F5344CB8AC3E}">
        <p14:creationId xmlns:p14="http://schemas.microsoft.com/office/powerpoint/2010/main" val="1408162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Main Menu Prototype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3708" y="2553292"/>
            <a:ext cx="2924583" cy="2896004"/>
          </a:xfrm>
        </p:spPr>
      </p:pic>
    </p:spTree>
    <p:extLst>
      <p:ext uri="{BB962C8B-B14F-4D97-AF65-F5344CB8AC3E}">
        <p14:creationId xmlns:p14="http://schemas.microsoft.com/office/powerpoint/2010/main" val="927605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PvP</a:t>
            </a:r>
            <a:r>
              <a:rPr lang="en-US" dirty="0" smtClean="0"/>
              <a:t> Prototype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5129" y="2553292"/>
            <a:ext cx="2981741" cy="2896004"/>
          </a:xfrm>
        </p:spPr>
      </p:pic>
    </p:spTree>
    <p:extLst>
      <p:ext uri="{BB962C8B-B14F-4D97-AF65-F5344CB8AC3E}">
        <p14:creationId xmlns:p14="http://schemas.microsoft.com/office/powerpoint/2010/main" val="3416343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PvC</a:t>
            </a:r>
            <a:r>
              <a:rPr lang="en-US" dirty="0" smtClean="0"/>
              <a:t> Prototype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8945" y="2543765"/>
            <a:ext cx="2934109" cy="2915057"/>
          </a:xfrm>
        </p:spPr>
      </p:pic>
    </p:spTree>
    <p:extLst>
      <p:ext uri="{BB962C8B-B14F-4D97-AF65-F5344CB8AC3E}">
        <p14:creationId xmlns:p14="http://schemas.microsoft.com/office/powerpoint/2010/main" val="425046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Player History Prototype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6750" y="1825625"/>
            <a:ext cx="4918499" cy="4351338"/>
          </a:xfrm>
        </p:spPr>
      </p:pic>
    </p:spTree>
    <p:extLst>
      <p:ext uri="{BB962C8B-B14F-4D97-AF65-F5344CB8AC3E}">
        <p14:creationId xmlns:p14="http://schemas.microsoft.com/office/powerpoint/2010/main" val="301595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Play Game Prototype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540" y="1825625"/>
            <a:ext cx="6146919" cy="4351338"/>
          </a:xfrm>
        </p:spPr>
      </p:pic>
    </p:spTree>
    <p:extLst>
      <p:ext uri="{BB962C8B-B14F-4D97-AF65-F5344CB8AC3E}">
        <p14:creationId xmlns:p14="http://schemas.microsoft.com/office/powerpoint/2010/main" val="311509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p:txBody>
          <a:bodyPr>
            <a:normAutofit fontScale="90000"/>
          </a:bodyPr>
          <a:lstStyle/>
          <a:p>
            <a:pPr defTabSz="344897"/>
            <a:r>
              <a:rPr lang="en-US" altLang="en-US" sz="4711"/>
              <a:t>Specification: Use Cases Scenerios (correction)</a:t>
            </a:r>
          </a:p>
        </p:txBody>
      </p:sp>
      <p:graphicFrame>
        <p:nvGraphicFramePr>
          <p:cNvPr id="3074" name="Group 2"/>
          <p:cNvGraphicFramePr>
            <a:graphicFrameLocks noGrp="1"/>
          </p:cNvGraphicFramePr>
          <p:nvPr/>
        </p:nvGraphicFramePr>
        <p:xfrm>
          <a:off x="3869160" y="5164708"/>
          <a:ext cx="4453682" cy="1084957"/>
        </p:xfrm>
        <a:graphic>
          <a:graphicData uri="http://schemas.openxmlformats.org/drawingml/2006/table">
            <a:tbl>
              <a:tblPr/>
              <a:tblGrid>
                <a:gridCol w="4453682"/>
              </a:tblGrid>
              <a:tr h="270123">
                <a:tc>
                  <a:txBody>
                    <a:bodyPr/>
                    <a:lstStyle>
                      <a:lvl1pPr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1pPr>
                      <a:lvl2pPr marL="889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2pPr>
                      <a:lvl3pPr marL="1333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3pPr>
                      <a:lvl4pPr marL="1778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4pPr>
                      <a:lvl5pPr marL="2222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5pPr>
                      <a:lvl6pPr marL="26797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6pPr>
                      <a:lvl7pPr marL="31369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7pPr>
                      <a:lvl8pPr marL="35941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8pPr>
                      <a:lvl9pPr marL="40513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Use case 1: Play as a guest (exception 2)</a:t>
                      </a:r>
                      <a:endParaRPr kumimoji="0" lang="en-US" altLang="en-US" sz="1300" b="0" i="0" u="none" strike="noStrike" cap="none" normalizeH="0" baseline="0" smtClean="0">
                        <a:ln>
                          <a:noFill/>
                        </a:ln>
                        <a:solidFill>
                          <a:srgbClr val="000000"/>
                        </a:solidFill>
                        <a:effectLst/>
                        <a:latin typeface="+mn-lt" charset="0"/>
                        <a:ea typeface="+mn-ea" charset="0"/>
                        <a:cs typeface="+mn-ea" charset="0"/>
                        <a:sym typeface="Helvetica Light" charset="0"/>
                      </a:endParaRPr>
                    </a:p>
                  </a:txBody>
                  <a:tcPr marL="35719" marR="35719" marT="35719" marB="35719" horzOverflow="overflow">
                    <a:lnL w="3175" cap="flat" cmpd="sng" algn="ctr">
                      <a:solidFill>
                        <a:srgbClr val="000000"/>
                      </a:solidFill>
                      <a:prstDash val="solid"/>
                      <a:miter lim="400000"/>
                      <a:headEnd type="none" w="med" len="med"/>
                      <a:tailEnd type="none" w="med" len="med"/>
                    </a:lnL>
                    <a:lnR w="3175" cap="flat" cmpd="sng" algn="ctr">
                      <a:solidFill>
                        <a:srgbClr val="000000"/>
                      </a:solidFill>
                      <a:prstDash val="solid"/>
                      <a:miter lim="400000"/>
                      <a:headEnd type="none" w="med" len="med"/>
                      <a:tailEnd type="none" w="med" len="med"/>
                    </a:lnR>
                    <a:lnT w="3175" cap="flat" cmpd="sng" algn="ctr">
                      <a:solidFill>
                        <a:srgbClr val="000000"/>
                      </a:solidFill>
                      <a:prstDash val="solid"/>
                      <a:miter lim="400000"/>
                      <a:headEnd type="none" w="med" len="med"/>
                      <a:tailEnd type="none" w="med" len="med"/>
                    </a:lnT>
                    <a:lnB w="3175" cap="flat" cmpd="sng" algn="ctr">
                      <a:solidFill>
                        <a:srgbClr val="000000"/>
                      </a:solidFill>
                      <a:prstDash val="solid"/>
                      <a:miter lim="400000"/>
                      <a:headEnd type="none" w="med" len="med"/>
                      <a:tailEnd type="none" w="med" len="med"/>
                    </a:lnB>
                    <a:lnTlToBr>
                      <a:noFill/>
                    </a:lnTlToBr>
                    <a:lnBlToTr>
                      <a:noFill/>
                    </a:lnBlToTr>
                    <a:solidFill>
                      <a:srgbClr val="E5E5E5"/>
                    </a:solidFill>
                  </a:tcPr>
                </a:tc>
              </a:tr>
              <a:tr h="270123">
                <a:tc>
                  <a:txBody>
                    <a:bodyPr/>
                    <a:lstStyle>
                      <a:lvl1pPr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1pPr>
                      <a:lvl2pPr marL="889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2pPr>
                      <a:lvl3pPr marL="1333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3pPr>
                      <a:lvl4pPr marL="1778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4pPr>
                      <a:lvl5pPr marL="2222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5pPr>
                      <a:lvl6pPr marL="26797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6pPr>
                      <a:lvl7pPr marL="31369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7pPr>
                      <a:lvl8pPr marL="35941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8pPr>
                      <a:lvl9pPr marL="40513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Brief description: Enables a new player to play as a guest</a:t>
                      </a:r>
                      <a:endParaRPr kumimoji="0" lang="en-US" altLang="en-US" sz="1300" b="0" i="0" u="none" strike="noStrike" cap="none" normalizeH="0" baseline="0" smtClean="0">
                        <a:ln>
                          <a:noFill/>
                        </a:ln>
                        <a:solidFill>
                          <a:srgbClr val="000000"/>
                        </a:solidFill>
                        <a:effectLst/>
                        <a:latin typeface="+mn-lt" charset="0"/>
                        <a:ea typeface="+mn-ea" charset="0"/>
                        <a:cs typeface="+mn-ea" charset="0"/>
                        <a:sym typeface="Helvetica Light" charset="0"/>
                      </a:endParaRPr>
                    </a:p>
                  </a:txBody>
                  <a:tcPr marL="35719" marR="35719" marT="35719" marB="35719" horzOverflow="overflow">
                    <a:lnL w="3175" cap="flat" cmpd="sng" algn="ctr">
                      <a:solidFill>
                        <a:srgbClr val="000000"/>
                      </a:solidFill>
                      <a:prstDash val="solid"/>
                      <a:miter lim="400000"/>
                      <a:headEnd type="none" w="med" len="med"/>
                      <a:tailEnd type="none" w="med" len="med"/>
                    </a:lnL>
                    <a:lnR w="3175" cap="flat" cmpd="sng" algn="ctr">
                      <a:solidFill>
                        <a:srgbClr val="000000"/>
                      </a:solidFill>
                      <a:prstDash val="solid"/>
                      <a:miter lim="400000"/>
                      <a:headEnd type="none" w="med" len="med"/>
                      <a:tailEnd type="none" w="med" len="med"/>
                    </a:lnR>
                    <a:lnT w="3175" cap="flat" cmpd="sng" algn="ctr">
                      <a:solidFill>
                        <a:srgbClr val="000000"/>
                      </a:solidFill>
                      <a:prstDash val="solid"/>
                      <a:miter lim="400000"/>
                      <a:headEnd type="none" w="med" len="med"/>
                      <a:tailEnd type="none" w="med" len="med"/>
                    </a:lnT>
                    <a:lnB w="3175" cap="flat" cmpd="sng" algn="ctr">
                      <a:solidFill>
                        <a:srgbClr val="000000"/>
                      </a:solidFill>
                      <a:prstDash val="solid"/>
                      <a:miter lim="400000"/>
                      <a:headEnd type="none" w="med" len="med"/>
                      <a:tailEnd type="none" w="med" len="med"/>
                    </a:lnB>
                    <a:lnTlToBr>
                      <a:noFill/>
                    </a:lnTlToBr>
                    <a:lnBlToTr>
                      <a:noFill/>
                    </a:lnBlToTr>
                    <a:noFill/>
                  </a:tcPr>
                </a:tc>
              </a:tr>
              <a:tr h="544711">
                <a:tc>
                  <a:txBody>
                    <a:bodyPr/>
                    <a:lstStyle>
                      <a:lvl1pPr marL="136525" indent="-136525"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1pPr>
                      <a:lvl2pPr marL="889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2pPr>
                      <a:lvl3pPr marL="1333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3pPr>
                      <a:lvl4pPr marL="1778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4pPr>
                      <a:lvl5pPr marL="2222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5pPr>
                      <a:lvl6pPr marL="26797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6pPr>
                      <a:lvl7pPr marL="31369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7pPr>
                      <a:lvl8pPr marL="35941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8pPr>
                      <a:lvl9pPr marL="40513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9pPr>
                    </a:lstStyle>
                    <a:p>
                      <a:pPr marL="136525" marR="0" lvl="0" indent="-136525" algn="l" defTabSz="457200" rtl="0" eaLnBrk="1"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Step-by-step description:</a:t>
                      </a:r>
                    </a:p>
                    <a:p>
                      <a:pPr marL="136525" marR="0" lvl="0" indent="-136525" algn="l" defTabSz="457200" rtl="0" eaLnBrk="1" fontAlgn="base" latinLnBrk="0" hangingPunct="0">
                        <a:lnSpc>
                          <a:spcPct val="100000"/>
                        </a:lnSpc>
                        <a:spcBef>
                          <a:spcPct val="0"/>
                        </a:spcBef>
                        <a:spcAft>
                          <a:spcPct val="0"/>
                        </a:spcAft>
                        <a:buClrTx/>
                        <a:buSzPct val="100000"/>
                        <a:buFontTx/>
                        <a:buAutoNum type="arabicParenR"/>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Player do not create player and plays as a guest</a:t>
                      </a:r>
                    </a:p>
                    <a:p>
                      <a:pPr marL="136525" marR="0" lvl="0" indent="-136525" algn="l" defTabSz="457200" rtl="0" eaLnBrk="1" fontAlgn="base" latinLnBrk="0" hangingPunct="0">
                        <a:lnSpc>
                          <a:spcPct val="100000"/>
                        </a:lnSpc>
                        <a:spcBef>
                          <a:spcPct val="0"/>
                        </a:spcBef>
                        <a:spcAft>
                          <a:spcPct val="0"/>
                        </a:spcAft>
                        <a:buClrTx/>
                        <a:buSzPct val="100000"/>
                        <a:buFontTx/>
                        <a:buAutoNum type="arabicParenR"/>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Player will not be able to view history of win-loss record</a:t>
                      </a:r>
                    </a:p>
                  </a:txBody>
                  <a:tcPr marL="35719" marR="35719" marT="35719" marB="35719" horzOverflow="overflow">
                    <a:lnL w="3175" cap="flat" cmpd="sng" algn="ctr">
                      <a:solidFill>
                        <a:srgbClr val="000000"/>
                      </a:solidFill>
                      <a:prstDash val="solid"/>
                      <a:miter lim="400000"/>
                      <a:headEnd type="none" w="med" len="med"/>
                      <a:tailEnd type="none" w="med" len="med"/>
                    </a:lnL>
                    <a:lnR w="3175" cap="flat" cmpd="sng" algn="ctr">
                      <a:solidFill>
                        <a:srgbClr val="000000"/>
                      </a:solidFill>
                      <a:prstDash val="solid"/>
                      <a:miter lim="400000"/>
                      <a:headEnd type="none" w="med" len="med"/>
                      <a:tailEnd type="none" w="med" len="med"/>
                    </a:lnR>
                    <a:lnT w="3175" cap="flat" cmpd="sng" algn="ctr">
                      <a:solidFill>
                        <a:srgbClr val="000000"/>
                      </a:solidFill>
                      <a:prstDash val="solid"/>
                      <a:miter lim="400000"/>
                      <a:headEnd type="none" w="med" len="med"/>
                      <a:tailEnd type="none" w="med" len="med"/>
                    </a:lnT>
                    <a:lnB w="3175" cap="flat" cmpd="sng" algn="ctr">
                      <a:solidFill>
                        <a:srgbClr val="000000"/>
                      </a:solidFill>
                      <a:prstDash val="solid"/>
                      <a:miter lim="400000"/>
                      <a:headEnd type="none" w="med" len="med"/>
                      <a:tailEnd type="none" w="med" len="med"/>
                    </a:lnB>
                    <a:lnTlToBr>
                      <a:noFill/>
                    </a:lnTlToBr>
                    <a:lnBlToTr>
                      <a:noFill/>
                    </a:lnBlToTr>
                    <a:noFill/>
                  </a:tcPr>
                </a:tc>
              </a:tr>
            </a:tbl>
          </a:graphicData>
        </a:graphic>
      </p:graphicFrame>
      <p:graphicFrame>
        <p:nvGraphicFramePr>
          <p:cNvPr id="3088" name="Group 16"/>
          <p:cNvGraphicFramePr>
            <a:graphicFrameLocks noGrp="1"/>
          </p:cNvGraphicFramePr>
          <p:nvPr/>
        </p:nvGraphicFramePr>
        <p:xfrm>
          <a:off x="3869160" y="3758282"/>
          <a:ext cx="4453682" cy="972221"/>
        </p:xfrm>
        <a:graphic>
          <a:graphicData uri="http://schemas.openxmlformats.org/drawingml/2006/table">
            <a:tbl>
              <a:tblPr/>
              <a:tblGrid>
                <a:gridCol w="4453682"/>
              </a:tblGrid>
              <a:tr h="242218">
                <a:tc>
                  <a:txBody>
                    <a:bodyPr/>
                    <a:lstStyle>
                      <a:lvl1pPr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1pPr>
                      <a:lvl2pPr marL="889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2pPr>
                      <a:lvl3pPr marL="1333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3pPr>
                      <a:lvl4pPr marL="1778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4pPr>
                      <a:lvl5pPr marL="2222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5pPr>
                      <a:lvl6pPr marL="26797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6pPr>
                      <a:lvl7pPr marL="31369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7pPr>
                      <a:lvl8pPr marL="35941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8pPr>
                      <a:lvl9pPr marL="40513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Use case 1: Player already registered (exception 1)</a:t>
                      </a:r>
                      <a:endParaRPr kumimoji="0" lang="en-US" altLang="en-US" sz="1300" b="0" i="0" u="none" strike="noStrike" cap="none" normalizeH="0" baseline="0" smtClean="0">
                        <a:ln>
                          <a:noFill/>
                        </a:ln>
                        <a:solidFill>
                          <a:srgbClr val="000000"/>
                        </a:solidFill>
                        <a:effectLst/>
                        <a:latin typeface="+mn-lt" charset="0"/>
                        <a:ea typeface="+mn-ea" charset="0"/>
                        <a:cs typeface="+mn-ea" charset="0"/>
                        <a:sym typeface="Helvetica Light" charset="0"/>
                      </a:endParaRPr>
                    </a:p>
                  </a:txBody>
                  <a:tcPr marL="35719" marR="35719" marT="35719" marB="35719" horzOverflow="overflow">
                    <a:lnL w="3175" cap="flat" cmpd="sng" algn="ctr">
                      <a:solidFill>
                        <a:srgbClr val="000000"/>
                      </a:solidFill>
                      <a:prstDash val="solid"/>
                      <a:miter lim="400000"/>
                      <a:headEnd type="none" w="med" len="med"/>
                      <a:tailEnd type="none" w="med" len="med"/>
                    </a:lnL>
                    <a:lnR w="3175" cap="flat" cmpd="sng" algn="ctr">
                      <a:solidFill>
                        <a:srgbClr val="000000"/>
                      </a:solidFill>
                      <a:prstDash val="solid"/>
                      <a:miter lim="400000"/>
                      <a:headEnd type="none" w="med" len="med"/>
                      <a:tailEnd type="none" w="med" len="med"/>
                    </a:lnR>
                    <a:lnT w="3175" cap="flat" cmpd="sng" algn="ctr">
                      <a:solidFill>
                        <a:srgbClr val="000000"/>
                      </a:solidFill>
                      <a:prstDash val="solid"/>
                      <a:miter lim="400000"/>
                      <a:headEnd type="none" w="med" len="med"/>
                      <a:tailEnd type="none" w="med" len="med"/>
                    </a:lnT>
                    <a:lnB w="3175" cap="flat" cmpd="sng" algn="ctr">
                      <a:solidFill>
                        <a:srgbClr val="000000"/>
                      </a:solidFill>
                      <a:prstDash val="solid"/>
                      <a:miter lim="400000"/>
                      <a:headEnd type="none" w="med" len="med"/>
                      <a:tailEnd type="none" w="med" len="med"/>
                    </a:lnB>
                    <a:lnTlToBr>
                      <a:noFill/>
                    </a:lnTlToBr>
                    <a:lnBlToTr>
                      <a:noFill/>
                    </a:lnBlToTr>
                    <a:solidFill>
                      <a:srgbClr val="E5E5E5"/>
                    </a:solidFill>
                  </a:tcPr>
                </a:tc>
              </a:tr>
              <a:tr h="242218">
                <a:tc>
                  <a:txBody>
                    <a:bodyPr/>
                    <a:lstStyle>
                      <a:lvl1pPr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1pPr>
                      <a:lvl2pPr marL="889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2pPr>
                      <a:lvl3pPr marL="1333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3pPr>
                      <a:lvl4pPr marL="1778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4pPr>
                      <a:lvl5pPr marL="2222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5pPr>
                      <a:lvl6pPr marL="26797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6pPr>
                      <a:lvl7pPr marL="31369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7pPr>
                      <a:lvl8pPr marL="35941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8pPr>
                      <a:lvl9pPr marL="40513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Brief description: Player name already exist in database</a:t>
                      </a:r>
                      <a:endParaRPr kumimoji="0" lang="en-US" altLang="en-US" sz="1300" b="0" i="0" u="none" strike="noStrike" cap="none" normalizeH="0" baseline="0" smtClean="0">
                        <a:ln>
                          <a:noFill/>
                        </a:ln>
                        <a:solidFill>
                          <a:srgbClr val="000000"/>
                        </a:solidFill>
                        <a:effectLst/>
                        <a:latin typeface="+mn-lt" charset="0"/>
                        <a:ea typeface="+mn-ea" charset="0"/>
                        <a:cs typeface="+mn-ea" charset="0"/>
                        <a:sym typeface="Helvetica Light" charset="0"/>
                      </a:endParaRPr>
                    </a:p>
                  </a:txBody>
                  <a:tcPr marL="35719" marR="35719" marT="35719" marB="35719" horzOverflow="overflow">
                    <a:lnL w="3175" cap="flat" cmpd="sng" algn="ctr">
                      <a:solidFill>
                        <a:srgbClr val="000000"/>
                      </a:solidFill>
                      <a:prstDash val="solid"/>
                      <a:miter lim="400000"/>
                      <a:headEnd type="none" w="med" len="med"/>
                      <a:tailEnd type="none" w="med" len="med"/>
                    </a:lnL>
                    <a:lnR w="3175" cap="flat" cmpd="sng" algn="ctr">
                      <a:solidFill>
                        <a:srgbClr val="000000"/>
                      </a:solidFill>
                      <a:prstDash val="solid"/>
                      <a:miter lim="400000"/>
                      <a:headEnd type="none" w="med" len="med"/>
                      <a:tailEnd type="none" w="med" len="med"/>
                    </a:lnR>
                    <a:lnT w="3175" cap="flat" cmpd="sng" algn="ctr">
                      <a:solidFill>
                        <a:srgbClr val="000000"/>
                      </a:solidFill>
                      <a:prstDash val="solid"/>
                      <a:miter lim="400000"/>
                      <a:headEnd type="none" w="med" len="med"/>
                      <a:tailEnd type="none" w="med" len="med"/>
                    </a:lnT>
                    <a:lnB w="3175" cap="flat" cmpd="sng" algn="ctr">
                      <a:solidFill>
                        <a:srgbClr val="000000"/>
                      </a:solidFill>
                      <a:prstDash val="solid"/>
                      <a:miter lim="400000"/>
                      <a:headEnd type="none" w="med" len="med"/>
                      <a:tailEnd type="none" w="med" len="med"/>
                    </a:lnB>
                    <a:lnTlToBr>
                      <a:noFill/>
                    </a:lnTlToBr>
                    <a:lnBlToTr>
                      <a:noFill/>
                    </a:lnBlToTr>
                    <a:noFill/>
                  </a:tcPr>
                </a:tc>
              </a:tr>
              <a:tr h="487785">
                <a:tc>
                  <a:txBody>
                    <a:bodyPr/>
                    <a:lstStyle>
                      <a:lvl1pPr marL="136525" indent="-136525"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1pPr>
                      <a:lvl2pPr marL="889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2pPr>
                      <a:lvl3pPr marL="1333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3pPr>
                      <a:lvl4pPr marL="1778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4pPr>
                      <a:lvl5pPr marL="2222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5pPr>
                      <a:lvl6pPr marL="26797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6pPr>
                      <a:lvl7pPr marL="31369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7pPr>
                      <a:lvl8pPr marL="35941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8pPr>
                      <a:lvl9pPr marL="40513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9pPr>
                    </a:lstStyle>
                    <a:p>
                      <a:pPr marL="136525" marR="0" lvl="0" indent="-136525" algn="l" defTabSz="457200" rtl="0" eaLnBrk="1"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Step-by-step description:</a:t>
                      </a:r>
                    </a:p>
                    <a:p>
                      <a:pPr marL="136525" marR="0" lvl="0" indent="-136525" algn="l" defTabSz="457200" rtl="0" eaLnBrk="1" fontAlgn="base" latinLnBrk="0" hangingPunct="0">
                        <a:lnSpc>
                          <a:spcPct val="100000"/>
                        </a:lnSpc>
                        <a:spcBef>
                          <a:spcPct val="0"/>
                        </a:spcBef>
                        <a:spcAft>
                          <a:spcPct val="0"/>
                        </a:spcAft>
                        <a:buClrTx/>
                        <a:buSzPct val="100000"/>
                        <a:buFontTx/>
                        <a:buAutoNum type="arabicParenR"/>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Player attempts to create player</a:t>
                      </a:r>
                    </a:p>
                    <a:p>
                      <a:pPr marL="136525" marR="0" lvl="0" indent="-136525" algn="l" defTabSz="457200" rtl="0" eaLnBrk="1" fontAlgn="base" latinLnBrk="0" hangingPunct="0">
                        <a:lnSpc>
                          <a:spcPct val="100000"/>
                        </a:lnSpc>
                        <a:spcBef>
                          <a:spcPct val="0"/>
                        </a:spcBef>
                        <a:spcAft>
                          <a:spcPct val="0"/>
                        </a:spcAft>
                        <a:buClrTx/>
                        <a:buSzPct val="100000"/>
                        <a:buFontTx/>
                        <a:buAutoNum type="arabicParenR"/>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Player will receive message indicating player name already registered</a:t>
                      </a:r>
                    </a:p>
                  </a:txBody>
                  <a:tcPr marL="35719" marR="35719" marT="35719" marB="35719" horzOverflow="overflow">
                    <a:lnL w="3175" cap="flat" cmpd="sng" algn="ctr">
                      <a:solidFill>
                        <a:srgbClr val="000000"/>
                      </a:solidFill>
                      <a:prstDash val="solid"/>
                      <a:miter lim="400000"/>
                      <a:headEnd type="none" w="med" len="med"/>
                      <a:tailEnd type="none" w="med" len="med"/>
                    </a:lnL>
                    <a:lnR w="3175" cap="flat" cmpd="sng" algn="ctr">
                      <a:solidFill>
                        <a:srgbClr val="000000"/>
                      </a:solidFill>
                      <a:prstDash val="solid"/>
                      <a:miter lim="400000"/>
                      <a:headEnd type="none" w="med" len="med"/>
                      <a:tailEnd type="none" w="med" len="med"/>
                    </a:lnR>
                    <a:lnT w="3175" cap="flat" cmpd="sng" algn="ctr">
                      <a:solidFill>
                        <a:srgbClr val="000000"/>
                      </a:solidFill>
                      <a:prstDash val="solid"/>
                      <a:miter lim="400000"/>
                      <a:headEnd type="none" w="med" len="med"/>
                      <a:tailEnd type="none" w="med" len="med"/>
                    </a:lnT>
                    <a:lnB w="3175" cap="flat" cmpd="sng" algn="ctr">
                      <a:solidFill>
                        <a:srgbClr val="000000"/>
                      </a:solidFill>
                      <a:prstDash val="solid"/>
                      <a:miter lim="400000"/>
                      <a:headEnd type="none" w="med" len="med"/>
                      <a:tailEnd type="none" w="med" len="med"/>
                    </a:lnB>
                    <a:lnTlToBr>
                      <a:noFill/>
                    </a:lnTlToBr>
                    <a:lnBlToTr>
                      <a:noFill/>
                    </a:lnBlToTr>
                    <a:noFill/>
                  </a:tcPr>
                </a:tc>
              </a:tr>
            </a:tbl>
          </a:graphicData>
        </a:graphic>
      </p:graphicFrame>
      <p:graphicFrame>
        <p:nvGraphicFramePr>
          <p:cNvPr id="3102" name="Group 30"/>
          <p:cNvGraphicFramePr>
            <a:graphicFrameLocks noGrp="1"/>
          </p:cNvGraphicFramePr>
          <p:nvPr/>
        </p:nvGraphicFramePr>
        <p:xfrm>
          <a:off x="3869160" y="2347392"/>
          <a:ext cx="4453682" cy="976685"/>
        </p:xfrm>
        <a:graphic>
          <a:graphicData uri="http://schemas.openxmlformats.org/drawingml/2006/table">
            <a:tbl>
              <a:tblPr/>
              <a:tblGrid>
                <a:gridCol w="4453682"/>
              </a:tblGrid>
              <a:tr h="243334">
                <a:tc>
                  <a:txBody>
                    <a:bodyPr/>
                    <a:lstStyle>
                      <a:lvl1pPr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1pPr>
                      <a:lvl2pPr marL="889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2pPr>
                      <a:lvl3pPr marL="1333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3pPr>
                      <a:lvl4pPr marL="1778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4pPr>
                      <a:lvl5pPr marL="2222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5pPr>
                      <a:lvl6pPr marL="26797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6pPr>
                      <a:lvl7pPr marL="31369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7pPr>
                      <a:lvl8pPr marL="35941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8pPr>
                      <a:lvl9pPr marL="40513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Use case 1: Create player (normal)</a:t>
                      </a:r>
                      <a:endParaRPr kumimoji="0" lang="en-US" altLang="en-US" sz="1300" b="0" i="0" u="none" strike="noStrike" cap="none" normalizeH="0" baseline="0" smtClean="0">
                        <a:ln>
                          <a:noFill/>
                        </a:ln>
                        <a:solidFill>
                          <a:srgbClr val="000000"/>
                        </a:solidFill>
                        <a:effectLst/>
                        <a:latin typeface="+mn-lt" charset="0"/>
                        <a:ea typeface="+mn-ea" charset="0"/>
                        <a:cs typeface="+mn-ea" charset="0"/>
                        <a:sym typeface="Helvetica Light" charset="0"/>
                      </a:endParaRPr>
                    </a:p>
                  </a:txBody>
                  <a:tcPr marL="35719" marR="35719" marT="35719" marB="35719" horzOverflow="overflow">
                    <a:lnL w="3175" cap="flat" cmpd="sng" algn="ctr">
                      <a:solidFill>
                        <a:srgbClr val="000000"/>
                      </a:solidFill>
                      <a:prstDash val="solid"/>
                      <a:miter lim="400000"/>
                      <a:headEnd type="none" w="med" len="med"/>
                      <a:tailEnd type="none" w="med" len="med"/>
                    </a:lnL>
                    <a:lnR w="3175" cap="flat" cmpd="sng" algn="ctr">
                      <a:solidFill>
                        <a:srgbClr val="000000"/>
                      </a:solidFill>
                      <a:prstDash val="solid"/>
                      <a:miter lim="400000"/>
                      <a:headEnd type="none" w="med" len="med"/>
                      <a:tailEnd type="none" w="med" len="med"/>
                    </a:lnR>
                    <a:lnT w="3175" cap="flat" cmpd="sng" algn="ctr">
                      <a:solidFill>
                        <a:srgbClr val="000000"/>
                      </a:solidFill>
                      <a:prstDash val="solid"/>
                      <a:miter lim="400000"/>
                      <a:headEnd type="none" w="med" len="med"/>
                      <a:tailEnd type="none" w="med" len="med"/>
                    </a:lnT>
                    <a:lnB w="3175" cap="flat" cmpd="sng" algn="ctr">
                      <a:solidFill>
                        <a:srgbClr val="000000"/>
                      </a:solidFill>
                      <a:prstDash val="solid"/>
                      <a:miter lim="400000"/>
                      <a:headEnd type="none" w="med" len="med"/>
                      <a:tailEnd type="none" w="med" len="med"/>
                    </a:lnB>
                    <a:lnTlToBr>
                      <a:noFill/>
                    </a:lnTlToBr>
                    <a:lnBlToTr>
                      <a:noFill/>
                    </a:lnBlToTr>
                    <a:solidFill>
                      <a:srgbClr val="E5E5E5"/>
                    </a:solidFill>
                  </a:tcPr>
                </a:tc>
              </a:tr>
              <a:tr h="243334">
                <a:tc>
                  <a:txBody>
                    <a:bodyPr/>
                    <a:lstStyle>
                      <a:lvl1pPr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1pPr>
                      <a:lvl2pPr marL="889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2pPr>
                      <a:lvl3pPr marL="1333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3pPr>
                      <a:lvl4pPr marL="1778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4pPr>
                      <a:lvl5pPr marL="2222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5pPr>
                      <a:lvl6pPr marL="26797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6pPr>
                      <a:lvl7pPr marL="31369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7pPr>
                      <a:lvl8pPr marL="35941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8pPr>
                      <a:lvl9pPr marL="40513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Brief description: Enables a new player to register with player name</a:t>
                      </a:r>
                      <a:endParaRPr kumimoji="0" lang="en-US" altLang="en-US" sz="1300" b="0" i="0" u="none" strike="noStrike" cap="none" normalizeH="0" baseline="0" smtClean="0">
                        <a:ln>
                          <a:noFill/>
                        </a:ln>
                        <a:solidFill>
                          <a:srgbClr val="000000"/>
                        </a:solidFill>
                        <a:effectLst/>
                        <a:latin typeface="+mn-lt" charset="0"/>
                        <a:ea typeface="+mn-ea" charset="0"/>
                        <a:cs typeface="+mn-ea" charset="0"/>
                        <a:sym typeface="Helvetica Light" charset="0"/>
                      </a:endParaRPr>
                    </a:p>
                  </a:txBody>
                  <a:tcPr marL="35719" marR="35719" marT="35719" marB="35719" horzOverflow="overflow">
                    <a:lnL w="3175" cap="flat" cmpd="sng" algn="ctr">
                      <a:solidFill>
                        <a:srgbClr val="000000"/>
                      </a:solidFill>
                      <a:prstDash val="solid"/>
                      <a:miter lim="400000"/>
                      <a:headEnd type="none" w="med" len="med"/>
                      <a:tailEnd type="none" w="med" len="med"/>
                    </a:lnL>
                    <a:lnR w="3175" cap="flat" cmpd="sng" algn="ctr">
                      <a:solidFill>
                        <a:srgbClr val="000000"/>
                      </a:solidFill>
                      <a:prstDash val="solid"/>
                      <a:miter lim="400000"/>
                      <a:headEnd type="none" w="med" len="med"/>
                      <a:tailEnd type="none" w="med" len="med"/>
                    </a:lnR>
                    <a:lnT w="3175" cap="flat" cmpd="sng" algn="ctr">
                      <a:solidFill>
                        <a:srgbClr val="000000"/>
                      </a:solidFill>
                      <a:prstDash val="solid"/>
                      <a:miter lim="400000"/>
                      <a:headEnd type="none" w="med" len="med"/>
                      <a:tailEnd type="none" w="med" len="med"/>
                    </a:lnT>
                    <a:lnB w="3175" cap="flat" cmpd="sng" algn="ctr">
                      <a:solidFill>
                        <a:srgbClr val="000000"/>
                      </a:solidFill>
                      <a:prstDash val="solid"/>
                      <a:miter lim="400000"/>
                      <a:headEnd type="none" w="med" len="med"/>
                      <a:tailEnd type="none" w="med" len="med"/>
                    </a:lnB>
                    <a:lnTlToBr>
                      <a:noFill/>
                    </a:lnTlToBr>
                    <a:lnBlToTr>
                      <a:noFill/>
                    </a:lnBlToTr>
                    <a:noFill/>
                  </a:tcPr>
                </a:tc>
              </a:tr>
              <a:tr h="490017">
                <a:tc>
                  <a:txBody>
                    <a:bodyPr/>
                    <a:lstStyle>
                      <a:lvl1pPr marL="136525" indent="-136525"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1pPr>
                      <a:lvl2pPr marL="889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2pPr>
                      <a:lvl3pPr marL="1333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3pPr>
                      <a:lvl4pPr marL="17780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4pPr>
                      <a:lvl5pPr marL="2222500" indent="-444500" algn="l" defTabSz="457200">
                        <a:spcBef>
                          <a:spcPts val="4200"/>
                        </a:spcBef>
                        <a:buSzPct val="75000"/>
                        <a:defRPr sz="3200">
                          <a:solidFill>
                            <a:srgbClr val="000000"/>
                          </a:solidFill>
                          <a:latin typeface="Helvetica Light" charset="0"/>
                          <a:ea typeface="Helvetica Light" charset="0"/>
                          <a:cs typeface="Helvetica Light" charset="0"/>
                          <a:sym typeface="Helvetica Light" charset="0"/>
                        </a:defRPr>
                      </a:lvl5pPr>
                      <a:lvl6pPr marL="26797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6pPr>
                      <a:lvl7pPr marL="31369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7pPr>
                      <a:lvl8pPr marL="35941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8pPr>
                      <a:lvl9pPr marL="4051300" indent="-444500" defTabSz="457200" fontAlgn="base" hangingPunct="0">
                        <a:spcBef>
                          <a:spcPts val="4200"/>
                        </a:spcBef>
                        <a:spcAft>
                          <a:spcPct val="0"/>
                        </a:spcAft>
                        <a:buSzPct val="75000"/>
                        <a:defRPr sz="3200">
                          <a:solidFill>
                            <a:srgbClr val="000000"/>
                          </a:solidFill>
                          <a:latin typeface="Helvetica Light" charset="0"/>
                          <a:ea typeface="Helvetica Light" charset="0"/>
                          <a:cs typeface="Helvetica Light" charset="0"/>
                          <a:sym typeface="Helvetica Light" charset="0"/>
                        </a:defRPr>
                      </a:lvl9pPr>
                    </a:lstStyle>
                    <a:p>
                      <a:pPr marL="136525" marR="0" lvl="0" indent="-136525" algn="l" defTabSz="457200" rtl="0" eaLnBrk="1"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Step-by-step description:</a:t>
                      </a:r>
                    </a:p>
                    <a:p>
                      <a:pPr marL="136525" marR="0" lvl="0" indent="-136525" algn="l" defTabSz="457200" rtl="0" eaLnBrk="1" fontAlgn="base" latinLnBrk="0" hangingPunct="0">
                        <a:lnSpc>
                          <a:spcPct val="100000"/>
                        </a:lnSpc>
                        <a:spcBef>
                          <a:spcPct val="0"/>
                        </a:spcBef>
                        <a:spcAft>
                          <a:spcPct val="0"/>
                        </a:spcAft>
                        <a:buClrTx/>
                        <a:buSzPct val="100000"/>
                        <a:buFontTx/>
                        <a:buAutoNum type="arabicParenR"/>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Player enters name and registers player</a:t>
                      </a:r>
                    </a:p>
                    <a:p>
                      <a:pPr marL="136525" marR="0" lvl="0" indent="-136525" algn="l" defTabSz="457200" rtl="0" eaLnBrk="1" fontAlgn="base" latinLnBrk="0" hangingPunct="0">
                        <a:lnSpc>
                          <a:spcPct val="100000"/>
                        </a:lnSpc>
                        <a:spcBef>
                          <a:spcPct val="0"/>
                        </a:spcBef>
                        <a:spcAft>
                          <a:spcPct val="0"/>
                        </a:spcAft>
                        <a:buClrTx/>
                        <a:buSzPct val="100000"/>
                        <a:buFontTx/>
                        <a:buAutoNum type="arabicParenR"/>
                        <a:tabLst/>
                      </a:pPr>
                      <a:r>
                        <a:rPr kumimoji="0" lang="en-US" altLang="en-US" sz="700" b="0" i="0" u="none" strike="noStrike" cap="none" normalizeH="0" baseline="0" smtClean="0">
                          <a:ln>
                            <a:noFill/>
                          </a:ln>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Player will be able to view history of win-loss record</a:t>
                      </a:r>
                    </a:p>
                  </a:txBody>
                  <a:tcPr marL="35719" marR="35719" marT="35719" marB="35719" horzOverflow="overflow">
                    <a:lnL w="3175" cap="flat" cmpd="sng" algn="ctr">
                      <a:solidFill>
                        <a:srgbClr val="000000"/>
                      </a:solidFill>
                      <a:prstDash val="solid"/>
                      <a:miter lim="400000"/>
                      <a:headEnd type="none" w="med" len="med"/>
                      <a:tailEnd type="none" w="med" len="med"/>
                    </a:lnL>
                    <a:lnR w="3175" cap="flat" cmpd="sng" algn="ctr">
                      <a:solidFill>
                        <a:srgbClr val="000000"/>
                      </a:solidFill>
                      <a:prstDash val="solid"/>
                      <a:miter lim="400000"/>
                      <a:headEnd type="none" w="med" len="med"/>
                      <a:tailEnd type="none" w="med" len="med"/>
                    </a:lnR>
                    <a:lnT w="3175" cap="flat" cmpd="sng" algn="ctr">
                      <a:solidFill>
                        <a:srgbClr val="000000"/>
                      </a:solidFill>
                      <a:prstDash val="solid"/>
                      <a:miter lim="400000"/>
                      <a:headEnd type="none" w="med" len="med"/>
                      <a:tailEnd type="none" w="med" len="med"/>
                    </a:lnT>
                    <a:lnB w="3175" cap="flat" cmpd="sng" algn="ctr">
                      <a:solidFill>
                        <a:srgbClr val="000000"/>
                      </a:solidFill>
                      <a:prstDash val="solid"/>
                      <a:miter lim="4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2088586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p:txBody>
          <a:bodyPr/>
          <a:lstStyle/>
          <a:p>
            <a:r>
              <a:rPr lang="en-US" altLang="en-US"/>
              <a:t>Design</a:t>
            </a:r>
          </a:p>
        </p:txBody>
      </p:sp>
      <p:sp>
        <p:nvSpPr>
          <p:cNvPr id="4098" name="Rectangle 2"/>
          <p:cNvSpPr>
            <a:spLocks noGrp="1" noChangeArrowheads="1"/>
          </p:cNvSpPr>
          <p:nvPr>
            <p:ph type="body" idx="1"/>
          </p:nvPr>
        </p:nvSpPr>
        <p:spPr/>
        <p:txBody>
          <a:bodyPr/>
          <a:lstStyle/>
          <a:p>
            <a:pPr marL="252255" indent="-252255" defTabSz="332619">
              <a:spcBef>
                <a:spcPts val="2391"/>
              </a:spcBef>
            </a:pPr>
            <a:r>
              <a:rPr lang="en-US" altLang="en-US" sz="2039"/>
              <a:t>Status: Currently, the design is in accordance with functionality described within the requirements doc</a:t>
            </a:r>
          </a:p>
          <a:p>
            <a:pPr marL="252255" indent="-252255" defTabSz="332619">
              <a:spcBef>
                <a:spcPts val="2391"/>
              </a:spcBef>
            </a:pPr>
            <a:r>
              <a:rPr lang="en-US" altLang="en-US" sz="2039"/>
              <a:t>Language selected: C# (PC platform and suitable graphical coding)</a:t>
            </a:r>
          </a:p>
          <a:p>
            <a:pPr marL="252255" indent="-252255" defTabSz="332619">
              <a:spcBef>
                <a:spcPts val="2391"/>
              </a:spcBef>
            </a:pPr>
            <a:r>
              <a:rPr lang="en-US" altLang="en-US" sz="2039"/>
              <a:t>Constraints: A learning curve for some members of the team for C#</a:t>
            </a:r>
          </a:p>
          <a:p>
            <a:pPr marL="252255" indent="-252255" defTabSz="332619">
              <a:spcBef>
                <a:spcPts val="2391"/>
              </a:spcBef>
            </a:pPr>
            <a:r>
              <a:rPr lang="en-US" altLang="en-US" sz="2039"/>
              <a:t>System &amp; software architectural design: PC, compatible with windows Vista and above</a:t>
            </a:r>
          </a:p>
          <a:p>
            <a:pPr marL="252255" indent="-252255" defTabSz="332619">
              <a:spcBef>
                <a:spcPts val="2391"/>
              </a:spcBef>
            </a:pPr>
            <a:r>
              <a:rPr lang="en-US" altLang="en-US" sz="2039"/>
              <a:t>Prerequisite docs to prelim design: 1) Requirements 2) Specifications 3) Software Product Management Plan</a:t>
            </a:r>
          </a:p>
        </p:txBody>
      </p:sp>
    </p:spTree>
    <p:extLst>
      <p:ext uri="{BB962C8B-B14F-4D97-AF65-F5344CB8AC3E}">
        <p14:creationId xmlns:p14="http://schemas.microsoft.com/office/powerpoint/2010/main" val="272375717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pPr defTabSz="344897"/>
            <a:r>
              <a:rPr lang="en-US" altLang="en-US" sz="4711"/>
              <a:t>Design: Preliminary Class Diagram</a:t>
            </a:r>
          </a:p>
        </p:txBody>
      </p:sp>
      <p:pic>
        <p:nvPicPr>
          <p:cNvPr id="5122" name="Picture 2" descr="pasted-image.png"/>
          <p:cNvPicPr>
            <a:picLocks noChangeAspect="1"/>
          </p:cNvPicPr>
          <p:nvPr/>
        </p:nvPicPr>
        <p:blipFill>
          <a:blip r:embed="rId2">
            <a:extLst>
              <a:ext uri="{28A0092B-C50C-407E-A947-70E740481C1C}">
                <a14:useLocalDpi xmlns:a14="http://schemas.microsoft.com/office/drawing/2010/main" val="0"/>
              </a:ext>
            </a:extLst>
          </a:blip>
          <a:srcRect l="9851" r="9851"/>
          <a:stretch>
            <a:fillRect/>
          </a:stretch>
        </p:blipFill>
        <p:spPr bwMode="auto">
          <a:xfrm>
            <a:off x="3984129" y="2072804"/>
            <a:ext cx="4222626" cy="39435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0948206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pPr defTabSz="274578"/>
            <a:r>
              <a:rPr lang="en-US" altLang="en-US" sz="3726"/>
              <a:t>Design: Detailed Class Diagram</a:t>
            </a:r>
            <a:br>
              <a:rPr lang="en-US" altLang="en-US" sz="3726"/>
            </a:br>
            <a:r>
              <a:rPr lang="en-US" altLang="en-US" sz="3726"/>
              <a:t>(with attribute data type and format)</a:t>
            </a:r>
          </a:p>
        </p:txBody>
      </p:sp>
      <p:pic>
        <p:nvPicPr>
          <p:cNvPr id="6146" name="Picture 2" descr="pasted-image.tif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6115" y="1669852"/>
            <a:ext cx="5298654"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60277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193727" y="312539"/>
            <a:ext cx="2682255" cy="2931170"/>
          </a:xfrm>
        </p:spPr>
        <p:txBody>
          <a:bodyPr/>
          <a:lstStyle/>
          <a:p>
            <a:pPr defTabSz="274578"/>
            <a:r>
              <a:rPr lang="en-US" altLang="en-US" sz="3726"/>
              <a:t>Design</a:t>
            </a:r>
            <a:br>
              <a:rPr lang="en-US" altLang="en-US" sz="3726"/>
            </a:br>
            <a:r>
              <a:rPr lang="en-US" altLang="en-US" sz="3726"/>
              <a:t>Finite State Machine:</a:t>
            </a:r>
            <a:br>
              <a:rPr lang="en-US" altLang="en-US" sz="3726"/>
            </a:br>
            <a:r>
              <a:rPr lang="en-US" altLang="en-US" sz="3726"/>
              <a:t>Human</a:t>
            </a:r>
            <a:br>
              <a:rPr lang="en-US" altLang="en-US" sz="3726"/>
            </a:br>
            <a:r>
              <a:rPr lang="en-US" altLang="en-US" sz="3726"/>
              <a:t>Player</a:t>
            </a:r>
          </a:p>
        </p:txBody>
      </p:sp>
      <p:pic>
        <p:nvPicPr>
          <p:cNvPr id="7170" name="Picture 2" descr="pasted-image.tif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7373" y="-170781"/>
            <a:ext cx="5432599" cy="7029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923058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 Diagram- Top Portion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456" y="1825624"/>
            <a:ext cx="6587836" cy="4681033"/>
          </a:xfrm>
        </p:spPr>
      </p:pic>
    </p:spTree>
    <p:extLst>
      <p:ext uri="{BB962C8B-B14F-4D97-AF65-F5344CB8AC3E}">
        <p14:creationId xmlns:p14="http://schemas.microsoft.com/office/powerpoint/2010/main" val="410756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 Diagram- Bottom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845" y="1503506"/>
            <a:ext cx="10162309" cy="4928466"/>
          </a:xfrm>
        </p:spPr>
      </p:pic>
    </p:spTree>
    <p:extLst>
      <p:ext uri="{BB962C8B-B14F-4D97-AF65-F5344CB8AC3E}">
        <p14:creationId xmlns:p14="http://schemas.microsoft.com/office/powerpoint/2010/main" val="2612434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1170</Words>
  <Application>Microsoft Office PowerPoint</Application>
  <PresentationFormat>Widescreen</PresentationFormat>
  <Paragraphs>184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Helvetica</vt:lpstr>
      <vt:lpstr>Helvetica Light</vt:lpstr>
      <vt:lpstr>Times New Roman</vt:lpstr>
      <vt:lpstr>Wingdings</vt:lpstr>
      <vt:lpstr>Office Theme</vt:lpstr>
      <vt:lpstr>DITZY</vt:lpstr>
      <vt:lpstr>Risks- Updated from last presentation</vt:lpstr>
      <vt:lpstr>Specification: Use Cases Scenerios (correction)</vt:lpstr>
      <vt:lpstr>Design</vt:lpstr>
      <vt:lpstr>Design: Preliminary Class Diagram</vt:lpstr>
      <vt:lpstr>Design: Detailed Class Diagram (with attribute data type and format)</vt:lpstr>
      <vt:lpstr>Design Finite State Machine: Human Player</vt:lpstr>
      <vt:lpstr>AI Diagram- Top Portion</vt:lpstr>
      <vt:lpstr>AI Diagram- Bottom</vt:lpstr>
      <vt:lpstr>Design: Pseudo-code</vt:lpstr>
      <vt:lpstr>Software Quality Assurance Test Plan DITZY</vt:lpstr>
      <vt:lpstr>Objectives</vt:lpstr>
      <vt:lpstr>Testing Strategy</vt:lpstr>
      <vt:lpstr>The features to be tested are:</vt:lpstr>
      <vt:lpstr>PowerPoint Presentation</vt:lpstr>
      <vt:lpstr>PowerPoint Presentation</vt:lpstr>
      <vt:lpstr>PowerPoint Presentation</vt:lpstr>
      <vt:lpstr> </vt:lpstr>
      <vt:lpstr>PowerPoint Presentation</vt:lpstr>
      <vt:lpstr>PowerPoint Presentation</vt:lpstr>
      <vt:lpstr>Testing Schedule</vt:lpstr>
      <vt:lpstr>Main Menu Prototype</vt:lpstr>
      <vt:lpstr>PvP Prototype</vt:lpstr>
      <vt:lpstr>PvC Prototype</vt:lpstr>
      <vt:lpstr>Player History Prototype</vt:lpstr>
      <vt:lpstr>Play Game Prototype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Specification: Use Cases Scenerios (correction)</dc:title>
  <dc:creator>Taylor Rowan</dc:creator>
  <cp:lastModifiedBy>Taylor Rowan</cp:lastModifiedBy>
  <cp:revision>18</cp:revision>
  <dcterms:created xsi:type="dcterms:W3CDTF">2016-03-31T14:01:12Z</dcterms:created>
  <dcterms:modified xsi:type="dcterms:W3CDTF">2016-03-31T16:44:38Z</dcterms:modified>
</cp:coreProperties>
</file>