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414"/>
  </p:normalViewPr>
  <p:slideViewPr>
    <p:cSldViewPr snapToGrid="0" snapToObjects="1">
      <p:cViewPr varScale="1">
        <p:scale>
          <a:sx n="93" d="100"/>
          <a:sy n="93" d="100"/>
        </p:scale>
        <p:origin x="1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24A9E-9394-7942-A592-6D05EAC7518C}" type="datetimeFigureOut">
              <a:rPr lang="en-US" smtClean="0"/>
              <a:t>7/30/20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EF527-318B-1549-A01E-776808DF4B37}" type="slidenum">
              <a:rPr lang="en-US" smtClean="0"/>
              <a:t>‹#›</a:t>
            </a:fld>
            <a:endParaRPr lang="en-US"/>
          </a:p>
        </p:txBody>
      </p:sp>
    </p:spTree>
    <p:extLst>
      <p:ext uri="{BB962C8B-B14F-4D97-AF65-F5344CB8AC3E}">
        <p14:creationId xmlns:p14="http://schemas.microsoft.com/office/powerpoint/2010/main" val="39819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Slight temperature gradient going from high to low (bottom to top shelves). I noticed a 1-2C gradient when I tested the chamber in October. Was able to minimize it to ~0.15C.</a:t>
            </a:r>
          </a:p>
        </p:txBody>
      </p:sp>
      <p:sp>
        <p:nvSpPr>
          <p:cNvPr id="4" name="Slide Number Placeholder 3"/>
          <p:cNvSpPr>
            <a:spLocks noGrp="1"/>
          </p:cNvSpPr>
          <p:nvPr>
            <p:ph type="sldNum" sz="quarter" idx="5"/>
          </p:nvPr>
        </p:nvSpPr>
        <p:spPr/>
        <p:txBody>
          <a:bodyPr/>
          <a:lstStyle/>
          <a:p>
            <a:fld id="{EEEEF527-318B-1549-A01E-776808DF4B37}" type="slidenum">
              <a:rPr lang="en-US" smtClean="0"/>
              <a:t>1</a:t>
            </a:fld>
            <a:endParaRPr lang="en-US"/>
          </a:p>
        </p:txBody>
      </p:sp>
    </p:spTree>
    <p:extLst>
      <p:ext uri="{BB962C8B-B14F-4D97-AF65-F5344CB8AC3E}">
        <p14:creationId xmlns:p14="http://schemas.microsoft.com/office/powerpoint/2010/main" val="271325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interesting. Lake Ontario has shallow spawners and shows highest survival when exposed to light. However, shallower water should have more consistent ice and therefore less light. I can look into if this is actually true for Chaumont Bay or not but believe it is.</a:t>
            </a:r>
          </a:p>
          <a:p>
            <a:r>
              <a:rPr lang="en-US" dirty="0"/>
              <a:t>Lake Superior has deeper spawners and shows the lowest survival when exposed to the highest amounts of light (low ice). Fits the local adaptation hypothesis.</a:t>
            </a:r>
          </a:p>
          <a:p>
            <a:endParaRPr lang="en-US" dirty="0"/>
          </a:p>
          <a:p>
            <a:r>
              <a:rPr lang="en-US" dirty="0"/>
              <a:t>The rapid drop in Ontario survival at low light is surprising. When comparing to the temperature experiment data at 4.5C, where the embryos where never exposed to light, they still had ~98% survival. Have to think about this more.</a:t>
            </a:r>
          </a:p>
        </p:txBody>
      </p:sp>
      <p:sp>
        <p:nvSpPr>
          <p:cNvPr id="4" name="Slide Number Placeholder 3"/>
          <p:cNvSpPr>
            <a:spLocks noGrp="1"/>
          </p:cNvSpPr>
          <p:nvPr>
            <p:ph type="sldNum" sz="quarter" idx="5"/>
          </p:nvPr>
        </p:nvSpPr>
        <p:spPr/>
        <p:txBody>
          <a:bodyPr/>
          <a:lstStyle/>
          <a:p>
            <a:fld id="{EEEEF527-318B-1549-A01E-776808DF4B37}" type="slidenum">
              <a:rPr lang="en-US" smtClean="0"/>
              <a:t>2</a:t>
            </a:fld>
            <a:endParaRPr lang="en-US"/>
          </a:p>
        </p:txBody>
      </p:sp>
    </p:spTree>
    <p:extLst>
      <p:ext uri="{BB962C8B-B14F-4D97-AF65-F5344CB8AC3E}">
        <p14:creationId xmlns:p14="http://schemas.microsoft.com/office/powerpoint/2010/main" val="313712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the temperature table. There was a slight temperature gradient so take this with a grain of salt. The degree days figure is more reliable.</a:t>
            </a:r>
          </a:p>
        </p:txBody>
      </p:sp>
      <p:sp>
        <p:nvSpPr>
          <p:cNvPr id="4" name="Slide Number Placeholder 3"/>
          <p:cNvSpPr>
            <a:spLocks noGrp="1"/>
          </p:cNvSpPr>
          <p:nvPr>
            <p:ph type="sldNum" sz="quarter" idx="5"/>
          </p:nvPr>
        </p:nvSpPr>
        <p:spPr/>
        <p:txBody>
          <a:bodyPr/>
          <a:lstStyle/>
          <a:p>
            <a:fld id="{EEEEF527-318B-1549-A01E-776808DF4B37}" type="slidenum">
              <a:rPr lang="en-US" smtClean="0"/>
              <a:t>3</a:t>
            </a:fld>
            <a:endParaRPr lang="en-US"/>
          </a:p>
        </p:txBody>
      </p:sp>
    </p:spTree>
    <p:extLst>
      <p:ext uri="{BB962C8B-B14F-4D97-AF65-F5344CB8AC3E}">
        <p14:creationId xmlns:p14="http://schemas.microsoft.com/office/powerpoint/2010/main" val="255101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light = longer incubations for both lakes. But only a small amount (looks like a couple of days - I will calculate).</a:t>
            </a:r>
          </a:p>
        </p:txBody>
      </p:sp>
      <p:sp>
        <p:nvSpPr>
          <p:cNvPr id="4" name="Slide Number Placeholder 3"/>
          <p:cNvSpPr>
            <a:spLocks noGrp="1"/>
          </p:cNvSpPr>
          <p:nvPr>
            <p:ph type="sldNum" sz="quarter" idx="5"/>
          </p:nvPr>
        </p:nvSpPr>
        <p:spPr/>
        <p:txBody>
          <a:bodyPr/>
          <a:lstStyle/>
          <a:p>
            <a:fld id="{EEEEF527-318B-1549-A01E-776808DF4B37}" type="slidenum">
              <a:rPr lang="en-US" smtClean="0"/>
              <a:t>4</a:t>
            </a:fld>
            <a:endParaRPr lang="en-US"/>
          </a:p>
        </p:txBody>
      </p:sp>
    </p:spTree>
    <p:extLst>
      <p:ext uri="{BB962C8B-B14F-4D97-AF65-F5344CB8AC3E}">
        <p14:creationId xmlns:p14="http://schemas.microsoft.com/office/powerpoint/2010/main" val="15389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349A-F0FA-4C49-B59D-CE3058151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D1B7B-92E3-2A44-9D7E-9D939A9E9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907F6-9C83-054A-9153-6C1B4BD65A88}"/>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1C2919D9-2283-F44A-895C-54378DCC7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05C54-1D58-AB46-A2B4-33D7E4C6E5F3}"/>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34703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202E-516D-894E-9529-4F607C285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627CC-E3F3-EF49-BDDE-62A58051F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59B07-0E16-724A-8F09-F23E64E22921}"/>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BAFA3798-B2EA-BF45-A0D9-C403D272B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B397E-4636-C84B-B223-0049E1ABA05C}"/>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340973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D843-C0C8-B942-AF5E-E59C05B90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59F37-4247-8946-8244-E103ECE17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52FC9-334E-4B4E-A780-439F28375099}"/>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BF5E80DB-314A-864C-9A1F-71C1A4D83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7C538-A42B-A943-A989-7987A56377F8}"/>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31435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F1A3-949D-FF4E-A974-4E40E43FD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175E5-8124-AD4F-91E0-B0898CA85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A249B-17EF-4843-B9B6-29347AD2C1C0}"/>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DA1085AB-8738-9549-956C-E5CFB6705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21265-17C8-8042-81E8-DB5787816CD9}"/>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69681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D943-0693-5343-9A52-F5FF47C45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E7386-9A79-054B-BAA3-88D8E54D5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FF5BC4-73DA-1142-A4A5-051C5D653421}"/>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D977734A-23B9-964F-AB80-2794A4BAF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5FA28-5FC4-B845-BF6D-6E9742C21B1E}"/>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83527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74F-1064-594C-8A93-0240B6F20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F537F-0E49-3044-B90C-24C52F69C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F9827-436D-A841-A3F7-FC41D761F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56F9B-D4AA-7946-9344-F758A3045CF2}"/>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6" name="Footer Placeholder 5">
            <a:extLst>
              <a:ext uri="{FF2B5EF4-FFF2-40B4-BE49-F238E27FC236}">
                <a16:creationId xmlns:a16="http://schemas.microsoft.com/office/drawing/2014/main" id="{AE7A97F2-A5C4-D34F-A9DE-037FB0DB4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07074-8813-5D43-86E8-7556CF1BA548}"/>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339969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B905-3A66-FD4E-8631-C8C96FC136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306FA-7172-3141-B5D8-8FE7AE5F7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DFFB5-4298-6445-8CC6-74E7E4AF20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B559AF-1E27-ED4F-8EB4-0A7726703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6DE80-AC94-504D-BCCB-42F5773DC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9A1C9-C1DE-FA4E-A512-7CF1AE58D033}"/>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8" name="Footer Placeholder 7">
            <a:extLst>
              <a:ext uri="{FF2B5EF4-FFF2-40B4-BE49-F238E27FC236}">
                <a16:creationId xmlns:a16="http://schemas.microsoft.com/office/drawing/2014/main" id="{966CBDD1-5F98-704B-8AE2-A4D7D3D85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EA12B-A730-B849-92D1-DDD964E9F115}"/>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72653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F63A-4EA6-2746-BA69-6755AAD9E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5578D-0CE1-9541-8BAC-6E7A462F09C4}"/>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4" name="Footer Placeholder 3">
            <a:extLst>
              <a:ext uri="{FF2B5EF4-FFF2-40B4-BE49-F238E27FC236}">
                <a16:creationId xmlns:a16="http://schemas.microsoft.com/office/drawing/2014/main" id="{85BC82E4-D1D2-D74F-A59A-084901D53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D817D7-E74B-DD4E-98AB-387EDD5DA83F}"/>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54863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3572-6368-224B-ACD3-C3A125A69863}"/>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3" name="Footer Placeholder 2">
            <a:extLst>
              <a:ext uri="{FF2B5EF4-FFF2-40B4-BE49-F238E27FC236}">
                <a16:creationId xmlns:a16="http://schemas.microsoft.com/office/drawing/2014/main" id="{D219232B-F5C0-AB42-A280-4BD9C8B006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A00C7-F43A-E44E-BD8B-F361E948C2AF}"/>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57394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7E43-CDBB-634C-89B3-8C79FB9DD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773DF-9252-AC41-9EA7-30464A353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3AC50-1299-F840-8E9A-63457D351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5D794-0C14-E245-BDB1-5E82B66EEF7B}"/>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6" name="Footer Placeholder 5">
            <a:extLst>
              <a:ext uri="{FF2B5EF4-FFF2-40B4-BE49-F238E27FC236}">
                <a16:creationId xmlns:a16="http://schemas.microsoft.com/office/drawing/2014/main" id="{4522203C-F674-1B42-93E9-6720FBC52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253C2-C6B2-CE40-BA7B-4B0FD40302A2}"/>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01887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15-6606-394A-BE5A-F34C04F2D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F5BE2F-9A5A-1E41-8990-899E8AB93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E1457-79EA-0B41-8719-711B11325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C9653-D3C3-1B4B-92E6-7BF37C39D86E}"/>
              </a:ext>
            </a:extLst>
          </p:cNvPr>
          <p:cNvSpPr>
            <a:spLocks noGrp="1"/>
          </p:cNvSpPr>
          <p:nvPr>
            <p:ph type="dt" sz="half" idx="10"/>
          </p:nvPr>
        </p:nvSpPr>
        <p:spPr/>
        <p:txBody>
          <a:bodyPr/>
          <a:lstStyle/>
          <a:p>
            <a:fld id="{2F86B573-D929-4C41-8751-A8F006DF5B16}" type="datetimeFigureOut">
              <a:rPr lang="en-US" smtClean="0"/>
              <a:t>7/30/20</a:t>
            </a:fld>
            <a:endParaRPr lang="en-US"/>
          </a:p>
        </p:txBody>
      </p:sp>
      <p:sp>
        <p:nvSpPr>
          <p:cNvPr id="6" name="Footer Placeholder 5">
            <a:extLst>
              <a:ext uri="{FF2B5EF4-FFF2-40B4-BE49-F238E27FC236}">
                <a16:creationId xmlns:a16="http://schemas.microsoft.com/office/drawing/2014/main" id="{8B9DAD57-2AF1-9A4F-A236-5EC68454D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4DCA1-BD97-2640-8DB7-47C4C1B34C71}"/>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49277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C71F5-93DC-1146-9D09-734CA8DFD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0B646-A39B-4D4B-B937-C2EC0517F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541A1-9FDA-0E48-AFFA-0A0C730EA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B573-D929-4C41-8751-A8F006DF5B16}" type="datetimeFigureOut">
              <a:rPr lang="en-US" smtClean="0"/>
              <a:t>7/30/20</a:t>
            </a:fld>
            <a:endParaRPr lang="en-US"/>
          </a:p>
        </p:txBody>
      </p:sp>
      <p:sp>
        <p:nvSpPr>
          <p:cNvPr id="5" name="Footer Placeholder 4">
            <a:extLst>
              <a:ext uri="{FF2B5EF4-FFF2-40B4-BE49-F238E27FC236}">
                <a16:creationId xmlns:a16="http://schemas.microsoft.com/office/drawing/2014/main" id="{7B663E6F-EA17-9A4D-86CC-257AE5174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B91B9D-AB01-9847-B752-E8DDBA131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D32A0-95C8-754D-8201-8322681765C4}" type="slidenum">
              <a:rPr lang="en-US" smtClean="0"/>
              <a:t>‹#›</a:t>
            </a:fld>
            <a:endParaRPr lang="en-US"/>
          </a:p>
        </p:txBody>
      </p:sp>
    </p:spTree>
    <p:extLst>
      <p:ext uri="{BB962C8B-B14F-4D97-AF65-F5344CB8AC3E}">
        <p14:creationId xmlns:p14="http://schemas.microsoft.com/office/powerpoint/2010/main" val="283665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4B47621-3E40-244E-9BC3-5539EFD738A0}"/>
              </a:ext>
            </a:extLst>
          </p:cNvPr>
          <p:cNvGraphicFramePr>
            <a:graphicFrameLocks noGrp="1"/>
          </p:cNvGraphicFramePr>
          <p:nvPr>
            <p:extLst>
              <p:ext uri="{D42A27DB-BD31-4B8C-83A1-F6EECF244321}">
                <p14:modId xmlns:p14="http://schemas.microsoft.com/office/powerpoint/2010/main" val="3772390026"/>
              </p:ext>
            </p:extLst>
          </p:nvPr>
        </p:nvGraphicFramePr>
        <p:xfrm>
          <a:off x="2483707" y="1801615"/>
          <a:ext cx="7630417" cy="3254770"/>
        </p:xfrm>
        <a:graphic>
          <a:graphicData uri="http://schemas.openxmlformats.org/drawingml/2006/table">
            <a:tbl>
              <a:tblPr/>
              <a:tblGrid>
                <a:gridCol w="2563351">
                  <a:extLst>
                    <a:ext uri="{9D8B030D-6E8A-4147-A177-3AD203B41FA5}">
                      <a16:colId xmlns:a16="http://schemas.microsoft.com/office/drawing/2014/main" val="484989240"/>
                    </a:ext>
                  </a:extLst>
                </a:gridCol>
                <a:gridCol w="2384335">
                  <a:extLst>
                    <a:ext uri="{9D8B030D-6E8A-4147-A177-3AD203B41FA5}">
                      <a16:colId xmlns:a16="http://schemas.microsoft.com/office/drawing/2014/main" val="265203838"/>
                    </a:ext>
                  </a:extLst>
                </a:gridCol>
                <a:gridCol w="2682731">
                  <a:extLst>
                    <a:ext uri="{9D8B030D-6E8A-4147-A177-3AD203B41FA5}">
                      <a16:colId xmlns:a16="http://schemas.microsoft.com/office/drawing/2014/main" val="2371323981"/>
                    </a:ext>
                  </a:extLst>
                </a:gridCol>
              </a:tblGrid>
              <a:tr h="482188">
                <a:tc>
                  <a:txBody>
                    <a:bodyPr/>
                    <a:lstStyle/>
                    <a:p>
                      <a:pPr algn="l"/>
                      <a:r>
                        <a:rPr lang="en-US" b="0" dirty="0">
                          <a:solidFill>
                            <a:srgbClr val="FFFFFF"/>
                          </a:solidFill>
                          <a:effectLst/>
                        </a:rPr>
                        <a:t>population</a:t>
                      </a:r>
                    </a:p>
                  </a:txBody>
                  <a:tcPr marL="47625" marR="47625"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a:noFill/>
                    </a:lnT>
                    <a:lnB w="12700" cap="flat" cmpd="sng" algn="ctr">
                      <a:solidFill>
                        <a:srgbClr val="0C1F30"/>
                      </a:solidFill>
                      <a:prstDash val="solid"/>
                      <a:round/>
                      <a:headEnd type="none" w="med" len="med"/>
                      <a:tailEnd type="none" w="med" len="med"/>
                    </a:lnB>
                    <a:solidFill>
                      <a:srgbClr val="4E5C68"/>
                    </a:solidFill>
                  </a:tcPr>
                </a:tc>
                <a:tc>
                  <a:txBody>
                    <a:bodyPr/>
                    <a:lstStyle/>
                    <a:p>
                      <a:pPr algn="l"/>
                      <a:r>
                        <a:rPr lang="en-US" b="0" dirty="0">
                          <a:solidFill>
                            <a:srgbClr val="FFFFFF"/>
                          </a:solidFill>
                          <a:effectLst/>
                        </a:rPr>
                        <a:t>treatment</a:t>
                      </a:r>
                    </a:p>
                  </a:txBody>
                  <a:tcPr marL="47625" marR="47625"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a:noFill/>
                    </a:lnT>
                    <a:lnB w="12700" cap="flat" cmpd="sng" algn="ctr">
                      <a:solidFill>
                        <a:srgbClr val="0C1F30"/>
                      </a:solidFill>
                      <a:prstDash val="solid"/>
                      <a:round/>
                      <a:headEnd type="none" w="med" len="med"/>
                      <a:tailEnd type="none" w="med" len="med"/>
                    </a:lnB>
                    <a:solidFill>
                      <a:srgbClr val="4E5C68"/>
                    </a:solidFill>
                  </a:tcPr>
                </a:tc>
                <a:tc>
                  <a:txBody>
                    <a:bodyPr/>
                    <a:lstStyle/>
                    <a:p>
                      <a:pPr algn="l"/>
                      <a:r>
                        <a:rPr lang="en-US" b="0" dirty="0" err="1">
                          <a:solidFill>
                            <a:srgbClr val="FFFFFF"/>
                          </a:solidFill>
                          <a:effectLst/>
                        </a:rPr>
                        <a:t>mean.temp.c</a:t>
                      </a:r>
                      <a:endParaRPr lang="en-US" b="0" dirty="0">
                        <a:solidFill>
                          <a:srgbClr val="FFFFFF"/>
                        </a:solidFill>
                        <a:effectLst/>
                      </a:endParaRPr>
                    </a:p>
                  </a:txBody>
                  <a:tcPr marL="47625" marR="47625"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a:noFill/>
                    </a:lnT>
                    <a:lnB w="12700" cap="flat" cmpd="sng" algn="ctr">
                      <a:solidFill>
                        <a:srgbClr val="0C1F30"/>
                      </a:solidFill>
                      <a:prstDash val="solid"/>
                      <a:round/>
                      <a:headEnd type="none" w="med" len="med"/>
                      <a:tailEnd type="none" w="med" len="med"/>
                    </a:lnB>
                    <a:solidFill>
                      <a:srgbClr val="4E5C68"/>
                    </a:solidFill>
                  </a:tcPr>
                </a:tc>
                <a:extLst>
                  <a:ext uri="{0D108BD9-81ED-4DB2-BD59-A6C34878D82A}">
                    <a16:rowId xmlns:a16="http://schemas.microsoft.com/office/drawing/2014/main" val="800243404"/>
                  </a:ext>
                </a:extLst>
              </a:tr>
              <a:tr h="462097">
                <a:tc>
                  <a:txBody>
                    <a:bodyPr/>
                    <a:lstStyle/>
                    <a:p>
                      <a:r>
                        <a:rPr lang="en-US" dirty="0" err="1">
                          <a:effectLst/>
                        </a:rPr>
                        <a:t>ontario</a:t>
                      </a:r>
                      <a:endParaRPr lang="en-US" dirty="0">
                        <a:effectLst/>
                      </a:endParaRP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12700"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a:effectLst/>
                        </a:rPr>
                        <a:t>high</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12700"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4.235059</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12700"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3136512414"/>
                  </a:ext>
                </a:extLst>
              </a:tr>
              <a:tr h="462097">
                <a:tc>
                  <a:txBody>
                    <a:bodyPr/>
                    <a:lstStyle/>
                    <a:p>
                      <a:r>
                        <a:rPr lang="en-US" dirty="0" err="1">
                          <a:effectLst/>
                        </a:rPr>
                        <a:t>ontario</a:t>
                      </a:r>
                      <a:endParaRPr lang="en-US" dirty="0">
                        <a:effectLst/>
                      </a:endParaRP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dirty="0">
                          <a:effectLst/>
                        </a:rPr>
                        <a:t>medium</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4.276868</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261941007"/>
                  </a:ext>
                </a:extLst>
              </a:tr>
              <a:tr h="462097">
                <a:tc>
                  <a:txBody>
                    <a:bodyPr/>
                    <a:lstStyle/>
                    <a:p>
                      <a:r>
                        <a:rPr lang="en-US" dirty="0" err="1">
                          <a:effectLst/>
                        </a:rPr>
                        <a:t>ontario</a:t>
                      </a:r>
                      <a:endParaRPr lang="en-US" dirty="0">
                        <a:effectLst/>
                      </a:endParaRP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dirty="0">
                          <a:effectLst/>
                        </a:rPr>
                        <a:t>low</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4.355195</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1648088254"/>
                  </a:ext>
                </a:extLst>
              </a:tr>
              <a:tr h="462097">
                <a:tc>
                  <a:txBody>
                    <a:bodyPr/>
                    <a:lstStyle/>
                    <a:p>
                      <a:r>
                        <a:rPr lang="en-US">
                          <a:effectLst/>
                        </a:rPr>
                        <a:t>superior</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dirty="0">
                          <a:effectLst/>
                        </a:rPr>
                        <a:t>high</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4.250879</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2222800677"/>
                  </a:ext>
                </a:extLst>
              </a:tr>
              <a:tr h="462097">
                <a:tc>
                  <a:txBody>
                    <a:bodyPr/>
                    <a:lstStyle/>
                    <a:p>
                      <a:r>
                        <a:rPr lang="en-US" dirty="0">
                          <a:effectLst/>
                        </a:rPr>
                        <a:t>superior</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dirty="0">
                          <a:effectLst/>
                        </a:rPr>
                        <a:t>medium</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4.279827</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715492672"/>
                  </a:ext>
                </a:extLst>
              </a:tr>
              <a:tr h="462097">
                <a:tc>
                  <a:txBody>
                    <a:bodyPr/>
                    <a:lstStyle/>
                    <a:p>
                      <a:r>
                        <a:rPr lang="en-US" dirty="0">
                          <a:effectLst/>
                        </a:rPr>
                        <a:t>superior</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r>
                        <a:rPr lang="en-US" dirty="0">
                          <a:effectLst/>
                        </a:rPr>
                        <a:t>low</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tc>
                  <a:txBody>
                    <a:bodyPr/>
                    <a:lstStyle/>
                    <a:p>
                      <a:pPr algn="r"/>
                      <a:r>
                        <a:rPr lang="en-US" dirty="0">
                          <a:effectLst/>
                        </a:rPr>
                        <a:t>4.336253</a:t>
                      </a:r>
                    </a:p>
                  </a:txBody>
                  <a:tcPr marL="47625" marR="47625" marT="38100" marB="38100" anchor="ctr">
                    <a:lnL w="9525" cap="flat" cmpd="sng" algn="ctr">
                      <a:solidFill>
                        <a:srgbClr val="0C1F30"/>
                      </a:solidFill>
                      <a:prstDash val="solid"/>
                      <a:round/>
                      <a:headEnd type="none" w="med" len="med"/>
                      <a:tailEnd type="none" w="med" len="med"/>
                    </a:lnL>
                    <a:lnR w="9525" cap="flat" cmpd="sng" algn="ctr">
                      <a:solidFill>
                        <a:srgbClr val="0C1F30"/>
                      </a:solidFill>
                      <a:prstDash val="solid"/>
                      <a:round/>
                      <a:headEnd type="none" w="med" len="med"/>
                      <a:tailEnd type="none" w="med" len="med"/>
                    </a:lnR>
                    <a:lnT w="9525" cap="flat" cmpd="sng" algn="ctr">
                      <a:solidFill>
                        <a:srgbClr val="0C1F30"/>
                      </a:solidFill>
                      <a:prstDash val="solid"/>
                      <a:round/>
                      <a:headEnd type="none" w="med" len="med"/>
                      <a:tailEnd type="none" w="med" len="med"/>
                    </a:lnT>
                    <a:lnB w="9525" cap="flat" cmpd="sng" algn="ctr">
                      <a:solidFill>
                        <a:srgbClr val="0C1F30"/>
                      </a:solidFill>
                      <a:prstDash val="solid"/>
                      <a:round/>
                      <a:headEnd type="none" w="med" len="med"/>
                      <a:tailEnd type="none" w="med" len="med"/>
                    </a:lnB>
                  </a:tcPr>
                </a:tc>
                <a:extLst>
                  <a:ext uri="{0D108BD9-81ED-4DB2-BD59-A6C34878D82A}">
                    <a16:rowId xmlns:a16="http://schemas.microsoft.com/office/drawing/2014/main" val="178069528"/>
                  </a:ext>
                </a:extLst>
              </a:tr>
            </a:tbl>
          </a:graphicData>
        </a:graphic>
      </p:graphicFrame>
      <p:sp>
        <p:nvSpPr>
          <p:cNvPr id="7" name="TextBox 6">
            <a:extLst>
              <a:ext uri="{FF2B5EF4-FFF2-40B4-BE49-F238E27FC236}">
                <a16:creationId xmlns:a16="http://schemas.microsoft.com/office/drawing/2014/main" id="{CC177579-66FB-EE4F-BCE1-D87C22A7B3F0}"/>
              </a:ext>
            </a:extLst>
          </p:cNvPr>
          <p:cNvSpPr txBox="1"/>
          <p:nvPr/>
        </p:nvSpPr>
        <p:spPr>
          <a:xfrm>
            <a:off x="1940011" y="864973"/>
            <a:ext cx="2652970" cy="369332"/>
          </a:xfrm>
          <a:prstGeom prst="rect">
            <a:avLst/>
          </a:prstGeom>
          <a:noFill/>
        </p:spPr>
        <p:txBody>
          <a:bodyPr wrap="none" rtlCol="0">
            <a:spAutoFit/>
          </a:bodyPr>
          <a:lstStyle/>
          <a:p>
            <a:r>
              <a:rPr lang="en-US" dirty="0"/>
              <a:t>Mean water temperatures</a:t>
            </a:r>
          </a:p>
        </p:txBody>
      </p:sp>
    </p:spTree>
    <p:extLst>
      <p:ext uri="{BB962C8B-B14F-4D97-AF65-F5344CB8AC3E}">
        <p14:creationId xmlns:p14="http://schemas.microsoft.com/office/powerpoint/2010/main" val="298844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164AC30-ED28-174F-A998-932361CB640D}"/>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27073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06AD4B2D-1AAD-404B-8F59-B64D077A568B}"/>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19405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6168947D-77CD-C144-8329-659D6D3E210E}"/>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294007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248</Words>
  <Application>Microsoft Macintosh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Stewart</dc:creator>
  <cp:lastModifiedBy>Taylor Stewart</cp:lastModifiedBy>
  <cp:revision>4</cp:revision>
  <dcterms:created xsi:type="dcterms:W3CDTF">2020-07-20T13:03:32Z</dcterms:created>
  <dcterms:modified xsi:type="dcterms:W3CDTF">2020-07-30T11:43:05Z</dcterms:modified>
</cp:coreProperties>
</file>