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4.png" ContentType="image/png"/>
  <Override PartName="/ppt/media/image53.png" ContentType="image/png"/>
  <Override PartName="/ppt/media/image14.png" ContentType="image/png"/>
  <Override PartName="/ppt/media/image39.png" ContentType="image/png"/>
  <Override PartName="/ppt/media/image13.png" ContentType="image/png"/>
  <Override PartName="/ppt/media/image38.png" ContentType="image/png"/>
  <Override PartName="/ppt/media/image12.png" ContentType="image/png"/>
  <Override PartName="/ppt/media/image37.png" ContentType="image/png"/>
  <Override PartName="/ppt/media/image11.png" ContentType="image/png"/>
  <Override PartName="/ppt/media/image36.png" ContentType="image/png"/>
  <Override PartName="/ppt/media/image10.png" ContentType="image/png"/>
  <Override PartName="/ppt/media/image35.png" ContentType="image/png"/>
  <Override PartName="/ppt/media/image59.png" ContentType="image/png"/>
  <Override PartName="/ppt/media/image34.png" ContentType="image/png"/>
  <Override PartName="/ppt/media/image58.png" ContentType="image/png"/>
  <Override PartName="/ppt/media/image33.png" ContentType="image/png"/>
  <Override PartName="/ppt/media/image57.png" ContentType="image/png"/>
  <Override PartName="/ppt/media/image32.png" ContentType="image/png"/>
  <Override PartName="/ppt/media/image56.png" ContentType="image/png"/>
  <Override PartName="/ppt/media/image31.png" ContentType="image/png"/>
  <Override PartName="/ppt/media/image29.png" ContentType="image/png"/>
  <Override PartName="/ppt/media/image48.png" ContentType="image/png"/>
  <Override PartName="/ppt/media/image23.png" ContentType="image/png"/>
  <Override PartName="/ppt/media/image47.png" ContentType="image/png"/>
  <Override PartName="/ppt/media/image22.png" ContentType="image/png"/>
  <Override PartName="/ppt/media/image44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3.png" ContentType="image/png"/>
  <Override PartName="/ppt/media/image18.png" ContentType="image/png"/>
  <Override PartName="/ppt/media/image42.png" ContentType="image/png"/>
  <Override PartName="/ppt/media/image17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62.png" ContentType="image/png"/>
  <Override PartName="/ppt/media/image7.png" ContentType="image/png"/>
  <Override PartName="/ppt/media/image61.png" ContentType="image/png"/>
  <Override PartName="/ppt/media/image6.png" ContentType="image/png"/>
  <Override PartName="/ppt/media/image28.png" ContentType="image/png"/>
  <Override PartName="/ppt/media/image24.png" ContentType="image/png"/>
  <Override PartName="/ppt/media/image49.png" ContentType="image/png"/>
  <Override PartName="/ppt/media/image60.png" ContentType="image/png"/>
  <Override PartName="/ppt/media/image5.png" ContentType="image/png"/>
  <Override PartName="/ppt/media/image52.png" ContentType="image/png"/>
  <Override PartName="/ppt/media/image27.png" ContentType="image/png"/>
  <Override PartName="/ppt/media/image4.png" ContentType="image/png"/>
  <Override PartName="/ppt/media/image51.png" ContentType="image/png"/>
  <Override PartName="/ppt/media/image26.png" ContentType="image/png"/>
  <Override PartName="/ppt/media/image3.png" ContentType="image/png"/>
  <Override PartName="/ppt/media/image41.png" ContentType="image/png"/>
  <Override PartName="/ppt/media/image16.png" ContentType="image/png"/>
  <Override PartName="/ppt/media/image50.png" ContentType="image/png"/>
  <Override PartName="/ppt/media/image25.png" ContentType="image/png"/>
  <Override PartName="/ppt/media/image46.png" ContentType="image/png"/>
  <Override PartName="/ppt/media/image2.png" ContentType="image/png"/>
  <Override PartName="/ppt/media/image40.png" ContentType="image/png"/>
  <Override PartName="/ppt/media/image15.png" ContentType="image/png"/>
  <Override PartName="/ppt/media/image55.png" ContentType="image/png"/>
  <Override PartName="/ppt/media/image30.png" ContentType="image/png"/>
  <Override PartName="/ppt/media/image21.gif" ContentType="image/gif"/>
  <Override PartName="/ppt/media/image1.png" ContentType="image/png"/>
  <Override PartName="/ppt/slideLayouts/slideLayout10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8.xml.rels" ContentType="application/vnd.openxmlformats-package.relationships+xml"/>
  <Override PartName="/ppt/slideLayouts/slideLayout7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7771320" cy="53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7771320" cy="53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7771320" cy="53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7771320" cy="53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7771320" cy="53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7771320" cy="53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7771320" cy="53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7771320" cy="53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7771320" cy="53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001080" y="0"/>
            <a:ext cx="141840" cy="1370520"/>
          </a:xfrm>
          <a:prstGeom prst="rect">
            <a:avLst/>
          </a:prstGeom>
          <a:solidFill>
            <a:srgbClr val="c80000"/>
          </a:solidFill>
        </p:spPr>
      </p:sp>
      <p:sp>
        <p:nvSpPr>
          <p:cNvPr id="1" name="CustomShape 2"/>
          <p:cNvSpPr/>
          <p:nvPr/>
        </p:nvSpPr>
        <p:spPr>
          <a:xfrm>
            <a:off x="9001080" y="1371600"/>
            <a:ext cx="141840" cy="5485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" name="CustomShape 3"/>
          <p:cNvSpPr/>
          <p:nvPr/>
        </p:nvSpPr>
        <p:spPr>
          <a:xfrm>
            <a:off x="9001080" y="4846320"/>
            <a:ext cx="141840" cy="2010600"/>
          </a:xfrm>
          <a:prstGeom prst="rect">
            <a:avLst/>
          </a:prstGeom>
          <a:solidFill>
            <a:srgbClr val="c80000"/>
          </a:solidFill>
        </p:spPr>
      </p:sp>
      <p:sp>
        <p:nvSpPr>
          <p:cNvPr id="3" name="CustomShape 4"/>
          <p:cNvSpPr/>
          <p:nvPr/>
        </p:nvSpPr>
        <p:spPr>
          <a:xfrm>
            <a:off x="9001080" y="0"/>
            <a:ext cx="141840" cy="48452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1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9001080" y="0"/>
            <a:ext cx="141840" cy="1370520"/>
          </a:xfrm>
          <a:prstGeom prst="rect">
            <a:avLst/>
          </a:prstGeom>
          <a:solidFill>
            <a:srgbClr val="c80000"/>
          </a:solidFill>
        </p:spPr>
      </p:sp>
      <p:sp>
        <p:nvSpPr>
          <p:cNvPr id="39" name="CustomShape 2"/>
          <p:cNvSpPr/>
          <p:nvPr/>
        </p:nvSpPr>
        <p:spPr>
          <a:xfrm>
            <a:off x="9001080" y="1371600"/>
            <a:ext cx="141840" cy="5485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0" name="CustomShape 3"/>
          <p:cNvSpPr/>
          <p:nvPr/>
        </p:nvSpPr>
        <p:spPr>
          <a:xfrm>
            <a:off x="9001080" y="4846320"/>
            <a:ext cx="141840" cy="2010600"/>
          </a:xfrm>
          <a:prstGeom prst="rect">
            <a:avLst/>
          </a:prstGeom>
          <a:solidFill>
            <a:srgbClr val="c80000"/>
          </a:solidFill>
        </p:spPr>
      </p:sp>
      <p:sp>
        <p:nvSpPr>
          <p:cNvPr id="41" name="CustomShape 4"/>
          <p:cNvSpPr/>
          <p:nvPr/>
        </p:nvSpPr>
        <p:spPr>
          <a:xfrm>
            <a:off x="9001080" y="0"/>
            <a:ext cx="141840" cy="48452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01080" y="0"/>
            <a:ext cx="141840" cy="1370520"/>
          </a:xfrm>
          <a:prstGeom prst="rect">
            <a:avLst/>
          </a:prstGeom>
          <a:solidFill>
            <a:srgbClr val="c80000"/>
          </a:solidFill>
        </p:spPr>
      </p:sp>
      <p:sp>
        <p:nvSpPr>
          <p:cNvPr id="77" name="CustomShape 2"/>
          <p:cNvSpPr/>
          <p:nvPr/>
        </p:nvSpPr>
        <p:spPr>
          <a:xfrm>
            <a:off x="9001080" y="1371600"/>
            <a:ext cx="141840" cy="5485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8" name="CustomShape 3"/>
          <p:cNvSpPr/>
          <p:nvPr/>
        </p:nvSpPr>
        <p:spPr>
          <a:xfrm>
            <a:off x="9001080" y="4846320"/>
            <a:ext cx="141840" cy="2010600"/>
          </a:xfrm>
          <a:prstGeom prst="rect">
            <a:avLst/>
          </a:prstGeom>
          <a:solidFill>
            <a:srgbClr val="c80000"/>
          </a:solidFill>
        </p:spPr>
      </p:sp>
      <p:sp>
        <p:nvSpPr>
          <p:cNvPr id="79" name="CustomShape 4"/>
          <p:cNvSpPr/>
          <p:nvPr/>
        </p:nvSpPr>
        <p:spPr>
          <a:xfrm>
            <a:off x="9001080" y="0"/>
            <a:ext cx="141840" cy="48452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0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001080" y="0"/>
            <a:ext cx="141840" cy="1370520"/>
          </a:xfrm>
          <a:prstGeom prst="rect">
            <a:avLst/>
          </a:prstGeom>
          <a:solidFill>
            <a:srgbClr val="c80000"/>
          </a:solidFill>
        </p:spPr>
      </p:sp>
      <p:sp>
        <p:nvSpPr>
          <p:cNvPr id="115" name="CustomShape 2"/>
          <p:cNvSpPr/>
          <p:nvPr/>
        </p:nvSpPr>
        <p:spPr>
          <a:xfrm>
            <a:off x="9001080" y="1371600"/>
            <a:ext cx="141840" cy="5485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1320" cy="4571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9001080" y="0"/>
            <a:ext cx="141840" cy="1370520"/>
          </a:xfrm>
          <a:prstGeom prst="rect">
            <a:avLst/>
          </a:prstGeom>
          <a:solidFill>
            <a:srgbClr val="c80000"/>
          </a:solidFill>
        </p:spPr>
      </p:sp>
      <p:sp>
        <p:nvSpPr>
          <p:cNvPr id="151" name="CustomShape 2"/>
          <p:cNvSpPr/>
          <p:nvPr/>
        </p:nvSpPr>
        <p:spPr>
          <a:xfrm>
            <a:off x="9001080" y="1371600"/>
            <a:ext cx="141840" cy="5485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5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9001080" y="0"/>
            <a:ext cx="141840" cy="1370520"/>
          </a:xfrm>
          <a:prstGeom prst="rect">
            <a:avLst/>
          </a:prstGeom>
          <a:solidFill>
            <a:srgbClr val="c80000"/>
          </a:solidFill>
        </p:spPr>
      </p:sp>
      <p:sp>
        <p:nvSpPr>
          <p:cNvPr id="187" name="CustomShape 2"/>
          <p:cNvSpPr/>
          <p:nvPr/>
        </p:nvSpPr>
        <p:spPr>
          <a:xfrm>
            <a:off x="9001080" y="1371600"/>
            <a:ext cx="141840" cy="5485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8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9001080" y="0"/>
            <a:ext cx="141840" cy="1370520"/>
          </a:xfrm>
          <a:prstGeom prst="rect">
            <a:avLst/>
          </a:prstGeom>
          <a:solidFill>
            <a:srgbClr val="c80000"/>
          </a:solidFill>
        </p:spPr>
      </p:sp>
      <p:sp>
        <p:nvSpPr>
          <p:cNvPr id="223" name="CustomShape 2"/>
          <p:cNvSpPr/>
          <p:nvPr/>
        </p:nvSpPr>
        <p:spPr>
          <a:xfrm>
            <a:off x="9001080" y="1371600"/>
            <a:ext cx="141840" cy="5485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2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9001080" y="0"/>
            <a:ext cx="141840" cy="1370520"/>
          </a:xfrm>
          <a:prstGeom prst="rect">
            <a:avLst/>
          </a:prstGeom>
          <a:solidFill>
            <a:srgbClr val="c80000"/>
          </a:solidFill>
        </p:spPr>
      </p:sp>
      <p:sp>
        <p:nvSpPr>
          <p:cNvPr id="259" name="CustomShape 2"/>
          <p:cNvSpPr/>
          <p:nvPr/>
        </p:nvSpPr>
        <p:spPr>
          <a:xfrm>
            <a:off x="9001080" y="1371600"/>
            <a:ext cx="141840" cy="5485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6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9001080" y="0"/>
            <a:ext cx="141840" cy="1370520"/>
          </a:xfrm>
          <a:prstGeom prst="rect">
            <a:avLst/>
          </a:prstGeom>
          <a:solidFill>
            <a:srgbClr val="c80000"/>
          </a:solidFill>
        </p:spPr>
      </p:sp>
      <p:sp>
        <p:nvSpPr>
          <p:cNvPr id="295" name="CustomShape 2"/>
          <p:cNvSpPr/>
          <p:nvPr/>
        </p:nvSpPr>
        <p:spPr>
          <a:xfrm>
            <a:off x="9001080" y="1371600"/>
            <a:ext cx="141840" cy="5485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9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4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gif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8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4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4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4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4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slideLayout" Target="../slideLayouts/slideLayout4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slideLayout" Target="../slideLayouts/slideLayout4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slideLayout" Target="../slideLayouts/slideLayout4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slideLayout" Target="../slideLayouts/slideLayout4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39640" y="588600"/>
            <a:ext cx="7771320" cy="291132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US" sz="5400">
                <a:solidFill>
                  <a:srgbClr val="000000"/>
                </a:solidFill>
                <a:latin typeface="Arial Black"/>
              </a:rPr>
              <a:t>Constructive </a:t>
            </a:r>
            <a:endParaRPr/>
          </a:p>
          <a:p>
            <a:r>
              <a:rPr lang="en-US" sz="5400">
                <a:solidFill>
                  <a:srgbClr val="000000"/>
                </a:solidFill>
                <a:latin typeface="Arial Black"/>
              </a:rPr>
              <a:t>Solid Geometry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Project Presentation</a:t>
            </a:r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755640" y="4869000"/>
            <a:ext cx="2951280" cy="1435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>
                <a:solidFill>
                  <a:srgbClr val="c80000"/>
                </a:solidFill>
                <a:latin typeface="Arial Black"/>
              </a:rPr>
              <a:t>Team Rainbow</a:t>
            </a:r>
            <a:endParaRPr/>
          </a:p>
          <a:p>
            <a:r>
              <a:rPr lang="en-US" sz="2000">
                <a:solidFill>
                  <a:srgbClr val="c80000"/>
                </a:solidFill>
                <a:latin typeface="Arial"/>
              </a:rPr>
              <a:t>Christian Segura</a:t>
            </a:r>
            <a:endParaRPr/>
          </a:p>
          <a:p>
            <a:r>
              <a:rPr lang="en-US" sz="2000">
                <a:solidFill>
                  <a:srgbClr val="c80000"/>
                </a:solidFill>
                <a:latin typeface="Arial"/>
              </a:rPr>
              <a:t>Taylor Stine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c80000"/>
                </a:solidFill>
                <a:latin typeface="Arial"/>
              </a:rPr>
              <a:t>Jackie Yang</a:t>
            </a:r>
            <a:endParaRPr/>
          </a:p>
        </p:txBody>
      </p:sp>
      <p:pic>
        <p:nvPicPr>
          <p:cNvPr descr="" id="33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99640" y="3933000"/>
            <a:ext cx="2015280" cy="92556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457200" y="152640"/>
            <a:ext cx="699408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Algorithm – BSP Tree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3" name="Line 2"/>
          <p:cNvSpPr/>
          <p:nvPr/>
        </p:nvSpPr>
        <p:spPr>
          <a:xfrm flipV="1">
            <a:off x="1259280" y="2996640"/>
            <a:ext cx="576360" cy="1296360"/>
          </a:xfrm>
          <a:prstGeom prst="line">
            <a:avLst/>
          </a:prstGeom>
          <a:ln w="38160">
            <a:solidFill>
              <a:srgbClr val="0070c0"/>
            </a:solidFill>
            <a:round/>
          </a:ln>
        </p:spPr>
      </p:sp>
      <p:sp>
        <p:nvSpPr>
          <p:cNvPr id="374" name="Line 3"/>
          <p:cNvSpPr/>
          <p:nvPr/>
        </p:nvSpPr>
        <p:spPr>
          <a:xfrm>
            <a:off x="3635640" y="3458520"/>
            <a:ext cx="576000" cy="11174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</p:sp>
      <p:sp>
        <p:nvSpPr>
          <p:cNvPr id="375" name="Line 4"/>
          <p:cNvSpPr/>
          <p:nvPr/>
        </p:nvSpPr>
        <p:spPr>
          <a:xfrm flipH="1" flipV="1">
            <a:off x="2591640" y="2852640"/>
            <a:ext cx="216000" cy="2160360"/>
          </a:xfrm>
          <a:prstGeom prst="line">
            <a:avLst/>
          </a:prstGeom>
          <a:ln w="38160">
            <a:solidFill>
              <a:srgbClr val="00b050"/>
            </a:solidFill>
            <a:round/>
          </a:ln>
        </p:spPr>
      </p:sp>
      <p:sp>
        <p:nvSpPr>
          <p:cNvPr id="376" name="CustomShape 5"/>
          <p:cNvSpPr/>
          <p:nvPr/>
        </p:nvSpPr>
        <p:spPr>
          <a:xfrm flipH="1">
            <a:off x="2243880" y="3933360"/>
            <a:ext cx="430920" cy="50400"/>
          </a:xfrm>
          <a:prstGeom prst="straightConnector1">
            <a:avLst/>
          </a:prstGeom>
          <a:ln w="12600">
            <a:solidFill>
              <a:srgbClr val="00b050"/>
            </a:solidFill>
            <a:round/>
            <a:tailEnd len="med" type="triangle" w="med"/>
          </a:ln>
        </p:spPr>
      </p:sp>
      <p:sp>
        <p:nvSpPr>
          <p:cNvPr id="377" name="CustomShape 6"/>
          <p:cNvSpPr/>
          <p:nvPr/>
        </p:nvSpPr>
        <p:spPr>
          <a:xfrm>
            <a:off x="2413800" y="2411640"/>
            <a:ext cx="33264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Arial"/>
              </a:rPr>
              <a:t>A</a:t>
            </a:r>
            <a:endParaRPr/>
          </a:p>
        </p:txBody>
      </p:sp>
      <p:sp>
        <p:nvSpPr>
          <p:cNvPr id="378" name="CustomShape 7"/>
          <p:cNvSpPr/>
          <p:nvPr/>
        </p:nvSpPr>
        <p:spPr>
          <a:xfrm>
            <a:off x="1787400" y="2555640"/>
            <a:ext cx="33264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70c0"/>
                </a:solidFill>
                <a:latin typeface="Arial"/>
              </a:rPr>
              <a:t>B</a:t>
            </a:r>
            <a:endParaRPr/>
          </a:p>
        </p:txBody>
      </p:sp>
      <p:sp>
        <p:nvSpPr>
          <p:cNvPr id="379" name="CustomShape 8"/>
          <p:cNvSpPr/>
          <p:nvPr/>
        </p:nvSpPr>
        <p:spPr>
          <a:xfrm>
            <a:off x="3350520" y="3059640"/>
            <a:ext cx="34488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380" name="CustomShape 9"/>
          <p:cNvSpPr/>
          <p:nvPr/>
        </p:nvSpPr>
        <p:spPr>
          <a:xfrm>
            <a:off x="5868000" y="2596320"/>
            <a:ext cx="1438920" cy="1551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A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 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/    \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B     C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57200" y="152640"/>
            <a:ext cx="699408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Algorithm – BSP Tree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2" name="Line 2"/>
          <p:cNvSpPr/>
          <p:nvPr/>
        </p:nvSpPr>
        <p:spPr>
          <a:xfrm flipH="1" flipV="1">
            <a:off x="1433160" y="3094560"/>
            <a:ext cx="517320" cy="1990440"/>
          </a:xfrm>
          <a:prstGeom prst="line">
            <a:avLst/>
          </a:prstGeom>
          <a:ln w="38160">
            <a:solidFill>
              <a:srgbClr val="0070c0"/>
            </a:solidFill>
            <a:round/>
          </a:ln>
        </p:spPr>
      </p:sp>
      <p:sp>
        <p:nvSpPr>
          <p:cNvPr id="383" name="Line 3"/>
          <p:cNvSpPr/>
          <p:nvPr/>
        </p:nvSpPr>
        <p:spPr>
          <a:xfrm flipH="1">
            <a:off x="3635640" y="2800440"/>
            <a:ext cx="360000" cy="158400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</p:sp>
      <p:sp>
        <p:nvSpPr>
          <p:cNvPr id="384" name="Line 4"/>
          <p:cNvSpPr/>
          <p:nvPr/>
        </p:nvSpPr>
        <p:spPr>
          <a:xfrm flipV="1">
            <a:off x="2051640" y="2512440"/>
            <a:ext cx="1368000" cy="1164240"/>
          </a:xfrm>
          <a:prstGeom prst="line">
            <a:avLst/>
          </a:prstGeom>
          <a:ln w="38160">
            <a:solidFill>
              <a:srgbClr val="00b050"/>
            </a:solidFill>
            <a:round/>
          </a:ln>
        </p:spPr>
      </p:sp>
      <p:sp>
        <p:nvSpPr>
          <p:cNvPr id="385" name="CustomShape 5"/>
          <p:cNvSpPr/>
          <p:nvPr/>
        </p:nvSpPr>
        <p:spPr>
          <a:xfrm flipH="1" flipV="1">
            <a:off x="2482200" y="2799720"/>
            <a:ext cx="214920" cy="293040"/>
          </a:xfrm>
          <a:prstGeom prst="straightConnector1">
            <a:avLst/>
          </a:prstGeom>
          <a:ln w="12600">
            <a:solidFill>
              <a:srgbClr val="00b050"/>
            </a:solidFill>
            <a:round/>
            <a:tailEnd len="med" type="triangle" w="med"/>
          </a:ln>
        </p:spPr>
      </p:sp>
      <p:sp>
        <p:nvSpPr>
          <p:cNvPr id="386" name="Line 6"/>
          <p:cNvSpPr/>
          <p:nvPr/>
        </p:nvSpPr>
        <p:spPr>
          <a:xfrm flipH="1">
            <a:off x="1043280" y="3676680"/>
            <a:ext cx="1008360" cy="779760"/>
          </a:xfrm>
          <a:prstGeom prst="line">
            <a:avLst/>
          </a:prstGeom>
          <a:ln cap="rnd" w="12600">
            <a:solidFill>
              <a:srgbClr val="00b050"/>
            </a:solidFill>
            <a:custDash>
              <a:ds d="-298691840000" sp="35000"/>
            </a:custDash>
            <a:round/>
          </a:ln>
        </p:spPr>
      </p:sp>
      <p:sp>
        <p:nvSpPr>
          <p:cNvPr id="387" name="CustomShape 7"/>
          <p:cNvSpPr/>
          <p:nvPr/>
        </p:nvSpPr>
        <p:spPr>
          <a:xfrm>
            <a:off x="2516400" y="3367080"/>
            <a:ext cx="33264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Arial"/>
              </a:rPr>
              <a:t>A</a:t>
            </a:r>
            <a:endParaRPr/>
          </a:p>
        </p:txBody>
      </p:sp>
      <p:sp>
        <p:nvSpPr>
          <p:cNvPr id="388" name="CustomShape 8"/>
          <p:cNvSpPr/>
          <p:nvPr/>
        </p:nvSpPr>
        <p:spPr>
          <a:xfrm>
            <a:off x="1380600" y="2699640"/>
            <a:ext cx="33264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70c0"/>
                </a:solidFill>
                <a:latin typeface="Arial"/>
              </a:rPr>
              <a:t>B</a:t>
            </a:r>
            <a:endParaRPr/>
          </a:p>
        </p:txBody>
      </p:sp>
      <p:sp>
        <p:nvSpPr>
          <p:cNvPr id="389" name="CustomShape 9"/>
          <p:cNvSpPr/>
          <p:nvPr/>
        </p:nvSpPr>
        <p:spPr>
          <a:xfrm>
            <a:off x="3396600" y="4456800"/>
            <a:ext cx="34488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c000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390" name="CustomShape 10"/>
          <p:cNvSpPr/>
          <p:nvPr/>
        </p:nvSpPr>
        <p:spPr>
          <a:xfrm>
            <a:off x="1158480" y="3573000"/>
            <a:ext cx="428760" cy="333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70c0"/>
                </a:solidFill>
                <a:latin typeface="Arial"/>
              </a:rPr>
              <a:t>B1</a:t>
            </a:r>
            <a:endParaRPr/>
          </a:p>
        </p:txBody>
      </p:sp>
      <p:sp>
        <p:nvSpPr>
          <p:cNvPr id="391" name="CustomShape 11"/>
          <p:cNvSpPr/>
          <p:nvPr/>
        </p:nvSpPr>
        <p:spPr>
          <a:xfrm>
            <a:off x="1397160" y="4530600"/>
            <a:ext cx="428760" cy="333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70c0"/>
                </a:solidFill>
                <a:latin typeface="Arial"/>
              </a:rPr>
              <a:t>B2</a:t>
            </a:r>
            <a:endParaRPr/>
          </a:p>
        </p:txBody>
      </p:sp>
      <p:sp>
        <p:nvSpPr>
          <p:cNvPr id="392" name="CustomShape 12"/>
          <p:cNvSpPr/>
          <p:nvPr/>
        </p:nvSpPr>
        <p:spPr>
          <a:xfrm>
            <a:off x="5652000" y="2349000"/>
            <a:ext cx="1943280" cy="252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A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 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/    \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B1   C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         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        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B2   </a:t>
            </a:r>
            <a:endParaRPr/>
          </a:p>
        </p:txBody>
      </p:sp>
      <p:sp>
        <p:nvSpPr>
          <p:cNvPr id="393" name="CustomShape 13"/>
          <p:cNvSpPr/>
          <p:nvPr/>
        </p:nvSpPr>
        <p:spPr>
          <a:xfrm>
            <a:off x="3801240" y="3659760"/>
            <a:ext cx="436320" cy="128160"/>
          </a:xfrm>
          <a:prstGeom prst="straightConnector1">
            <a:avLst/>
          </a:prstGeom>
          <a:ln w="12600">
            <a:solidFill>
              <a:srgbClr val="ffc000"/>
            </a:solidFill>
            <a:round/>
            <a:tailEnd len="med" type="triangle" w="med"/>
          </a:ln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57200" y="152640"/>
            <a:ext cx="771408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Algorithm – BSP Tree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5" name="CustomShape 2"/>
          <p:cNvSpPr/>
          <p:nvPr/>
        </p:nvSpPr>
        <p:spPr>
          <a:xfrm>
            <a:off x="2051640" y="1729080"/>
            <a:ext cx="4579200" cy="4579200"/>
          </a:xfrm>
          <a:prstGeom prst="rtTriangle">
            <a:avLst/>
          </a:prstGeom>
          <a:solidFill>
            <a:srgbClr val="eabc33"/>
          </a:solidFill>
        </p:spPr>
      </p:sp>
      <p:sp>
        <p:nvSpPr>
          <p:cNvPr id="396" name="CustomShape 3"/>
          <p:cNvSpPr/>
          <p:nvPr/>
        </p:nvSpPr>
        <p:spPr>
          <a:xfrm>
            <a:off x="1885680" y="1455840"/>
            <a:ext cx="2496960" cy="2488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97" name="CustomShape 4"/>
          <p:cNvSpPr/>
          <p:nvPr/>
        </p:nvSpPr>
        <p:spPr>
          <a:xfrm>
            <a:off x="4383360" y="1457640"/>
            <a:ext cx="2496960" cy="2488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98" name="CustomShape 5"/>
          <p:cNvSpPr/>
          <p:nvPr/>
        </p:nvSpPr>
        <p:spPr>
          <a:xfrm>
            <a:off x="1888200" y="3947400"/>
            <a:ext cx="2496960" cy="2488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399" name="CustomShape 6"/>
          <p:cNvSpPr/>
          <p:nvPr/>
        </p:nvSpPr>
        <p:spPr>
          <a:xfrm>
            <a:off x="4383360" y="3945240"/>
            <a:ext cx="2496960" cy="2488320"/>
          </a:xfrm>
          <a:prstGeom prst="rect">
            <a:avLst/>
          </a:prstGeom>
          <a:solidFill>
            <a:srgbClr val="0070c0"/>
          </a:solidFill>
        </p:spPr>
      </p:sp>
      <p:sp>
        <p:nvSpPr>
          <p:cNvPr id="400" name="Line 7"/>
          <p:cNvSpPr/>
          <p:nvPr/>
        </p:nvSpPr>
        <p:spPr>
          <a:xfrm>
            <a:off x="3134160" y="1455840"/>
            <a:ext cx="2880" cy="24912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401" name="Line 8"/>
          <p:cNvSpPr/>
          <p:nvPr/>
        </p:nvSpPr>
        <p:spPr>
          <a:xfrm flipV="1">
            <a:off x="1879920" y="2700360"/>
            <a:ext cx="2503440" cy="18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402" name="CustomShape 9"/>
          <p:cNvSpPr/>
          <p:nvPr/>
        </p:nvSpPr>
        <p:spPr>
          <a:xfrm>
            <a:off x="1869120" y="1441080"/>
            <a:ext cx="5011200" cy="4994640"/>
          </a:xfrm>
          <a:prstGeom prst="rect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403" name="Line 10"/>
          <p:cNvSpPr/>
          <p:nvPr/>
        </p:nvSpPr>
        <p:spPr>
          <a:xfrm>
            <a:off x="4375080" y="1441080"/>
            <a:ext cx="0" cy="49957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404" name="Line 11"/>
          <p:cNvSpPr/>
          <p:nvPr/>
        </p:nvSpPr>
        <p:spPr>
          <a:xfrm>
            <a:off x="1868760" y="3938760"/>
            <a:ext cx="501228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405" name="CustomShape 12"/>
          <p:cNvSpPr/>
          <p:nvPr/>
        </p:nvSpPr>
        <p:spPr>
          <a:xfrm>
            <a:off x="1979640" y="3867120"/>
            <a:ext cx="142920" cy="142920"/>
          </a:xfrm>
          <a:prstGeom prst="ellipse">
            <a:avLst/>
          </a:prstGeom>
          <a:solidFill>
            <a:srgbClr val="0070c0"/>
          </a:solidFill>
        </p:spPr>
      </p:sp>
      <p:sp>
        <p:nvSpPr>
          <p:cNvPr id="406" name="CustomShape 13"/>
          <p:cNvSpPr/>
          <p:nvPr/>
        </p:nvSpPr>
        <p:spPr>
          <a:xfrm>
            <a:off x="4164840" y="3864240"/>
            <a:ext cx="142920" cy="142920"/>
          </a:xfrm>
          <a:prstGeom prst="ellipse">
            <a:avLst/>
          </a:prstGeom>
          <a:solidFill>
            <a:srgbClr val="0070c0"/>
          </a:solidFill>
        </p:spPr>
      </p:sp>
      <p:sp>
        <p:nvSpPr>
          <p:cNvPr id="407" name="CustomShape 14"/>
          <p:cNvSpPr/>
          <p:nvPr/>
        </p:nvSpPr>
        <p:spPr>
          <a:xfrm>
            <a:off x="4305960" y="4002840"/>
            <a:ext cx="142920" cy="142920"/>
          </a:xfrm>
          <a:prstGeom prst="ellipse">
            <a:avLst/>
          </a:prstGeom>
          <a:solidFill>
            <a:srgbClr val="0070c0"/>
          </a:solidFill>
        </p:spPr>
      </p:sp>
      <p:sp>
        <p:nvSpPr>
          <p:cNvPr id="408" name="CustomShape 15"/>
          <p:cNvSpPr/>
          <p:nvPr/>
        </p:nvSpPr>
        <p:spPr>
          <a:xfrm>
            <a:off x="4305960" y="6237360"/>
            <a:ext cx="142920" cy="142920"/>
          </a:xfrm>
          <a:prstGeom prst="ellipse">
            <a:avLst/>
          </a:prstGeom>
          <a:solidFill>
            <a:srgbClr val="0070c0"/>
          </a:solidFill>
        </p:spPr>
      </p:sp>
      <p:sp>
        <p:nvSpPr>
          <p:cNvPr id="409" name="CustomShape 16"/>
          <p:cNvSpPr/>
          <p:nvPr/>
        </p:nvSpPr>
        <p:spPr>
          <a:xfrm>
            <a:off x="1987920" y="1657080"/>
            <a:ext cx="142920" cy="142920"/>
          </a:xfrm>
          <a:prstGeom prst="ellipse">
            <a:avLst/>
          </a:prstGeom>
          <a:solidFill>
            <a:srgbClr val="ff6600"/>
          </a:solidFill>
        </p:spPr>
      </p:sp>
      <p:sp>
        <p:nvSpPr>
          <p:cNvPr id="410" name="CustomShape 17"/>
          <p:cNvSpPr/>
          <p:nvPr/>
        </p:nvSpPr>
        <p:spPr>
          <a:xfrm>
            <a:off x="1987920" y="6237360"/>
            <a:ext cx="142920" cy="142920"/>
          </a:xfrm>
          <a:prstGeom prst="ellipse">
            <a:avLst/>
          </a:prstGeom>
          <a:solidFill>
            <a:srgbClr val="ff6600"/>
          </a:solidFill>
        </p:spPr>
      </p:sp>
      <p:sp>
        <p:nvSpPr>
          <p:cNvPr id="411" name="CustomShape 18"/>
          <p:cNvSpPr/>
          <p:nvPr/>
        </p:nvSpPr>
        <p:spPr>
          <a:xfrm>
            <a:off x="6551640" y="6237360"/>
            <a:ext cx="142920" cy="142920"/>
          </a:xfrm>
          <a:prstGeom prst="ellipse">
            <a:avLst/>
          </a:prstGeom>
          <a:solidFill>
            <a:srgbClr val="ff6600"/>
          </a:solidFill>
        </p:spPr>
      </p:sp>
      <p:sp>
        <p:nvSpPr>
          <p:cNvPr id="412" name="CustomShape 19"/>
          <p:cNvSpPr/>
          <p:nvPr/>
        </p:nvSpPr>
        <p:spPr>
          <a:xfrm>
            <a:off x="1987920" y="2628720"/>
            <a:ext cx="142920" cy="142920"/>
          </a:xfrm>
          <a:prstGeom prst="ellipse">
            <a:avLst/>
          </a:prstGeom>
          <a:solidFill>
            <a:srgbClr val="00b050"/>
          </a:solidFill>
        </p:spPr>
      </p:sp>
      <p:sp>
        <p:nvSpPr>
          <p:cNvPr id="413" name="CustomShape 20"/>
          <p:cNvSpPr/>
          <p:nvPr/>
        </p:nvSpPr>
        <p:spPr>
          <a:xfrm>
            <a:off x="2959560" y="2639520"/>
            <a:ext cx="142920" cy="142920"/>
          </a:xfrm>
          <a:prstGeom prst="ellipse">
            <a:avLst/>
          </a:prstGeom>
          <a:solidFill>
            <a:srgbClr val="00b050"/>
          </a:solidFill>
        </p:spPr>
      </p:sp>
      <p:sp>
        <p:nvSpPr>
          <p:cNvPr id="414" name="CustomShape 21"/>
          <p:cNvSpPr/>
          <p:nvPr/>
        </p:nvSpPr>
        <p:spPr>
          <a:xfrm>
            <a:off x="3065400" y="2759040"/>
            <a:ext cx="142920" cy="142920"/>
          </a:xfrm>
          <a:prstGeom prst="ellipse">
            <a:avLst/>
          </a:prstGeom>
          <a:solidFill>
            <a:srgbClr val="00b050"/>
          </a:solidFill>
        </p:spPr>
      </p:sp>
    </p:spTree>
  </p:cSld>
  <p:timing>
    <p:tnLst>
      <p:par>
        <p:cTn dur="indefinite" id="7" nodeType="tmRoot" restart="never">
          <p:childTnLst>
            <p:seq>
              <p:cTn dur="indefinite" id="8" nodeType="mainSeq">
                <p:childTnLst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" fill="hold" id="16"/>
                                        <p:tgtEl>
                                          <p:spTgt spid="402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1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" fill="hold" id="62"/>
                                        <p:tgtEl>
                                          <p:spTgt spid="40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63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" fill="hold" id="64"/>
                                        <p:tgtEl>
                                          <p:spTgt spid="403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5">
                      <p:stCondLst>
                        <p:cond delay="indefinite"/>
                      </p:stCondLst>
                      <p:childTnLst>
                        <p:par>
                          <p:cTn fill="hold" id="66">
                            <p:stCondLst>
                              <p:cond delay="0"/>
                            </p:stCondLst>
                            <p:childTnLst>
                              <p:par>
                                <p:cTn fill="hold" id="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3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" fill="hold" id="74"/>
                                        <p:tgtEl>
                                          <p:spTgt spid="400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75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" fill="hold" id="76"/>
                                        <p:tgtEl>
                                          <p:spTgt spid="401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1645920" y="1002600"/>
            <a:ext cx="5790240" cy="5031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2800"/>
              <a:t>How are the boolean operations performed?</a:t>
            </a:r>
            <a:endParaRPr/>
          </a:p>
        </p:txBody>
      </p:sp>
    </p:spTree>
  </p:cSld>
  <p:timing>
    <p:tnLst>
      <p:par>
        <p:cTn dur="indefinite" id="77" nodeType="tmRoot" restart="never">
          <p:childTnLst>
            <p:seq>
              <p:cTn id="7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432800" y="548640"/>
            <a:ext cx="6064560" cy="5427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2800"/>
              <a:t>How is this implemented in C++?</a:t>
            </a:r>
            <a:endParaRPr/>
          </a:p>
        </p:txBody>
      </p:sp>
    </p:spTree>
  </p:cSld>
  <p:timing>
    <p:tnLst>
      <p:par>
        <p:cTn dur="indefinite" id="79" nodeType="tmRoot" restart="never">
          <p:childTnLst>
            <p:seq>
              <p:cTn id="8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57200" y="287280"/>
            <a:ext cx="7426080" cy="123588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Algorithm – BSP Tree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8" name="CustomShape 2"/>
          <p:cNvSpPr/>
          <p:nvPr/>
        </p:nvSpPr>
        <p:spPr>
          <a:xfrm>
            <a:off x="1115640" y="1982880"/>
            <a:ext cx="2735280" cy="2453040"/>
          </a:xfrm>
          <a:prstGeom prst="rect">
            <a:avLst/>
          </a:prstGeom>
        </p:spPr>
        <p:txBody>
          <a:bodyPr bIns="40680" lIns="81720" rIns="81720" tIns="4068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Struct BSP_tree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BSP_tree * front;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BSP_tree* back;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BSP_tree* parent;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Triangle triangle;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9" name="CustomShape 3"/>
          <p:cNvSpPr/>
          <p:nvPr/>
        </p:nvSpPr>
        <p:spPr>
          <a:xfrm>
            <a:off x="5049720" y="1982880"/>
            <a:ext cx="2977560" cy="1802160"/>
          </a:xfrm>
          <a:prstGeom prst="rect">
            <a:avLst/>
          </a:prstGeom>
        </p:spPr>
        <p:txBody>
          <a:bodyPr bIns="40680" lIns="81720" rIns="81720" tIns="4068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Triangle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Vector3 vertices[3];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Vector3 normal;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457200" y="273600"/>
            <a:ext cx="8228520" cy="53067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2800"/>
              <a:t>Our Results</a:t>
            </a:r>
            <a:endParaRPr/>
          </a:p>
        </p:txBody>
      </p:sp>
    </p:spTree>
  </p:cSld>
  <p:timing>
    <p:tnLst>
      <p:par>
        <p:cTn dur="indefinite" id="81" nodeType="tmRoot" restart="never">
          <p:childTnLst>
            <p:seq>
              <p:cTn id="8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0" y="152280"/>
            <a:ext cx="5790240" cy="1370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descr="" id="42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468720" y="1508040"/>
            <a:ext cx="3599280" cy="3768840"/>
          </a:xfrm>
          <a:prstGeom prst="rect">
            <a:avLst/>
          </a:prstGeom>
        </p:spPr>
      </p:pic>
      <p:pic>
        <p:nvPicPr>
          <p:cNvPr descr="" id="42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44360" y="1531800"/>
            <a:ext cx="3598920" cy="3768480"/>
          </a:xfrm>
          <a:prstGeom prst="rect">
            <a:avLst/>
          </a:prstGeom>
        </p:spPr>
      </p:pic>
      <p:sp>
        <p:nvSpPr>
          <p:cNvPr id="424" name="CustomShape 2"/>
          <p:cNvSpPr/>
          <p:nvPr/>
        </p:nvSpPr>
        <p:spPr>
          <a:xfrm>
            <a:off x="2483640" y="2925000"/>
            <a:ext cx="934920" cy="934920"/>
          </a:xfrm>
          <a:prstGeom prst="mathPlus">
            <a:avLst>
              <a:gd fmla="val 23520" name="adj"/>
            </a:avLst>
          </a:prstGeom>
          <a:solidFill>
            <a:srgbClr val="ffc000"/>
          </a:solidFill>
        </p:spPr>
      </p:sp>
      <p:sp>
        <p:nvSpPr>
          <p:cNvPr id="425" name="CustomShape 3"/>
          <p:cNvSpPr/>
          <p:nvPr/>
        </p:nvSpPr>
        <p:spPr>
          <a:xfrm flipV="1">
            <a:off x="6012000" y="3044520"/>
            <a:ext cx="1078920" cy="74196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c00000"/>
          </a:solidFill>
        </p:spPr>
      </p:sp>
      <p:sp>
        <p:nvSpPr>
          <p:cNvPr id="426" name="CustomShape 4"/>
          <p:cNvSpPr/>
          <p:nvPr/>
        </p:nvSpPr>
        <p:spPr>
          <a:xfrm>
            <a:off x="7199280" y="2069640"/>
            <a:ext cx="1468080" cy="26193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600">
                <a:solidFill>
                  <a:srgbClr val="00b050"/>
                </a:solidFill>
                <a:latin typeface="Arial"/>
              </a:rPr>
              <a:t>?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457200" y="152640"/>
            <a:ext cx="821808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Results – cube &amp; cube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42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1120" y="1484640"/>
            <a:ext cx="3583440" cy="3743280"/>
          </a:xfrm>
          <a:prstGeom prst="rect">
            <a:avLst/>
          </a:prstGeom>
        </p:spPr>
      </p:pic>
      <p:pic>
        <p:nvPicPr>
          <p:cNvPr descr="" id="429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47520" y="4653000"/>
            <a:ext cx="2075400" cy="1903680"/>
          </a:xfrm>
          <a:prstGeom prst="rect">
            <a:avLst/>
          </a:prstGeom>
        </p:spPr>
      </p:pic>
      <p:pic>
        <p:nvPicPr>
          <p:cNvPr descr="" id="430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631320" y="1268640"/>
            <a:ext cx="3459960" cy="3383280"/>
          </a:xfrm>
          <a:prstGeom prst="rect">
            <a:avLst/>
          </a:prstGeom>
        </p:spPr>
      </p:pic>
      <p:pic>
        <p:nvPicPr>
          <p:cNvPr descr="" id="431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876360" y="1989000"/>
            <a:ext cx="2129400" cy="2082240"/>
          </a:xfrm>
          <a:prstGeom prst="rect">
            <a:avLst/>
          </a:prstGeom>
        </p:spPr>
      </p:pic>
      <p:pic>
        <p:nvPicPr>
          <p:cNvPr descr="" id="432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6156000" y="4367520"/>
            <a:ext cx="2643840" cy="2516760"/>
          </a:xfrm>
          <a:prstGeom prst="rect">
            <a:avLst/>
          </a:prstGeom>
        </p:spPr>
      </p:pic>
      <p:sp>
        <p:nvSpPr>
          <p:cNvPr id="433" name="CustomShape 2"/>
          <p:cNvSpPr/>
          <p:nvPr/>
        </p:nvSpPr>
        <p:spPr>
          <a:xfrm>
            <a:off x="5303520" y="1097280"/>
            <a:ext cx="730800" cy="486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X</a:t>
            </a:r>
            <a:endParaRPr/>
          </a:p>
        </p:txBody>
      </p:sp>
      <p:pic>
        <p:nvPicPr>
          <p:cNvPr descr="" id="434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772400" y="1414440"/>
            <a:ext cx="779400" cy="779400"/>
          </a:xfrm>
          <a:prstGeom prst="rect">
            <a:avLst/>
          </a:prstGeom>
        </p:spPr>
      </p:pic>
      <p:sp>
        <p:nvSpPr>
          <p:cNvPr id="435" name="Line 3"/>
          <p:cNvSpPr/>
          <p:nvPr/>
        </p:nvSpPr>
        <p:spPr>
          <a:xfrm>
            <a:off x="4389120" y="4480560"/>
            <a:ext cx="45720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</p:sp>
      <p:sp>
        <p:nvSpPr>
          <p:cNvPr id="436" name="Line 4"/>
          <p:cNvSpPr/>
          <p:nvPr/>
        </p:nvSpPr>
        <p:spPr>
          <a:xfrm>
            <a:off x="7406640" y="4572000"/>
            <a:ext cx="45720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</p:sp>
    </p:spTree>
  </p:cSld>
  <p:timing>
    <p:tnLst>
      <p:par>
        <p:cTn dur="indefinite" id="83" nodeType="tmRoot" restart="never">
          <p:childTnLst>
            <p:seq>
              <p:cTn id="8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3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712320" y="1917000"/>
            <a:ext cx="2370600" cy="2923200"/>
          </a:xfrm>
          <a:prstGeom prst="rect">
            <a:avLst/>
          </a:prstGeom>
        </p:spPr>
      </p:pic>
      <p:pic>
        <p:nvPicPr>
          <p:cNvPr descr="" id="43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2840" y="2205000"/>
            <a:ext cx="2223720" cy="2353320"/>
          </a:xfrm>
          <a:prstGeom prst="rect">
            <a:avLst/>
          </a:prstGeom>
        </p:spPr>
      </p:pic>
      <p:sp>
        <p:nvSpPr>
          <p:cNvPr id="439" name="CustomShape 1"/>
          <p:cNvSpPr/>
          <p:nvPr/>
        </p:nvSpPr>
        <p:spPr>
          <a:xfrm>
            <a:off x="2843640" y="2925000"/>
            <a:ext cx="934920" cy="934920"/>
          </a:xfrm>
          <a:prstGeom prst="mathMinus">
            <a:avLst>
              <a:gd fmla="val 23520" name="adj"/>
            </a:avLst>
          </a:prstGeom>
          <a:solidFill>
            <a:srgbClr val="0070c0"/>
          </a:solidFill>
        </p:spPr>
      </p:sp>
      <p:sp>
        <p:nvSpPr>
          <p:cNvPr id="440" name="CustomShape 2"/>
          <p:cNvSpPr/>
          <p:nvPr/>
        </p:nvSpPr>
        <p:spPr>
          <a:xfrm flipV="1">
            <a:off x="6084000" y="3044520"/>
            <a:ext cx="1078920" cy="74196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c000"/>
          </a:solidFill>
        </p:spPr>
      </p:sp>
      <p:sp>
        <p:nvSpPr>
          <p:cNvPr id="441" name="CustomShape 3"/>
          <p:cNvSpPr/>
          <p:nvPr/>
        </p:nvSpPr>
        <p:spPr>
          <a:xfrm>
            <a:off x="7271280" y="2069640"/>
            <a:ext cx="1468080" cy="26193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600">
                <a:solidFill>
                  <a:srgbClr val="c00000"/>
                </a:solidFill>
                <a:latin typeface="Arial"/>
              </a:rPr>
              <a:t>?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228600"/>
            <a:ext cx="7771320" cy="4570920"/>
          </a:xfrm>
          <a:prstGeom prst="rect">
            <a:avLst/>
          </a:prstGeom>
        </p:spPr>
      </p:sp>
      <p:sp>
        <p:nvSpPr>
          <p:cNvPr id="334" name="CustomShape 2"/>
          <p:cNvSpPr/>
          <p:nvPr/>
        </p:nvSpPr>
        <p:spPr>
          <a:xfrm>
            <a:off x="457200" y="1604520"/>
            <a:ext cx="8045640" cy="39762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/>
              <a:t>What is CSG?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/>
              <a:t>How do we know what to remove?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/>
              <a:t>How are the operations performed?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/>
              <a:t>C++ Implementation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/>
              <a:t>Results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4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060000" y="2565000"/>
            <a:ext cx="2938320" cy="1580400"/>
          </a:xfrm>
          <a:prstGeom prst="rect">
            <a:avLst/>
          </a:prstGeom>
        </p:spPr>
      </p:pic>
      <p:pic>
        <p:nvPicPr>
          <p:cNvPr descr="" id="44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2536200"/>
            <a:ext cx="1810800" cy="1810800"/>
          </a:xfrm>
          <a:prstGeom prst="rect">
            <a:avLst/>
          </a:prstGeom>
        </p:spPr>
      </p:pic>
      <p:pic>
        <p:nvPicPr>
          <p:cNvPr descr="" id="444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35640" y="2565000"/>
            <a:ext cx="1510920" cy="1510920"/>
          </a:xfrm>
          <a:prstGeom prst="rect">
            <a:avLst/>
          </a:prstGeom>
        </p:spPr>
      </p:pic>
      <p:sp>
        <p:nvSpPr>
          <p:cNvPr id="445" name="CustomShape 1"/>
          <p:cNvSpPr/>
          <p:nvPr/>
        </p:nvSpPr>
        <p:spPr>
          <a:xfrm flipV="1">
            <a:off x="6084000" y="3044520"/>
            <a:ext cx="1078920" cy="74196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b050"/>
          </a:solidFill>
        </p:spPr>
      </p:sp>
      <p:sp>
        <p:nvSpPr>
          <p:cNvPr id="446" name="CustomShape 2"/>
          <p:cNvSpPr/>
          <p:nvPr/>
        </p:nvSpPr>
        <p:spPr>
          <a:xfrm>
            <a:off x="7271280" y="2069640"/>
            <a:ext cx="1468080" cy="26193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600">
                <a:solidFill>
                  <a:srgbClr val="0070c0"/>
                </a:solidFill>
                <a:latin typeface="Arial"/>
              </a:rPr>
              <a:t>?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457200" y="152640"/>
            <a:ext cx="821808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Results – Yoshi &amp; cube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44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69800" y="3763440"/>
            <a:ext cx="2373120" cy="2832840"/>
          </a:xfrm>
          <a:prstGeom prst="rect">
            <a:avLst/>
          </a:prstGeom>
        </p:spPr>
      </p:pic>
      <p:pic>
        <p:nvPicPr>
          <p:cNvPr descr="" id="44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92800" y="3533760"/>
            <a:ext cx="2598480" cy="3040920"/>
          </a:xfrm>
          <a:prstGeom prst="rect">
            <a:avLst/>
          </a:prstGeom>
        </p:spPr>
      </p:pic>
      <p:pic>
        <p:nvPicPr>
          <p:cNvPr descr="" id="45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70200" y="777240"/>
            <a:ext cx="5160960" cy="4343040"/>
          </a:xfrm>
          <a:prstGeom prst="rect">
            <a:avLst/>
          </a:prstGeom>
        </p:spPr>
      </p:pic>
      <p:pic>
        <p:nvPicPr>
          <p:cNvPr descr="" id="451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15440" y="1171080"/>
            <a:ext cx="3073680" cy="3265200"/>
          </a:xfrm>
          <a:prstGeom prst="rect">
            <a:avLst/>
          </a:prstGeom>
        </p:spPr>
      </p:pic>
      <p:sp>
        <p:nvSpPr>
          <p:cNvPr id="452" name="CustomShape 2"/>
          <p:cNvSpPr/>
          <p:nvPr/>
        </p:nvSpPr>
        <p:spPr>
          <a:xfrm>
            <a:off x="2011680" y="6184800"/>
            <a:ext cx="2193840" cy="3456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200"/>
              <a:t>Model</a:t>
            </a:r>
            <a:endParaRPr/>
          </a:p>
        </p:txBody>
      </p:sp>
      <p:sp>
        <p:nvSpPr>
          <p:cNvPr id="453" name="Line 3"/>
          <p:cNvSpPr/>
          <p:nvPr/>
        </p:nvSpPr>
        <p:spPr>
          <a:xfrm>
            <a:off x="7955280" y="3566160"/>
            <a:ext cx="457200" cy="0"/>
          </a:xfrm>
          <a:prstGeom prst="line">
            <a:avLst/>
          </a:prstGeom>
          <a:ln w="73080">
            <a:solidFill>
              <a:srgbClr val="000000"/>
            </a:solidFill>
            <a:round/>
          </a:ln>
        </p:spPr>
      </p:sp>
      <p:pic>
        <p:nvPicPr>
          <p:cNvPr descr="" id="454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675120" y="0"/>
            <a:ext cx="1510920" cy="1510920"/>
          </a:xfrm>
          <a:prstGeom prst="rect">
            <a:avLst/>
          </a:prstGeom>
        </p:spPr>
      </p:pic>
    </p:spTree>
  </p:cSld>
  <p:timing>
    <p:tnLst>
      <p:par>
        <p:cTn dur="indefinite" id="85" nodeType="tmRoot" restart="never">
          <p:childTnLst>
            <p:seq>
              <p:cTn id="8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457200" y="152640"/>
            <a:ext cx="821808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Results – Stegosaurus &amp; cube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456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1262160"/>
            <a:ext cx="3195720" cy="3161520"/>
          </a:xfrm>
          <a:prstGeom prst="rect">
            <a:avLst/>
          </a:prstGeom>
        </p:spPr>
      </p:pic>
      <p:pic>
        <p:nvPicPr>
          <p:cNvPr descr="" id="45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60000" y="1717200"/>
            <a:ext cx="2879280" cy="4681800"/>
          </a:xfrm>
          <a:prstGeom prst="rect">
            <a:avLst/>
          </a:prstGeom>
        </p:spPr>
      </p:pic>
      <p:pic>
        <p:nvPicPr>
          <p:cNvPr descr="" id="45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90120" y="4437000"/>
            <a:ext cx="2001960" cy="2195640"/>
          </a:xfrm>
          <a:prstGeom prst="rect">
            <a:avLst/>
          </a:prstGeom>
        </p:spPr>
      </p:pic>
      <p:pic>
        <p:nvPicPr>
          <p:cNvPr descr="" id="45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5940000" y="1717200"/>
            <a:ext cx="2650680" cy="3215160"/>
          </a:xfrm>
          <a:prstGeom prst="rect">
            <a:avLst/>
          </a:prstGeom>
        </p:spPr>
      </p:pic>
      <p:sp>
        <p:nvSpPr>
          <p:cNvPr id="460" name="CustomShape 2"/>
          <p:cNvSpPr/>
          <p:nvPr/>
        </p:nvSpPr>
        <p:spPr>
          <a:xfrm>
            <a:off x="731520" y="6420240"/>
            <a:ext cx="2193840" cy="3456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200"/>
              <a:t>Model</a:t>
            </a:r>
            <a:endParaRPr/>
          </a:p>
        </p:txBody>
      </p:sp>
      <p:sp>
        <p:nvSpPr>
          <p:cNvPr id="461" name="Line 3"/>
          <p:cNvSpPr/>
          <p:nvPr/>
        </p:nvSpPr>
        <p:spPr>
          <a:xfrm>
            <a:off x="4297680" y="1920240"/>
            <a:ext cx="45720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</p:sp>
      <p:pic>
        <p:nvPicPr>
          <p:cNvPr descr="" id="462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858000" y="779400"/>
            <a:ext cx="1280160" cy="1280160"/>
          </a:xfrm>
          <a:prstGeom prst="rect">
            <a:avLst/>
          </a:prstGeom>
        </p:spPr>
      </p:pic>
    </p:spTree>
  </p:cSld>
  <p:timing>
    <p:tnLst>
      <p:par>
        <p:cTn dur="indefinite" id="87" nodeType="tmRoot" restart="never">
          <p:childTnLst>
            <p:seq>
              <p:cTn id="8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457200" y="152640"/>
            <a:ext cx="821808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Results – Torus &amp; cube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46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67640" y="1285920"/>
            <a:ext cx="4247280" cy="3421080"/>
          </a:xfrm>
          <a:prstGeom prst="rect">
            <a:avLst/>
          </a:prstGeom>
        </p:spPr>
      </p:pic>
      <p:pic>
        <p:nvPicPr>
          <p:cNvPr descr="" id="465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068000" y="4293000"/>
            <a:ext cx="2992680" cy="2302920"/>
          </a:xfrm>
          <a:prstGeom prst="rect">
            <a:avLst/>
          </a:prstGeom>
        </p:spPr>
      </p:pic>
      <p:pic>
        <p:nvPicPr>
          <p:cNvPr descr="" id="466" name="Pictur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225080" y="4797000"/>
            <a:ext cx="2553480" cy="1892160"/>
          </a:xfrm>
          <a:prstGeom prst="rect">
            <a:avLst/>
          </a:prstGeom>
        </p:spPr>
      </p:pic>
      <p:pic>
        <p:nvPicPr>
          <p:cNvPr descr="" id="467" name="Picture 22"/>
          <p:cNvPicPr/>
          <p:nvPr/>
        </p:nvPicPr>
        <p:blipFill>
          <a:blip r:embed="rId4"/>
          <a:stretch>
            <a:fillRect/>
          </a:stretch>
        </p:blipFill>
        <p:spPr>
          <a:xfrm>
            <a:off x="5940000" y="1412280"/>
            <a:ext cx="2591280" cy="3167640"/>
          </a:xfrm>
          <a:prstGeom prst="rect">
            <a:avLst/>
          </a:prstGeom>
        </p:spPr>
      </p:pic>
      <p:sp>
        <p:nvSpPr>
          <p:cNvPr id="468" name="CustomShape 2"/>
          <p:cNvSpPr/>
          <p:nvPr/>
        </p:nvSpPr>
        <p:spPr>
          <a:xfrm>
            <a:off x="1280160" y="6348240"/>
            <a:ext cx="2193840" cy="3456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600"/>
              <a:t>Model</a:t>
            </a:r>
            <a:endParaRPr/>
          </a:p>
        </p:txBody>
      </p:sp>
      <p:sp>
        <p:nvSpPr>
          <p:cNvPr id="469" name="Line 3"/>
          <p:cNvSpPr/>
          <p:nvPr/>
        </p:nvSpPr>
        <p:spPr>
          <a:xfrm>
            <a:off x="4663440" y="4480560"/>
            <a:ext cx="45720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</p:sp>
      <p:sp>
        <p:nvSpPr>
          <p:cNvPr id="470" name="Line 4"/>
          <p:cNvSpPr/>
          <p:nvPr/>
        </p:nvSpPr>
        <p:spPr>
          <a:xfrm>
            <a:off x="6766560" y="1371600"/>
            <a:ext cx="45720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</p:sp>
    </p:spTree>
  </p:cSld>
  <p:timing>
    <p:tnLst>
      <p:par>
        <p:cTn dur="indefinite" id="89" nodeType="tmRoot" restart="never">
          <p:childTnLst>
            <p:seq>
              <p:cTn id="9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457200" y="152640"/>
            <a:ext cx="793008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Results – Torus &amp; Dragon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47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156000" y="999000"/>
            <a:ext cx="2453040" cy="2855160"/>
          </a:xfrm>
          <a:prstGeom prst="rect">
            <a:avLst/>
          </a:prstGeom>
        </p:spPr>
      </p:pic>
      <p:pic>
        <p:nvPicPr>
          <p:cNvPr descr="" id="473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389400" y="1944360"/>
            <a:ext cx="3341880" cy="4686480"/>
          </a:xfrm>
          <a:prstGeom prst="rect">
            <a:avLst/>
          </a:prstGeom>
        </p:spPr>
      </p:pic>
      <p:pic>
        <p:nvPicPr>
          <p:cNvPr descr="" id="474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-103320" y="4169520"/>
            <a:ext cx="2534760" cy="2460960"/>
          </a:xfrm>
          <a:prstGeom prst="rect">
            <a:avLst/>
          </a:prstGeom>
        </p:spPr>
      </p:pic>
      <p:pic>
        <p:nvPicPr>
          <p:cNvPr descr="" id="475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-108360" y="968760"/>
            <a:ext cx="3940920" cy="3887280"/>
          </a:xfrm>
          <a:prstGeom prst="rect">
            <a:avLst/>
          </a:prstGeom>
        </p:spPr>
      </p:pic>
      <p:sp>
        <p:nvSpPr>
          <p:cNvPr id="476" name="CustomShape 2"/>
          <p:cNvSpPr/>
          <p:nvPr/>
        </p:nvSpPr>
        <p:spPr>
          <a:xfrm>
            <a:off x="366480" y="6420960"/>
            <a:ext cx="2193840" cy="3456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400"/>
              <a:t>Model</a:t>
            </a:r>
            <a:endParaRPr/>
          </a:p>
        </p:txBody>
      </p:sp>
      <p:sp>
        <p:nvSpPr>
          <p:cNvPr id="477" name="Line 3"/>
          <p:cNvSpPr/>
          <p:nvPr/>
        </p:nvSpPr>
        <p:spPr>
          <a:xfrm>
            <a:off x="4663440" y="1944360"/>
            <a:ext cx="45720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</p:sp>
      <p:sp>
        <p:nvSpPr>
          <p:cNvPr id="478" name="Line 4"/>
          <p:cNvSpPr/>
          <p:nvPr/>
        </p:nvSpPr>
        <p:spPr>
          <a:xfrm>
            <a:off x="7315200" y="1188720"/>
            <a:ext cx="45720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</p:sp>
    </p:spTree>
  </p:cSld>
  <p:timing>
    <p:tnLst>
      <p:par>
        <p:cTn dur="indefinite" id="91" nodeType="tmRoot" restart="never">
          <p:childTnLst>
            <p:seq>
              <p:cTn id="9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457200" y="152640"/>
            <a:ext cx="857808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Results – Dodecahedron &amp; Cube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48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552320"/>
            <a:ext cx="4362480" cy="4535280"/>
          </a:xfrm>
          <a:prstGeom prst="rect">
            <a:avLst/>
          </a:prstGeom>
        </p:spPr>
      </p:pic>
      <p:pic>
        <p:nvPicPr>
          <p:cNvPr descr="" id="48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49040" y="2194560"/>
            <a:ext cx="3088080" cy="3177720"/>
          </a:xfrm>
          <a:prstGeom prst="rect">
            <a:avLst/>
          </a:prstGeom>
        </p:spPr>
      </p:pic>
      <p:pic>
        <p:nvPicPr>
          <p:cNvPr descr="" id="482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372360" y="3497040"/>
            <a:ext cx="2771640" cy="3027600"/>
          </a:xfrm>
          <a:prstGeom prst="rect">
            <a:avLst/>
          </a:prstGeom>
        </p:spPr>
      </p:pic>
      <p:pic>
        <p:nvPicPr>
          <p:cNvPr descr="" id="483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804360" y="1412640"/>
            <a:ext cx="1953360" cy="2024640"/>
          </a:xfrm>
          <a:prstGeom prst="rect">
            <a:avLst/>
          </a:prstGeom>
        </p:spPr>
      </p:pic>
      <p:sp>
        <p:nvSpPr>
          <p:cNvPr id="484" name="Line 2"/>
          <p:cNvSpPr/>
          <p:nvPr/>
        </p:nvSpPr>
        <p:spPr>
          <a:xfrm>
            <a:off x="6583680" y="1412640"/>
            <a:ext cx="45720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</p:sp>
      <p:sp>
        <p:nvSpPr>
          <p:cNvPr id="485" name="Line 3"/>
          <p:cNvSpPr/>
          <p:nvPr/>
        </p:nvSpPr>
        <p:spPr>
          <a:xfrm>
            <a:off x="4572000" y="2468880"/>
            <a:ext cx="45720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</p:sp>
      <p:pic>
        <p:nvPicPr>
          <p:cNvPr descr="" id="486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126480" y="3931920"/>
            <a:ext cx="871200" cy="871200"/>
          </a:xfrm>
          <a:prstGeom prst="rect">
            <a:avLst/>
          </a:prstGeom>
        </p:spPr>
      </p:pic>
    </p:spTree>
  </p:cSld>
  <p:timing>
    <p:tnLst>
      <p:par>
        <p:cTn dur="indefinite" id="93" nodeType="tmRoot" restart="never">
          <p:childTnLst>
            <p:seq>
              <p:cTn id="9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457200" y="152640"/>
            <a:ext cx="857808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Results – Gooma &amp; Cube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48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644000" y="1268640"/>
            <a:ext cx="3681360" cy="2805480"/>
          </a:xfrm>
          <a:prstGeom prst="rect">
            <a:avLst/>
          </a:prstGeom>
        </p:spPr>
      </p:pic>
      <p:pic>
        <p:nvPicPr>
          <p:cNvPr descr="" id="489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6720" y="3861000"/>
            <a:ext cx="2860200" cy="2658240"/>
          </a:xfrm>
          <a:prstGeom prst="rect">
            <a:avLst/>
          </a:prstGeom>
        </p:spPr>
      </p:pic>
      <p:pic>
        <p:nvPicPr>
          <p:cNvPr descr="" id="490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760720" y="4068000"/>
            <a:ext cx="3383280" cy="3430080"/>
          </a:xfrm>
          <a:prstGeom prst="rect">
            <a:avLst/>
          </a:prstGeom>
        </p:spPr>
      </p:pic>
      <p:pic>
        <p:nvPicPr>
          <p:cNvPr descr="" id="491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99640" y="4696560"/>
            <a:ext cx="2392200" cy="1894680"/>
          </a:xfrm>
          <a:prstGeom prst="rect">
            <a:avLst/>
          </a:prstGeom>
        </p:spPr>
      </p:pic>
      <p:pic>
        <p:nvPicPr>
          <p:cNvPr descr="" id="492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323640" y="1340640"/>
            <a:ext cx="3455280" cy="3213720"/>
          </a:xfrm>
          <a:prstGeom prst="rect">
            <a:avLst/>
          </a:prstGeom>
        </p:spPr>
      </p:pic>
      <p:sp>
        <p:nvSpPr>
          <p:cNvPr id="493" name="CustomShape 2"/>
          <p:cNvSpPr/>
          <p:nvPr/>
        </p:nvSpPr>
        <p:spPr>
          <a:xfrm>
            <a:off x="1172880" y="6400800"/>
            <a:ext cx="2193840" cy="3456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600"/>
              <a:t>Model</a:t>
            </a:r>
            <a:endParaRPr/>
          </a:p>
        </p:txBody>
      </p:sp>
      <p:sp>
        <p:nvSpPr>
          <p:cNvPr id="494" name="Line 3"/>
          <p:cNvSpPr/>
          <p:nvPr/>
        </p:nvSpPr>
        <p:spPr>
          <a:xfrm>
            <a:off x="7223760" y="1268640"/>
            <a:ext cx="45720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</p:sp>
      <p:sp>
        <p:nvSpPr>
          <p:cNvPr id="495" name="Line 4"/>
          <p:cNvSpPr/>
          <p:nvPr/>
        </p:nvSpPr>
        <p:spPr>
          <a:xfrm>
            <a:off x="7680960" y="3840480"/>
            <a:ext cx="45720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</p:sp>
      <p:pic>
        <p:nvPicPr>
          <p:cNvPr descr="" id="496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3840480" y="3017520"/>
            <a:ext cx="1145160" cy="1145160"/>
          </a:xfrm>
          <a:prstGeom prst="rect">
            <a:avLst/>
          </a:prstGeom>
        </p:spPr>
      </p:pic>
    </p:spTree>
  </p:cSld>
  <p:timing>
    <p:tnLst>
      <p:par>
        <p:cTn dur="indefinite" id="95" nodeType="tmRoot" restart="never">
          <p:childTnLst>
            <p:seq>
              <p:cTn id="9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457200" y="152640"/>
            <a:ext cx="821808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Results – Android &amp; cube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49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299600"/>
            <a:ext cx="3682440" cy="3280320"/>
          </a:xfrm>
          <a:prstGeom prst="rect">
            <a:avLst/>
          </a:prstGeom>
        </p:spPr>
      </p:pic>
      <p:pic>
        <p:nvPicPr>
          <p:cNvPr descr="" id="49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5960" y="4226400"/>
            <a:ext cx="1882440" cy="2265120"/>
          </a:xfrm>
          <a:prstGeom prst="rect">
            <a:avLst/>
          </a:prstGeom>
        </p:spPr>
      </p:pic>
      <p:pic>
        <p:nvPicPr>
          <p:cNvPr descr="" id="500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023360" y="961560"/>
            <a:ext cx="2559600" cy="2878200"/>
          </a:xfrm>
          <a:prstGeom prst="rect">
            <a:avLst/>
          </a:prstGeom>
        </p:spPr>
      </p:pic>
      <p:pic>
        <p:nvPicPr>
          <p:cNvPr descr="" id="501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394960" y="3566160"/>
            <a:ext cx="3528360" cy="3205080"/>
          </a:xfrm>
          <a:prstGeom prst="rect">
            <a:avLst/>
          </a:prstGeom>
        </p:spPr>
      </p:pic>
      <p:sp>
        <p:nvSpPr>
          <p:cNvPr id="502" name="CustomShape 2"/>
          <p:cNvSpPr/>
          <p:nvPr/>
        </p:nvSpPr>
        <p:spPr>
          <a:xfrm>
            <a:off x="2286000" y="6328800"/>
            <a:ext cx="2193840" cy="3456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600"/>
              <a:t>Model</a:t>
            </a:r>
            <a:endParaRPr/>
          </a:p>
        </p:txBody>
      </p:sp>
      <p:sp>
        <p:nvSpPr>
          <p:cNvPr id="503" name="Line 3"/>
          <p:cNvSpPr/>
          <p:nvPr/>
        </p:nvSpPr>
        <p:spPr>
          <a:xfrm>
            <a:off x="7040880" y="3200400"/>
            <a:ext cx="45720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</p:sp>
      <p:pic>
        <p:nvPicPr>
          <p:cNvPr descr="" id="504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5852520" y="1097640"/>
            <a:ext cx="914040" cy="914040"/>
          </a:xfrm>
          <a:prstGeom prst="rect">
            <a:avLst/>
          </a:prstGeom>
        </p:spPr>
      </p:pic>
    </p:spTree>
  </p:cSld>
  <p:timing>
    <p:tnLst>
      <p:par>
        <p:cTn dur="indefinite" id="97" nodeType="tmRoot" restart="never">
          <p:childTnLst>
            <p:seq>
              <p:cTn id="9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457200" y="152640"/>
            <a:ext cx="821808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Results – werewolf &amp; cube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506" name="Picture 16"/>
          <p:cNvPicPr/>
          <p:nvPr/>
        </p:nvPicPr>
        <p:blipFill>
          <a:blip r:embed="rId1"/>
          <a:stretch>
            <a:fillRect/>
          </a:stretch>
        </p:blipFill>
        <p:spPr>
          <a:xfrm>
            <a:off x="671040" y="3933000"/>
            <a:ext cx="3738960" cy="3016440"/>
          </a:xfrm>
          <a:prstGeom prst="rect">
            <a:avLst/>
          </a:prstGeom>
        </p:spPr>
      </p:pic>
      <p:pic>
        <p:nvPicPr>
          <p:cNvPr descr="" id="507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840" y="1393200"/>
            <a:ext cx="3440520" cy="2721600"/>
          </a:xfrm>
          <a:prstGeom prst="rect">
            <a:avLst/>
          </a:prstGeom>
        </p:spPr>
      </p:pic>
      <p:pic>
        <p:nvPicPr>
          <p:cNvPr descr="" id="508" name="Pictur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00" y="4103640"/>
            <a:ext cx="2943720" cy="2636640"/>
          </a:xfrm>
          <a:prstGeom prst="rect">
            <a:avLst/>
          </a:prstGeom>
        </p:spPr>
      </p:pic>
      <p:pic>
        <p:nvPicPr>
          <p:cNvPr descr="" id="509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4932000" y="1328400"/>
            <a:ext cx="2481480" cy="2459520"/>
          </a:xfrm>
          <a:prstGeom prst="rect">
            <a:avLst/>
          </a:prstGeom>
        </p:spPr>
      </p:pic>
      <p:sp>
        <p:nvSpPr>
          <p:cNvPr id="510" name="CustomShape 2"/>
          <p:cNvSpPr/>
          <p:nvPr/>
        </p:nvSpPr>
        <p:spPr>
          <a:xfrm>
            <a:off x="182880" y="1463040"/>
            <a:ext cx="2193840" cy="3456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Model</a:t>
            </a:r>
            <a:endParaRPr/>
          </a:p>
        </p:txBody>
      </p:sp>
      <p:sp>
        <p:nvSpPr>
          <p:cNvPr id="511" name="Line 3"/>
          <p:cNvSpPr/>
          <p:nvPr/>
        </p:nvSpPr>
        <p:spPr>
          <a:xfrm>
            <a:off x="671040" y="4114800"/>
            <a:ext cx="45720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</p:sp>
      <p:pic>
        <p:nvPicPr>
          <p:cNvPr descr="" id="512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901200" y="957600"/>
            <a:ext cx="1054080" cy="1054080"/>
          </a:xfrm>
          <a:prstGeom prst="rect">
            <a:avLst/>
          </a:prstGeom>
        </p:spPr>
      </p:pic>
    </p:spTree>
  </p:cSld>
  <p:timing>
    <p:tnLst>
      <p:par>
        <p:cTn dur="indefinite" id="99" nodeType="tmRoot" restart="never">
          <p:childTnLst>
            <p:seq>
              <p:cTn id="10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1133280" y="2721600"/>
            <a:ext cx="3234240" cy="2102040"/>
          </a:xfrm>
          <a:prstGeom prst="roundRect">
            <a:avLst>
              <a:gd fmla="val 16667" name="adj"/>
            </a:avLst>
          </a:prstGeom>
          <a:solidFill>
            <a:srgbClr val="eabc33"/>
          </a:solidFill>
        </p:spPr>
        <p:txBody>
          <a:bodyPr bIns="102960" lIns="102960" rIns="102960" tIns="102960"/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  <a:latin typeface="Arial"/>
              </a:rPr>
              <a:t>Challenges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2100">
                <a:solidFill>
                  <a:srgbClr val="ffffff"/>
                </a:solidFill>
                <a:latin typeface="Arial"/>
              </a:rPr>
              <a:t>Memory leaks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2100">
                <a:solidFill>
                  <a:srgbClr val="ffffff"/>
                </a:solidFill>
                <a:latin typeface="Arial"/>
              </a:rPr>
              <a:t>Floating point error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2100">
                <a:solidFill>
                  <a:srgbClr val="ffffff"/>
                </a:solidFill>
                <a:latin typeface="Arial"/>
              </a:rPr>
              <a:t>Subtracting 2 complex models</a:t>
            </a:r>
            <a:endParaRPr/>
          </a:p>
        </p:txBody>
      </p:sp>
      <p:sp>
        <p:nvSpPr>
          <p:cNvPr id="514" name="CustomShape 2"/>
          <p:cNvSpPr/>
          <p:nvPr/>
        </p:nvSpPr>
        <p:spPr>
          <a:xfrm>
            <a:off x="2751120" y="1988280"/>
            <a:ext cx="3568680" cy="3568680"/>
          </a:xfrm>
          <a:prstGeom prst="rect">
            <a:avLst/>
          </a:prstGeom>
          <a:ln w="12600">
            <a:solidFill>
              <a:srgbClr val="eabc33"/>
            </a:solidFill>
            <a:round/>
          </a:ln>
        </p:spPr>
      </p:sp>
      <p:sp>
        <p:nvSpPr>
          <p:cNvPr id="515" name="CustomShape 3"/>
          <p:cNvSpPr/>
          <p:nvPr/>
        </p:nvSpPr>
        <p:spPr>
          <a:xfrm>
            <a:off x="4703400" y="2721600"/>
            <a:ext cx="3234240" cy="2102040"/>
          </a:xfrm>
          <a:prstGeom prst="roundRect">
            <a:avLst>
              <a:gd fmla="val 16667" name="adj"/>
            </a:avLst>
          </a:prstGeom>
          <a:solidFill>
            <a:srgbClr val="698f9b"/>
          </a:solidFill>
        </p:spPr>
        <p:txBody>
          <a:bodyPr bIns="102960" lIns="102960" rIns="102960" tIns="102960"/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  <a:latin typeface="Arial"/>
              </a:rPr>
              <a:t>Improvements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2100">
                <a:solidFill>
                  <a:srgbClr val="ffffff"/>
                </a:solidFill>
                <a:latin typeface="Arial"/>
              </a:rPr>
              <a:t>Memory handling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2100">
                <a:solidFill>
                  <a:srgbClr val="ffffff"/>
                </a:solidFill>
                <a:latin typeface="Arial"/>
              </a:rPr>
              <a:t>Resolution</a:t>
            </a:r>
            <a:endParaRPr/>
          </a:p>
        </p:txBody>
      </p:sp>
      <p:sp>
        <p:nvSpPr>
          <p:cNvPr id="516" name="CustomShape 4"/>
          <p:cNvSpPr/>
          <p:nvPr/>
        </p:nvSpPr>
        <p:spPr>
          <a:xfrm>
            <a:off x="2751120" y="1988280"/>
            <a:ext cx="3568680" cy="3568680"/>
          </a:xfrm>
          <a:prstGeom prst="rect">
            <a:avLst/>
          </a:prstGeom>
          <a:ln w="12600">
            <a:solidFill>
              <a:srgbClr val="698f9b"/>
            </a:solidFill>
            <a:round/>
          </a:ln>
        </p:spPr>
      </p:sp>
      <p:sp>
        <p:nvSpPr>
          <p:cNvPr id="517" name="CustomShape 5"/>
          <p:cNvSpPr/>
          <p:nvPr/>
        </p:nvSpPr>
        <p:spPr>
          <a:xfrm>
            <a:off x="457200" y="152640"/>
            <a:ext cx="579024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Discussion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57200" y="228600"/>
            <a:ext cx="7771320" cy="53517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3600"/>
              <a:t>What is CSG?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2751120" y="1988280"/>
            <a:ext cx="3568680" cy="3568680"/>
          </a:xfrm>
          <a:prstGeom prst="rect">
            <a:avLst/>
          </a:prstGeom>
          <a:ln w="12600">
            <a:solidFill>
              <a:srgbClr val="eabc33"/>
            </a:solidFill>
            <a:round/>
          </a:ln>
        </p:spPr>
      </p:sp>
      <p:sp>
        <p:nvSpPr>
          <p:cNvPr id="519" name="CustomShape 2"/>
          <p:cNvSpPr/>
          <p:nvPr/>
        </p:nvSpPr>
        <p:spPr>
          <a:xfrm>
            <a:off x="2751120" y="1988280"/>
            <a:ext cx="3568680" cy="3568680"/>
          </a:xfrm>
          <a:prstGeom prst="rect">
            <a:avLst/>
          </a:prstGeom>
          <a:ln w="12600">
            <a:solidFill>
              <a:srgbClr val="698f9b"/>
            </a:solidFill>
            <a:round/>
          </a:ln>
        </p:spPr>
      </p:sp>
      <p:sp>
        <p:nvSpPr>
          <p:cNvPr id="520" name="CustomShape 3"/>
          <p:cNvSpPr/>
          <p:nvPr/>
        </p:nvSpPr>
        <p:spPr>
          <a:xfrm>
            <a:off x="457200" y="152640"/>
            <a:ext cx="579024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Refrences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21" name="CustomShape 4"/>
          <p:cNvSpPr/>
          <p:nvPr/>
        </p:nvSpPr>
        <p:spPr>
          <a:xfrm>
            <a:off x="5212080" y="1752480"/>
            <a:ext cx="2742480" cy="43725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B. Naylor, J. Amanatides and W. Thibault, "Merging BSP Trees Yields Polyhedral Set Operations", Proc. Siggraph '90, Computer Graphics 24(4), August 1990, pp 115-124.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Miklo Lysenko, Roshan D'Souza and Ching-Kuang Shene, Improved Binary Space Partition Merging, CAD, Vol. 40 (2009), No. 12 (December), pp. 1113-1120.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Shirley, Peter et. a. Fundamentals of Computer Graphics. 3rd ed. Wellesley: A K Peters, 2009.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01" nodeType="tmRoot" restart="never">
          <p:childTnLst>
            <p:seq>
              <p:cTn id="10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539640" y="588600"/>
            <a:ext cx="7771320" cy="2911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en-US" sz="5400">
                <a:solidFill>
                  <a:srgbClr val="000000"/>
                </a:solidFill>
                <a:latin typeface="Arial Black"/>
              </a:rPr>
              <a:t>Q &amp; A</a:t>
            </a:r>
            <a:endParaRPr/>
          </a:p>
        </p:txBody>
      </p:sp>
      <p:sp>
        <p:nvSpPr>
          <p:cNvPr id="523" name="CustomShape 2"/>
          <p:cNvSpPr/>
          <p:nvPr/>
        </p:nvSpPr>
        <p:spPr>
          <a:xfrm>
            <a:off x="755640" y="4869000"/>
            <a:ext cx="2951280" cy="1435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>
                <a:solidFill>
                  <a:srgbClr val="c80000"/>
                </a:solidFill>
                <a:latin typeface="Arial Black"/>
              </a:rPr>
              <a:t>Team Rainbow</a:t>
            </a:r>
            <a:endParaRPr/>
          </a:p>
          <a:p>
            <a:r>
              <a:rPr lang="en-US" sz="2000">
                <a:solidFill>
                  <a:srgbClr val="c80000"/>
                </a:solidFill>
                <a:latin typeface="Arial"/>
              </a:rPr>
              <a:t>Christian Segura</a:t>
            </a:r>
            <a:endParaRPr/>
          </a:p>
          <a:p>
            <a:r>
              <a:rPr lang="en-US" sz="2000">
                <a:solidFill>
                  <a:srgbClr val="c80000"/>
                </a:solidFill>
                <a:latin typeface="Arial"/>
              </a:rPr>
              <a:t>Taylor Stine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c80000"/>
                </a:solidFill>
                <a:latin typeface="Arial"/>
              </a:rPr>
              <a:t>Jackie Yang</a:t>
            </a:r>
            <a:endParaRPr/>
          </a:p>
        </p:txBody>
      </p:sp>
      <p:pic>
        <p:nvPicPr>
          <p:cNvPr descr="" id="52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99640" y="3933000"/>
            <a:ext cx="2015280" cy="92556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Line 1"/>
          <p:cNvSpPr/>
          <p:nvPr/>
        </p:nvSpPr>
        <p:spPr>
          <a:xfrm>
            <a:off x="683280" y="1484640"/>
            <a:ext cx="7633080" cy="0"/>
          </a:xfrm>
          <a:prstGeom prst="line">
            <a:avLst/>
          </a:prstGeom>
          <a:ln w="12600">
            <a:solidFill>
              <a:srgbClr val="698f9b"/>
            </a:solidFill>
            <a:round/>
          </a:ln>
        </p:spPr>
      </p:sp>
      <p:sp>
        <p:nvSpPr>
          <p:cNvPr id="337" name="CustomShape 2"/>
          <p:cNvSpPr/>
          <p:nvPr/>
        </p:nvSpPr>
        <p:spPr>
          <a:xfrm>
            <a:off x="683640" y="1484640"/>
            <a:ext cx="1525320" cy="2231280"/>
          </a:xfrm>
          <a:prstGeom prst="rect">
            <a:avLst/>
          </a:prstGeom>
        </p:spPr>
        <p:txBody>
          <a:bodyPr bIns="106560" lIns="106560" rIns="106560" tIns="106560"/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Usage</a:t>
            </a:r>
            <a:endParaRPr/>
          </a:p>
        </p:txBody>
      </p:sp>
      <p:sp>
        <p:nvSpPr>
          <p:cNvPr id="338" name="CustomShape 3"/>
          <p:cNvSpPr/>
          <p:nvPr/>
        </p:nvSpPr>
        <p:spPr>
          <a:xfrm>
            <a:off x="2324520" y="1536840"/>
            <a:ext cx="5990760" cy="1036440"/>
          </a:xfrm>
          <a:prstGeom prst="rect">
            <a:avLst/>
          </a:prstGeom>
        </p:spPr>
        <p:txBody>
          <a:bodyPr bIns="76320" lIns="76320" rIns="76320" tIns="76320"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Constructive solid geometry (CSG) is used in solid modeling to combine objects with addition or subtraction</a:t>
            </a:r>
            <a:endParaRPr/>
          </a:p>
        </p:txBody>
      </p:sp>
      <p:sp>
        <p:nvSpPr>
          <p:cNvPr id="339" name="Line 4"/>
          <p:cNvSpPr/>
          <p:nvPr/>
        </p:nvSpPr>
        <p:spPr>
          <a:xfrm>
            <a:off x="2210040" y="2574000"/>
            <a:ext cx="6106320" cy="0"/>
          </a:xfrm>
          <a:prstGeom prst="line">
            <a:avLst/>
          </a:prstGeom>
          <a:ln w="12600">
            <a:solidFill>
              <a:srgbClr val="c6d0d4"/>
            </a:solidFill>
            <a:round/>
          </a:ln>
        </p:spPr>
      </p:sp>
      <p:sp>
        <p:nvSpPr>
          <p:cNvPr id="340" name="CustomShape 5"/>
          <p:cNvSpPr/>
          <p:nvPr/>
        </p:nvSpPr>
        <p:spPr>
          <a:xfrm>
            <a:off x="2324520" y="2626200"/>
            <a:ext cx="5990760" cy="1036440"/>
          </a:xfrm>
          <a:prstGeom prst="rect">
            <a:avLst/>
          </a:prstGeom>
        </p:spPr>
        <p:txBody>
          <a:bodyPr bIns="76320" lIns="76320" rIns="76320" tIns="76320"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Used primarily in CAD modeling packages and video games</a:t>
            </a:r>
            <a:endParaRPr/>
          </a:p>
        </p:txBody>
      </p:sp>
      <p:sp>
        <p:nvSpPr>
          <p:cNvPr id="341" name="Line 6"/>
          <p:cNvSpPr/>
          <p:nvPr/>
        </p:nvSpPr>
        <p:spPr>
          <a:xfrm>
            <a:off x="2210040" y="3663720"/>
            <a:ext cx="6106320" cy="0"/>
          </a:xfrm>
          <a:prstGeom prst="line">
            <a:avLst/>
          </a:prstGeom>
          <a:ln w="12600">
            <a:solidFill>
              <a:srgbClr val="c6d0d4"/>
            </a:solidFill>
            <a:round/>
          </a:ln>
        </p:spPr>
      </p:sp>
      <p:sp>
        <p:nvSpPr>
          <p:cNvPr id="342" name="CustomShape 7"/>
          <p:cNvSpPr/>
          <p:nvPr/>
        </p:nvSpPr>
        <p:spPr>
          <a:xfrm>
            <a:off x="457200" y="152640"/>
            <a:ext cx="579024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Introduction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343" name="圖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3348000" y="4293000"/>
            <a:ext cx="4781520" cy="1548360"/>
          </a:xfrm>
          <a:prstGeom prst="rect">
            <a:avLst/>
          </a:prstGeom>
        </p:spPr>
      </p:pic>
      <p:pic>
        <p:nvPicPr>
          <p:cNvPr descr="" id="344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5280" y="3749040"/>
            <a:ext cx="2001600" cy="2271240"/>
          </a:xfrm>
          <a:prstGeom prst="rect">
            <a:avLst/>
          </a:prstGeom>
        </p:spPr>
      </p:pic>
      <p:sp>
        <p:nvSpPr>
          <p:cNvPr id="345" name="CustomShape 8"/>
          <p:cNvSpPr/>
          <p:nvPr/>
        </p:nvSpPr>
        <p:spPr>
          <a:xfrm>
            <a:off x="966960" y="6309360"/>
            <a:ext cx="8044200" cy="2721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http://www.lems.brown.edu/vision/people/leymarie/Refs/CompGeom/Hoppe92/Hoppe92-CAD.gif</a:t>
            </a:r>
            <a:endParaRPr/>
          </a:p>
        </p:txBody>
      </p:sp>
      <p:sp>
        <p:nvSpPr>
          <p:cNvPr id="346" name="CustomShape 9"/>
          <p:cNvSpPr/>
          <p:nvPr/>
        </p:nvSpPr>
        <p:spPr>
          <a:xfrm>
            <a:off x="382680" y="6551640"/>
            <a:ext cx="8646120" cy="2570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http://sourceforge.net/apps/mediawiki/free-cad/nfs/project/f/fr/free-cad/a/a3/Arch_Remove_example.jpg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457200" y="152640"/>
            <a:ext cx="579024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Approach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8" name="CustomShape 2"/>
          <p:cNvSpPr/>
          <p:nvPr/>
        </p:nvSpPr>
        <p:spPr>
          <a:xfrm>
            <a:off x="457200" y="1196640"/>
            <a:ext cx="7619040" cy="4372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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Surfaces are added/subtracted to create the desired shape</a:t>
            </a:r>
            <a:endParaRPr/>
          </a:p>
        </p:txBody>
      </p:sp>
      <p:sp>
        <p:nvSpPr>
          <p:cNvPr id="349" name="CustomShape 3"/>
          <p:cNvSpPr/>
          <p:nvPr/>
        </p:nvSpPr>
        <p:spPr>
          <a:xfrm>
            <a:off x="4012200" y="6498720"/>
            <a:ext cx="4951080" cy="313560"/>
          </a:xfrm>
          <a:prstGeom prst="rect">
            <a:avLst/>
          </a:prstGeom>
        </p:spPr>
        <p:txBody>
          <a:bodyPr bIns="40680" lIns="81720" rIns="81720" tIns="40680" wrap="none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  <a:ea typeface="DejaVu Sans"/>
              </a:rPr>
              <a:t>http://waylon-art.com/LearningUnreal/UE3-03A-CSG.htm</a:t>
            </a:r>
            <a:endParaRPr/>
          </a:p>
        </p:txBody>
      </p:sp>
      <p:pic>
        <p:nvPicPr>
          <p:cNvPr descr="" id="350" name="圖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78600" y="2061000"/>
            <a:ext cx="2354040" cy="1438920"/>
          </a:xfrm>
          <a:prstGeom prst="rect">
            <a:avLst/>
          </a:prstGeom>
        </p:spPr>
      </p:pic>
      <p:pic>
        <p:nvPicPr>
          <p:cNvPr descr="" id="351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40" y="4298040"/>
            <a:ext cx="3559680" cy="1612800"/>
          </a:xfrm>
          <a:prstGeom prst="rect">
            <a:avLst/>
          </a:prstGeom>
        </p:spPr>
      </p:pic>
      <p:pic>
        <p:nvPicPr>
          <p:cNvPr descr="" id="352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042880" y="2061000"/>
            <a:ext cx="2304000" cy="1438920"/>
          </a:xfrm>
          <a:prstGeom prst="rect">
            <a:avLst/>
          </a:prstGeom>
        </p:spPr>
      </p:pic>
      <p:pic>
        <p:nvPicPr>
          <p:cNvPr descr="" id="353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4546080" y="4255560"/>
            <a:ext cx="3585600" cy="1605600"/>
          </a:xfrm>
          <a:prstGeom prst="rect">
            <a:avLst/>
          </a:prstGeom>
        </p:spPr>
      </p:pic>
      <p:sp>
        <p:nvSpPr>
          <p:cNvPr id="354" name="CustomShape 4"/>
          <p:cNvSpPr/>
          <p:nvPr/>
        </p:nvSpPr>
        <p:spPr>
          <a:xfrm>
            <a:off x="2590560" y="3601440"/>
            <a:ext cx="330840" cy="653040"/>
          </a:xfrm>
          <a:prstGeom prst="rect">
            <a:avLst/>
          </a:prstGeom>
          <a:solidFill>
            <a:srgbClr val="eabc33"/>
          </a:solidFill>
        </p:spPr>
      </p:sp>
      <p:sp>
        <p:nvSpPr>
          <p:cNvPr id="355" name="CustomShape 5"/>
          <p:cNvSpPr/>
          <p:nvPr/>
        </p:nvSpPr>
        <p:spPr>
          <a:xfrm>
            <a:off x="6029280" y="3601440"/>
            <a:ext cx="330840" cy="653040"/>
          </a:xfrm>
          <a:prstGeom prst="rect">
            <a:avLst/>
          </a:prstGeom>
          <a:solidFill>
            <a:srgbClr val="eabc33"/>
          </a:solidFill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5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3640" y="2133000"/>
            <a:ext cx="8269560" cy="3086640"/>
          </a:xfrm>
          <a:prstGeom prst="rect">
            <a:avLst/>
          </a:prstGeom>
        </p:spPr>
      </p:pic>
      <p:sp>
        <p:nvSpPr>
          <p:cNvPr id="357" name="CustomShape 1"/>
          <p:cNvSpPr/>
          <p:nvPr/>
        </p:nvSpPr>
        <p:spPr>
          <a:xfrm>
            <a:off x="457200" y="152640"/>
            <a:ext cx="663408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Boolean Operation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539640" y="6498720"/>
            <a:ext cx="4951080" cy="313560"/>
          </a:xfrm>
          <a:prstGeom prst="rect">
            <a:avLst/>
          </a:prstGeom>
        </p:spPr>
        <p:txBody>
          <a:bodyPr bIns="40680" lIns="81720" rIns="81720" tIns="40680" wrap="none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  <a:ea typeface="DejaVu Sans"/>
              </a:rPr>
              <a:t>http://geoportal.icimod.org/UserFiles/Image/capacity%20building/elearning/Figure%207_1.jpg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57200" y="152640"/>
            <a:ext cx="685008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Algorithm – BSP Tree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0" name="CustomShape 2"/>
          <p:cNvSpPr/>
          <p:nvPr/>
        </p:nvSpPr>
        <p:spPr>
          <a:xfrm>
            <a:off x="457200" y="1196640"/>
            <a:ext cx="7619040" cy="4372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charset="2" typeface="Wingdings"/>
              <a:buChar char="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Binary space partitioning(BSP) tree divide up a 3D volume into smaller boxes using recursion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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BSP trees are often represented as octrees, which divide a cube into 8 different sub “voxels”</a:t>
            </a:r>
            <a:endParaRPr/>
          </a:p>
        </p:txBody>
      </p:sp>
      <p:pic>
        <p:nvPicPr>
          <p:cNvPr descr="" id="36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02000" y="3141000"/>
            <a:ext cx="4516920" cy="2591280"/>
          </a:xfrm>
          <a:prstGeom prst="rect">
            <a:avLst/>
          </a:prstGeom>
        </p:spPr>
      </p:pic>
      <p:pic>
        <p:nvPicPr>
          <p:cNvPr descr="" id="362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12480" y="3141360"/>
            <a:ext cx="2458800" cy="2662920"/>
          </a:xfrm>
          <a:prstGeom prst="rect">
            <a:avLst/>
          </a:prstGeom>
        </p:spPr>
      </p:pic>
      <p:sp>
        <p:nvSpPr>
          <p:cNvPr id="363" name="CustomShape 3"/>
          <p:cNvSpPr/>
          <p:nvPr/>
        </p:nvSpPr>
        <p:spPr>
          <a:xfrm>
            <a:off x="72360" y="6237360"/>
            <a:ext cx="7134480" cy="313560"/>
          </a:xfrm>
          <a:prstGeom prst="rect">
            <a:avLst/>
          </a:prstGeom>
        </p:spPr>
        <p:txBody>
          <a:bodyPr bIns="40680" lIns="81720" rIns="81720" tIns="40680" wrap="none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  <a:ea typeface="DejaVu Sans"/>
              </a:rPr>
              <a:t>http://http.developer.nvidia.com/GPUGems2/elementLinks/37_octree_03.jpg</a:t>
            </a:r>
            <a:endParaRPr/>
          </a:p>
        </p:txBody>
      </p:sp>
      <p:sp>
        <p:nvSpPr>
          <p:cNvPr id="364" name="CustomShape 4"/>
          <p:cNvSpPr/>
          <p:nvPr/>
        </p:nvSpPr>
        <p:spPr>
          <a:xfrm>
            <a:off x="72360" y="6498000"/>
            <a:ext cx="8962920" cy="313560"/>
          </a:xfrm>
          <a:prstGeom prst="rect">
            <a:avLst/>
          </a:prstGeom>
        </p:spPr>
        <p:txBody>
          <a:bodyPr bIns="40680" lIns="81720" rIns="81720" tIns="40680" wrap="none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  <a:ea typeface="DejaVu Sans"/>
              </a:rPr>
              <a:t>http://upload.wikimedia.org/wikipedia/commons/thumb/2/20/Octree2.svg/800px-Octree2.svg.png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39640" y="1597320"/>
            <a:ext cx="6609240" cy="1369440"/>
          </a:xfrm>
          <a:prstGeom prst="roundRect">
            <a:avLst>
              <a:gd fmla="val 10000" name="adj"/>
            </a:avLst>
          </a:prstGeom>
          <a:solidFill>
            <a:srgbClr val="ffffff"/>
          </a:solidFill>
        </p:spPr>
        <p:txBody>
          <a:bodyPr anchor="ctr" bIns="76320" lIns="76320" rIns="76320" tIns="76320"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Each object is broken down into a BSP tree</a:t>
            </a:r>
            <a:endParaRPr/>
          </a:p>
        </p:txBody>
      </p:sp>
      <p:sp>
        <p:nvSpPr>
          <p:cNvPr id="366" name="CustomShape 2"/>
          <p:cNvSpPr/>
          <p:nvPr/>
        </p:nvSpPr>
        <p:spPr>
          <a:xfrm>
            <a:off x="1122840" y="3196080"/>
            <a:ext cx="6609240" cy="1369440"/>
          </a:xfrm>
          <a:prstGeom prst="roundRect">
            <a:avLst>
              <a:gd fmla="val 10000" name="adj"/>
            </a:avLst>
          </a:prstGeom>
          <a:solidFill>
            <a:srgbClr val="ffffff"/>
          </a:solidFill>
        </p:spPr>
        <p:txBody>
          <a:bodyPr anchor="ctr" bIns="76320" lIns="76320" rIns="76320" tIns="76320"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Depending on the operation desired, the BSP trees are merged (union) or subtracted (difference) or tested for intersection (subspace)</a:t>
            </a:r>
            <a:endParaRPr/>
          </a:p>
        </p:txBody>
      </p:sp>
      <p:sp>
        <p:nvSpPr>
          <p:cNvPr id="367" name="CustomShape 3"/>
          <p:cNvSpPr/>
          <p:nvPr/>
        </p:nvSpPr>
        <p:spPr>
          <a:xfrm>
            <a:off x="1706040" y="4794840"/>
            <a:ext cx="6609240" cy="1369440"/>
          </a:xfrm>
          <a:prstGeom prst="roundRect">
            <a:avLst>
              <a:gd fmla="val 10000" name="adj"/>
            </a:avLst>
          </a:prstGeom>
          <a:solidFill>
            <a:srgbClr val="ffffff"/>
          </a:solidFill>
        </p:spPr>
        <p:txBody>
          <a:bodyPr anchor="ctr" bIns="76320" lIns="76320" rIns="76320" tIns="76320"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The result is a model that is the combination of two 3D volumes represented by the BSP tree</a:t>
            </a:r>
            <a:endParaRPr/>
          </a:p>
        </p:txBody>
      </p:sp>
      <p:sp>
        <p:nvSpPr>
          <p:cNvPr id="368" name="CustomShape 4"/>
          <p:cNvSpPr/>
          <p:nvPr/>
        </p:nvSpPr>
        <p:spPr>
          <a:xfrm>
            <a:off x="6258960" y="2636640"/>
            <a:ext cx="889560" cy="889560"/>
          </a:xfrm>
          <a:prstGeom prst="downArrow">
            <a:avLst>
              <a:gd fmla="val 55000" name="adj1"/>
              <a:gd fmla="val 45000" name="adj2"/>
            </a:avLst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369" name="CustomShape 5"/>
          <p:cNvSpPr/>
          <p:nvPr/>
        </p:nvSpPr>
        <p:spPr>
          <a:xfrm>
            <a:off x="6842520" y="4226040"/>
            <a:ext cx="889560" cy="889560"/>
          </a:xfrm>
          <a:prstGeom prst="downArrow">
            <a:avLst>
              <a:gd fmla="val 55000" name="adj1"/>
              <a:gd fmla="val 45000" name="adj2"/>
            </a:avLst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370" name="CustomShape 6"/>
          <p:cNvSpPr/>
          <p:nvPr/>
        </p:nvSpPr>
        <p:spPr>
          <a:xfrm>
            <a:off x="457200" y="152640"/>
            <a:ext cx="6994080" cy="1370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600">
                <a:solidFill>
                  <a:srgbClr val="c80000"/>
                </a:solidFill>
                <a:latin typeface="Arial Black"/>
              </a:rPr>
              <a:t>Algorithm – BSP Tree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592560" y="548640"/>
            <a:ext cx="7710480" cy="5427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3200"/>
              <a:t>How do we know what to remove?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