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6AC03-41F1-1C14-1706-F8DFEB5E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295DD-BC04-C85B-3DFD-DBAB1E14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07892-03DB-3F64-A116-218A4A8C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9B8CE-ABBC-059F-AD53-3D9FE945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E1B70-3738-BE0F-34F3-03212403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8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14308-658F-749A-3F36-FA15E969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740F3-1078-AD3C-9F79-D7C83A3A1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07320-3356-4E23-1731-D188892A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58888-10BD-71B9-9657-910A3352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267A6-0864-4A99-4287-DF31C0DF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36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7FF5E1-EFA3-EA31-02FD-67E1DBC2F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68E4E-1239-79E9-CF9D-2DCA3A96F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DD117-1B06-8211-A9FF-2444D468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3838B-A4B5-E719-7787-5F6E96CE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1335F-724B-8211-9DDF-902BF77E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AF6E5-F65F-1B4F-5BA3-0B3DBD24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17562-11F8-15AA-FD64-4469F03F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28D38-7B1A-DCE9-4A6D-F061F72B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91D26-07E4-BA1B-E524-1BE3DA26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DD3C0-2933-FA7F-94CE-139B056C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1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716DF-D583-DBB4-F29B-CDFEF063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424A0-83AA-678E-A1CC-6AD1C4BB7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773DC-20B4-BD9D-D8CD-B8C956F4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2B521-AE41-2EC9-B4F3-BC54C0A9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80921-B63D-025A-4C55-9BD6CFDD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49857-3B4F-D6F1-538E-72B1FEE0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5579F-2EF1-AD54-DCB3-5A386D9AA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ECDAA-7FCD-E826-8C09-CE46BF81A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A8308-B439-E84D-CC76-CF0F291A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929DD1-1DF6-8F0F-FB73-649E465A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0777A-EC33-DD71-4838-0531DA5A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8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9ACE-CA4E-C510-995A-54E33445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00258-496A-FC1C-BD11-05C304D11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E69B0-9474-3B04-AE3D-DF76BC064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C317F5-4D5E-AF63-ADB8-AEA4FEEE8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6E0DA6-1569-F684-1605-603A08327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4E160D-A0A7-F9F2-F20A-ED3B2F12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927589-8698-E69B-62BC-AB15F4F4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80C73F-8BE9-D181-23E7-A2569259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58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60871-1746-08A1-7DD7-5B13E7D5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C688D6-801F-7294-7BB0-4E000C5D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30E55B-E4B5-FC3A-2567-49FE28A7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054842-4B42-C873-BBF0-4F51B377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2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10EDC7-04AE-2F81-19ED-6114E294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160F39-2CB0-84C9-2CA0-991BF232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DD450-24C7-8783-A829-A6066E87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5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4BD2F-4BE8-67D4-E88F-95674B8E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79E76-E7BC-057A-79A8-D1EDB32E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9B2D3-97B2-6DDF-BCCD-7F199CC3F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31AC40-F783-48B5-3C04-CC11ADF5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290AC1-C067-CE6E-64C6-080778BF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C02C0-98B9-D7E4-BAF0-D954FE18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4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36EAF-D3BC-69AF-219B-8196E41D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89496-9BBC-8A52-CF39-97D1C5407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66FF03-426C-C858-AB5C-82F03F48C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4E9D91-1B8D-5848-E830-83ED4DFF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A4F2-4306-4E77-8D17-1593AA34F7A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5CA2A-B293-57E8-866F-A614BD0B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2E811C-0AE6-5AFB-F592-266D1FD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3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D94D13-3E5B-5717-0919-7918D7C7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AF17F-C0BD-6EDF-7F1D-32C81368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42F1A-8098-C854-521A-179DD6110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A4F2-4306-4E77-8D17-1593AA34F7A2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BB7AE-5441-CF86-C5D2-1D11CC56A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CF7531-C9C5-D441-A9BB-CD68CB92A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E9A1F-12AD-4CAC-B2EC-DE6790CDE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77DE68-70DA-78F1-F30A-666026562234}"/>
              </a:ext>
            </a:extLst>
          </p:cNvPr>
          <p:cNvSpPr txBox="1"/>
          <p:nvPr/>
        </p:nvSpPr>
        <p:spPr>
          <a:xfrm>
            <a:off x="7639171" y="2105561"/>
            <a:ext cx="3777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8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9EB46-52CA-C0EF-A41F-DE9FFCE0E2D1}"/>
              </a:ext>
            </a:extLst>
          </p:cNvPr>
          <p:cNvSpPr txBox="1"/>
          <p:nvPr/>
        </p:nvSpPr>
        <p:spPr>
          <a:xfrm>
            <a:off x="8955913" y="3761510"/>
            <a:ext cx="246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기초 및 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APS </a:t>
            </a:r>
            <a:r>
              <a:rPr lang="ko-KR" altLang="en-US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2CC9E3-7171-C7CC-AAEC-B2D99046539F}"/>
              </a:ext>
            </a:extLst>
          </p:cNvPr>
          <p:cNvCxnSpPr/>
          <p:nvPr/>
        </p:nvCxnSpPr>
        <p:spPr>
          <a:xfrm>
            <a:off x="7639170" y="3429000"/>
            <a:ext cx="37776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8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7A5A6-73A9-9AFC-10A3-9D512F1F7965}"/>
              </a:ext>
            </a:extLst>
          </p:cNvPr>
          <p:cNvSpPr txBox="1"/>
          <p:nvPr/>
        </p:nvSpPr>
        <p:spPr>
          <a:xfrm>
            <a:off x="858982" y="600363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C++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748A9-AA50-FBC2-1DFF-5349E4EE4426}"/>
              </a:ext>
            </a:extLst>
          </p:cNvPr>
          <p:cNvSpPr txBox="1"/>
          <p:nvPr/>
        </p:nvSpPr>
        <p:spPr>
          <a:xfrm>
            <a:off x="858982" y="1641181"/>
            <a:ext cx="407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Pointer: </a:t>
            </a:r>
            <a:r>
              <a:rPr lang="ko-KR" altLang="en-US" dirty="0">
                <a:solidFill>
                  <a:schemeClr val="bg1"/>
                </a:solidFill>
              </a:rPr>
              <a:t>메모리 주소를 저장하는 변수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FBBCE9-EF9C-0B77-4053-E3CA825C4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2" y="2405000"/>
            <a:ext cx="6163535" cy="305795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0519DA-2ADD-2737-245E-77515CD27AAB}"/>
              </a:ext>
            </a:extLst>
          </p:cNvPr>
          <p:cNvSpPr/>
          <p:nvPr/>
        </p:nvSpPr>
        <p:spPr>
          <a:xfrm>
            <a:off x="10335491" y="3247532"/>
            <a:ext cx="997527" cy="686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15D74-2F9E-FFBD-B612-93662D8BC9EE}"/>
              </a:ext>
            </a:extLst>
          </p:cNvPr>
          <p:cNvSpPr txBox="1"/>
          <p:nvPr/>
        </p:nvSpPr>
        <p:spPr>
          <a:xfrm>
            <a:off x="9728775" y="3944998"/>
            <a:ext cx="2278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000000C8AFAFF564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9CB80-9C45-7868-2134-A4C542D47FD9}"/>
              </a:ext>
            </a:extLst>
          </p:cNvPr>
          <p:cNvSpPr txBox="1"/>
          <p:nvPr/>
        </p:nvSpPr>
        <p:spPr>
          <a:xfrm>
            <a:off x="10437450" y="2878200"/>
            <a:ext cx="793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value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FA5755-E5D9-1CED-D05D-60365E641003}"/>
              </a:ext>
            </a:extLst>
          </p:cNvPr>
          <p:cNvSpPr txBox="1"/>
          <p:nvPr/>
        </p:nvSpPr>
        <p:spPr>
          <a:xfrm>
            <a:off x="7826442" y="2878200"/>
            <a:ext cx="793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*</a:t>
            </a:r>
            <a:r>
              <a:rPr lang="en-US" altLang="ko-KR" b="1" dirty="0" err="1">
                <a:solidFill>
                  <a:schemeClr val="bg1"/>
                </a:solidFill>
              </a:rPr>
              <a:t>ptr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BC21D15-E463-B9D1-9978-CB2D29DE854F}"/>
              </a:ext>
            </a:extLst>
          </p:cNvPr>
          <p:cNvSpPr/>
          <p:nvPr/>
        </p:nvSpPr>
        <p:spPr>
          <a:xfrm>
            <a:off x="7724483" y="3247532"/>
            <a:ext cx="997527" cy="686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95D65-ECE7-4C48-93D0-CBB865B8F00D}"/>
              </a:ext>
            </a:extLst>
          </p:cNvPr>
          <p:cNvSpPr txBox="1"/>
          <p:nvPr/>
        </p:nvSpPr>
        <p:spPr>
          <a:xfrm>
            <a:off x="7161065" y="3933976"/>
            <a:ext cx="2253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0000003CA49AF588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C17EBB7-76CB-3993-5FA1-93F36F60892F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8722010" y="3590754"/>
            <a:ext cx="161348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04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7A5A6-73A9-9AFC-10A3-9D512F1F7965}"/>
              </a:ext>
            </a:extLst>
          </p:cNvPr>
          <p:cNvSpPr txBox="1"/>
          <p:nvPr/>
        </p:nvSpPr>
        <p:spPr>
          <a:xfrm>
            <a:off x="858982" y="600363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C++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- 3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748A9-AA50-FBC2-1DFF-5349E4EE4426}"/>
              </a:ext>
            </a:extLst>
          </p:cNvPr>
          <p:cNvSpPr txBox="1"/>
          <p:nvPr/>
        </p:nvSpPr>
        <p:spPr>
          <a:xfrm>
            <a:off x="858982" y="1641181"/>
            <a:ext cx="723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Array: </a:t>
            </a:r>
            <a:r>
              <a:rPr lang="ko-KR" altLang="en-US" dirty="0">
                <a:solidFill>
                  <a:schemeClr val="bg1"/>
                </a:solidFill>
              </a:rPr>
              <a:t>같은 </a:t>
            </a:r>
            <a:r>
              <a:rPr lang="en-US" altLang="ko-KR" dirty="0">
                <a:solidFill>
                  <a:schemeClr val="bg1"/>
                </a:solidFill>
              </a:rPr>
              <a:t>Type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value</a:t>
            </a:r>
            <a:r>
              <a:rPr lang="ko-KR" altLang="en-US" dirty="0">
                <a:solidFill>
                  <a:schemeClr val="bg1"/>
                </a:solidFill>
              </a:rPr>
              <a:t>를 순차적으로 메모리에 저장하는 자료구조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9CB80-9C45-7868-2134-A4C542D47FD9}"/>
              </a:ext>
            </a:extLst>
          </p:cNvPr>
          <p:cNvSpPr txBox="1"/>
          <p:nvPr/>
        </p:nvSpPr>
        <p:spPr>
          <a:xfrm>
            <a:off x="11398392" y="2974811"/>
            <a:ext cx="7936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…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FA5755-E5D9-1CED-D05D-60365E641003}"/>
              </a:ext>
            </a:extLst>
          </p:cNvPr>
          <p:cNvSpPr txBox="1"/>
          <p:nvPr/>
        </p:nvSpPr>
        <p:spPr>
          <a:xfrm>
            <a:off x="7456381" y="2693602"/>
            <a:ext cx="793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value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BC21D15-E463-B9D1-9978-CB2D29DE854F}"/>
              </a:ext>
            </a:extLst>
          </p:cNvPr>
          <p:cNvSpPr/>
          <p:nvPr/>
        </p:nvSpPr>
        <p:spPr>
          <a:xfrm>
            <a:off x="7354422" y="3085778"/>
            <a:ext cx="997527" cy="686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76EE54-AEC7-E365-BEDA-826A4602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00" y="2405000"/>
            <a:ext cx="5772956" cy="3386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E998DA-19B3-44BE-7368-9CA37B15866B}"/>
              </a:ext>
            </a:extLst>
          </p:cNvPr>
          <p:cNvSpPr txBox="1"/>
          <p:nvPr/>
        </p:nvSpPr>
        <p:spPr>
          <a:xfrm>
            <a:off x="6871326" y="3817911"/>
            <a:ext cx="2228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00000280331A8080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F354A53-8312-DAD9-A7DF-C8965515D4F3}"/>
              </a:ext>
            </a:extLst>
          </p:cNvPr>
          <p:cNvSpPr/>
          <p:nvPr/>
        </p:nvSpPr>
        <p:spPr>
          <a:xfrm>
            <a:off x="8415047" y="3085778"/>
            <a:ext cx="997527" cy="686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A1556C2-526D-FCEF-4E37-F4BDCF38323A}"/>
              </a:ext>
            </a:extLst>
          </p:cNvPr>
          <p:cNvSpPr/>
          <p:nvPr/>
        </p:nvSpPr>
        <p:spPr>
          <a:xfrm>
            <a:off x="9475672" y="3080682"/>
            <a:ext cx="997527" cy="686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71F1815-A886-DDBB-4096-A89EF210363C}"/>
              </a:ext>
            </a:extLst>
          </p:cNvPr>
          <p:cNvSpPr/>
          <p:nvPr/>
        </p:nvSpPr>
        <p:spPr>
          <a:xfrm>
            <a:off x="10536297" y="3080682"/>
            <a:ext cx="997527" cy="686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5140D8-B98F-D1D5-6FCC-629A07645DA4}"/>
              </a:ext>
            </a:extLst>
          </p:cNvPr>
          <p:cNvSpPr txBox="1"/>
          <p:nvPr/>
        </p:nvSpPr>
        <p:spPr>
          <a:xfrm>
            <a:off x="7853185" y="5032153"/>
            <a:ext cx="278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cout</a:t>
            </a:r>
            <a:r>
              <a:rPr lang="en-US" altLang="ko-KR" dirty="0">
                <a:solidFill>
                  <a:schemeClr val="bg1"/>
                </a:solidFill>
              </a:rPr>
              <a:t> &lt;&lt; </a:t>
            </a:r>
            <a:r>
              <a:rPr lang="en-US" altLang="ko-KR" b="1" dirty="0">
                <a:solidFill>
                  <a:srgbClr val="FFC000"/>
                </a:solidFill>
              </a:rPr>
              <a:t>value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&lt;&lt;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endl</a:t>
            </a:r>
            <a:r>
              <a:rPr lang="en-US" altLang="ko-KR" dirty="0">
                <a:solidFill>
                  <a:schemeClr val="bg1"/>
                </a:solidFill>
              </a:rPr>
              <a:t>; 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267B4C-01A4-71E0-C106-3CE1D70BFFB9}"/>
              </a:ext>
            </a:extLst>
          </p:cNvPr>
          <p:cNvCxnSpPr>
            <a:cxnSpLocks/>
            <a:stCxn id="27" idx="0"/>
            <a:endCxn id="20" idx="2"/>
          </p:cNvCxnSpPr>
          <p:nvPr/>
        </p:nvCxnSpPr>
        <p:spPr>
          <a:xfrm flipH="1" flipV="1">
            <a:off x="7985750" y="4187243"/>
            <a:ext cx="1257880" cy="8449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5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7A5A6-73A9-9AFC-10A3-9D512F1F7965}"/>
              </a:ext>
            </a:extLst>
          </p:cNvPr>
          <p:cNvSpPr txBox="1"/>
          <p:nvPr/>
        </p:nvSpPr>
        <p:spPr>
          <a:xfrm>
            <a:off x="858982" y="600363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C++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- 4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748A9-AA50-FBC2-1DFF-5349E4EE4426}"/>
              </a:ext>
            </a:extLst>
          </p:cNvPr>
          <p:cNvSpPr txBox="1"/>
          <p:nvPr/>
        </p:nvSpPr>
        <p:spPr>
          <a:xfrm>
            <a:off x="964580" y="1668890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string: C++ </a:t>
            </a:r>
            <a:r>
              <a:rPr lang="ko-KR" altLang="en-US" dirty="0">
                <a:solidFill>
                  <a:schemeClr val="bg1"/>
                </a:solidFill>
              </a:rPr>
              <a:t>지원하는 문자열 클래스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094244-4420-0E9D-DEE6-D2C876C8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040" y="985496"/>
            <a:ext cx="3391373" cy="48870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5F9C5-D569-382F-9CD8-2743629D70D2}"/>
              </a:ext>
            </a:extLst>
          </p:cNvPr>
          <p:cNvSpPr txBox="1"/>
          <p:nvPr/>
        </p:nvSpPr>
        <p:spPr>
          <a:xfrm>
            <a:off x="964580" y="2460418"/>
            <a:ext cx="49536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dirty="0">
                <a:solidFill>
                  <a:schemeClr val="bg1"/>
                </a:solidFill>
              </a:rPr>
              <a:t>에선 </a:t>
            </a:r>
            <a:r>
              <a:rPr lang="en-US" altLang="ko-KR" dirty="0">
                <a:solidFill>
                  <a:schemeClr val="bg1"/>
                </a:solidFill>
              </a:rPr>
              <a:t>string </a:t>
            </a:r>
            <a:r>
              <a:rPr lang="ko-KR" altLang="en-US" dirty="0">
                <a:solidFill>
                  <a:schemeClr val="bg1"/>
                </a:solidFill>
              </a:rPr>
              <a:t>클래스를 지원하지 않아서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직접 </a:t>
            </a:r>
            <a:r>
              <a:rPr lang="en-US" altLang="ko-KR" dirty="0">
                <a:solidFill>
                  <a:schemeClr val="bg1"/>
                </a:solidFill>
              </a:rPr>
              <a:t>pointer </a:t>
            </a:r>
            <a:r>
              <a:rPr lang="ko-KR" altLang="en-US" dirty="0">
                <a:solidFill>
                  <a:schemeClr val="bg1"/>
                </a:solidFill>
              </a:rPr>
              <a:t>변수를 선언하여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배열에 담아 사용하였다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공간이 </a:t>
            </a:r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개인데 왜 </a:t>
            </a: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로 나올까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바로 마지막에 </a:t>
            </a:r>
            <a:r>
              <a:rPr lang="en-US" altLang="ko-KR" b="1" dirty="0">
                <a:solidFill>
                  <a:srgbClr val="FFC000"/>
                </a:solidFill>
              </a:rPr>
              <a:t>“\0”</a:t>
            </a:r>
            <a:r>
              <a:rPr lang="en-US" altLang="ko-KR" dirty="0">
                <a:solidFill>
                  <a:schemeClr val="bg1"/>
                </a:solidFill>
              </a:rPr>
              <a:t> (null) </a:t>
            </a:r>
            <a:r>
              <a:rPr lang="ko-KR" altLang="en-US" dirty="0">
                <a:solidFill>
                  <a:schemeClr val="bg1"/>
                </a:solidFill>
              </a:rPr>
              <a:t>값이 들어가기 때문</a:t>
            </a:r>
          </a:p>
        </p:txBody>
      </p:sp>
    </p:spTree>
    <p:extLst>
      <p:ext uri="{BB962C8B-B14F-4D97-AF65-F5344CB8AC3E}">
        <p14:creationId xmlns:p14="http://schemas.microsoft.com/office/powerpoint/2010/main" val="360230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E7431-1EEA-B312-DFAB-561E4464D818}"/>
              </a:ext>
            </a:extLst>
          </p:cNvPr>
          <p:cNvSpPr txBox="1"/>
          <p:nvPr/>
        </p:nvSpPr>
        <p:spPr>
          <a:xfrm>
            <a:off x="858982" y="600363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목표 및 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BB061-ADAA-CCFC-2D8B-CE4F0FE137A0}"/>
              </a:ext>
            </a:extLst>
          </p:cNvPr>
          <p:cNvSpPr txBox="1"/>
          <p:nvPr/>
        </p:nvSpPr>
        <p:spPr>
          <a:xfrm>
            <a:off x="951345" y="1838037"/>
            <a:ext cx="49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Ad </a:t>
            </a:r>
            <a:r>
              <a:rPr lang="ko-KR" altLang="en-US" dirty="0">
                <a:solidFill>
                  <a:schemeClr val="bg1"/>
                </a:solidFill>
              </a:rPr>
              <a:t>최소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월 취득 길게는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월까지</a:t>
            </a:r>
            <a:r>
              <a:rPr lang="ko-KR" altLang="en-US" dirty="0">
                <a:solidFill>
                  <a:schemeClr val="bg1"/>
                </a:solidFill>
              </a:rPr>
              <a:t> 이후는 협의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37E96-0230-B3ED-784E-D808D0A1E729}"/>
              </a:ext>
            </a:extLst>
          </p:cNvPr>
          <p:cNvSpPr txBox="1"/>
          <p:nvPr/>
        </p:nvSpPr>
        <p:spPr>
          <a:xfrm>
            <a:off x="951345" y="2895601"/>
            <a:ext cx="5950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스터디 주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회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문제 </a:t>
            </a:r>
            <a:r>
              <a:rPr lang="ko-KR" altLang="en-US" dirty="0" err="1">
                <a:solidFill>
                  <a:schemeClr val="bg1"/>
                </a:solidFill>
              </a:rPr>
              <a:t>풀어온거</a:t>
            </a:r>
            <a:r>
              <a:rPr lang="ko-KR" altLang="en-US" dirty="0">
                <a:solidFill>
                  <a:schemeClr val="bg1"/>
                </a:solidFill>
              </a:rPr>
              <a:t> 공유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자료구조 및 알고리즘 학습 및 가능하다면 문제 풀이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5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기초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32bit 64bit Architecture ?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A490E8-EC9D-4110-732E-C18E3D718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707" y="3075708"/>
            <a:ext cx="2255677" cy="22556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C4AB85-6C8D-CA75-FED8-FA172ED2BB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5129" y="1577577"/>
            <a:ext cx="2336800" cy="150652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FAD3F7-153A-A47B-EFD0-63041C888036}"/>
              </a:ext>
            </a:extLst>
          </p:cNvPr>
          <p:cNvSpPr/>
          <p:nvPr/>
        </p:nvSpPr>
        <p:spPr>
          <a:xfrm>
            <a:off x="4867564" y="4318124"/>
            <a:ext cx="1088891" cy="544945"/>
          </a:xfrm>
          <a:prstGeom prst="rect">
            <a:avLst/>
          </a:prstGeom>
          <a:solidFill>
            <a:srgbClr val="69A7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8174D6-417F-C019-6A53-D6D4BE7A9A27}"/>
              </a:ext>
            </a:extLst>
          </p:cNvPr>
          <p:cNvSpPr/>
          <p:nvPr/>
        </p:nvSpPr>
        <p:spPr>
          <a:xfrm>
            <a:off x="6458528" y="4318123"/>
            <a:ext cx="3920836" cy="544945"/>
          </a:xfrm>
          <a:prstGeom prst="rect">
            <a:avLst/>
          </a:prstGeom>
          <a:solidFill>
            <a:srgbClr val="69A7FF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8B54D4-3D71-3C30-DD6F-298299DA5CD0}"/>
              </a:ext>
            </a:extLst>
          </p:cNvPr>
          <p:cNvSpPr txBox="1"/>
          <p:nvPr/>
        </p:nvSpPr>
        <p:spPr>
          <a:xfrm>
            <a:off x="5054254" y="387216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4bit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F3C547-DBB7-2587-A02C-EFC26A511751}"/>
              </a:ext>
            </a:extLst>
          </p:cNvPr>
          <p:cNvSpPr txBox="1"/>
          <p:nvPr/>
        </p:nvSpPr>
        <p:spPr>
          <a:xfrm>
            <a:off x="6665129" y="387216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4bit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08D80-91CB-36A1-4E94-699430531747}"/>
              </a:ext>
            </a:extLst>
          </p:cNvPr>
          <p:cNvSpPr txBox="1"/>
          <p:nvPr/>
        </p:nvSpPr>
        <p:spPr>
          <a:xfrm>
            <a:off x="7476734" y="387222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4bit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E75FF-BB66-10B2-4756-E468E5E166D3}"/>
              </a:ext>
            </a:extLst>
          </p:cNvPr>
          <p:cNvSpPr txBox="1"/>
          <p:nvPr/>
        </p:nvSpPr>
        <p:spPr>
          <a:xfrm>
            <a:off x="9289127" y="387216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16bit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70EDCA-278C-0B49-C7F7-EB098F09B1AA}"/>
              </a:ext>
            </a:extLst>
          </p:cNvPr>
          <p:cNvSpPr txBox="1"/>
          <p:nvPr/>
        </p:nvSpPr>
        <p:spPr>
          <a:xfrm>
            <a:off x="6618326" y="440592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7821A-39FC-24B5-23C1-690F7FFFE8A1}"/>
              </a:ext>
            </a:extLst>
          </p:cNvPr>
          <p:cNvSpPr txBox="1"/>
          <p:nvPr/>
        </p:nvSpPr>
        <p:spPr>
          <a:xfrm>
            <a:off x="7431622" y="4405929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69891-A59C-53D2-8C85-552096696457}"/>
              </a:ext>
            </a:extLst>
          </p:cNvPr>
          <p:cNvSpPr txBox="1"/>
          <p:nvPr/>
        </p:nvSpPr>
        <p:spPr>
          <a:xfrm>
            <a:off x="8936773" y="4405929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010110110…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DE15F0-107F-273D-884A-63761E694B57}"/>
              </a:ext>
            </a:extLst>
          </p:cNvPr>
          <p:cNvSpPr txBox="1"/>
          <p:nvPr/>
        </p:nvSpPr>
        <p:spPr>
          <a:xfrm>
            <a:off x="8184813" y="387216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4bit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C6B528-9049-5E31-BA8B-950D337B062A}"/>
              </a:ext>
            </a:extLst>
          </p:cNvPr>
          <p:cNvSpPr txBox="1"/>
          <p:nvPr/>
        </p:nvSpPr>
        <p:spPr>
          <a:xfrm>
            <a:off x="8165342" y="4405929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번지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3F3DB-7C9B-F770-A586-25ADC5BB7B08}"/>
              </a:ext>
            </a:extLst>
          </p:cNvPr>
          <p:cNvSpPr txBox="1"/>
          <p:nvPr/>
        </p:nvSpPr>
        <p:spPr>
          <a:xfrm>
            <a:off x="6631465" y="49458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</a:rPr>
              <a:t>Dest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E19C17-2598-191A-0B37-95AFE8A0FEAB}"/>
              </a:ext>
            </a:extLst>
          </p:cNvPr>
          <p:cNvSpPr txBox="1"/>
          <p:nvPr/>
        </p:nvSpPr>
        <p:spPr>
          <a:xfrm>
            <a:off x="7284208" y="4972646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Operand1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CA6DA-125D-D4D6-B49C-5C015A2EE479}"/>
              </a:ext>
            </a:extLst>
          </p:cNvPr>
          <p:cNvSpPr txBox="1"/>
          <p:nvPr/>
        </p:nvSpPr>
        <p:spPr>
          <a:xfrm>
            <a:off x="8184813" y="4969869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/>
                </a:solidFill>
              </a:rPr>
              <a:t>Operand2</a:t>
            </a:r>
            <a:endParaRPr lang="ko-KR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53E0FF-5AEE-BBF5-AB16-19AE3BF7E41D}"/>
              </a:ext>
            </a:extLst>
          </p:cNvPr>
          <p:cNvSpPr txBox="1"/>
          <p:nvPr/>
        </p:nvSpPr>
        <p:spPr>
          <a:xfrm>
            <a:off x="858982" y="600363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기초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CD4FB-971B-BB80-C4DD-F43B79D59B31}"/>
              </a:ext>
            </a:extLst>
          </p:cNvPr>
          <p:cNvSpPr txBox="1"/>
          <p:nvPr/>
        </p:nvSpPr>
        <p:spPr>
          <a:xfrm>
            <a:off x="1136073" y="1810327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32bit 64bit Architecture 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5AC34E-2CA4-AF9D-0FBF-5EFC7B87C39D}"/>
              </a:ext>
            </a:extLst>
          </p:cNvPr>
          <p:cNvSpPr txBox="1"/>
          <p:nvPr/>
        </p:nvSpPr>
        <p:spPr>
          <a:xfrm>
            <a:off x="1225875" y="407817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72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DE0C3-9A6C-05CF-B3B7-21715D376154}"/>
              </a:ext>
            </a:extLst>
          </p:cNvPr>
          <p:cNvSpPr txBox="1"/>
          <p:nvPr/>
        </p:nvSpPr>
        <p:spPr>
          <a:xfrm>
            <a:off x="1792056" y="3646377"/>
            <a:ext cx="806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32</a:t>
            </a:r>
            <a:endParaRPr lang="ko-KR" altLang="en-US" sz="40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같음 기호 5">
            <a:extLst>
              <a:ext uri="{FF2B5EF4-FFF2-40B4-BE49-F238E27FC236}">
                <a16:creationId xmlns:a16="http://schemas.microsoft.com/office/drawing/2014/main" id="{AF2FBCD8-E097-8CE1-E822-3760100F039D}"/>
              </a:ext>
            </a:extLst>
          </p:cNvPr>
          <p:cNvSpPr/>
          <p:nvPr/>
        </p:nvSpPr>
        <p:spPr>
          <a:xfrm>
            <a:off x="2540979" y="4493676"/>
            <a:ext cx="692818" cy="369332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82A3F-9F62-1E2A-5ED6-9F3D6F2D73F4}"/>
              </a:ext>
            </a:extLst>
          </p:cNvPr>
          <p:cNvSpPr txBox="1"/>
          <p:nvPr/>
        </p:nvSpPr>
        <p:spPr>
          <a:xfrm>
            <a:off x="3463638" y="3955068"/>
            <a:ext cx="20505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solidFill>
                  <a:schemeClr val="bg1">
                    <a:lumMod val="8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4gb</a:t>
            </a:r>
            <a:endParaRPr lang="ko-KR" altLang="en-US" sz="8000" dirty="0">
              <a:solidFill>
                <a:schemeClr val="bg1">
                  <a:lumMod val="8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40C3A-D349-14DA-4BCC-1F86335AFF89}"/>
              </a:ext>
            </a:extLst>
          </p:cNvPr>
          <p:cNvSpPr txBox="1"/>
          <p:nvPr/>
        </p:nvSpPr>
        <p:spPr>
          <a:xfrm>
            <a:off x="5996457" y="4078178"/>
            <a:ext cx="7441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7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9FE0F-F142-BAFA-037D-98588CD350F1}"/>
              </a:ext>
            </a:extLst>
          </p:cNvPr>
          <p:cNvSpPr txBox="1"/>
          <p:nvPr/>
        </p:nvSpPr>
        <p:spPr>
          <a:xfrm>
            <a:off x="6562638" y="3646377"/>
            <a:ext cx="806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64</a:t>
            </a:r>
            <a:endParaRPr lang="ko-KR" altLang="en-US" sz="4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92FE90DA-AF97-1549-51E4-90B4146B4E0F}"/>
              </a:ext>
            </a:extLst>
          </p:cNvPr>
          <p:cNvSpPr/>
          <p:nvPr/>
        </p:nvSpPr>
        <p:spPr>
          <a:xfrm>
            <a:off x="7311561" y="4493676"/>
            <a:ext cx="692818" cy="369332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FF2665-3309-5018-637B-C9939C505BFA}"/>
              </a:ext>
            </a:extLst>
          </p:cNvPr>
          <p:cNvSpPr txBox="1"/>
          <p:nvPr/>
        </p:nvSpPr>
        <p:spPr>
          <a:xfrm>
            <a:off x="8234220" y="3955068"/>
            <a:ext cx="3082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i="0" dirty="0">
                <a:solidFill>
                  <a:srgbClr val="00B0F0"/>
                </a:solidFill>
                <a:effectLst/>
                <a:latin typeface="Apple SD Gothic Neo"/>
              </a:rPr>
              <a:t>18.4eb</a:t>
            </a:r>
            <a:endParaRPr lang="ko-KR" altLang="en-US" sz="8000" b="1" dirty="0">
              <a:solidFill>
                <a:srgbClr val="00B0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98AD3-63E8-2C53-3766-A020A86990F6}"/>
              </a:ext>
            </a:extLst>
          </p:cNvPr>
          <p:cNvSpPr txBox="1"/>
          <p:nvPr/>
        </p:nvSpPr>
        <p:spPr>
          <a:xfrm>
            <a:off x="6965953" y="1957986"/>
            <a:ext cx="3632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가상 메모리</a:t>
            </a:r>
          </a:p>
        </p:txBody>
      </p:sp>
    </p:spTree>
    <p:extLst>
      <p:ext uri="{BB962C8B-B14F-4D97-AF65-F5344CB8AC3E}">
        <p14:creationId xmlns:p14="http://schemas.microsoft.com/office/powerpoint/2010/main" val="371667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CEC264-37FC-F286-EC12-04AA84F115E0}"/>
              </a:ext>
            </a:extLst>
          </p:cNvPr>
          <p:cNvSpPr txBox="1"/>
          <p:nvPr/>
        </p:nvSpPr>
        <p:spPr>
          <a:xfrm>
            <a:off x="858982" y="600363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기초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- 2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42B45E6-58E6-4031-4C20-43EB3E66F288}"/>
              </a:ext>
            </a:extLst>
          </p:cNvPr>
          <p:cNvSpPr/>
          <p:nvPr/>
        </p:nvSpPr>
        <p:spPr>
          <a:xfrm>
            <a:off x="988291" y="2170545"/>
            <a:ext cx="3094182" cy="3223491"/>
          </a:xfrm>
          <a:prstGeom prst="roundRect">
            <a:avLst>
              <a:gd name="adj" fmla="val 7115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DF8457-560F-EF19-6F95-CA8661796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518" y="2560782"/>
            <a:ext cx="976745" cy="97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8D3A81-FAB4-B38E-4A1F-68A489064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631" y="2560782"/>
            <a:ext cx="1034473" cy="103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A5DF06-A6A5-76E6-C68F-241A3A44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518" y="3977408"/>
            <a:ext cx="976746" cy="97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AFE21-1A58-3D4D-24EF-D8119C2BB31F}"/>
              </a:ext>
            </a:extLst>
          </p:cNvPr>
          <p:cNvSpPr txBox="1"/>
          <p:nvPr/>
        </p:nvSpPr>
        <p:spPr>
          <a:xfrm>
            <a:off x="1638341" y="1597680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Front-end</a:t>
            </a:r>
            <a:endParaRPr lang="ko-KR" altLang="en-US" sz="28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D0A2742-8F8C-E7B4-871C-D861FA668074}"/>
              </a:ext>
            </a:extLst>
          </p:cNvPr>
          <p:cNvSpPr/>
          <p:nvPr/>
        </p:nvSpPr>
        <p:spPr>
          <a:xfrm>
            <a:off x="5015346" y="2170545"/>
            <a:ext cx="6465453" cy="3223491"/>
          </a:xfrm>
          <a:prstGeom prst="roundRect">
            <a:avLst>
              <a:gd name="adj" fmla="val 7115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6B019-A753-E4C9-2F27-F1A848FF3BE8}"/>
              </a:ext>
            </a:extLst>
          </p:cNvPr>
          <p:cNvSpPr txBox="1"/>
          <p:nvPr/>
        </p:nvSpPr>
        <p:spPr>
          <a:xfrm>
            <a:off x="7540378" y="1597680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Back-end</a:t>
            </a:r>
            <a:endParaRPr lang="ko-KR" altLang="en-US" sz="28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32" name="Picture 8" descr="Python ">
            <a:extLst>
              <a:ext uri="{FF2B5EF4-FFF2-40B4-BE49-F238E27FC236}">
                <a16:creationId xmlns:a16="http://schemas.microsoft.com/office/drawing/2014/main" id="{B2C5DEAB-5AA2-ED9A-CA9B-FFF61C7F7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6078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EAC2A2F-A59E-43E0-97EE-FA5C1CB8B00A}"/>
              </a:ext>
            </a:extLst>
          </p:cNvPr>
          <p:cNvSpPr/>
          <p:nvPr/>
        </p:nvSpPr>
        <p:spPr>
          <a:xfrm>
            <a:off x="5364018" y="2401454"/>
            <a:ext cx="2176360" cy="1694872"/>
          </a:xfrm>
          <a:prstGeom prst="roundRect">
            <a:avLst>
              <a:gd name="adj" fmla="val 7115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6" name="Picture 12" descr="플라스크 (웹 프레임워크) - 위키백과, 우리 모두의 백과사전">
            <a:extLst>
              <a:ext uri="{FF2B5EF4-FFF2-40B4-BE49-F238E27FC236}">
                <a16:creationId xmlns:a16="http://schemas.microsoft.com/office/drawing/2014/main" id="{EC048718-6FF5-0B54-4BFD-52DF559F1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125" y="3385128"/>
            <a:ext cx="1287540" cy="50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jango - 삽질도 두드려 보고,">
            <a:extLst>
              <a:ext uri="{FF2B5EF4-FFF2-40B4-BE49-F238E27FC236}">
                <a16:creationId xmlns:a16="http://schemas.microsoft.com/office/drawing/2014/main" id="{41AD8A5F-8330-6C47-499C-A7C909494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31" y="2676814"/>
            <a:ext cx="1287541" cy="50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CC85D2-2D9D-CA5A-1559-0443A7C0000D}"/>
              </a:ext>
            </a:extLst>
          </p:cNvPr>
          <p:cNvSpPr/>
          <p:nvPr/>
        </p:nvSpPr>
        <p:spPr>
          <a:xfrm>
            <a:off x="7795485" y="2401454"/>
            <a:ext cx="2789388" cy="1193801"/>
          </a:xfrm>
          <a:prstGeom prst="roundRect">
            <a:avLst>
              <a:gd name="adj" fmla="val 7115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943339AC-A445-D30B-5A3C-5215E9AA0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299" y="2560782"/>
            <a:ext cx="722571" cy="72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스프링과 스프링부트(Spring Boot)ㅣ정의, 특징, 사용 이유, 생성 방법">
            <a:extLst>
              <a:ext uri="{FF2B5EF4-FFF2-40B4-BE49-F238E27FC236}">
                <a16:creationId xmlns:a16="http://schemas.microsoft.com/office/drawing/2014/main" id="{BCA5C774-A103-ABB8-B204-3EF9251FF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684" y="2620530"/>
            <a:ext cx="1619911" cy="76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59046D-D401-DE3D-1CDE-BE28E202B656}"/>
              </a:ext>
            </a:extLst>
          </p:cNvPr>
          <p:cNvSpPr/>
          <p:nvPr/>
        </p:nvSpPr>
        <p:spPr>
          <a:xfrm>
            <a:off x="7784489" y="3777673"/>
            <a:ext cx="3576238" cy="1482647"/>
          </a:xfrm>
          <a:prstGeom prst="roundRect">
            <a:avLst>
              <a:gd name="adj" fmla="val 7115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547812-4737-E39A-298C-04F8A83788DB}"/>
              </a:ext>
            </a:extLst>
          </p:cNvPr>
          <p:cNvSpPr txBox="1"/>
          <p:nvPr/>
        </p:nvSpPr>
        <p:spPr>
          <a:xfrm>
            <a:off x="7897956" y="389081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</a:t>
            </a:r>
            <a:endParaRPr lang="ko-KR" altLang="en-US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48" name="Picture 24" descr="Oracle Buys Cerner">
            <a:extLst>
              <a:ext uri="{FF2B5EF4-FFF2-40B4-BE49-F238E27FC236}">
                <a16:creationId xmlns:a16="http://schemas.microsoft.com/office/drawing/2014/main" id="{F7C9CDA4-2A65-CCE1-E333-FF3117A80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798" y="4141242"/>
            <a:ext cx="1442639" cy="7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mazon RDS for MySQL – Amazon Web Services(AWS)">
            <a:extLst>
              <a:ext uri="{FF2B5EF4-FFF2-40B4-BE49-F238E27FC236}">
                <a16:creationId xmlns:a16="http://schemas.microsoft.com/office/drawing/2014/main" id="{88D96724-C4DA-AC43-D4EF-1D529E71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925" y="4075485"/>
            <a:ext cx="1887149" cy="97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86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7A5A6-73A9-9AFC-10A3-9D512F1F7965}"/>
              </a:ext>
            </a:extLst>
          </p:cNvPr>
          <p:cNvSpPr txBox="1"/>
          <p:nvPr/>
        </p:nvSpPr>
        <p:spPr>
          <a:xfrm>
            <a:off x="858982" y="600363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 descr="마이크로소프트 비주얼 스튜디오 - 위키백과, 우리 모두의 백과사전">
            <a:extLst>
              <a:ext uri="{FF2B5EF4-FFF2-40B4-BE49-F238E27FC236}">
                <a16:creationId xmlns:a16="http://schemas.microsoft.com/office/drawing/2014/main" id="{E9477E9A-C305-D70A-20B3-85CB3228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1720273"/>
            <a:ext cx="36322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78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7A5A6-73A9-9AFC-10A3-9D512F1F7965}"/>
              </a:ext>
            </a:extLst>
          </p:cNvPr>
          <p:cNvSpPr txBox="1"/>
          <p:nvPr/>
        </p:nvSpPr>
        <p:spPr>
          <a:xfrm>
            <a:off x="858982" y="600363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B7E4D9-E047-1561-C7F3-CB620EBDC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32" y="1721791"/>
            <a:ext cx="5830114" cy="819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7BE7C4-D3E6-5D78-F2B6-6E739072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32" y="3082309"/>
            <a:ext cx="2915057" cy="1686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77506E-1E20-A0F4-6E2B-512F8F7BA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319" y="3115651"/>
            <a:ext cx="6916115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3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7A5A6-73A9-9AFC-10A3-9D512F1F7965}"/>
              </a:ext>
            </a:extLst>
          </p:cNvPr>
          <p:cNvSpPr txBox="1"/>
          <p:nvPr/>
        </p:nvSpPr>
        <p:spPr>
          <a:xfrm>
            <a:off x="858982" y="600363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85EE0-3AB3-5FB0-EC3A-60E70527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96" y="1547329"/>
            <a:ext cx="6762965" cy="4710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F7F4AA-0A26-5AC6-BB21-8E8DAA2FE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659" y="3291839"/>
            <a:ext cx="7779125" cy="3157386"/>
          </a:xfrm>
          <a:prstGeom prst="rect">
            <a:avLst/>
          </a:prstGeom>
          <a:ln w="19050">
            <a:solidFill>
              <a:schemeClr val="bg2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86174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B7A5A6-73A9-9AFC-10A3-9D512F1F7965}"/>
              </a:ext>
            </a:extLst>
          </p:cNvPr>
          <p:cNvSpPr txBox="1"/>
          <p:nvPr/>
        </p:nvSpPr>
        <p:spPr>
          <a:xfrm>
            <a:off x="858982" y="600363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C++</a:t>
            </a:r>
            <a:r>
              <a:rPr lang="ko-KR" altLang="en-US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- 1</a:t>
            </a:r>
            <a:endParaRPr lang="ko-KR" altLang="en-US" sz="36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748A9-AA50-FBC2-1DFF-5349E4EE4426}"/>
              </a:ext>
            </a:extLst>
          </p:cNvPr>
          <p:cNvSpPr txBox="1"/>
          <p:nvPr/>
        </p:nvSpPr>
        <p:spPr>
          <a:xfrm>
            <a:off x="985839" y="1921164"/>
            <a:ext cx="730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iostream : C++</a:t>
            </a:r>
            <a:r>
              <a:rPr lang="ko-KR" altLang="en-US" dirty="0">
                <a:solidFill>
                  <a:schemeClr val="bg1"/>
                </a:solidFill>
              </a:rPr>
              <a:t>에서 읽고 쓰기를 사용하기 위해 선언하는 </a:t>
            </a:r>
            <a:r>
              <a:rPr lang="en-US" altLang="ko-KR" dirty="0">
                <a:solidFill>
                  <a:schemeClr val="bg1"/>
                </a:solidFill>
              </a:rPr>
              <a:t>header file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EC0BAF-7D66-E3BC-DF98-AD5B3BE1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9" y="2774332"/>
            <a:ext cx="7897327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9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189</Words>
  <Application>Microsoft Office PowerPoint</Application>
  <PresentationFormat>와이드스크린</PresentationFormat>
  <Paragraphs>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 SD Gothic Neo</vt:lpstr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창윤</dc:creator>
  <cp:lastModifiedBy>김 창윤</cp:lastModifiedBy>
  <cp:revision>39</cp:revision>
  <dcterms:created xsi:type="dcterms:W3CDTF">2023-01-24T14:07:05Z</dcterms:created>
  <dcterms:modified xsi:type="dcterms:W3CDTF">2023-01-25T16:41:44Z</dcterms:modified>
</cp:coreProperties>
</file>