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Poppins Heavy" panose="020B0604020202020204" charset="0"/>
      <p:regular r:id="rId13"/>
    </p:embeddedFont>
    <p:embeddedFont>
      <p:font typeface="Lato" panose="020B0604020202020204" charset="0"/>
      <p:regular r:id="rId14"/>
    </p:embeddedFont>
    <p:embeddedFont>
      <p:font typeface="Garet Bold" panose="020B0604020202020204" charset="0"/>
      <p:regular r:id="rId15"/>
    </p:embeddedFont>
    <p:embeddedFont>
      <p:font typeface="Lato Bold" panose="020B0604020202020204" charset="0"/>
      <p:regular r:id="rId16"/>
    </p:embeddedFont>
    <p:embeddedFont>
      <p:font typeface="Poppins Ultra-Bold" panose="020B0604020202020204" charset="0"/>
      <p:regular r:id="rId17"/>
    </p:embeddedFont>
    <p:embeddedFont>
      <p:font typeface="Poppins Bold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</p:embeddedFont>
    <p:embeddedFont>
      <p:font typeface="Poppins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54419-7FF6-4D0B-A6D6-864A9CCC5B41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006F4-4599-4C55-9767-4C273A1B9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5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006F4-4599-4C55-9767-4C273A1B92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8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359880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1716481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321937" y="7650032"/>
            <a:ext cx="6164339" cy="6164339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328233" y="1995968"/>
            <a:ext cx="12616379" cy="4253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16"/>
              </a:lnSpc>
            </a:pPr>
            <a:r>
              <a:rPr lang="en-US" sz="10301" spc="515" dirty="0">
                <a:solidFill>
                  <a:srgbClr val="2B4A9D"/>
                </a:solidFill>
                <a:latin typeface="Poppins Heavy"/>
              </a:rPr>
              <a:t>FREELANCING AND EMPLOYING PLATFORM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5911" y="6209040"/>
            <a:ext cx="13803911" cy="566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95"/>
              </a:lnSpc>
            </a:pPr>
            <a:r>
              <a:rPr lang="en-US" sz="3282" spc="328" dirty="0">
                <a:solidFill>
                  <a:srgbClr val="000000"/>
                </a:solidFill>
                <a:latin typeface="Lato"/>
              </a:rPr>
              <a:t>UNDER THE SUPERVISION OF </a:t>
            </a:r>
          </a:p>
        </p:txBody>
      </p:sp>
      <p:sp>
        <p:nvSpPr>
          <p:cNvPr id="10" name="Freeform 10"/>
          <p:cNvSpPr/>
          <p:nvPr/>
        </p:nvSpPr>
        <p:spPr>
          <a:xfrm>
            <a:off x="-3698549" y="228116"/>
            <a:ext cx="11334972" cy="1834204"/>
          </a:xfrm>
          <a:custGeom>
            <a:avLst/>
            <a:gdLst/>
            <a:ahLst/>
            <a:cxnLst/>
            <a:rect l="l" t="t" r="r" b="b"/>
            <a:pathLst>
              <a:path w="11334972" h="1834204">
                <a:moveTo>
                  <a:pt x="0" y="0"/>
                </a:moveTo>
                <a:lnTo>
                  <a:pt x="11334971" y="0"/>
                </a:lnTo>
                <a:lnTo>
                  <a:pt x="11334971" y="1834205"/>
                </a:lnTo>
                <a:lnTo>
                  <a:pt x="0" y="18342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975446" y="7009127"/>
            <a:ext cx="1004526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 dirty="0">
                <a:solidFill>
                  <a:srgbClr val="000000"/>
                </a:solidFill>
                <a:latin typeface="Lato Bold"/>
              </a:rPr>
              <a:t>PROF. TALAL SHIHABI &amp; ENG.ESRAA QASEMY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7626375"/>
            <a:ext cx="255270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spc="300" dirty="0" smtClean="0">
                <a:solidFill>
                  <a:srgbClr val="000000"/>
                </a:solidFill>
                <a:latin typeface="Lato Bold"/>
              </a:rPr>
              <a:t>Done  By</a:t>
            </a:r>
            <a:r>
              <a:rPr lang="en-US" sz="3000" spc="300" dirty="0">
                <a:solidFill>
                  <a:srgbClr val="000000"/>
                </a:solidFill>
                <a:latin typeface="Lato Bold"/>
              </a:rPr>
              <a:t>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1375" y="8342456"/>
            <a:ext cx="5204141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 dirty="0" err="1">
                <a:solidFill>
                  <a:srgbClr val="000000"/>
                </a:solidFill>
                <a:latin typeface="Lato Bold"/>
              </a:rPr>
              <a:t>Tayma</a:t>
            </a:r>
            <a:r>
              <a:rPr lang="en-US" sz="3000" spc="300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00" spc="300" dirty="0" err="1" smtClean="0">
                <a:solidFill>
                  <a:srgbClr val="000000"/>
                </a:solidFill>
                <a:latin typeface="Lato Bold"/>
              </a:rPr>
              <a:t>Abd</a:t>
            </a:r>
            <a:r>
              <a:rPr lang="en-US" sz="3000" spc="300" dirty="0" smtClean="0">
                <a:solidFill>
                  <a:srgbClr val="000000"/>
                </a:solidFill>
                <a:latin typeface="Lato Bold"/>
              </a:rPr>
              <a:t>  </a:t>
            </a:r>
            <a:r>
              <a:rPr lang="en-US" sz="3000" spc="300" dirty="0" err="1">
                <a:solidFill>
                  <a:srgbClr val="000000"/>
                </a:solidFill>
                <a:latin typeface="Lato Bold"/>
              </a:rPr>
              <a:t>Rabou</a:t>
            </a:r>
            <a:endParaRPr lang="en-US" sz="3000" spc="300" dirty="0">
              <a:solidFill>
                <a:srgbClr val="000000"/>
              </a:solidFill>
              <a:latin typeface="Lato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712549" y="8342455"/>
            <a:ext cx="3168091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 dirty="0" err="1">
                <a:solidFill>
                  <a:srgbClr val="000000"/>
                </a:solidFill>
                <a:latin typeface="Lato Bold"/>
              </a:rPr>
              <a:t>Hala</a:t>
            </a:r>
            <a:r>
              <a:rPr lang="en-US" sz="3000" spc="300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 Bold"/>
              </a:rPr>
              <a:t>Merie</a:t>
            </a:r>
            <a:endParaRPr lang="en-US" sz="3000" spc="300" dirty="0">
              <a:solidFill>
                <a:srgbClr val="000000"/>
              </a:solidFill>
              <a:latin typeface="Lato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651767" y="9168956"/>
            <a:ext cx="312348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 dirty="0" err="1">
                <a:solidFill>
                  <a:srgbClr val="000000"/>
                </a:solidFill>
                <a:latin typeface="Lato Bold"/>
              </a:rPr>
              <a:t>Ghina</a:t>
            </a:r>
            <a:r>
              <a:rPr lang="en-US" sz="3000" spc="300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 Bold"/>
              </a:rPr>
              <a:t>Alqaseer</a:t>
            </a:r>
            <a:endParaRPr lang="en-US" sz="3000" spc="300" dirty="0">
              <a:solidFill>
                <a:srgbClr val="000000"/>
              </a:solidFill>
              <a:latin typeface="Lato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877169" y="9273730"/>
            <a:ext cx="300347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>
                <a:solidFill>
                  <a:srgbClr val="000000"/>
                </a:solidFill>
                <a:latin typeface="Lato Bold"/>
              </a:rPr>
              <a:t>Sarah Akkasha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59056" y="0"/>
            <a:ext cx="5416831" cy="12022429"/>
            <a:chOff x="0" y="0"/>
            <a:chExt cx="2858770" cy="63449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58770" cy="6344920"/>
            </a:xfrm>
            <a:custGeom>
              <a:avLst/>
              <a:gdLst/>
              <a:ahLst/>
              <a:cxnLst/>
              <a:rect l="l" t="t" r="r" b="b"/>
              <a:pathLst>
                <a:path w="2858770" h="6344920">
                  <a:moveTo>
                    <a:pt x="1827530" y="6344920"/>
                  </a:moveTo>
                  <a:lnTo>
                    <a:pt x="0" y="6344920"/>
                  </a:lnTo>
                  <a:lnTo>
                    <a:pt x="0" y="1031240"/>
                  </a:lnTo>
                  <a:cubicBezTo>
                    <a:pt x="0" y="461010"/>
                    <a:pt x="461010" y="0"/>
                    <a:pt x="1031240" y="0"/>
                  </a:cubicBezTo>
                  <a:lnTo>
                    <a:pt x="2858770" y="0"/>
                  </a:lnTo>
                  <a:lnTo>
                    <a:pt x="2858770" y="5313680"/>
                  </a:lnTo>
                  <a:cubicBezTo>
                    <a:pt x="2858770" y="5883910"/>
                    <a:pt x="2397760" y="6344920"/>
                    <a:pt x="1827530" y="6344920"/>
                  </a:cubicBezTo>
                  <a:close/>
                </a:path>
              </a:pathLst>
            </a:custGeom>
            <a:blipFill>
              <a:blip r:embed="rId2"/>
              <a:stretch>
                <a:fillRect l="-103496" r="-129630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7259300" y="7109187"/>
            <a:ext cx="1028700" cy="3177813"/>
            <a:chOff x="0" y="0"/>
            <a:chExt cx="812800" cy="25108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2510865"/>
            </a:xfrm>
            <a:custGeom>
              <a:avLst/>
              <a:gdLst/>
              <a:ahLst/>
              <a:cxnLst/>
              <a:rect l="l" t="t" r="r" b="b"/>
              <a:pathLst>
                <a:path w="812800" h="2510865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7259300" y="0"/>
            <a:ext cx="1028700" cy="102870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609914" y="0"/>
            <a:ext cx="1694792" cy="10287000"/>
            <a:chOff x="0" y="0"/>
            <a:chExt cx="446365" cy="27093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46365" cy="2709333"/>
            </a:xfrm>
            <a:custGeom>
              <a:avLst/>
              <a:gdLst/>
              <a:ahLst/>
              <a:cxnLst/>
              <a:rect l="l" t="t" r="r" b="b"/>
              <a:pathLst>
                <a:path w="446365" h="2709333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853887" y="652966"/>
            <a:ext cx="1977164" cy="197716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99699" y="0"/>
                  </a:moveTo>
                  <a:lnTo>
                    <a:pt x="613101" y="0"/>
                  </a:lnTo>
                  <a:cubicBezTo>
                    <a:pt x="666064" y="0"/>
                    <a:pt x="716859" y="21040"/>
                    <a:pt x="754309" y="58491"/>
                  </a:cubicBezTo>
                  <a:cubicBezTo>
                    <a:pt x="791760" y="95941"/>
                    <a:pt x="812800" y="146736"/>
                    <a:pt x="812800" y="199699"/>
                  </a:cubicBezTo>
                  <a:lnTo>
                    <a:pt x="812800" y="613101"/>
                  </a:lnTo>
                  <a:cubicBezTo>
                    <a:pt x="812800" y="666064"/>
                    <a:pt x="791760" y="716859"/>
                    <a:pt x="754309" y="754309"/>
                  </a:cubicBezTo>
                  <a:cubicBezTo>
                    <a:pt x="716859" y="791760"/>
                    <a:pt x="666064" y="812800"/>
                    <a:pt x="613101" y="812800"/>
                  </a:cubicBezTo>
                  <a:lnTo>
                    <a:pt x="199699" y="812800"/>
                  </a:lnTo>
                  <a:cubicBezTo>
                    <a:pt x="146736" y="812800"/>
                    <a:pt x="95941" y="791760"/>
                    <a:pt x="58491" y="754309"/>
                  </a:cubicBezTo>
                  <a:cubicBezTo>
                    <a:pt x="21040" y="716859"/>
                    <a:pt x="0" y="666064"/>
                    <a:pt x="0" y="613101"/>
                  </a:cubicBezTo>
                  <a:lnTo>
                    <a:pt x="0" y="199699"/>
                  </a:lnTo>
                  <a:cubicBezTo>
                    <a:pt x="0" y="146736"/>
                    <a:pt x="21040" y="95941"/>
                    <a:pt x="58491" y="58491"/>
                  </a:cubicBezTo>
                  <a:cubicBezTo>
                    <a:pt x="95941" y="21040"/>
                    <a:pt x="146736" y="0"/>
                    <a:pt x="199699" y="0"/>
                  </a:cubicBezTo>
                  <a:close/>
                </a:path>
              </a:pathLst>
            </a:custGeom>
            <a:solidFill>
              <a:srgbClr val="0345E4">
                <a:alpha val="29804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14514" y="4876084"/>
            <a:ext cx="8795646" cy="1523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60"/>
              </a:lnSpc>
            </a:pPr>
            <a:r>
              <a:rPr lang="en-US" sz="10400">
                <a:solidFill>
                  <a:srgbClr val="000000"/>
                </a:solidFill>
                <a:latin typeface="Garet Bold"/>
              </a:rPr>
              <a:t>THANK YOU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8484493" y="9014056"/>
            <a:ext cx="2545888" cy="254588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0345E4">
                  <a:alpha val="9804"/>
                </a:srgbClr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259300" y="9134475"/>
            <a:ext cx="853559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000000"/>
                </a:solidFill>
                <a:latin typeface="Poppins Bold"/>
              </a:rPr>
              <a:t>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3001" y="-1329151"/>
            <a:ext cx="5770168" cy="577016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4000" y="564843"/>
            <a:ext cx="2396931" cy="9154697"/>
            <a:chOff x="0" y="0"/>
            <a:chExt cx="874407" cy="333965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74407" cy="3339659"/>
            </a:xfrm>
            <a:custGeom>
              <a:avLst/>
              <a:gdLst/>
              <a:ahLst/>
              <a:cxnLst/>
              <a:rect l="l" t="t" r="r" b="b"/>
              <a:pathLst>
                <a:path w="874407" h="3339659">
                  <a:moveTo>
                    <a:pt x="0" y="0"/>
                  </a:moveTo>
                  <a:lnTo>
                    <a:pt x="874407" y="0"/>
                  </a:lnTo>
                  <a:lnTo>
                    <a:pt x="874407" y="3339659"/>
                  </a:lnTo>
                  <a:lnTo>
                    <a:pt x="0" y="3339659"/>
                  </a:lnTo>
                  <a:close/>
                </a:path>
              </a:pathLst>
            </a:custGeom>
            <a:solidFill>
              <a:srgbClr val="B1C9E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8" name="Group 8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0199762" y="2615756"/>
            <a:ext cx="6398323" cy="6328524"/>
          </a:xfrm>
          <a:custGeom>
            <a:avLst/>
            <a:gdLst/>
            <a:ahLst/>
            <a:cxnLst/>
            <a:rect l="l" t="t" r="r" b="b"/>
            <a:pathLst>
              <a:path w="6398323" h="6328524">
                <a:moveTo>
                  <a:pt x="0" y="0"/>
                </a:moveTo>
                <a:lnTo>
                  <a:pt x="6398323" y="0"/>
                </a:lnTo>
                <a:lnTo>
                  <a:pt x="6398323" y="6328523"/>
                </a:lnTo>
                <a:lnTo>
                  <a:pt x="0" y="63285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19537" y="1574983"/>
            <a:ext cx="8183276" cy="895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INTRODUCTION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63898" y="3111006"/>
            <a:ext cx="7294554" cy="6147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97"/>
              </a:lnSpc>
            </a:pPr>
            <a:r>
              <a:rPr lang="en-US" sz="4355" spc="435">
                <a:solidFill>
                  <a:srgbClr val="000000"/>
                </a:solidFill>
                <a:latin typeface="Lato"/>
              </a:rPr>
              <a:t>our project is a platform that connects ..</a:t>
            </a:r>
          </a:p>
          <a:p>
            <a:pPr algn="ctr">
              <a:lnSpc>
                <a:spcPts val="6097"/>
              </a:lnSpc>
            </a:pPr>
            <a:r>
              <a:rPr lang="en-US" sz="4355" spc="435">
                <a:solidFill>
                  <a:srgbClr val="000000"/>
                </a:solidFill>
                <a:latin typeface="Lato"/>
              </a:rPr>
              <a:t>services</a:t>
            </a:r>
          </a:p>
          <a:p>
            <a:pPr algn="ctr">
              <a:lnSpc>
                <a:spcPts val="6097"/>
              </a:lnSpc>
            </a:pPr>
            <a:r>
              <a:rPr lang="en-US" sz="4355" spc="435">
                <a:solidFill>
                  <a:srgbClr val="000000"/>
                </a:solidFill>
                <a:latin typeface="Lato"/>
              </a:rPr>
              <a:t>courses</a:t>
            </a:r>
          </a:p>
          <a:p>
            <a:pPr algn="ctr">
              <a:lnSpc>
                <a:spcPts val="6097"/>
              </a:lnSpc>
            </a:pPr>
            <a:r>
              <a:rPr lang="en-US" sz="4355" spc="435">
                <a:solidFill>
                  <a:srgbClr val="000000"/>
                </a:solidFill>
                <a:latin typeface="Lato"/>
              </a:rPr>
              <a:t>job opportunities</a:t>
            </a:r>
          </a:p>
          <a:p>
            <a:pPr algn="ctr">
              <a:lnSpc>
                <a:spcPts val="6097"/>
              </a:lnSpc>
            </a:pPr>
            <a:r>
              <a:rPr lang="en-US" sz="4355" spc="435">
                <a:solidFill>
                  <a:srgbClr val="000000"/>
                </a:solidFill>
                <a:latin typeface="Lato"/>
              </a:rPr>
              <a:t>with who is looking for them </a:t>
            </a:r>
          </a:p>
          <a:p>
            <a:pPr algn="ctr">
              <a:lnSpc>
                <a:spcPts val="6097"/>
              </a:lnSpc>
            </a:pPr>
            <a:endParaRPr lang="en-US" sz="4355" spc="435">
              <a:solidFill>
                <a:srgbClr val="000000"/>
              </a:solidFill>
              <a:latin typeface="Lat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992600" y="9258300"/>
            <a:ext cx="1028700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000000"/>
                </a:solidFill>
                <a:latin typeface="Poppins Bold"/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1577" y="5778401"/>
            <a:ext cx="3642674" cy="2056288"/>
            <a:chOff x="0" y="0"/>
            <a:chExt cx="959387" cy="5415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9387" cy="541574"/>
            </a:xfrm>
            <a:custGeom>
              <a:avLst/>
              <a:gdLst/>
              <a:ahLst/>
              <a:cxnLst/>
              <a:rect l="l" t="t" r="r" b="b"/>
              <a:pathLst>
                <a:path w="959387" h="541574">
                  <a:moveTo>
                    <a:pt x="0" y="0"/>
                  </a:moveTo>
                  <a:lnTo>
                    <a:pt x="756187" y="0"/>
                  </a:lnTo>
                  <a:lnTo>
                    <a:pt x="959387" y="270787"/>
                  </a:lnTo>
                  <a:lnTo>
                    <a:pt x="756187" y="541574"/>
                  </a:lnTo>
                  <a:lnTo>
                    <a:pt x="0" y="541574"/>
                  </a:lnTo>
                  <a:lnTo>
                    <a:pt x="203200" y="270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96D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77800" y="-38100"/>
              <a:ext cx="705387" cy="5796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728200" y="5778401"/>
            <a:ext cx="3642674" cy="2056288"/>
            <a:chOff x="0" y="0"/>
            <a:chExt cx="959387" cy="5415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59387" cy="541574"/>
            </a:xfrm>
            <a:custGeom>
              <a:avLst/>
              <a:gdLst/>
              <a:ahLst/>
              <a:cxnLst/>
              <a:rect l="l" t="t" r="r" b="b"/>
              <a:pathLst>
                <a:path w="959387" h="541574">
                  <a:moveTo>
                    <a:pt x="0" y="0"/>
                  </a:moveTo>
                  <a:lnTo>
                    <a:pt x="756187" y="0"/>
                  </a:lnTo>
                  <a:lnTo>
                    <a:pt x="959387" y="270787"/>
                  </a:lnTo>
                  <a:lnTo>
                    <a:pt x="756187" y="541574"/>
                  </a:lnTo>
                  <a:lnTo>
                    <a:pt x="0" y="541574"/>
                  </a:lnTo>
                  <a:lnTo>
                    <a:pt x="203200" y="270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96D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77800" y="-38100"/>
              <a:ext cx="705387" cy="5796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03842" y="5778401"/>
            <a:ext cx="3598044" cy="2056288"/>
            <a:chOff x="0" y="0"/>
            <a:chExt cx="947633" cy="54157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47633" cy="541574"/>
            </a:xfrm>
            <a:custGeom>
              <a:avLst/>
              <a:gdLst/>
              <a:ahLst/>
              <a:cxnLst/>
              <a:rect l="l" t="t" r="r" b="b"/>
              <a:pathLst>
                <a:path w="947633" h="541574">
                  <a:moveTo>
                    <a:pt x="0" y="0"/>
                  </a:moveTo>
                  <a:lnTo>
                    <a:pt x="744433" y="0"/>
                  </a:lnTo>
                  <a:lnTo>
                    <a:pt x="947633" y="270787"/>
                  </a:lnTo>
                  <a:lnTo>
                    <a:pt x="744433" y="541574"/>
                  </a:lnTo>
                  <a:lnTo>
                    <a:pt x="0" y="541574"/>
                  </a:lnTo>
                  <a:lnTo>
                    <a:pt x="203200" y="270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96D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77800" y="-38100"/>
              <a:ext cx="693633" cy="5796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779505" y="5778401"/>
            <a:ext cx="3664989" cy="2056288"/>
            <a:chOff x="0" y="0"/>
            <a:chExt cx="965264" cy="54157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65264" cy="541574"/>
            </a:xfrm>
            <a:custGeom>
              <a:avLst/>
              <a:gdLst/>
              <a:ahLst/>
              <a:cxnLst/>
              <a:rect l="l" t="t" r="r" b="b"/>
              <a:pathLst>
                <a:path w="965264" h="541574">
                  <a:moveTo>
                    <a:pt x="0" y="0"/>
                  </a:moveTo>
                  <a:lnTo>
                    <a:pt x="762064" y="0"/>
                  </a:lnTo>
                  <a:lnTo>
                    <a:pt x="965264" y="270787"/>
                  </a:lnTo>
                  <a:lnTo>
                    <a:pt x="762064" y="541574"/>
                  </a:lnTo>
                  <a:lnTo>
                    <a:pt x="0" y="541574"/>
                  </a:lnTo>
                  <a:lnTo>
                    <a:pt x="203200" y="270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96D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77800" y="-38100"/>
              <a:ext cx="711264" cy="5796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444494" y="5778401"/>
            <a:ext cx="3843506" cy="2056288"/>
            <a:chOff x="0" y="0"/>
            <a:chExt cx="1012281" cy="54157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12281" cy="541574"/>
            </a:xfrm>
            <a:custGeom>
              <a:avLst/>
              <a:gdLst/>
              <a:ahLst/>
              <a:cxnLst/>
              <a:rect l="l" t="t" r="r" b="b"/>
              <a:pathLst>
                <a:path w="1012281" h="541574">
                  <a:moveTo>
                    <a:pt x="0" y="0"/>
                  </a:moveTo>
                  <a:lnTo>
                    <a:pt x="809081" y="0"/>
                  </a:lnTo>
                  <a:lnTo>
                    <a:pt x="1012281" y="270787"/>
                  </a:lnTo>
                  <a:lnTo>
                    <a:pt x="809081" y="541574"/>
                  </a:lnTo>
                  <a:lnTo>
                    <a:pt x="0" y="541574"/>
                  </a:lnTo>
                  <a:lnTo>
                    <a:pt x="203200" y="270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96D4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77800" y="-38100"/>
              <a:ext cx="758281" cy="5796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056676" y="5834978"/>
            <a:ext cx="1872475" cy="1943134"/>
          </a:xfrm>
          <a:custGeom>
            <a:avLst/>
            <a:gdLst/>
            <a:ahLst/>
            <a:cxnLst/>
            <a:rect l="l" t="t" r="r" b="b"/>
            <a:pathLst>
              <a:path w="1872475" h="1943134">
                <a:moveTo>
                  <a:pt x="0" y="0"/>
                </a:moveTo>
                <a:lnTo>
                  <a:pt x="1872475" y="0"/>
                </a:lnTo>
                <a:lnTo>
                  <a:pt x="1872475" y="1943134"/>
                </a:lnTo>
                <a:lnTo>
                  <a:pt x="0" y="1943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4713126" y="5778401"/>
            <a:ext cx="1645030" cy="2056288"/>
          </a:xfrm>
          <a:custGeom>
            <a:avLst/>
            <a:gdLst/>
            <a:ahLst/>
            <a:cxnLst/>
            <a:rect l="l" t="t" r="r" b="b"/>
            <a:pathLst>
              <a:path w="1645030" h="2056288">
                <a:moveTo>
                  <a:pt x="0" y="0"/>
                </a:moveTo>
                <a:lnTo>
                  <a:pt x="1645031" y="0"/>
                </a:lnTo>
                <a:lnTo>
                  <a:pt x="1645031" y="2056288"/>
                </a:lnTo>
                <a:lnTo>
                  <a:pt x="0" y="205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8066361" y="5761682"/>
            <a:ext cx="2073006" cy="2073006"/>
          </a:xfrm>
          <a:custGeom>
            <a:avLst/>
            <a:gdLst/>
            <a:ahLst/>
            <a:cxnLst/>
            <a:rect l="l" t="t" r="r" b="b"/>
            <a:pathLst>
              <a:path w="2073006" h="2073006">
                <a:moveTo>
                  <a:pt x="0" y="0"/>
                </a:moveTo>
                <a:lnTo>
                  <a:pt x="2073006" y="0"/>
                </a:lnTo>
                <a:lnTo>
                  <a:pt x="2073006" y="2073007"/>
                </a:lnTo>
                <a:lnTo>
                  <a:pt x="0" y="20730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1580759" y="5786879"/>
            <a:ext cx="2062482" cy="1991232"/>
          </a:xfrm>
          <a:custGeom>
            <a:avLst/>
            <a:gdLst/>
            <a:ahLst/>
            <a:cxnLst/>
            <a:rect l="l" t="t" r="r" b="b"/>
            <a:pathLst>
              <a:path w="2062482" h="1991232">
                <a:moveTo>
                  <a:pt x="0" y="0"/>
                </a:moveTo>
                <a:lnTo>
                  <a:pt x="2062482" y="0"/>
                </a:lnTo>
                <a:lnTo>
                  <a:pt x="2062482" y="1991233"/>
                </a:lnTo>
                <a:lnTo>
                  <a:pt x="0" y="19912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5511490" y="5786879"/>
            <a:ext cx="1461897" cy="1991232"/>
          </a:xfrm>
          <a:custGeom>
            <a:avLst/>
            <a:gdLst/>
            <a:ahLst/>
            <a:cxnLst/>
            <a:rect l="l" t="t" r="r" b="b"/>
            <a:pathLst>
              <a:path w="1461897" h="1991232">
                <a:moveTo>
                  <a:pt x="0" y="0"/>
                </a:moveTo>
                <a:lnTo>
                  <a:pt x="1461897" y="0"/>
                </a:lnTo>
                <a:lnTo>
                  <a:pt x="1461897" y="1991233"/>
                </a:lnTo>
                <a:lnTo>
                  <a:pt x="0" y="199123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TextBox 22"/>
          <p:cNvSpPr txBox="1"/>
          <p:nvPr/>
        </p:nvSpPr>
        <p:spPr>
          <a:xfrm>
            <a:off x="0" y="3184244"/>
            <a:ext cx="3385012" cy="2189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79"/>
              </a:lnSpc>
              <a:spcBef>
                <a:spcPct val="0"/>
              </a:spcBef>
            </a:pPr>
            <a:r>
              <a:rPr lang="en-US" sz="4199" u="none" strike="noStrike" spc="419">
                <a:solidFill>
                  <a:srgbClr val="000000"/>
                </a:solidFill>
                <a:latin typeface="Lato Bold"/>
              </a:rPr>
              <a:t>Planning </a:t>
            </a:r>
          </a:p>
          <a:p>
            <a:pPr marL="0" lvl="0" indent="0" algn="ctr">
              <a:lnSpc>
                <a:spcPts val="5879"/>
              </a:lnSpc>
              <a:spcBef>
                <a:spcPct val="0"/>
              </a:spcBef>
            </a:pPr>
            <a:r>
              <a:rPr lang="en-US" sz="4199" u="none" strike="noStrike" spc="419">
                <a:solidFill>
                  <a:srgbClr val="000000"/>
                </a:solidFill>
                <a:latin typeface="Lato Bold"/>
              </a:rPr>
              <a:t>&amp; </a:t>
            </a:r>
          </a:p>
          <a:p>
            <a:pPr marL="0" lvl="0" indent="0" algn="ctr">
              <a:lnSpc>
                <a:spcPts val="5879"/>
              </a:lnSpc>
              <a:spcBef>
                <a:spcPct val="0"/>
              </a:spcBef>
            </a:pPr>
            <a:r>
              <a:rPr lang="en-US" sz="4199" u="none" strike="noStrike" spc="419">
                <a:solidFill>
                  <a:srgbClr val="000000"/>
                </a:solidFill>
                <a:latin typeface="Lato Bold"/>
              </a:rPr>
              <a:t>Analysis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36243" y="8158539"/>
            <a:ext cx="2112526" cy="738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spc="429">
                <a:solidFill>
                  <a:srgbClr val="000000"/>
                </a:solidFill>
                <a:latin typeface="Lato Bold"/>
              </a:rPr>
              <a:t>01 - 02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433358" y="4015290"/>
            <a:ext cx="3870484" cy="146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 spc="419">
                <a:solidFill>
                  <a:srgbClr val="000000"/>
                </a:solidFill>
                <a:latin typeface="Lato Bold"/>
              </a:rPr>
              <a:t>Requirement </a:t>
            </a:r>
          </a:p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 spc="419">
                <a:solidFill>
                  <a:srgbClr val="000000"/>
                </a:solidFill>
                <a:latin typeface="Lato Bold"/>
              </a:rPr>
              <a:t>specification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997244" y="8158539"/>
            <a:ext cx="742712" cy="738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spc="429">
                <a:solidFill>
                  <a:srgbClr val="000000"/>
                </a:solidFill>
                <a:latin typeface="Lato Bold"/>
              </a:rPr>
              <a:t>03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696200" y="4651560"/>
            <a:ext cx="2144173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 spc="419" dirty="0">
                <a:solidFill>
                  <a:srgbClr val="000000"/>
                </a:solidFill>
                <a:latin typeface="Lato Bold"/>
              </a:rPr>
              <a:t>Design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785122" y="8158539"/>
            <a:ext cx="742712" cy="738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spc="429">
                <a:solidFill>
                  <a:srgbClr val="000000"/>
                </a:solidFill>
                <a:latin typeface="Lato Bold"/>
              </a:rPr>
              <a:t>04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466606" y="4639211"/>
            <a:ext cx="2008584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 spc="419">
                <a:solidFill>
                  <a:srgbClr val="000000"/>
                </a:solidFill>
                <a:latin typeface="Lato Bold"/>
              </a:rPr>
              <a:t>Coding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414635" y="8158539"/>
            <a:ext cx="2112526" cy="738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spc="429">
                <a:solidFill>
                  <a:srgbClr val="000000"/>
                </a:solidFill>
                <a:latin typeface="Lato Bold"/>
              </a:rPr>
              <a:t>05 - 15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035502" y="4639211"/>
            <a:ext cx="2143244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 spc="419">
                <a:solidFill>
                  <a:srgbClr val="000000"/>
                </a:solidFill>
                <a:latin typeface="Lato Bold"/>
              </a:rPr>
              <a:t>Testing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5050861" y="8158539"/>
            <a:ext cx="2112526" cy="738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spc="429">
                <a:solidFill>
                  <a:srgbClr val="000000"/>
                </a:solidFill>
                <a:latin typeface="Lato Bold"/>
              </a:rPr>
              <a:t>16 - 18</a:t>
            </a:r>
          </a:p>
        </p:txBody>
      </p:sp>
      <p:grpSp>
        <p:nvGrpSpPr>
          <p:cNvPr id="32" name="Group 32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1503849" y="1305453"/>
            <a:ext cx="8183276" cy="895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PROJECT PHASES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77394" y="8963025"/>
            <a:ext cx="280761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 dirty="0">
                <a:solidFill>
                  <a:srgbClr val="000000"/>
                </a:solidFill>
                <a:latin typeface="Lato Bold"/>
              </a:rPr>
              <a:t>(IN WEEKS)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6973388" y="9134475"/>
            <a:ext cx="886166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000000"/>
                </a:solidFill>
                <a:latin typeface="Poppins Bold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61" y="1900677"/>
            <a:ext cx="3601548" cy="360154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40774" y="5259785"/>
            <a:ext cx="3001290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99">
                <a:solidFill>
                  <a:srgbClr val="000000"/>
                </a:solidFill>
                <a:latin typeface="Lato Bold"/>
              </a:rPr>
              <a:t>Frontend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226" y="1900677"/>
            <a:ext cx="3601548" cy="360154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643355" y="5259785"/>
            <a:ext cx="3001290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99">
                <a:solidFill>
                  <a:srgbClr val="000000"/>
                </a:solidFill>
                <a:latin typeface="Lato Bold"/>
              </a:rPr>
              <a:t>Backend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5806" y="1900677"/>
            <a:ext cx="3601548" cy="360154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645935" y="5259785"/>
            <a:ext cx="3001290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99">
                <a:solidFill>
                  <a:srgbClr val="000000"/>
                </a:solidFill>
                <a:latin typeface="Lato Bold"/>
              </a:rPr>
              <a:t>dashboard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936" y="6047406"/>
            <a:ext cx="3601548" cy="3601548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642065" y="9406513"/>
            <a:ext cx="3001290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99">
                <a:solidFill>
                  <a:srgbClr val="000000"/>
                </a:solidFill>
                <a:latin typeface="Lato Bold"/>
              </a:rPr>
              <a:t>report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4516" y="6047406"/>
            <a:ext cx="3601548" cy="3601548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120250" y="9406513"/>
            <a:ext cx="4050080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99">
                <a:solidFill>
                  <a:srgbClr val="000000"/>
                </a:solidFill>
                <a:latin typeface="Lato Bold"/>
              </a:rPr>
              <a:t>presentation</a:t>
            </a:r>
          </a:p>
        </p:txBody>
      </p:sp>
      <p:grpSp>
        <p:nvGrpSpPr>
          <p:cNvPr id="12" name="Group 12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641203" y="954198"/>
            <a:ext cx="5260053" cy="89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5"/>
              </a:lnSpc>
            </a:pPr>
            <a:r>
              <a:rPr lang="en-US" sz="6100" spc="305">
                <a:solidFill>
                  <a:srgbClr val="2B4A9D"/>
                </a:solidFill>
                <a:latin typeface="Poppins Ultra-Bold"/>
              </a:rPr>
              <a:t>PROGRESS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947354" y="9256570"/>
            <a:ext cx="973070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000000"/>
                </a:solidFill>
                <a:latin typeface="Poppins Bold"/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853234" y="3183469"/>
            <a:ext cx="2147893" cy="2666685"/>
          </a:xfrm>
          <a:custGeom>
            <a:avLst/>
            <a:gdLst/>
            <a:ahLst/>
            <a:cxnLst/>
            <a:rect l="l" t="t" r="r" b="b"/>
            <a:pathLst>
              <a:path w="2147893" h="2666685">
                <a:moveTo>
                  <a:pt x="0" y="0"/>
                </a:moveTo>
                <a:lnTo>
                  <a:pt x="2147894" y="0"/>
                </a:lnTo>
                <a:lnTo>
                  <a:pt x="2147894" y="2666684"/>
                </a:lnTo>
                <a:lnTo>
                  <a:pt x="0" y="2666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481769" y="4538504"/>
            <a:ext cx="5380738" cy="5380738"/>
          </a:xfrm>
          <a:custGeom>
            <a:avLst/>
            <a:gdLst/>
            <a:ahLst/>
            <a:cxnLst/>
            <a:rect l="l" t="t" r="r" b="b"/>
            <a:pathLst>
              <a:path w="5380738" h="5380738">
                <a:moveTo>
                  <a:pt x="0" y="0"/>
                </a:moveTo>
                <a:lnTo>
                  <a:pt x="5380738" y="0"/>
                </a:lnTo>
                <a:lnTo>
                  <a:pt x="5380738" y="5380738"/>
                </a:lnTo>
                <a:lnTo>
                  <a:pt x="0" y="53807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02322" y="1047750"/>
            <a:ext cx="13739633" cy="895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PROGRAMMING LANGUAGES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687800" y="9134475"/>
            <a:ext cx="1201043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>
                <a:solidFill>
                  <a:srgbClr val="000000"/>
                </a:solidFill>
                <a:latin typeface="Poppins Bold"/>
              </a:rPr>
              <a:t>04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009900"/>
            <a:ext cx="4986105" cy="2575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2252883" y="4299203"/>
            <a:ext cx="2675503" cy="2675503"/>
          </a:xfrm>
          <a:custGeom>
            <a:avLst/>
            <a:gdLst/>
            <a:ahLst/>
            <a:cxnLst/>
            <a:rect l="l" t="t" r="r" b="b"/>
            <a:pathLst>
              <a:path w="2675503" h="2675503">
                <a:moveTo>
                  <a:pt x="0" y="0"/>
                </a:moveTo>
                <a:lnTo>
                  <a:pt x="2675503" y="0"/>
                </a:lnTo>
                <a:lnTo>
                  <a:pt x="2675503" y="2675503"/>
                </a:lnTo>
                <a:lnTo>
                  <a:pt x="0" y="2675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732186" y="4134851"/>
            <a:ext cx="2823627" cy="2839855"/>
          </a:xfrm>
          <a:custGeom>
            <a:avLst/>
            <a:gdLst/>
            <a:ahLst/>
            <a:cxnLst/>
            <a:rect l="l" t="t" r="r" b="b"/>
            <a:pathLst>
              <a:path w="2823627" h="2839855">
                <a:moveTo>
                  <a:pt x="0" y="0"/>
                </a:moveTo>
                <a:lnTo>
                  <a:pt x="2823628" y="0"/>
                </a:lnTo>
                <a:lnTo>
                  <a:pt x="2823628" y="2839855"/>
                </a:lnTo>
                <a:lnTo>
                  <a:pt x="0" y="28398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250204" y="4066321"/>
            <a:ext cx="5608546" cy="3141267"/>
          </a:xfrm>
          <a:custGeom>
            <a:avLst/>
            <a:gdLst/>
            <a:ahLst/>
            <a:cxnLst/>
            <a:rect l="l" t="t" r="r" b="b"/>
            <a:pathLst>
              <a:path w="5608546" h="3141267">
                <a:moveTo>
                  <a:pt x="0" y="0"/>
                </a:moveTo>
                <a:lnTo>
                  <a:pt x="5608546" y="0"/>
                </a:lnTo>
                <a:lnTo>
                  <a:pt x="5608546" y="3141267"/>
                </a:lnTo>
                <a:lnTo>
                  <a:pt x="0" y="31412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641203" y="954198"/>
            <a:ext cx="3564137" cy="89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5"/>
              </a:lnSpc>
            </a:pPr>
            <a:r>
              <a:rPr lang="en-US" sz="6100" spc="305">
                <a:solidFill>
                  <a:srgbClr val="2B4A9D"/>
                </a:solidFill>
                <a:latin typeface="Poppins Ultra-Bold"/>
              </a:rPr>
              <a:t>TOOLS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840200" y="9134475"/>
            <a:ext cx="1041201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000000"/>
                </a:solidFill>
                <a:latin typeface="Poppins Bold"/>
              </a:rPr>
              <a:t>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19937" y="871414"/>
            <a:ext cx="1629197" cy="8263031"/>
            <a:chOff x="0" y="0"/>
            <a:chExt cx="2354580" cy="1194206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942063"/>
            </a:xfrm>
            <a:custGeom>
              <a:avLst/>
              <a:gdLst/>
              <a:ahLst/>
              <a:cxnLst/>
              <a:rect l="l" t="t" r="r" b="b"/>
              <a:pathLst>
                <a:path w="2353310" h="11942063">
                  <a:moveTo>
                    <a:pt x="784860" y="11874753"/>
                  </a:moveTo>
                  <a:cubicBezTo>
                    <a:pt x="905510" y="11915393"/>
                    <a:pt x="1042670" y="11942063"/>
                    <a:pt x="1177290" y="11942063"/>
                  </a:cubicBezTo>
                  <a:cubicBezTo>
                    <a:pt x="1311910" y="11942063"/>
                    <a:pt x="1441450" y="11919203"/>
                    <a:pt x="1560830" y="11878563"/>
                  </a:cubicBezTo>
                  <a:cubicBezTo>
                    <a:pt x="1563370" y="11877293"/>
                    <a:pt x="1565910" y="11877293"/>
                    <a:pt x="1568450" y="11876022"/>
                  </a:cubicBezTo>
                  <a:cubicBezTo>
                    <a:pt x="2016760" y="11713463"/>
                    <a:pt x="2346960" y="11284203"/>
                    <a:pt x="2353310" y="1075463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746386"/>
                  </a:lnTo>
                  <a:cubicBezTo>
                    <a:pt x="6350" y="11286743"/>
                    <a:pt x="331470" y="11716003"/>
                    <a:pt x="784860" y="11874753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13165106" y="2651554"/>
            <a:ext cx="4695311" cy="4114800"/>
          </a:xfrm>
          <a:custGeom>
            <a:avLst/>
            <a:gdLst/>
            <a:ahLst/>
            <a:cxnLst/>
            <a:rect l="l" t="t" r="r" b="b"/>
            <a:pathLst>
              <a:path w="4695311" h="4114800">
                <a:moveTo>
                  <a:pt x="0" y="0"/>
                </a:moveTo>
                <a:lnTo>
                  <a:pt x="4695311" y="0"/>
                </a:lnTo>
                <a:lnTo>
                  <a:pt x="46953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062741" y="4564779"/>
            <a:ext cx="7020782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RELATED WORKS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535400" y="9134475"/>
            <a:ext cx="1342430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000000"/>
                </a:solidFill>
                <a:latin typeface="Poppins Bold"/>
              </a:rPr>
              <a:t>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03672" y="-893053"/>
            <a:ext cx="0" cy="11180053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5016443" y="0"/>
            <a:ext cx="0" cy="11180053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7822515" y="0"/>
            <a:ext cx="0" cy="11180053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650901" y="714070"/>
            <a:ext cx="0" cy="11180053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3367714" y="714070"/>
            <a:ext cx="0" cy="11180053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6151471" y="0"/>
            <a:ext cx="0" cy="11180053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-507667" y="1644885"/>
            <a:ext cx="19794258" cy="19050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7822515" y="714070"/>
            <a:ext cx="8328956" cy="0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0704328" y="-67410"/>
            <a:ext cx="2312023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offers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934089" y="841068"/>
            <a:ext cx="2383885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services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83958" y="841068"/>
            <a:ext cx="2492603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courses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967195" y="841068"/>
            <a:ext cx="1346991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jobs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285359" y="69543"/>
            <a:ext cx="2002641" cy="1556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social</a:t>
            </a:r>
          </a:p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media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99098" y="69543"/>
            <a:ext cx="2430844" cy="1556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mobile/</a:t>
            </a:r>
          </a:p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website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290886" y="69543"/>
            <a:ext cx="2257187" cy="1556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Arabic / </a:t>
            </a:r>
          </a:p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English</a:t>
            </a:r>
          </a:p>
        </p:txBody>
      </p:sp>
      <p:sp>
        <p:nvSpPr>
          <p:cNvPr id="17" name="AutoShape 17"/>
          <p:cNvSpPr/>
          <p:nvPr/>
        </p:nvSpPr>
        <p:spPr>
          <a:xfrm flipV="1">
            <a:off x="-65176" y="9009977"/>
            <a:ext cx="19794258" cy="19050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607113" y="9134475"/>
            <a:ext cx="1630912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ours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836595" y="9134475"/>
            <a:ext cx="1942464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mobile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553596" y="9134475"/>
            <a:ext cx="2053847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Arabic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620441" y="9134475"/>
            <a:ext cx="1604920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 Bold"/>
              </a:rPr>
              <a:t>True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393040" y="9152852"/>
            <a:ext cx="1476190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 Bold"/>
              </a:rPr>
              <a:t>True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658869" y="9152852"/>
            <a:ext cx="1692644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 Bold"/>
              </a:rPr>
              <a:t>True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6312526" y="9152852"/>
            <a:ext cx="1686795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25" name="AutoShape 25"/>
          <p:cNvSpPr/>
          <p:nvPr/>
        </p:nvSpPr>
        <p:spPr>
          <a:xfrm flipV="1">
            <a:off x="-65158" y="7539751"/>
            <a:ext cx="19794258" cy="24353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 flipV="1">
            <a:off x="-81479" y="6069524"/>
            <a:ext cx="19794258" cy="24353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 flipV="1">
            <a:off x="-65140" y="4599298"/>
            <a:ext cx="19794258" cy="24353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flipV="1">
            <a:off x="-65121" y="3129071"/>
            <a:ext cx="19794258" cy="24353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TextBox 29"/>
          <p:cNvSpPr txBox="1"/>
          <p:nvPr/>
        </p:nvSpPr>
        <p:spPr>
          <a:xfrm>
            <a:off x="283965" y="7894657"/>
            <a:ext cx="1763505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 err="1">
                <a:solidFill>
                  <a:srgbClr val="243762"/>
                </a:solidFill>
                <a:latin typeface="Poppins"/>
              </a:rPr>
              <a:t>forsa</a:t>
            </a:r>
            <a:endParaRPr lang="en-US" sz="4353" spc="-87" dirty="0">
              <a:solidFill>
                <a:srgbClr val="243762"/>
              </a:solidFill>
              <a:latin typeface="Poppins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0" y="6362518"/>
            <a:ext cx="2603672" cy="784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 err="1">
                <a:solidFill>
                  <a:srgbClr val="243762"/>
                </a:solidFill>
                <a:latin typeface="Poppins"/>
              </a:rPr>
              <a:t>khamsat</a:t>
            </a:r>
            <a:endParaRPr lang="en-US" sz="4353" spc="-87" dirty="0">
              <a:solidFill>
                <a:srgbClr val="243762"/>
              </a:solidFill>
              <a:latin typeface="Poppin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0" y="4892291"/>
            <a:ext cx="2622722" cy="784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 err="1">
                <a:solidFill>
                  <a:srgbClr val="243762"/>
                </a:solidFill>
                <a:latin typeface="Poppins"/>
              </a:rPr>
              <a:t>skillshare</a:t>
            </a:r>
            <a:endParaRPr lang="en-US" sz="4353" spc="-87" dirty="0">
              <a:solidFill>
                <a:srgbClr val="243762"/>
              </a:solidFill>
              <a:latin typeface="Poppins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90902" y="3457753"/>
            <a:ext cx="2176941" cy="784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 err="1">
                <a:solidFill>
                  <a:srgbClr val="243762"/>
                </a:solidFill>
                <a:latin typeface="Poppins"/>
              </a:rPr>
              <a:t>endeed</a:t>
            </a:r>
            <a:endParaRPr lang="en-US" sz="4353" spc="-87" dirty="0">
              <a:solidFill>
                <a:srgbClr val="243762"/>
              </a:solidFill>
              <a:latin typeface="Poppins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-65176" y="1951838"/>
            <a:ext cx="2597255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 err="1">
                <a:solidFill>
                  <a:srgbClr val="243762"/>
                </a:solidFill>
                <a:latin typeface="Poppins"/>
              </a:rPr>
              <a:t>linkedin</a:t>
            </a:r>
            <a:endParaRPr lang="en-US" sz="4353" spc="-87" dirty="0">
              <a:solidFill>
                <a:srgbClr val="243762"/>
              </a:solidFill>
              <a:latin typeface="Poppins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8461712" y="1951838"/>
            <a:ext cx="1802496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8461712" y="3439174"/>
            <a:ext cx="1705915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461712" y="4909401"/>
            <a:ext cx="1513071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461712" y="7849854"/>
            <a:ext cx="1846000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8620441" y="6379567"/>
            <a:ext cx="1446937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 Bold"/>
              </a:rPr>
              <a:t>True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393040" y="4892291"/>
            <a:ext cx="1549134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 Bold"/>
              </a:rPr>
              <a:t>True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3719079" y="1951838"/>
            <a:ext cx="1632434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 Bold"/>
              </a:rPr>
              <a:t>True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866199" y="3473381"/>
            <a:ext cx="1356262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 Bold"/>
              </a:rPr>
              <a:t>True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3786023" y="7832744"/>
            <a:ext cx="1565490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 Bold"/>
              </a:rPr>
              <a:t>True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6502836" y="1951838"/>
            <a:ext cx="1372732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 Bold"/>
              </a:rPr>
              <a:t>True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646603" y="1951838"/>
            <a:ext cx="1535728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Both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5590623" y="3483977"/>
            <a:ext cx="1628658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Both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364461" y="7849854"/>
            <a:ext cx="2268918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Arabic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5553597" y="6383508"/>
            <a:ext cx="1994476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Arabic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516572" y="4913282"/>
            <a:ext cx="1912642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Arabic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3030404" y="1951838"/>
            <a:ext cx="1634243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Both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3174545" y="3439174"/>
            <a:ext cx="1490101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Both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3049009" y="4913281"/>
            <a:ext cx="1567455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Both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2679610" y="6383508"/>
            <a:ext cx="2363547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Website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2609758" y="7849854"/>
            <a:ext cx="2274287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AE" sz="4353" spc="-87" smtClean="0">
                <a:solidFill>
                  <a:srgbClr val="243762"/>
                </a:solidFill>
                <a:latin typeface="Poppins"/>
              </a:rPr>
              <a:t>Both</a:t>
            </a:r>
            <a:endParaRPr lang="en-US" sz="4353" spc="-87" dirty="0">
              <a:solidFill>
                <a:srgbClr val="243762"/>
              </a:solidFill>
              <a:latin typeface="Poppins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11174104" y="7849854"/>
            <a:ext cx="1707766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6312526" y="7849854"/>
            <a:ext cx="1629061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1064166" y="2035410"/>
            <a:ext cx="1749540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1327020" y="3443055"/>
            <a:ext cx="1557419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6502836" y="3443055"/>
            <a:ext cx="1496486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3793255" y="4871721"/>
            <a:ext cx="1648625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6577012" y="4913282"/>
            <a:ext cx="1422309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1264810" y="6362518"/>
            <a:ext cx="1586324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3921724" y="6383508"/>
            <a:ext cx="1553516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6312526" y="6362518"/>
            <a:ext cx="1629062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363200" y="124834"/>
            <a:ext cx="1075578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000000"/>
                </a:solidFill>
                <a:latin typeface="Poppins Bold"/>
              </a:rPr>
              <a:t>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983195" y="-146184"/>
            <a:ext cx="5572581" cy="11015633"/>
            <a:chOff x="0" y="0"/>
            <a:chExt cx="2032893" cy="40185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32893" cy="4018533"/>
            </a:xfrm>
            <a:custGeom>
              <a:avLst/>
              <a:gdLst/>
              <a:ahLst/>
              <a:cxnLst/>
              <a:rect l="l" t="t" r="r" b="b"/>
              <a:pathLst>
                <a:path w="2032893" h="4018533">
                  <a:moveTo>
                    <a:pt x="0" y="0"/>
                  </a:moveTo>
                  <a:lnTo>
                    <a:pt x="2032893" y="0"/>
                  </a:lnTo>
                  <a:lnTo>
                    <a:pt x="2032893" y="4018533"/>
                  </a:lnTo>
                  <a:lnTo>
                    <a:pt x="0" y="4018533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6" name="Group 6"/>
          <p:cNvGrpSpPr/>
          <p:nvPr/>
        </p:nvGrpSpPr>
        <p:grpSpPr>
          <a:xfrm rot="-5400000">
            <a:off x="568482" y="2929884"/>
            <a:ext cx="829509" cy="1966473"/>
            <a:chOff x="0" y="0"/>
            <a:chExt cx="2354580" cy="558188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-1705354" y="-5607451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-1705354" y="9730112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2" name="Freeform 12"/>
          <p:cNvSpPr/>
          <p:nvPr/>
        </p:nvSpPr>
        <p:spPr>
          <a:xfrm>
            <a:off x="13626361" y="3304232"/>
            <a:ext cx="4286250" cy="4114800"/>
          </a:xfrm>
          <a:custGeom>
            <a:avLst/>
            <a:gdLst/>
            <a:ahLst/>
            <a:cxnLst/>
            <a:rect l="l" t="t" r="r" b="b"/>
            <a:pathLst>
              <a:path w="4286250" h="4114800">
                <a:moveTo>
                  <a:pt x="0" y="0"/>
                </a:moveTo>
                <a:lnTo>
                  <a:pt x="4286250" y="0"/>
                </a:lnTo>
                <a:lnTo>
                  <a:pt x="42862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342168" y="3617896"/>
            <a:ext cx="48705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462972" y="3483590"/>
            <a:ext cx="9886474" cy="768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55"/>
              </a:lnSpc>
              <a:spcBef>
                <a:spcPct val="0"/>
              </a:spcBef>
            </a:pPr>
            <a:r>
              <a:rPr lang="en-US" sz="4253" spc="-85">
                <a:solidFill>
                  <a:srgbClr val="000000"/>
                </a:solidFill>
                <a:latin typeface="Poppins"/>
              </a:rPr>
              <a:t>Learning new languages in short time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03020" y="1047750"/>
            <a:ext cx="8183276" cy="895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OBSTACLES</a:t>
            </a:r>
          </a:p>
        </p:txBody>
      </p:sp>
      <p:grpSp>
        <p:nvGrpSpPr>
          <p:cNvPr id="16" name="Group 16"/>
          <p:cNvGrpSpPr/>
          <p:nvPr/>
        </p:nvGrpSpPr>
        <p:grpSpPr>
          <a:xfrm rot="-5400000">
            <a:off x="568482" y="5426268"/>
            <a:ext cx="829509" cy="1966473"/>
            <a:chOff x="0" y="0"/>
            <a:chExt cx="2354580" cy="558188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342168" y="6114279"/>
            <a:ext cx="48705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72390" y="5954429"/>
            <a:ext cx="10196915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55"/>
              </a:lnSpc>
              <a:spcBef>
                <a:spcPct val="0"/>
              </a:spcBef>
            </a:pPr>
            <a:r>
              <a:rPr lang="en-US" sz="4253" spc="-85" dirty="0">
                <a:solidFill>
                  <a:srgbClr val="000000"/>
                </a:solidFill>
                <a:latin typeface="Poppins"/>
              </a:rPr>
              <a:t>Contacting with e-payment company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752383" y="9134475"/>
            <a:ext cx="1128483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000000"/>
                </a:solidFill>
                <a:latin typeface="Poppins Bold"/>
              </a:rPr>
              <a:t>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161</Words>
  <Application>Microsoft Office PowerPoint</Application>
  <PresentationFormat>Custom</PresentationFormat>
  <Paragraphs>106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Poppins Heavy</vt:lpstr>
      <vt:lpstr>Arial</vt:lpstr>
      <vt:lpstr>Lato</vt:lpstr>
      <vt:lpstr>Garet Bold</vt:lpstr>
      <vt:lpstr>Lato Bold</vt:lpstr>
      <vt:lpstr>Poppins Ultra-Bold</vt:lpstr>
      <vt:lpstr>Poppins Bold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Freelancing and employing platform</dc:title>
  <dc:creator>IE-AIU-TE</dc:creator>
  <cp:lastModifiedBy>Microsoft account</cp:lastModifiedBy>
  <cp:revision>9</cp:revision>
  <dcterms:created xsi:type="dcterms:W3CDTF">2006-08-16T00:00:00Z</dcterms:created>
  <dcterms:modified xsi:type="dcterms:W3CDTF">2024-06-19T20:52:56Z</dcterms:modified>
  <dc:identifier>DAGDt8lCgaA</dc:identifier>
</cp:coreProperties>
</file>