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9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5 RDBMS Systems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3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5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5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0.19387074964374498"/>
                  <c:y val="0.1579562841838013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6956386066008637E-2"/>
                  <c:y val="-0.118051759312224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97886393659181"/>
                      <c:h val="0.22485069022748341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20308480429378295"/>
                  <c:y val="1.98632366160114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0671621298328457"/>
                  <c:y val="0.170408979860968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2291577819615301E-2"/>
                  <c:y val="6.35031475162236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Oracle</c:v>
                </c:pt>
                <c:pt idx="1">
                  <c:v>MS SQL Server</c:v>
                </c:pt>
                <c:pt idx="2">
                  <c:v>MySQL</c:v>
                </c:pt>
                <c:pt idx="3">
                  <c:v>PostgreSQL</c:v>
                </c:pt>
                <c:pt idx="4">
                  <c:v>IBM DB2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</c:v>
                </c:pt>
                <c:pt idx="1">
                  <c:v>29</c:v>
                </c:pt>
                <c:pt idx="2">
                  <c:v>26</c:v>
                </c:pt>
                <c:pt idx="3">
                  <c:v>6</c:v>
                </c:pt>
                <c:pt idx="4">
                  <c:v>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918E-BA76-4CD4-A18E-6D0B84CA2F38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37CF-0DF7-4116-8073-8B88C36A2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4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Oracle </a:t>
            </a:r>
          </a:p>
          <a:p>
            <a:pPr lvl="1"/>
            <a:r>
              <a:rPr lang="en-US" sz="1000" dirty="0" smtClean="0"/>
              <a:t>Still on top since 1979</a:t>
            </a:r>
          </a:p>
          <a:p>
            <a:pPr lvl="1"/>
            <a:r>
              <a:rPr lang="en-US" sz="1000" dirty="0" smtClean="0"/>
              <a:t>Ultra-powerful but complex solutions</a:t>
            </a:r>
          </a:p>
          <a:p>
            <a:pPr lvl="1"/>
            <a:r>
              <a:rPr lang="en-US" sz="1000" dirty="0" smtClean="0"/>
              <a:t>Pricey</a:t>
            </a:r>
          </a:p>
          <a:p>
            <a:r>
              <a:rPr lang="en-US" sz="1000" dirty="0" smtClean="0"/>
              <a:t>Microsoft SQL Server</a:t>
            </a:r>
          </a:p>
          <a:p>
            <a:pPr lvl="1"/>
            <a:r>
              <a:rPr lang="en-US" sz="1000" dirty="0" smtClean="0"/>
              <a:t>Ease of use</a:t>
            </a:r>
          </a:p>
          <a:p>
            <a:pPr lvl="1"/>
            <a:r>
              <a:rPr lang="en-US" sz="1000" dirty="0" smtClean="0"/>
              <a:t>Availability</a:t>
            </a:r>
          </a:p>
          <a:p>
            <a:pPr lvl="1"/>
            <a:r>
              <a:rPr lang="en-US" sz="1000" dirty="0" smtClean="0"/>
              <a:t>Tight Windows integration</a:t>
            </a:r>
          </a:p>
          <a:p>
            <a:r>
              <a:rPr lang="en-US" sz="1000" dirty="0" smtClean="0"/>
              <a:t>MySQL</a:t>
            </a:r>
          </a:p>
          <a:p>
            <a:pPr lvl="1"/>
            <a:r>
              <a:rPr lang="en-US" sz="1000" dirty="0" smtClean="0"/>
              <a:t>Began as niche product, acquired by Sun in 2008, Oracle in 2009</a:t>
            </a:r>
          </a:p>
          <a:p>
            <a:pPr lvl="1"/>
            <a:r>
              <a:rPr lang="en-US" sz="1000" dirty="0" smtClean="0"/>
              <a:t>Now powers commercial websites by the hundreds of thousands</a:t>
            </a:r>
          </a:p>
          <a:p>
            <a:pPr lvl="1"/>
            <a:r>
              <a:rPr lang="en-US" sz="1000" dirty="0" smtClean="0"/>
              <a:t>Popularity among users and </a:t>
            </a:r>
            <a:r>
              <a:rPr lang="en-US" sz="1000" dirty="0" err="1" smtClean="0"/>
              <a:t>devs</a:t>
            </a:r>
            <a:r>
              <a:rPr lang="en-US" sz="1000" dirty="0" smtClean="0"/>
              <a:t> has eroded since acquisition by Oracle</a:t>
            </a:r>
          </a:p>
          <a:p>
            <a:pPr lvl="1"/>
            <a:r>
              <a:rPr lang="en-US" sz="1000" dirty="0" smtClean="0"/>
              <a:t>Erosion created market for new open-source projects (</a:t>
            </a:r>
            <a:r>
              <a:rPr lang="en-US" sz="1000" dirty="0" err="1" smtClean="0"/>
              <a:t>MariaDB</a:t>
            </a:r>
            <a:r>
              <a:rPr lang="en-US" sz="1000" dirty="0" smtClean="0"/>
              <a:t>, </a:t>
            </a:r>
            <a:r>
              <a:rPr lang="en-US" sz="1000" dirty="0" err="1" smtClean="0"/>
              <a:t>Percona</a:t>
            </a:r>
            <a:r>
              <a:rPr lang="en-US" sz="1000" dirty="0" smtClean="0"/>
              <a:t>, Drizzle)</a:t>
            </a:r>
          </a:p>
          <a:p>
            <a:r>
              <a:rPr lang="en-US" sz="1000" dirty="0" smtClean="0"/>
              <a:t>PostgreSQL </a:t>
            </a:r>
          </a:p>
          <a:p>
            <a:pPr lvl="1"/>
            <a:r>
              <a:rPr lang="en-US" sz="1000" dirty="0" smtClean="0"/>
              <a:t>Open source</a:t>
            </a:r>
          </a:p>
          <a:p>
            <a:pPr lvl="1"/>
            <a:r>
              <a:rPr lang="en-US" sz="1000" dirty="0" smtClean="0"/>
              <a:t>Object-relational database management system (ORDBMS)</a:t>
            </a:r>
          </a:p>
          <a:p>
            <a:pPr lvl="1"/>
            <a:r>
              <a:rPr lang="en-US" sz="1000" dirty="0" smtClean="0"/>
              <a:t>Hides in interesting places like online gaming applications, data center automation suites and domain registries. </a:t>
            </a:r>
          </a:p>
          <a:p>
            <a:pPr lvl="1"/>
            <a:r>
              <a:rPr lang="en-US" sz="1000" dirty="0" smtClean="0"/>
              <a:t>Used at Skype and Yahoo</a:t>
            </a:r>
          </a:p>
          <a:p>
            <a:pPr lvl="1"/>
            <a:r>
              <a:rPr lang="en-US" sz="1000" dirty="0" smtClean="0"/>
              <a:t>Multi-platform (Linux, Windows, FreeBSD, Solaris, OS X)</a:t>
            </a:r>
          </a:p>
          <a:p>
            <a:pPr lvl="1"/>
            <a:r>
              <a:rPr lang="en-US" sz="1000" dirty="0" smtClean="0"/>
              <a:t>Includes enterprise-grade features comparable to Oracle and DB2 </a:t>
            </a:r>
          </a:p>
          <a:p>
            <a:r>
              <a:rPr lang="en-US" sz="1000" dirty="0" smtClean="0"/>
              <a:t>IBM DB2 </a:t>
            </a:r>
          </a:p>
          <a:p>
            <a:pPr lvl="1"/>
            <a:r>
              <a:rPr lang="en-US" sz="1000" dirty="0" smtClean="0"/>
              <a:t>Big data</a:t>
            </a:r>
          </a:p>
          <a:p>
            <a:pPr lvl="1"/>
            <a:r>
              <a:rPr lang="en-US" sz="1000" dirty="0" smtClean="0"/>
              <a:t>Multi-platform:  Linux, Unix, Windows, IBM iSeries, mainframes</a:t>
            </a:r>
          </a:p>
          <a:p>
            <a:pPr lvl="1"/>
            <a:r>
              <a:rPr lang="en-US" sz="1000" dirty="0" smtClean="0"/>
              <a:t>Cheaper competitor with Oracle (34 – 39% cost savings to switch)</a:t>
            </a:r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7CF-0DF7-4116-8073-8B88C36A2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9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33" y="2733709"/>
            <a:ext cx="8680523" cy="1373070"/>
          </a:xfrm>
          <a:noFill/>
        </p:spPr>
        <p:txBody>
          <a:bodyPr anchor="ctr"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769D19A5-C58B-4EF8-9511-3DBD7800DB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8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7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2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19A5-C58B-4EF8-9511-3DBD7800DB6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B412-2E18-4CAB-9D07-F59F4E615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05563"/>
              </p:ext>
            </p:extLst>
          </p:nvPr>
        </p:nvGraphicFramePr>
        <p:xfrm>
          <a:off x="7309557" y="4288668"/>
          <a:ext cx="32295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69"/>
                <a:gridCol w="214867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United Kingdom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0092"/>
              </p:ext>
            </p:extLst>
          </p:nvPr>
        </p:nvGraphicFramePr>
        <p:xfrm>
          <a:off x="743696" y="3638352"/>
          <a:ext cx="4743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01"/>
                <a:gridCol w="2218544"/>
                <a:gridCol w="166391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en-US" sz="1800" u="none" strike="noStrike" cap="none" normalizeH="0" baseline="0" noProof="1" smtClean="0">
                          <a:ln>
                            <a:noFill/>
                          </a:ln>
                          <a:effectLst/>
                        </a:rPr>
                        <a:t>ountry</a:t>
                      </a: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sz="1800" u="none" strike="noStrike" cap="none" normalizeH="0" baseline="0" noProof="1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Frankfurt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Berlin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London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Liverpool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New York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between tables are based on </a:t>
            </a:r>
            <a:r>
              <a:rPr lang="en-US" dirty="0" smtClean="0"/>
              <a:t>interconnections between primary keys and </a:t>
            </a:r>
            <a:r>
              <a:rPr lang="en-US" dirty="0" smtClean="0">
                <a:solidFill>
                  <a:schemeClr val="accent1"/>
                </a:solidFill>
              </a:rPr>
              <a:t>foreign keys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2500330" y="3168650"/>
            <a:ext cx="103105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Cities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8103511" y="3803976"/>
            <a:ext cx="14542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3"/>
          <p:cNvSpPr>
            <a:spLocks noChangeArrowheads="1"/>
          </p:cNvSpPr>
          <p:nvPr/>
        </p:nvSpPr>
        <p:spPr bwMode="auto">
          <a:xfrm>
            <a:off x="542134" y="2383464"/>
            <a:ext cx="1449387" cy="912236"/>
          </a:xfrm>
          <a:prstGeom prst="wedgeRoundRectCallout">
            <a:avLst>
              <a:gd name="adj1" fmla="val -13631"/>
              <a:gd name="adj2" fmla="val 88039"/>
              <a:gd name="adj3" fmla="val 16667"/>
            </a:avLst>
          </a:prstGeom>
          <a:solidFill>
            <a:schemeClr val="bg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4"/>
          <p:cNvSpPr>
            <a:spLocks noChangeArrowheads="1"/>
          </p:cNvSpPr>
          <p:nvPr/>
        </p:nvSpPr>
        <p:spPr bwMode="auto">
          <a:xfrm>
            <a:off x="7234607" y="2860191"/>
            <a:ext cx="1428750" cy="912236"/>
          </a:xfrm>
          <a:prstGeom prst="wedgeRoundRectCallout">
            <a:avLst>
              <a:gd name="adj1" fmla="val -8817"/>
              <a:gd name="adj2" fmla="val 109273"/>
              <a:gd name="adj3" fmla="val 16667"/>
            </a:avLst>
          </a:prstGeom>
          <a:solidFill>
            <a:schemeClr val="bg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55"/>
          <p:cNvSpPr>
            <a:spLocks noChangeArrowheads="1"/>
          </p:cNvSpPr>
          <p:nvPr/>
        </p:nvSpPr>
        <p:spPr bwMode="auto">
          <a:xfrm>
            <a:off x="4040188" y="2383466"/>
            <a:ext cx="1460500" cy="912236"/>
          </a:xfrm>
          <a:prstGeom prst="wedgeRoundRectCallout">
            <a:avLst>
              <a:gd name="adj1" fmla="val -12060"/>
              <a:gd name="adj2" fmla="val 90078"/>
              <a:gd name="adj3" fmla="val 16667"/>
            </a:avLst>
          </a:prstGeom>
          <a:solidFill>
            <a:schemeClr val="bg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Line 56"/>
          <p:cNvSpPr>
            <a:spLocks noChangeShapeType="1"/>
          </p:cNvSpPr>
          <p:nvPr/>
        </p:nvSpPr>
        <p:spPr bwMode="auto">
          <a:xfrm>
            <a:off x="5051685" y="4203998"/>
            <a:ext cx="2533335" cy="58335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 sz="1600"/>
          </a:p>
        </p:txBody>
      </p:sp>
      <p:sp>
        <p:nvSpPr>
          <p:cNvPr id="14" name="Line 57"/>
          <p:cNvSpPr>
            <a:spLocks noChangeShapeType="1"/>
          </p:cNvSpPr>
          <p:nvPr/>
        </p:nvSpPr>
        <p:spPr bwMode="auto">
          <a:xfrm>
            <a:off x="5060419" y="4563221"/>
            <a:ext cx="2524602" cy="314367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 sz="1600"/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5051686" y="4948062"/>
            <a:ext cx="2533335" cy="243841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 sz="1600"/>
          </a:p>
        </p:txBody>
      </p:sp>
      <p:sp>
        <p:nvSpPr>
          <p:cNvPr id="16" name="Line 59"/>
          <p:cNvSpPr>
            <a:spLocks noChangeShapeType="1"/>
          </p:cNvSpPr>
          <p:nvPr/>
        </p:nvSpPr>
        <p:spPr bwMode="auto">
          <a:xfrm flipV="1">
            <a:off x="5055951" y="5262377"/>
            <a:ext cx="2529071" cy="5580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 sz="1600"/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 flipV="1">
            <a:off x="5051685" y="5598754"/>
            <a:ext cx="2533337" cy="105444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246569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foreign </a:t>
            </a:r>
            <a:r>
              <a:rPr lang="en-US" dirty="0">
                <a:solidFill>
                  <a:schemeClr val="accent1"/>
                </a:solidFill>
              </a:rPr>
              <a:t>key </a:t>
            </a:r>
            <a:r>
              <a:rPr lang="en-US" dirty="0" smtClean="0"/>
              <a:t>identifies a </a:t>
            </a:r>
            <a:r>
              <a:rPr lang="en-US" dirty="0"/>
              <a:t>record located in another table (usually </a:t>
            </a:r>
            <a:r>
              <a:rPr lang="en-US" dirty="0" smtClean="0"/>
              <a:t>by its </a:t>
            </a:r>
            <a:r>
              <a:rPr lang="en-US" dirty="0"/>
              <a:t>primary key)</a:t>
            </a:r>
          </a:p>
          <a:p>
            <a:r>
              <a:rPr lang="en-US" dirty="0" smtClean="0"/>
              <a:t>Using </a:t>
            </a:r>
            <a:r>
              <a:rPr lang="en-US" dirty="0"/>
              <a:t>relationships </a:t>
            </a:r>
            <a:r>
              <a:rPr lang="en-US" dirty="0" smtClean="0"/>
              <a:t>avoids redundant data </a:t>
            </a:r>
            <a:r>
              <a:rPr lang="en-US" dirty="0"/>
              <a:t>in the database </a:t>
            </a:r>
          </a:p>
          <a:p>
            <a:pPr lvl="1"/>
            <a:r>
              <a:rPr lang="en-US" dirty="0" smtClean="0"/>
              <a:t>i.e. The name of the country only appears once in the Countries table, but is referenced multiple times by foreign key</a:t>
            </a:r>
            <a:endParaRPr lang="en-US" dirty="0"/>
          </a:p>
          <a:p>
            <a:r>
              <a:rPr lang="en-US" dirty="0" smtClean="0"/>
              <a:t>Types of Relationships (multiplicity):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One-to-many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(country </a:t>
            </a:r>
            <a:r>
              <a:rPr lang="en-US" dirty="0"/>
              <a:t>/ </a:t>
            </a:r>
            <a:r>
              <a:rPr lang="en-US" dirty="0" smtClean="0"/>
              <a:t>towns)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Many-to-many</a:t>
            </a:r>
            <a:r>
              <a:rPr lang="en-US" dirty="0"/>
              <a:t> – </a:t>
            </a:r>
            <a:r>
              <a:rPr lang="en-US" dirty="0" smtClean="0"/>
              <a:t>(student </a:t>
            </a:r>
            <a:r>
              <a:rPr lang="en-US" dirty="0"/>
              <a:t>/ </a:t>
            </a:r>
            <a:r>
              <a:rPr lang="en-US" dirty="0" smtClean="0"/>
              <a:t>course)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One-to-one</a:t>
            </a:r>
            <a:r>
              <a:rPr lang="en-US" dirty="0"/>
              <a:t> – </a:t>
            </a:r>
            <a:r>
              <a:rPr lang="en-US" dirty="0" smtClean="0"/>
              <a:t>(human </a:t>
            </a:r>
            <a:r>
              <a:rPr lang="en-US" dirty="0"/>
              <a:t>/ </a:t>
            </a:r>
            <a:r>
              <a:rPr lang="en-US" dirty="0" smtClean="0"/>
              <a:t>student)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Self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/>
              <a:t>single record in the first table has </a:t>
            </a:r>
            <a:r>
              <a:rPr lang="en-US" dirty="0" smtClean="0"/>
              <a:t>multiple corresponding </a:t>
            </a:r>
            <a:r>
              <a:rPr lang="en-US" dirty="0"/>
              <a:t>records in the second table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This is the most common relationship in RDB systems</a:t>
            </a: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3884"/>
              </p:ext>
            </p:extLst>
          </p:nvPr>
        </p:nvGraphicFramePr>
        <p:xfrm>
          <a:off x="7309557" y="4031493"/>
          <a:ext cx="32295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69"/>
                <a:gridCol w="214867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United Kingdom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United States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16873"/>
              </p:ext>
            </p:extLst>
          </p:nvPr>
        </p:nvGraphicFramePr>
        <p:xfrm>
          <a:off x="743696" y="3381177"/>
          <a:ext cx="4743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01"/>
                <a:gridCol w="2218544"/>
                <a:gridCol w="166391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en-US" sz="1800" u="none" strike="noStrike" cap="none" normalizeH="0" baseline="0" noProof="1" smtClean="0">
                          <a:ln>
                            <a:noFill/>
                          </a:ln>
                          <a:effectLst/>
                        </a:rPr>
                        <a:t>ountry</a:t>
                      </a: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sz="1800" u="none" strike="noStrike" cap="none" normalizeH="0" baseline="0" noProof="1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Frankfurt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Berlin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London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Liverpool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New York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2500330" y="2911475"/>
            <a:ext cx="103105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Cities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8103511" y="3546801"/>
            <a:ext cx="14542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56"/>
          <p:cNvSpPr>
            <a:spLocks noChangeShapeType="1"/>
          </p:cNvSpPr>
          <p:nvPr/>
        </p:nvSpPr>
        <p:spPr bwMode="auto">
          <a:xfrm>
            <a:off x="5051685" y="3946823"/>
            <a:ext cx="2533335" cy="58335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9" name="Line 57"/>
          <p:cNvSpPr>
            <a:spLocks noChangeShapeType="1"/>
          </p:cNvSpPr>
          <p:nvPr/>
        </p:nvSpPr>
        <p:spPr bwMode="auto">
          <a:xfrm>
            <a:off x="5060419" y="4306046"/>
            <a:ext cx="2524602" cy="314367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0" name="Line 58"/>
          <p:cNvSpPr>
            <a:spLocks noChangeShapeType="1"/>
          </p:cNvSpPr>
          <p:nvPr/>
        </p:nvSpPr>
        <p:spPr bwMode="auto">
          <a:xfrm>
            <a:off x="5051686" y="4690887"/>
            <a:ext cx="2533335" cy="243841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1" name="Line 59"/>
          <p:cNvSpPr>
            <a:spLocks noChangeShapeType="1"/>
          </p:cNvSpPr>
          <p:nvPr/>
        </p:nvSpPr>
        <p:spPr bwMode="auto">
          <a:xfrm flipV="1">
            <a:off x="5055951" y="5005202"/>
            <a:ext cx="2529071" cy="5580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Line 60"/>
          <p:cNvSpPr>
            <a:spLocks noChangeShapeType="1"/>
          </p:cNvSpPr>
          <p:nvPr/>
        </p:nvSpPr>
        <p:spPr bwMode="auto">
          <a:xfrm flipV="1">
            <a:off x="5051685" y="5341579"/>
            <a:ext cx="2533337" cy="105444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18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in </a:t>
            </a:r>
            <a:r>
              <a:rPr lang="en-US" dirty="0" smtClean="0"/>
              <a:t>one table </a:t>
            </a:r>
            <a:r>
              <a:rPr lang="en-US" dirty="0"/>
              <a:t>have </a:t>
            </a:r>
            <a:r>
              <a:rPr lang="en-US" dirty="0" smtClean="0"/>
              <a:t>multiple corresponding </a:t>
            </a:r>
            <a:r>
              <a:rPr lang="en-US" dirty="0"/>
              <a:t>records in </a:t>
            </a:r>
            <a:r>
              <a:rPr lang="en-US" dirty="0" smtClean="0"/>
              <a:t>another table</a:t>
            </a:r>
            <a:endParaRPr lang="en-US" dirty="0"/>
          </a:p>
          <a:p>
            <a:r>
              <a:rPr lang="en-US" dirty="0" smtClean="0"/>
              <a:t>Implemented </a:t>
            </a:r>
            <a:r>
              <a:rPr lang="en-US" dirty="0"/>
              <a:t>through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join 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Relationships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44270"/>
              </p:ext>
            </p:extLst>
          </p:nvPr>
        </p:nvGraphicFramePr>
        <p:xfrm>
          <a:off x="1126525" y="3493557"/>
          <a:ext cx="22533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46"/>
                <a:gridCol w="1775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AgentP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Phineas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Monogram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70227"/>
              </p:ext>
            </p:extLst>
          </p:nvPr>
        </p:nvGraphicFramePr>
        <p:xfrm>
          <a:off x="4650638" y="3122717"/>
          <a:ext cx="186372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6"/>
                <a:gridCol w="9334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2309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69315"/>
              </p:ext>
            </p:extLst>
          </p:nvPr>
        </p:nvGraphicFramePr>
        <p:xfrm>
          <a:off x="7785099" y="3678977"/>
          <a:ext cx="2073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76"/>
                <a:gridCol w="16382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Evil Genius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Nemesis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Line 56"/>
          <p:cNvSpPr>
            <a:spLocks noChangeShapeType="1"/>
          </p:cNvSpPr>
          <p:nvPr/>
        </p:nvSpPr>
        <p:spPr bwMode="auto">
          <a:xfrm flipV="1">
            <a:off x="2723311" y="3678977"/>
            <a:ext cx="2001090" cy="339879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4" name="Line 56"/>
          <p:cNvSpPr>
            <a:spLocks noChangeShapeType="1"/>
          </p:cNvSpPr>
          <p:nvPr/>
        </p:nvSpPr>
        <p:spPr bwMode="auto">
          <a:xfrm flipV="1">
            <a:off x="2732836" y="4018855"/>
            <a:ext cx="1991565" cy="57387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V="1">
            <a:off x="2732836" y="4412617"/>
            <a:ext cx="1991565" cy="41643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 flipV="1">
            <a:off x="2735074" y="4790634"/>
            <a:ext cx="1989328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>
            <a:off x="2735074" y="4853675"/>
            <a:ext cx="1989328" cy="273333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6"/>
          <p:cNvSpPr>
            <a:spLocks noChangeShapeType="1"/>
          </p:cNvSpPr>
          <p:nvPr/>
        </p:nvSpPr>
        <p:spPr bwMode="auto">
          <a:xfrm>
            <a:off x="2723311" y="5168650"/>
            <a:ext cx="2001090" cy="336376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56"/>
          <p:cNvSpPr>
            <a:spLocks noChangeShapeType="1"/>
          </p:cNvSpPr>
          <p:nvPr/>
        </p:nvSpPr>
        <p:spPr bwMode="auto">
          <a:xfrm>
            <a:off x="2735074" y="5505022"/>
            <a:ext cx="1989328" cy="378018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2744600" y="5883039"/>
            <a:ext cx="1991565" cy="378014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H="1">
            <a:off x="6112804" y="4206250"/>
            <a:ext cx="1729441" cy="584384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2" name="Line 56"/>
          <p:cNvSpPr>
            <a:spLocks noChangeShapeType="1"/>
          </p:cNvSpPr>
          <p:nvPr/>
        </p:nvSpPr>
        <p:spPr bwMode="auto">
          <a:xfrm flipH="1">
            <a:off x="6124569" y="4245647"/>
            <a:ext cx="1717678" cy="2015406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3" name="Line 56"/>
          <p:cNvSpPr>
            <a:spLocks noChangeShapeType="1"/>
          </p:cNvSpPr>
          <p:nvPr/>
        </p:nvSpPr>
        <p:spPr bwMode="auto">
          <a:xfrm flipH="1" flipV="1">
            <a:off x="6108795" y="3678977"/>
            <a:ext cx="1733452" cy="945966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4" name="Line 56"/>
          <p:cNvSpPr>
            <a:spLocks noChangeShapeType="1"/>
          </p:cNvSpPr>
          <p:nvPr/>
        </p:nvSpPr>
        <p:spPr bwMode="auto">
          <a:xfrm flipH="1" flipV="1">
            <a:off x="6124569" y="4412617"/>
            <a:ext cx="1717678" cy="552908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 flipV="1">
            <a:off x="6108795" y="4018854"/>
            <a:ext cx="1729442" cy="127590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6" name="Line 56"/>
          <p:cNvSpPr>
            <a:spLocks noChangeShapeType="1"/>
          </p:cNvSpPr>
          <p:nvPr/>
        </p:nvSpPr>
        <p:spPr bwMode="auto">
          <a:xfrm flipH="1" flipV="1">
            <a:off x="6108795" y="5127008"/>
            <a:ext cx="1729442" cy="216196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7" name="Line 56"/>
          <p:cNvSpPr>
            <a:spLocks noChangeShapeType="1"/>
          </p:cNvSpPr>
          <p:nvPr/>
        </p:nvSpPr>
        <p:spPr bwMode="auto">
          <a:xfrm flipH="1">
            <a:off x="6124567" y="5390597"/>
            <a:ext cx="1713669" cy="11409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8" name="Line 56"/>
          <p:cNvSpPr>
            <a:spLocks noChangeShapeType="1"/>
          </p:cNvSpPr>
          <p:nvPr/>
        </p:nvSpPr>
        <p:spPr bwMode="auto">
          <a:xfrm flipH="1">
            <a:off x="6136332" y="5706419"/>
            <a:ext cx="1701904" cy="197598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1808221" y="3092099"/>
            <a:ext cx="8899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8376743" y="3254245"/>
            <a:ext cx="8899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Roles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 Box 51"/>
          <p:cNvSpPr txBox="1">
            <a:spLocks noChangeArrowheads="1"/>
          </p:cNvSpPr>
          <p:nvPr/>
        </p:nvSpPr>
        <p:spPr bwMode="auto">
          <a:xfrm>
            <a:off x="4855380" y="2725717"/>
            <a:ext cx="14542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UserRoles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34416"/>
              </p:ext>
            </p:extLst>
          </p:nvPr>
        </p:nvGraphicFramePr>
        <p:xfrm>
          <a:off x="6309140" y="3741206"/>
          <a:ext cx="2216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1733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Thwarting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single record in </a:t>
            </a:r>
            <a:r>
              <a:rPr lang="en-US" dirty="0" smtClean="0"/>
              <a:t>one table </a:t>
            </a:r>
            <a:r>
              <a:rPr lang="en-US" dirty="0"/>
              <a:t>corresponds to a single record in </a:t>
            </a:r>
            <a:r>
              <a:rPr lang="en-US" dirty="0" smtClean="0"/>
              <a:t>another table</a:t>
            </a:r>
            <a:endParaRPr lang="en-US" dirty="0"/>
          </a:p>
          <a:p>
            <a:r>
              <a:rPr lang="en-US" dirty="0" smtClean="0"/>
              <a:t>This relationship is used to model </a:t>
            </a:r>
            <a:r>
              <a:rPr lang="en-US" dirty="0"/>
              <a:t>inheritance </a:t>
            </a:r>
            <a:r>
              <a:rPr lang="en-US" dirty="0" smtClean="0"/>
              <a:t>(OOP) between </a:t>
            </a:r>
            <a:r>
              <a:rPr lang="en-US" dirty="0"/>
              <a:t>tables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Relationships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67597"/>
              </p:ext>
            </p:extLst>
          </p:nvPr>
        </p:nvGraphicFramePr>
        <p:xfrm>
          <a:off x="5556663" y="5595407"/>
          <a:ext cx="2216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2"/>
                <a:gridCol w="1733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03930"/>
              </p:ext>
            </p:extLst>
          </p:nvPr>
        </p:nvGraphicFramePr>
        <p:xfrm>
          <a:off x="2193325" y="3741207"/>
          <a:ext cx="22533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46"/>
                <a:gridCol w="1775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Heinz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Phineas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Monogram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ine 56"/>
          <p:cNvSpPr>
            <a:spLocks noChangeShapeType="1"/>
          </p:cNvSpPr>
          <p:nvPr/>
        </p:nvSpPr>
        <p:spPr bwMode="auto">
          <a:xfrm>
            <a:off x="3666286" y="4297466"/>
            <a:ext cx="2696414" cy="4692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9" name="Line 56"/>
          <p:cNvSpPr>
            <a:spLocks noChangeShapeType="1"/>
          </p:cNvSpPr>
          <p:nvPr/>
        </p:nvSpPr>
        <p:spPr bwMode="auto">
          <a:xfrm flipV="1">
            <a:off x="3666286" y="4638535"/>
            <a:ext cx="2696414" cy="4618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0" name="Line 56"/>
          <p:cNvSpPr>
            <a:spLocks noChangeShapeType="1"/>
          </p:cNvSpPr>
          <p:nvPr/>
        </p:nvSpPr>
        <p:spPr bwMode="auto">
          <a:xfrm>
            <a:off x="3885362" y="6141716"/>
            <a:ext cx="1743914" cy="11433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AutoShape 58"/>
          <p:cNvSpPr>
            <a:spLocks noChangeArrowheads="1"/>
          </p:cNvSpPr>
          <p:nvPr/>
        </p:nvSpPr>
        <p:spPr bwMode="auto">
          <a:xfrm>
            <a:off x="3704387" y="2517963"/>
            <a:ext cx="2944063" cy="953453"/>
          </a:xfrm>
          <a:prstGeom prst="wedgeRoundRectCallout">
            <a:avLst>
              <a:gd name="adj1" fmla="val -9387"/>
              <a:gd name="adj2" fmla="val 21179"/>
              <a:gd name="adj3" fmla="val 16667"/>
            </a:avLst>
          </a:prstGeom>
          <a:solidFill>
            <a:schemeClr val="bg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keys match across tables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767750" y="3360653"/>
            <a:ext cx="103105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6219749" y="5217539"/>
            <a:ext cx="8899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Brass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6549031" y="3377393"/>
            <a:ext cx="17363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Specialists</a:t>
            </a:r>
            <a:endParaRPr kumimoji="0" lang="bg-BG" sz="2000" b="1" dirty="0">
              <a:solidFill>
                <a:schemeClr val="bg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6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represent trees and graphs</a:t>
            </a:r>
          </a:p>
          <a:p>
            <a:r>
              <a:rPr lang="en-US" dirty="0" smtClean="0"/>
              <a:t>Primary/foreign </a:t>
            </a:r>
            <a:r>
              <a:rPr lang="en-US" dirty="0"/>
              <a:t>key relationships </a:t>
            </a:r>
            <a:r>
              <a:rPr lang="en-US" dirty="0" smtClean="0"/>
              <a:t>point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same table</a:t>
            </a:r>
          </a:p>
          <a:p>
            <a:pPr lvl="1"/>
            <a:r>
              <a:rPr lang="en-US" dirty="0" smtClean="0"/>
              <a:t>Example: File system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Relationships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48608"/>
              </p:ext>
            </p:extLst>
          </p:nvPr>
        </p:nvGraphicFramePr>
        <p:xfrm>
          <a:off x="1870076" y="3577166"/>
          <a:ext cx="541655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99"/>
                <a:gridCol w="3014135"/>
                <a:gridCol w="18055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FolderName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ParentFolderId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reeform 35"/>
          <p:cNvSpPr>
            <a:spLocks/>
          </p:cNvSpPr>
          <p:nvPr/>
        </p:nvSpPr>
        <p:spPr bwMode="auto">
          <a:xfrm>
            <a:off x="6600826" y="4229100"/>
            <a:ext cx="971549" cy="304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" name="Freeform 35"/>
          <p:cNvSpPr>
            <a:spLocks/>
          </p:cNvSpPr>
          <p:nvPr/>
        </p:nvSpPr>
        <p:spPr bwMode="auto">
          <a:xfrm>
            <a:off x="6600826" y="4048125"/>
            <a:ext cx="1333499" cy="1243215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7" name="Freeform 35"/>
          <p:cNvSpPr>
            <a:spLocks/>
          </p:cNvSpPr>
          <p:nvPr/>
        </p:nvSpPr>
        <p:spPr bwMode="auto">
          <a:xfrm>
            <a:off x="6600826" y="4143375"/>
            <a:ext cx="1162049" cy="676275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8" name="Freeform 35"/>
          <p:cNvSpPr>
            <a:spLocks/>
          </p:cNvSpPr>
          <p:nvPr/>
        </p:nvSpPr>
        <p:spPr bwMode="auto">
          <a:xfrm>
            <a:off x="6600825" y="4819649"/>
            <a:ext cx="1333500" cy="1609725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9" name="Freeform 35"/>
          <p:cNvSpPr>
            <a:spLocks/>
          </p:cNvSpPr>
          <p:nvPr/>
        </p:nvSpPr>
        <p:spPr bwMode="auto">
          <a:xfrm>
            <a:off x="6600824" y="4895851"/>
            <a:ext cx="1162049" cy="1166284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0" name="Freeform 35"/>
          <p:cNvSpPr>
            <a:spLocks/>
          </p:cNvSpPr>
          <p:nvPr/>
        </p:nvSpPr>
        <p:spPr bwMode="auto">
          <a:xfrm>
            <a:off x="6600824" y="4971217"/>
            <a:ext cx="971552" cy="656499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AutoShape 53"/>
          <p:cNvSpPr>
            <a:spLocks noChangeArrowheads="1"/>
          </p:cNvSpPr>
          <p:nvPr/>
        </p:nvSpPr>
        <p:spPr bwMode="auto">
          <a:xfrm>
            <a:off x="1511736" y="2504157"/>
            <a:ext cx="1280160" cy="822960"/>
          </a:xfrm>
          <a:prstGeom prst="wedgeRoundRectCallout">
            <a:avLst>
              <a:gd name="adj1" fmla="val -13631"/>
              <a:gd name="adj2" fmla="val 88039"/>
              <a:gd name="adj3" fmla="val 16667"/>
            </a:avLst>
          </a:prstGeom>
          <a:solidFill>
            <a:schemeClr val="bg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5"/>
          <p:cNvSpPr>
            <a:spLocks noChangeArrowheads="1"/>
          </p:cNvSpPr>
          <p:nvPr/>
        </p:nvSpPr>
        <p:spPr bwMode="auto">
          <a:xfrm>
            <a:off x="5807075" y="2504157"/>
            <a:ext cx="1280160" cy="822960"/>
          </a:xfrm>
          <a:prstGeom prst="wedgeRoundRectCallout">
            <a:avLst>
              <a:gd name="adj1" fmla="val -14292"/>
              <a:gd name="adj2" fmla="val 87763"/>
              <a:gd name="adj3" fmla="val 16667"/>
            </a:avLst>
          </a:prstGeom>
          <a:solidFill>
            <a:schemeClr val="bg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32"/>
          <p:cNvSpPr>
            <a:spLocks noChangeArrowheads="1"/>
          </p:cNvSpPr>
          <p:nvPr/>
        </p:nvSpPr>
        <p:spPr bwMode="auto">
          <a:xfrm>
            <a:off x="7990082" y="3316864"/>
            <a:ext cx="1751966" cy="912236"/>
          </a:xfrm>
          <a:prstGeom prst="wedgeRoundRectCallout">
            <a:avLst>
              <a:gd name="adj1" fmla="val -49337"/>
              <a:gd name="adj2" fmla="val 119052"/>
              <a:gd name="adj3" fmla="val 16667"/>
            </a:avLst>
          </a:prstGeom>
          <a:solidFill>
            <a:schemeClr val="bg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Self-relationship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relational </a:t>
            </a:r>
            <a:r>
              <a:rPr lang="en-US" dirty="0">
                <a:solidFill>
                  <a:schemeClr val="accent1"/>
                </a:solidFill>
              </a:rPr>
              <a:t>schema </a:t>
            </a:r>
            <a:r>
              <a:rPr lang="en-US" dirty="0" smtClean="0"/>
              <a:t>is a collection </a:t>
            </a:r>
            <a:r>
              <a:rPr lang="en-US" dirty="0"/>
              <a:t>of:</a:t>
            </a:r>
          </a:p>
          <a:p>
            <a:pPr lvl="1"/>
            <a:r>
              <a:rPr lang="en-US" dirty="0"/>
              <a:t>The schemas </a:t>
            </a:r>
            <a:r>
              <a:rPr lang="en-US" dirty="0" smtClean="0"/>
              <a:t>(definitions) of </a:t>
            </a:r>
            <a:r>
              <a:rPr lang="en-US" dirty="0"/>
              <a:t>all </a:t>
            </a:r>
            <a:r>
              <a:rPr lang="en-US" dirty="0" smtClean="0"/>
              <a:t>tables in the database</a:t>
            </a:r>
            <a:endParaRPr lang="en-US" dirty="0"/>
          </a:p>
          <a:p>
            <a:pPr lvl="1"/>
            <a:r>
              <a:rPr lang="en-US" dirty="0" smtClean="0"/>
              <a:t>The relationships </a:t>
            </a:r>
            <a:r>
              <a:rPr lang="en-US" dirty="0"/>
              <a:t>between </a:t>
            </a:r>
            <a:r>
              <a:rPr lang="en-US" dirty="0" smtClean="0"/>
              <a:t>all tables in the database</a:t>
            </a:r>
            <a:endParaRPr lang="en-US" dirty="0"/>
          </a:p>
          <a:p>
            <a:pPr lvl="1"/>
            <a:r>
              <a:rPr lang="en-US" dirty="0" smtClean="0"/>
              <a:t>All other </a:t>
            </a:r>
            <a:r>
              <a:rPr lang="en-US" dirty="0"/>
              <a:t>database </a:t>
            </a:r>
            <a:r>
              <a:rPr lang="en-US" dirty="0" smtClean="0"/>
              <a:t>objects, such as </a:t>
            </a:r>
            <a:r>
              <a:rPr lang="en-US" dirty="0" smtClean="0">
                <a:solidFill>
                  <a:schemeClr val="accent1"/>
                </a:solidFill>
              </a:rPr>
              <a:t>constraints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A relational </a:t>
            </a:r>
            <a:r>
              <a:rPr lang="en-US" dirty="0"/>
              <a:t>schema describes the </a:t>
            </a:r>
            <a:r>
              <a:rPr lang="en-US" dirty="0" smtClean="0"/>
              <a:t>database structure ONLY</a:t>
            </a:r>
            <a:endParaRPr lang="en-US" dirty="0"/>
          </a:p>
          <a:p>
            <a:pPr lvl="1"/>
            <a:r>
              <a:rPr lang="en-US" dirty="0" smtClean="0"/>
              <a:t>No data</a:t>
            </a:r>
            <a:r>
              <a:rPr lang="en-US" dirty="0"/>
              <a:t>, </a:t>
            </a:r>
            <a:r>
              <a:rPr lang="en-US" dirty="0" smtClean="0"/>
              <a:t>just </a:t>
            </a:r>
            <a:r>
              <a:rPr lang="en-US" dirty="0" smtClean="0">
                <a:solidFill>
                  <a:schemeClr val="accent1"/>
                </a:solidFill>
              </a:rPr>
              <a:t>metadata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Display relational </a:t>
            </a:r>
            <a:r>
              <a:rPr lang="en-US" dirty="0"/>
              <a:t>schemas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Entity/Relationship(E/R) diagrams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82" y="1880958"/>
            <a:ext cx="6706536" cy="3286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8962" y="1511626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Created with MS SQL Server Management Studio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56" y="963541"/>
            <a:ext cx="4137594" cy="58944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data </a:t>
            </a:r>
            <a:r>
              <a:rPr lang="en-US" dirty="0"/>
              <a:t>modeling tools </a:t>
            </a:r>
            <a:r>
              <a:rPr lang="en-US" dirty="0" smtClean="0"/>
              <a:t>you can use to build E/R </a:t>
            </a:r>
            <a:r>
              <a:rPr lang="en-US" dirty="0"/>
              <a:t>diagrams, </a:t>
            </a:r>
            <a:r>
              <a:rPr lang="en-US" dirty="0" smtClean="0"/>
              <a:t>and to generate database schemas</a:t>
            </a:r>
          </a:p>
          <a:p>
            <a:r>
              <a:rPr lang="en-US" dirty="0" smtClean="0"/>
              <a:t>Just a few of the more popular ones…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SQL Server Management Studio</a:t>
            </a:r>
          </a:p>
          <a:p>
            <a:pPr lvl="1"/>
            <a:r>
              <a:rPr lang="en-US" dirty="0"/>
              <a:t>Oracle </a:t>
            </a:r>
            <a:r>
              <a:rPr lang="en-US" dirty="0" err="1"/>
              <a:t>JDeveloper</a:t>
            </a:r>
            <a:endParaRPr lang="en-US" dirty="0"/>
          </a:p>
          <a:p>
            <a:pPr lvl="1"/>
            <a:r>
              <a:rPr lang="en-US" dirty="0"/>
              <a:t>Microsoft Visio</a:t>
            </a:r>
          </a:p>
          <a:p>
            <a:pPr lvl="1"/>
            <a:r>
              <a:rPr lang="en-US" dirty="0"/>
              <a:t>CASE Studio</a:t>
            </a:r>
          </a:p>
          <a:p>
            <a:pPr lvl="1"/>
            <a:r>
              <a:rPr lang="en-US" dirty="0" smtClean="0"/>
              <a:t>IBM </a:t>
            </a:r>
            <a:r>
              <a:rPr lang="en-US" dirty="0"/>
              <a:t>Rational </a:t>
            </a:r>
            <a:r>
              <a:rPr lang="en-US" dirty="0" smtClean="0"/>
              <a:t>Rose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E/R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Database Models</a:t>
            </a:r>
          </a:p>
          <a:p>
            <a:r>
              <a:rPr lang="en-US" dirty="0" smtClean="0"/>
              <a:t>RDBMS</a:t>
            </a:r>
          </a:p>
          <a:p>
            <a:r>
              <a:rPr lang="en-US" dirty="0" smtClean="0"/>
              <a:t>Tables and Relationships</a:t>
            </a:r>
          </a:p>
          <a:p>
            <a:r>
              <a:rPr lang="en-US" dirty="0" smtClean="0"/>
              <a:t>Entity-Relationship Diagrams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Indices</a:t>
            </a:r>
          </a:p>
          <a:p>
            <a:r>
              <a:rPr lang="en-US" dirty="0" smtClean="0"/>
              <a:t>Overviews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Normalization</a:t>
            </a:r>
            <a:r>
              <a:rPr lang="en-US" dirty="0" smtClean="0"/>
              <a:t> is the removal of duplicate data from the database</a:t>
            </a:r>
          </a:p>
          <a:p>
            <a:r>
              <a:rPr lang="en-US" dirty="0" smtClean="0"/>
              <a:t>Normal Forms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baseline="30000" dirty="0" smtClean="0">
                <a:solidFill>
                  <a:schemeClr val="accent1"/>
                </a:solidFill>
              </a:rPr>
              <a:t>st</a:t>
            </a:r>
            <a:r>
              <a:rPr lang="en-US" dirty="0" smtClean="0">
                <a:solidFill>
                  <a:schemeClr val="accent1"/>
                </a:solidFill>
              </a:rPr>
              <a:t> Normal Form</a:t>
            </a:r>
          </a:p>
          <a:p>
            <a:pPr lvl="2"/>
            <a:r>
              <a:rPr lang="en-US" dirty="0"/>
              <a:t>Data is stored in tables</a:t>
            </a:r>
          </a:p>
          <a:p>
            <a:pPr lvl="2"/>
            <a:r>
              <a:rPr lang="en-US" dirty="0" smtClean="0"/>
              <a:t>There </a:t>
            </a:r>
            <a:r>
              <a:rPr lang="en-US" dirty="0"/>
              <a:t>are no repetitions within a single row</a:t>
            </a:r>
          </a:p>
          <a:p>
            <a:pPr lvl="2"/>
            <a:r>
              <a:rPr lang="en-US" dirty="0"/>
              <a:t>A primary key is defined for each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baseline="30000" dirty="0" smtClean="0">
                <a:solidFill>
                  <a:schemeClr val="accent1"/>
                </a:solidFill>
              </a:rPr>
              <a:t>nd</a:t>
            </a:r>
            <a:r>
              <a:rPr lang="en-US" dirty="0" smtClean="0">
                <a:solidFill>
                  <a:schemeClr val="accent1"/>
                </a:solidFill>
              </a:rPr>
              <a:t> Normal Form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Normal Form PLUS…)</a:t>
            </a:r>
            <a:endParaRPr lang="en-US" dirty="0"/>
          </a:p>
          <a:p>
            <a:pPr lvl="2"/>
            <a:r>
              <a:rPr lang="en-US" dirty="0" smtClean="0"/>
              <a:t>No </a:t>
            </a:r>
            <a:r>
              <a:rPr lang="en-US" dirty="0"/>
              <a:t>columns that depend on part of </a:t>
            </a:r>
            <a:r>
              <a:rPr lang="en-US" dirty="0" smtClean="0"/>
              <a:t>a composite primary key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baseline="30000" dirty="0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 Normal Form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Normal Form PLUS…)</a:t>
            </a:r>
          </a:p>
          <a:p>
            <a:pPr lvl="2"/>
            <a:r>
              <a:rPr lang="en-US" dirty="0" smtClean="0"/>
              <a:t>No dependencies </a:t>
            </a:r>
            <a:r>
              <a:rPr lang="en-US" dirty="0"/>
              <a:t>between columns </a:t>
            </a:r>
            <a:r>
              <a:rPr lang="en-US" dirty="0" smtClean="0"/>
              <a:t>except "a </a:t>
            </a:r>
            <a:r>
              <a:rPr lang="en-US" dirty="0"/>
              <a:t>column depends on the PK"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 Normal Form</a:t>
            </a:r>
            <a:r>
              <a:rPr lang="en-US" dirty="0" smtClean="0"/>
              <a:t> (3</a:t>
            </a:r>
            <a:r>
              <a:rPr lang="en-US" baseline="30000" dirty="0" smtClean="0"/>
              <a:t>rd</a:t>
            </a:r>
            <a:r>
              <a:rPr lang="en-US" dirty="0" smtClean="0"/>
              <a:t> Normal Form PLUS…)</a:t>
            </a:r>
          </a:p>
          <a:p>
            <a:pPr lvl="2"/>
            <a:r>
              <a:rPr lang="en-US" dirty="0" smtClean="0"/>
              <a:t>Only one </a:t>
            </a:r>
            <a:r>
              <a:rPr lang="en-US" dirty="0"/>
              <a:t>column </a:t>
            </a:r>
            <a:r>
              <a:rPr lang="en-US" dirty="0" smtClean="0"/>
              <a:t>in </a:t>
            </a:r>
            <a:r>
              <a:rPr lang="en-US" dirty="0"/>
              <a:t>each table that can have many possible values for a single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Normalization?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526301"/>
              </p:ext>
            </p:extLst>
          </p:nvPr>
        </p:nvGraphicFramePr>
        <p:xfrm>
          <a:off x="1023938" y="2273300"/>
          <a:ext cx="9613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74"/>
                <a:gridCol w="1586753"/>
                <a:gridCol w="1129553"/>
                <a:gridCol w="1600200"/>
                <a:gridCol w="1438835"/>
                <a:gridCol w="127868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Shop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Town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Jello-Inator</a:t>
                      </a:r>
                      <a:endParaRPr lang="en-US" b="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Doof</a:t>
                      </a:r>
                      <a:r>
                        <a:rPr lang="en-US" baseline="0" dirty="0" smtClean="0"/>
                        <a:t>, Inc.</a:t>
                      </a:r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16500</a:t>
                      </a:r>
                      <a:endParaRPr kumimoji="1" lang="bg-BG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Inators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dirty="0" err="1" smtClean="0"/>
                        <a:t>InatorsRUs</a:t>
                      </a:r>
                      <a:endParaRPr kumimoji="1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Danville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Time-Traveling</a:t>
                      </a:r>
                      <a:r>
                        <a:rPr lang="en-US" b="0" baseline="0" dirty="0" smtClean="0"/>
                        <a:t> Coaster</a:t>
                      </a:r>
                      <a:endParaRPr lang="en-US" b="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Agents,</a:t>
                      </a:r>
                      <a:r>
                        <a:rPr lang="en-US" baseline="0" dirty="0" smtClean="0"/>
                        <a:t> Ltd.</a:t>
                      </a:r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120000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Contraptions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Nowhere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Cardboard Cruise Ship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Agents,</a:t>
                      </a:r>
                      <a:r>
                        <a:rPr lang="en-US" baseline="0" dirty="0" smtClean="0"/>
                        <a:t> Ltd.</a:t>
                      </a:r>
                      <a:endParaRPr lang="en-US" dirty="0" smtClean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Contraptions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Danville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b="0" dirty="0" err="1" smtClean="0"/>
                        <a:t>HiccupInator</a:t>
                      </a:r>
                      <a:endParaRPr kumimoji="1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Doof</a:t>
                      </a:r>
                      <a:r>
                        <a:rPr lang="en-US" baseline="0" dirty="0" smtClean="0"/>
                        <a:t>, Inc.</a:t>
                      </a:r>
                      <a:endParaRPr lang="en-US" dirty="0" smtClean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27400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Inators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dirty="0" err="1" smtClean="0"/>
                        <a:t>InatorsRUs</a:t>
                      </a:r>
                      <a:endParaRPr kumimoji="1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Danville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Non-Normalized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Schema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16607"/>
              </p:ext>
            </p:extLst>
          </p:nvPr>
        </p:nvGraphicFramePr>
        <p:xfrm>
          <a:off x="1755775" y="1872191"/>
          <a:ext cx="86645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50"/>
                <a:gridCol w="2590800"/>
                <a:gridCol w="1371600"/>
                <a:gridCol w="971550"/>
                <a:gridCol w="1371600"/>
                <a:gridCol w="952500"/>
                <a:gridCol w="981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ProducerId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CategoryId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ShopId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TownId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Jello-Inator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16500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Time-Traveling</a:t>
                      </a:r>
                      <a:r>
                        <a:rPr lang="en-US" b="0" baseline="0" dirty="0" smtClean="0"/>
                        <a:t> Coaster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120000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Cardboard Cruise Ship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1450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HiccupInator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27400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18714"/>
              </p:ext>
            </p:extLst>
          </p:nvPr>
        </p:nvGraphicFramePr>
        <p:xfrm>
          <a:off x="1755775" y="4339166"/>
          <a:ext cx="2063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165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Doof</a:t>
                      </a:r>
                      <a:r>
                        <a:rPr lang="en-US" baseline="0" dirty="0" smtClean="0"/>
                        <a:t>, Inc.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Agents,</a:t>
                      </a:r>
                      <a:r>
                        <a:rPr lang="en-US" baseline="0" dirty="0" smtClean="0"/>
                        <a:t> Ltd.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48488"/>
              </p:ext>
            </p:extLst>
          </p:nvPr>
        </p:nvGraphicFramePr>
        <p:xfrm>
          <a:off x="3956050" y="4339166"/>
          <a:ext cx="2063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165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Inators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22393"/>
              </p:ext>
            </p:extLst>
          </p:nvPr>
        </p:nvGraphicFramePr>
        <p:xfrm>
          <a:off x="6156325" y="4339166"/>
          <a:ext cx="2063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165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InatorsRUs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78066"/>
              </p:ext>
            </p:extLst>
          </p:nvPr>
        </p:nvGraphicFramePr>
        <p:xfrm>
          <a:off x="8356600" y="4339166"/>
          <a:ext cx="2063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165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Danville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Nowhere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30412" y="3969834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Producers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0687" y="3969834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Categories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0962" y="3969834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Shops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1237" y="3971434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Towns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ine 115"/>
          <p:cNvSpPr>
            <a:spLocks noChangeShapeType="1"/>
          </p:cNvSpPr>
          <p:nvPr/>
        </p:nvSpPr>
        <p:spPr bwMode="auto">
          <a:xfrm flipH="1">
            <a:off x="3409950" y="3607846"/>
            <a:ext cx="1916112" cy="57363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6" name="Line 115"/>
          <p:cNvSpPr>
            <a:spLocks noChangeShapeType="1"/>
          </p:cNvSpPr>
          <p:nvPr/>
        </p:nvSpPr>
        <p:spPr bwMode="auto">
          <a:xfrm flipH="1">
            <a:off x="5600699" y="3559700"/>
            <a:ext cx="2062957" cy="62177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Line 115"/>
          <p:cNvSpPr>
            <a:spLocks noChangeShapeType="1"/>
          </p:cNvSpPr>
          <p:nvPr/>
        </p:nvSpPr>
        <p:spPr bwMode="auto">
          <a:xfrm flipH="1">
            <a:off x="7543799" y="3559699"/>
            <a:ext cx="1352549" cy="62177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Line 115"/>
          <p:cNvSpPr>
            <a:spLocks noChangeShapeType="1"/>
          </p:cNvSpPr>
          <p:nvPr/>
        </p:nvSpPr>
        <p:spPr bwMode="auto">
          <a:xfrm flipH="1">
            <a:off x="9744073" y="3559698"/>
            <a:ext cx="61117" cy="621776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78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Integrity constraints </a:t>
            </a:r>
            <a:r>
              <a:rPr lang="en-US" dirty="0" smtClean="0"/>
              <a:t>enforce specific data rules that cannot be violated to ensure </a:t>
            </a:r>
            <a:r>
              <a:rPr lang="en-US" dirty="0"/>
              <a:t>data integrity </a:t>
            </a:r>
            <a:r>
              <a:rPr lang="en-US" dirty="0" smtClean="0"/>
              <a:t>throughout the </a:t>
            </a:r>
            <a:r>
              <a:rPr lang="en-US" dirty="0"/>
              <a:t>database tables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Primary </a:t>
            </a:r>
            <a:r>
              <a:rPr lang="en-US" dirty="0">
                <a:solidFill>
                  <a:schemeClr val="accent1"/>
                </a:solidFill>
              </a:rPr>
              <a:t>key </a:t>
            </a:r>
            <a:r>
              <a:rPr lang="en-US" dirty="0" smtClean="0">
                <a:solidFill>
                  <a:schemeClr val="accent1"/>
                </a:solidFill>
              </a:rPr>
              <a:t>constraint </a:t>
            </a:r>
            <a:r>
              <a:rPr lang="en-US" dirty="0" smtClean="0"/>
              <a:t>ensures </a:t>
            </a:r>
            <a:r>
              <a:rPr lang="en-US" dirty="0"/>
              <a:t>that the primary key </a:t>
            </a:r>
            <a:r>
              <a:rPr lang="en-US" dirty="0" smtClean="0"/>
              <a:t>has a unique </a:t>
            </a:r>
            <a:r>
              <a:rPr lang="en-US" dirty="0"/>
              <a:t>value for each </a:t>
            </a:r>
            <a:r>
              <a:rPr lang="en-US" dirty="0" smtClean="0"/>
              <a:t>row in the table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Unique key </a:t>
            </a:r>
            <a:r>
              <a:rPr lang="en-US" dirty="0" smtClean="0">
                <a:solidFill>
                  <a:schemeClr val="accent1"/>
                </a:solidFill>
              </a:rPr>
              <a:t>constraint </a:t>
            </a:r>
            <a:r>
              <a:rPr lang="en-US" dirty="0" smtClean="0"/>
              <a:t>ensures </a:t>
            </a:r>
            <a:r>
              <a:rPr lang="en-US" dirty="0"/>
              <a:t>that all values in a particular </a:t>
            </a:r>
            <a:r>
              <a:rPr lang="en-US" dirty="0" smtClean="0"/>
              <a:t>column </a:t>
            </a:r>
            <a:r>
              <a:rPr lang="en-US" dirty="0"/>
              <a:t>(or a group of columns) are </a:t>
            </a:r>
            <a:r>
              <a:rPr lang="en-US" dirty="0" smtClean="0"/>
              <a:t>unique, that is, they occur only once in the table</a:t>
            </a:r>
          </a:p>
          <a:p>
            <a:r>
              <a:rPr lang="en-US" dirty="0">
                <a:solidFill>
                  <a:schemeClr val="accent1"/>
                </a:solidFill>
              </a:rPr>
              <a:t>Foreign key </a:t>
            </a:r>
            <a:r>
              <a:rPr lang="en-US" dirty="0" smtClean="0">
                <a:solidFill>
                  <a:schemeClr val="accent1"/>
                </a:solidFill>
              </a:rPr>
              <a:t>constraint </a:t>
            </a:r>
            <a:r>
              <a:rPr lang="en-US" dirty="0" smtClean="0"/>
              <a:t>ensures </a:t>
            </a:r>
            <a:r>
              <a:rPr lang="en-US" dirty="0"/>
              <a:t>that the value </a:t>
            </a:r>
            <a:r>
              <a:rPr lang="en-US" dirty="0" smtClean="0"/>
              <a:t>referenced in a </a:t>
            </a:r>
            <a:r>
              <a:rPr lang="en-US" dirty="0"/>
              <a:t>particular </a:t>
            </a:r>
            <a:r>
              <a:rPr lang="en-US" dirty="0" smtClean="0"/>
              <a:t>column </a:t>
            </a:r>
            <a:r>
              <a:rPr lang="en-US" dirty="0"/>
              <a:t>is a </a:t>
            </a:r>
            <a:r>
              <a:rPr lang="en-US" dirty="0" smtClean="0"/>
              <a:t>primary key </a:t>
            </a:r>
            <a:r>
              <a:rPr lang="en-US" dirty="0"/>
              <a:t>from another table</a:t>
            </a:r>
          </a:p>
          <a:p>
            <a:r>
              <a:rPr lang="en-US" dirty="0">
                <a:solidFill>
                  <a:schemeClr val="accent1"/>
                </a:solidFill>
              </a:rPr>
              <a:t>Check </a:t>
            </a:r>
            <a:r>
              <a:rPr lang="en-US" dirty="0" smtClean="0">
                <a:solidFill>
                  <a:schemeClr val="accent1"/>
                </a:solidFill>
              </a:rPr>
              <a:t>constraint </a:t>
            </a:r>
            <a:r>
              <a:rPr lang="en-US" dirty="0" smtClean="0"/>
              <a:t>ensures </a:t>
            </a:r>
            <a:r>
              <a:rPr lang="en-US" dirty="0"/>
              <a:t>that values in a </a:t>
            </a:r>
            <a:r>
              <a:rPr lang="en-US" dirty="0" smtClean="0"/>
              <a:t>particular column </a:t>
            </a:r>
            <a:r>
              <a:rPr lang="en-US" dirty="0"/>
              <a:t>meet </a:t>
            </a:r>
            <a:r>
              <a:rPr lang="en-US" dirty="0" smtClean="0"/>
              <a:t>a particular predefined condition</a:t>
            </a:r>
          </a:p>
          <a:p>
            <a:pPr lvl="1"/>
            <a:r>
              <a:rPr lang="en-US" dirty="0" smtClean="0"/>
              <a:t>Hour values are between 0 and 24…</a:t>
            </a:r>
          </a:p>
          <a:p>
            <a:pPr lvl="1"/>
            <a:r>
              <a:rPr lang="en-US" dirty="0" smtClean="0"/>
              <a:t>Values are upper case…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Indices</a:t>
            </a:r>
            <a:r>
              <a:rPr lang="en-US" dirty="0"/>
              <a:t> speed up searching of values in a </a:t>
            </a:r>
            <a:r>
              <a:rPr lang="en-US" dirty="0" smtClean="0"/>
              <a:t>particular column </a:t>
            </a:r>
            <a:r>
              <a:rPr lang="en-US" dirty="0"/>
              <a:t>or group of columns </a:t>
            </a:r>
          </a:p>
          <a:p>
            <a:r>
              <a:rPr lang="en-US" dirty="0" smtClean="0"/>
              <a:t>Indices </a:t>
            </a:r>
            <a:r>
              <a:rPr lang="en-US" dirty="0"/>
              <a:t>can be built-in the table (</a:t>
            </a:r>
            <a:r>
              <a:rPr lang="en-US" dirty="0">
                <a:solidFill>
                  <a:schemeClr val="accent1"/>
                </a:solidFill>
              </a:rPr>
              <a:t>clustered</a:t>
            </a:r>
            <a:r>
              <a:rPr lang="en-US" dirty="0"/>
              <a:t>) or stored externally</a:t>
            </a:r>
          </a:p>
          <a:p>
            <a:r>
              <a:rPr lang="en-US" dirty="0"/>
              <a:t>Adding and deleting records in indexed tables is </a:t>
            </a:r>
            <a:r>
              <a:rPr lang="en-US" dirty="0" smtClean="0"/>
              <a:t>slower, but searching indexed tables is significantly faster</a:t>
            </a:r>
            <a:endParaRPr lang="en-US" dirty="0"/>
          </a:p>
          <a:p>
            <a:r>
              <a:rPr lang="en-US" dirty="0" smtClean="0"/>
              <a:t>Use indices for large tables (&gt; 50,000 </a:t>
            </a:r>
            <a:r>
              <a:rPr lang="en-US" dirty="0"/>
              <a:t>rows</a:t>
            </a:r>
            <a:r>
              <a:rPr lang="en-US" dirty="0" smtClean="0"/>
              <a:t>), to realize search performance benefit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/>
            <a:r>
              <a:rPr lang="en-US" dirty="0"/>
              <a:t>Standardized declarative language for </a:t>
            </a:r>
            <a:r>
              <a:rPr lang="en-US" dirty="0" smtClean="0"/>
              <a:t>manipulating relational </a:t>
            </a:r>
            <a:r>
              <a:rPr lang="en-US" dirty="0"/>
              <a:t>databases</a:t>
            </a:r>
          </a:p>
          <a:p>
            <a:r>
              <a:rPr lang="en-US" dirty="0" smtClean="0"/>
              <a:t>Supports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Creating, altering, deleting tables and other objects in the database</a:t>
            </a:r>
          </a:p>
          <a:p>
            <a:pPr lvl="1"/>
            <a:r>
              <a:rPr lang="en-US" dirty="0"/>
              <a:t>Searching, retrieving, inserting, modifying and deleting table data (rows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Consists </a:t>
            </a:r>
            <a:r>
              <a:rPr lang="en-US" dirty="0"/>
              <a:t>of: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DDL</a:t>
            </a:r>
            <a:r>
              <a:rPr lang="en-US" dirty="0"/>
              <a:t> – Data Definition Language</a:t>
            </a:r>
          </a:p>
          <a:p>
            <a:pPr lvl="2"/>
            <a:r>
              <a:rPr lang="en-US" dirty="0"/>
              <a:t>CREATE, ALTER, DROP commands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DML</a:t>
            </a:r>
            <a:r>
              <a:rPr lang="en-US" dirty="0"/>
              <a:t> – Data Manipulation Language</a:t>
            </a:r>
          </a:p>
          <a:p>
            <a:pPr lvl="2"/>
            <a:r>
              <a:rPr lang="en-US" dirty="0"/>
              <a:t>SELECT, INSERT, UPDATE, DELETE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MUCH more to come on SQL later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0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Stored </a:t>
            </a:r>
            <a:r>
              <a:rPr lang="en-US" dirty="0" smtClean="0">
                <a:solidFill>
                  <a:schemeClr val="accent1"/>
                </a:solidFill>
              </a:rPr>
              <a:t>Procedures </a:t>
            </a:r>
            <a:r>
              <a:rPr lang="en-US" dirty="0"/>
              <a:t>are database-level procedures</a:t>
            </a:r>
          </a:p>
          <a:p>
            <a:pPr lvl="1"/>
            <a:r>
              <a:rPr lang="en-US" dirty="0"/>
              <a:t>Consist of SQL-like code stored in the database</a:t>
            </a:r>
          </a:p>
          <a:p>
            <a:pPr lvl="1"/>
            <a:r>
              <a:rPr lang="en-US" dirty="0"/>
              <a:t>Code executed inside the database server </a:t>
            </a:r>
          </a:p>
          <a:p>
            <a:pPr lvl="1"/>
            <a:r>
              <a:rPr lang="en-US" dirty="0"/>
              <a:t>Much faster than an external code</a:t>
            </a:r>
          </a:p>
          <a:p>
            <a:pPr lvl="1"/>
            <a:r>
              <a:rPr lang="en-US" dirty="0"/>
              <a:t>Data is locally accessible</a:t>
            </a:r>
          </a:p>
          <a:p>
            <a:pPr lvl="1"/>
            <a:r>
              <a:rPr lang="en-US" dirty="0"/>
              <a:t>Can accept parameters</a:t>
            </a:r>
          </a:p>
          <a:p>
            <a:pPr lvl="1"/>
            <a:r>
              <a:rPr lang="en-US" dirty="0"/>
              <a:t>Can return results</a:t>
            </a:r>
          </a:p>
          <a:p>
            <a:pPr lvl="2"/>
            <a:r>
              <a:rPr lang="en-US" dirty="0"/>
              <a:t>Single value</a:t>
            </a:r>
          </a:p>
          <a:p>
            <a:pPr lvl="2"/>
            <a:r>
              <a:rPr lang="en-US" dirty="0"/>
              <a:t>Record sets</a:t>
            </a:r>
          </a:p>
          <a:p>
            <a:r>
              <a:rPr lang="en-US" dirty="0"/>
              <a:t>Stored procedures are written in a language extension of SQL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T-SQL</a:t>
            </a:r>
            <a:r>
              <a:rPr lang="en-US" dirty="0"/>
              <a:t> – in Microsoft SQL Server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PL/SQL</a:t>
            </a:r>
            <a:r>
              <a:rPr lang="en-US" dirty="0"/>
              <a:t> – in Oracle</a:t>
            </a:r>
          </a:p>
          <a:p>
            <a:r>
              <a:rPr lang="en-US" dirty="0"/>
              <a:t>MUCH more to come on Stored Procs later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Stored Procedures?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Views</a:t>
            </a:r>
            <a:r>
              <a:rPr lang="en-US" dirty="0"/>
              <a:t> are named SQL SELECT queries </a:t>
            </a:r>
            <a:r>
              <a:rPr lang="en-US" dirty="0" smtClean="0"/>
              <a:t>used </a:t>
            </a:r>
            <a:r>
              <a:rPr lang="en-US" dirty="0"/>
              <a:t>as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Similar to a Stored Proc</a:t>
            </a:r>
            <a:endParaRPr lang="en-US" dirty="0"/>
          </a:p>
          <a:p>
            <a:pPr lvl="1"/>
            <a:r>
              <a:rPr lang="en-US" dirty="0"/>
              <a:t>Simplify data access</a:t>
            </a:r>
          </a:p>
          <a:p>
            <a:pPr lvl="1"/>
            <a:r>
              <a:rPr lang="en-US" dirty="0"/>
              <a:t>Facilitate writing of complex SQL queries</a:t>
            </a:r>
          </a:p>
          <a:p>
            <a:r>
              <a:rPr lang="en-US" dirty="0"/>
              <a:t>Used also to apply security restrictions:</a:t>
            </a:r>
          </a:p>
          <a:p>
            <a:pPr lvl="1"/>
            <a:r>
              <a:rPr lang="en-US" dirty="0"/>
              <a:t>E.g. a certain user isn't given permissions on any of the tables in the database</a:t>
            </a:r>
          </a:p>
          <a:p>
            <a:pPr lvl="1"/>
            <a:r>
              <a:rPr lang="en-US" dirty="0"/>
              <a:t>The user is given permissions on few views (subset of DB) and few stored procedures only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Database Views?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something you’d like to model</a:t>
            </a:r>
          </a:p>
          <a:p>
            <a:pPr lvl="1"/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Video Games</a:t>
            </a:r>
            <a:endParaRPr lang="en-US" dirty="0" smtClean="0"/>
          </a:p>
          <a:p>
            <a:pPr lvl="1"/>
            <a:r>
              <a:rPr lang="en-US" dirty="0" smtClean="0"/>
              <a:t>Exercise Programs</a:t>
            </a:r>
          </a:p>
          <a:p>
            <a:pPr lvl="1"/>
            <a:r>
              <a:rPr lang="en-US" dirty="0" smtClean="0"/>
              <a:t>Recipes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Design a database on paper to reflect that model, keeping in mind the need for normalization (</a:t>
            </a:r>
            <a:r>
              <a:rPr lang="en-US" smtClean="0"/>
              <a:t>reducing redundancy)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design and build something!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Hierarchical (tree)</a:t>
            </a:r>
          </a:p>
          <a:p>
            <a:r>
              <a:rPr lang="en-US" sz="2800" dirty="0" smtClean="0"/>
              <a:t>Network (graph)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Relational (table)</a:t>
            </a:r>
          </a:p>
          <a:p>
            <a:r>
              <a:rPr lang="en-US" sz="2800" dirty="0" smtClean="0"/>
              <a:t>Object-oriented</a:t>
            </a:r>
          </a:p>
          <a:p>
            <a:r>
              <a:rPr lang="en-US" sz="2800" dirty="0" smtClean="0"/>
              <a:t>Document-based (NoSQL, JSON,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Tables grouped together </a:t>
            </a:r>
            <a:r>
              <a:rPr lang="en-US" sz="2600" dirty="0"/>
              <a:t>with </a:t>
            </a:r>
            <a:r>
              <a:rPr lang="en-US" sz="2600" dirty="0" smtClean="0"/>
              <a:t>relationships between </a:t>
            </a:r>
            <a:r>
              <a:rPr lang="en-US" sz="2600" dirty="0"/>
              <a:t>them </a:t>
            </a:r>
          </a:p>
          <a:p>
            <a:r>
              <a:rPr lang="en-US" sz="2600" dirty="0"/>
              <a:t>Rely on a strong mathematical foundation: </a:t>
            </a:r>
            <a:r>
              <a:rPr lang="en-US" sz="2600" dirty="0">
                <a:solidFill>
                  <a:schemeClr val="accent1"/>
                </a:solidFill>
              </a:rPr>
              <a:t>relational algebra</a:t>
            </a:r>
          </a:p>
          <a:p>
            <a:pPr lvl="1"/>
            <a:r>
              <a:rPr lang="en-US" sz="2200" dirty="0" smtClean="0"/>
              <a:t>Based </a:t>
            </a:r>
            <a:r>
              <a:rPr lang="en-US" sz="2200" dirty="0"/>
              <a:t>on </a:t>
            </a:r>
            <a:r>
              <a:rPr lang="en-US" sz="2200" dirty="0">
                <a:solidFill>
                  <a:schemeClr val="accent1"/>
                </a:solidFill>
              </a:rPr>
              <a:t>first-order predicate logic</a:t>
            </a:r>
          </a:p>
          <a:p>
            <a:pPr lvl="1"/>
            <a:r>
              <a:rPr lang="en-US" sz="2200" dirty="0" smtClean="0"/>
              <a:t>Data represented </a:t>
            </a:r>
            <a:r>
              <a:rPr lang="en-US" sz="2200" dirty="0"/>
              <a:t>in terms of </a:t>
            </a:r>
            <a:r>
              <a:rPr lang="en-US" sz="2200" dirty="0" smtClean="0"/>
              <a:t>tuples (finite ordered list of elements, or records), </a:t>
            </a:r>
            <a:r>
              <a:rPr lang="en-US" sz="2200" dirty="0"/>
              <a:t>grouped into relations.</a:t>
            </a:r>
          </a:p>
          <a:p>
            <a:r>
              <a:rPr lang="en-US" sz="2600" dirty="0" smtClean="0"/>
              <a:t>Eight (8) </a:t>
            </a:r>
            <a:r>
              <a:rPr lang="en-US" sz="2600" dirty="0"/>
              <a:t>basic operations, with origins in mathematical set theory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/>
              <a:t> </a:t>
            </a:r>
            <a:r>
              <a:rPr lang="en-US" sz="2200" dirty="0">
                <a:solidFill>
                  <a:schemeClr val="accent1"/>
                </a:solidFill>
              </a:rPr>
              <a:t>Select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/>
                </a:solidFill>
              </a:rPr>
              <a:t>Union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/>
                </a:solidFill>
              </a:rPr>
              <a:t>Intersection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/>
                </a:solidFill>
              </a:rPr>
              <a:t>Difference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>
                <a:solidFill>
                  <a:schemeClr val="accent1"/>
                </a:solidFill>
              </a:rPr>
              <a:t>Cartesian Product </a:t>
            </a:r>
            <a:r>
              <a:rPr lang="en-US" sz="2200" dirty="0"/>
              <a:t>(cross product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/>
                </a:solidFill>
              </a:rPr>
              <a:t>Projection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/>
                </a:solidFill>
              </a:rPr>
              <a:t>Join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>
                <a:solidFill>
                  <a:schemeClr val="accent1"/>
                </a:solidFill>
              </a:rPr>
              <a:t>Relational Division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4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the data stored in tables</a:t>
            </a:r>
          </a:p>
          <a:p>
            <a:r>
              <a:rPr lang="en-US" dirty="0" smtClean="0"/>
              <a:t>Implement support for SQL</a:t>
            </a:r>
          </a:p>
          <a:p>
            <a:r>
              <a:rPr lang="en-US" dirty="0" smtClean="0"/>
              <a:t>Standard data operations</a:t>
            </a:r>
          </a:p>
          <a:p>
            <a:pPr lvl="1"/>
            <a:r>
              <a:rPr lang="en-US" dirty="0"/>
              <a:t>Creating / altering / deleting tables and relationships between them (database schema)</a:t>
            </a:r>
          </a:p>
          <a:p>
            <a:pPr lvl="1"/>
            <a:r>
              <a:rPr lang="en-US" dirty="0" smtClean="0"/>
              <a:t>Add, change, delete records stored in database tables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and </a:t>
            </a:r>
            <a:r>
              <a:rPr lang="en-US" dirty="0" smtClean="0"/>
              <a:t>retrieve data </a:t>
            </a:r>
            <a:r>
              <a:rPr lang="en-US" dirty="0"/>
              <a:t>stored in </a:t>
            </a:r>
            <a:r>
              <a:rPr lang="en-US" dirty="0" smtClean="0"/>
              <a:t>database tables</a:t>
            </a:r>
          </a:p>
          <a:p>
            <a:pPr lvl="2"/>
            <a:r>
              <a:rPr lang="en-US" dirty="0" smtClean="0"/>
              <a:t>Search by individual criteria</a:t>
            </a:r>
          </a:p>
          <a:p>
            <a:pPr lvl="2"/>
            <a:r>
              <a:rPr lang="en-US" dirty="0" smtClean="0"/>
              <a:t>Search by relationship</a:t>
            </a:r>
          </a:p>
          <a:p>
            <a:r>
              <a:rPr lang="en-US" dirty="0"/>
              <a:t>Also known as: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Database management servers</a:t>
            </a:r>
          </a:p>
          <a:p>
            <a:pPr lvl="1"/>
            <a:r>
              <a:rPr lang="en-US" dirty="0"/>
              <a:t>Or just database </a:t>
            </a:r>
            <a:r>
              <a:rPr lang="en-US" dirty="0" smtClean="0"/>
              <a:t>servers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18885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5 RDBMS Servers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54659"/>
              </p:ext>
            </p:extLst>
          </p:nvPr>
        </p:nvGraphicFramePr>
        <p:xfrm>
          <a:off x="681038" y="1179871"/>
          <a:ext cx="9613900" cy="567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64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1291846"/>
            <a:ext cx="9741150" cy="5016189"/>
          </a:xfrm>
        </p:spPr>
        <p:txBody>
          <a:bodyPr>
            <a:normAutofit/>
          </a:bodyPr>
          <a:lstStyle/>
          <a:p>
            <a:r>
              <a:rPr lang="en-US" dirty="0" smtClean="0"/>
              <a:t>LOTS of choices (literally dozens of others)</a:t>
            </a:r>
          </a:p>
          <a:p>
            <a:pPr lvl="1"/>
            <a:r>
              <a:rPr lang="en-US" dirty="0" smtClean="0"/>
              <a:t>And that’s just RDBMS</a:t>
            </a:r>
          </a:p>
          <a:p>
            <a:pPr lvl="1"/>
            <a:r>
              <a:rPr lang="en-US" dirty="0" smtClean="0"/>
              <a:t>Also Document-based and Object-based… On the rise</a:t>
            </a:r>
          </a:p>
          <a:p>
            <a:r>
              <a:rPr lang="en-US" dirty="0" smtClean="0"/>
              <a:t>Why so many? What makes a system a good match?</a:t>
            </a:r>
          </a:p>
          <a:p>
            <a:r>
              <a:rPr lang="en-US" dirty="0" smtClean="0"/>
              <a:t>We teach SQL Server here. Why not one of the others?</a:t>
            </a:r>
          </a:p>
          <a:p>
            <a:r>
              <a:rPr lang="en-US" dirty="0" smtClean="0"/>
              <a:t>It’s all about .NET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Servers -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</a:t>
            </a:r>
            <a:r>
              <a:rPr lang="en-US" dirty="0" smtClean="0">
                <a:solidFill>
                  <a:schemeClr val="accent1"/>
                </a:solidFill>
              </a:rPr>
              <a:t>Tables</a:t>
            </a:r>
          </a:p>
          <a:p>
            <a:pPr lvl="1"/>
            <a:r>
              <a:rPr lang="en-US" dirty="0"/>
              <a:t>Database tables consist of data, arranged in </a:t>
            </a:r>
            <a:r>
              <a:rPr lang="en-US" dirty="0">
                <a:solidFill>
                  <a:schemeClr val="accent1"/>
                </a:solidFill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columns</a:t>
            </a:r>
          </a:p>
          <a:p>
            <a:pPr lvl="1"/>
            <a:r>
              <a:rPr lang="en-US" dirty="0"/>
              <a:t>For example (table </a:t>
            </a:r>
            <a:r>
              <a:rPr lang="en-US" dirty="0" smtClean="0"/>
              <a:t>Persons):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dirty="0" smtClean="0"/>
              <a:t>All rows </a:t>
            </a:r>
            <a:r>
              <a:rPr lang="en-US" dirty="0"/>
              <a:t>have the same structure</a:t>
            </a:r>
          </a:p>
          <a:p>
            <a:pPr lvl="1"/>
            <a:r>
              <a:rPr lang="en-US" dirty="0"/>
              <a:t>Columns have </a:t>
            </a:r>
            <a:r>
              <a:rPr lang="en-US" dirty="0" smtClean="0"/>
              <a:t>a name </a:t>
            </a:r>
            <a:r>
              <a:rPr lang="en-US" dirty="0"/>
              <a:t>and </a:t>
            </a:r>
            <a:r>
              <a:rPr lang="en-US" dirty="0" smtClean="0"/>
              <a:t>data type </a:t>
            </a:r>
            <a:r>
              <a:rPr lang="en-US" dirty="0"/>
              <a:t>(number, </a:t>
            </a:r>
            <a:r>
              <a:rPr lang="en-US" dirty="0" smtClean="0"/>
              <a:t>Boolean, string</a:t>
            </a:r>
            <a:r>
              <a:rPr lang="en-US" dirty="0"/>
              <a:t>, date, image, </a:t>
            </a:r>
            <a:r>
              <a:rPr lang="en-US" dirty="0" smtClean="0"/>
              <a:t>other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DBMS Relational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85644"/>
              </p:ext>
            </p:extLst>
          </p:nvPr>
        </p:nvGraphicFramePr>
        <p:xfrm>
          <a:off x="1327462" y="2416321"/>
          <a:ext cx="8551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764"/>
                <a:gridCol w="2137764"/>
                <a:gridCol w="2137764"/>
                <a:gridCol w="213776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First Name</a:t>
                      </a:r>
                      <a:endParaRPr kumimoji="0" lang="bg-BG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Name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Employer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Heinz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Doofenshmirtz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D.E.I.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Perry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Platypus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AnimalAgents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Phineas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Flynn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17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primary </a:t>
            </a:r>
            <a:r>
              <a:rPr lang="en-US" dirty="0">
                <a:solidFill>
                  <a:schemeClr val="accent1"/>
                </a:solidFill>
              </a:rPr>
              <a:t>key </a:t>
            </a:r>
            <a:r>
              <a:rPr lang="en-US" dirty="0"/>
              <a:t>is a column </a:t>
            </a:r>
            <a:r>
              <a:rPr lang="en-US" dirty="0" smtClean="0"/>
              <a:t>that </a:t>
            </a:r>
            <a:r>
              <a:rPr lang="en-US" i="1" dirty="0"/>
              <a:t>uniquely </a:t>
            </a:r>
            <a:r>
              <a:rPr lang="en-US" dirty="0"/>
              <a:t>identifies its </a:t>
            </a:r>
            <a:r>
              <a:rPr lang="en-US" dirty="0" smtClean="0"/>
              <a:t>row(s) within a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</a:t>
            </a:r>
            <a:r>
              <a:rPr lang="en-US" dirty="0" smtClean="0"/>
              <a:t>rows (records) </a:t>
            </a:r>
            <a:r>
              <a:rPr lang="en-US" dirty="0"/>
              <a:t>are different </a:t>
            </a:r>
            <a:r>
              <a:rPr lang="en-US" i="1" dirty="0"/>
              <a:t>if and only if </a:t>
            </a:r>
            <a:r>
              <a:rPr lang="en-US" dirty="0"/>
              <a:t>their primary keys are different</a:t>
            </a:r>
          </a:p>
          <a:p>
            <a:r>
              <a:rPr lang="en-US" dirty="0"/>
              <a:t>The primary key can be composed by several </a:t>
            </a:r>
            <a:r>
              <a:rPr lang="en-US" dirty="0" smtClean="0"/>
              <a:t>columns if necessary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composite primary key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03504"/>
              </p:ext>
            </p:extLst>
          </p:nvPr>
        </p:nvGraphicFramePr>
        <p:xfrm>
          <a:off x="1211723" y="2129573"/>
          <a:ext cx="8551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764"/>
                <a:gridCol w="2137764"/>
                <a:gridCol w="2137764"/>
                <a:gridCol w="213776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First Name</a:t>
                      </a:r>
                      <a:endParaRPr kumimoji="0" lang="bg-BG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Name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Employer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Heinz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Doofenshmirtz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D.E.I.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Perry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Platypus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AnimalAgents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Phineas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Flynn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AutoShape 31"/>
          <p:cNvSpPr>
            <a:spLocks noChangeArrowheads="1"/>
          </p:cNvSpPr>
          <p:nvPr/>
        </p:nvSpPr>
        <p:spPr bwMode="auto">
          <a:xfrm>
            <a:off x="0" y="2129573"/>
            <a:ext cx="1447800" cy="912236"/>
          </a:xfrm>
          <a:prstGeom prst="wedgeRoundRectCallout">
            <a:avLst>
              <a:gd name="adj1" fmla="val 58221"/>
              <a:gd name="adj2" fmla="val 100773"/>
              <a:gd name="adj3" fmla="val 16667"/>
            </a:avLst>
          </a:prstGeom>
          <a:solidFill>
            <a:schemeClr val="bg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F_Template.potx" id="{2EBA3C4C-0A8B-4A45-A88F-324CC16AA366}" vid="{962FA119-8078-41EB-9668-9EBDDC1A97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CF_Template</Template>
  <TotalTime>3592</TotalTime>
  <Words>1694</Words>
  <Application>Microsoft Office PowerPoint</Application>
  <PresentationFormat>Widescreen</PresentationFormat>
  <Paragraphs>504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Trebuchet MS</vt:lpstr>
      <vt:lpstr>Wingdings</vt:lpstr>
      <vt:lpstr>Berlin</vt:lpstr>
      <vt:lpstr>Relational Databases</vt:lpstr>
      <vt:lpstr>Contents</vt:lpstr>
      <vt:lpstr>Database Models</vt:lpstr>
      <vt:lpstr>Relational Databases</vt:lpstr>
      <vt:lpstr>Relational Database Management System (RDBMS)</vt:lpstr>
      <vt:lpstr>Top 5 RDBMS Servers</vt:lpstr>
      <vt:lpstr>RDBMS Servers - continued</vt:lpstr>
      <vt:lpstr>What Makes a DBMS Relational</vt:lpstr>
      <vt:lpstr>Primary Keys</vt:lpstr>
      <vt:lpstr>Relationships</vt:lpstr>
      <vt:lpstr>Relationships (continued)</vt:lpstr>
      <vt:lpstr>One-to-Many Relationships</vt:lpstr>
      <vt:lpstr>Many-to-Many Relationships</vt:lpstr>
      <vt:lpstr>One-to-One Relationships</vt:lpstr>
      <vt:lpstr>Self Relationships</vt:lpstr>
      <vt:lpstr>Relationship Schemas</vt:lpstr>
      <vt:lpstr>E/R Diagrams</vt:lpstr>
      <vt:lpstr>E/R Diagrams (continued)</vt:lpstr>
      <vt:lpstr>Tools for E/R Design</vt:lpstr>
      <vt:lpstr>What is Normalization?</vt:lpstr>
      <vt:lpstr>Non-Normalized Schema</vt:lpstr>
      <vt:lpstr>Normalized Schema</vt:lpstr>
      <vt:lpstr>Constraints</vt:lpstr>
      <vt:lpstr>Indices</vt:lpstr>
      <vt:lpstr>What is SQL?</vt:lpstr>
      <vt:lpstr>What are Stored Procedures?</vt:lpstr>
      <vt:lpstr>What are Database Views?</vt:lpstr>
      <vt:lpstr>Let’s design and build something!</vt:lpstr>
    </vt:vector>
  </TitlesOfParts>
  <Company>Coder 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>Andrew Jensen</dc:creator>
  <cp:lastModifiedBy>Andrew Jensen</cp:lastModifiedBy>
  <cp:revision>48</cp:revision>
  <dcterms:created xsi:type="dcterms:W3CDTF">2015-10-13T14:39:17Z</dcterms:created>
  <dcterms:modified xsi:type="dcterms:W3CDTF">2016-01-11T16:39:40Z</dcterms:modified>
</cp:coreProperties>
</file>