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2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4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43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3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5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52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bootstrap" TargetMode="External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ark.com/twitterBootstrap/TwitterBootstrap_Modal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24" y="2733709"/>
            <a:ext cx="8703432" cy="1373070"/>
          </a:xfrm>
        </p:spPr>
        <p:txBody>
          <a:bodyPr anchor="ctr"/>
          <a:lstStyle/>
          <a:p>
            <a:pPr algn="ctr"/>
            <a:r>
              <a:rPr lang="en-US" smtClean="0"/>
              <a:t>Bootstrap </a:t>
            </a:r>
            <a:r>
              <a:rPr lang="en-US" smtClean="0"/>
              <a:t>3.x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740372"/>
              </p:ext>
            </p:extLst>
          </p:nvPr>
        </p:nvGraphicFramePr>
        <p:xfrm>
          <a:off x="681039" y="1292225"/>
          <a:ext cx="10910325" cy="4328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065"/>
                <a:gridCol w="2182065"/>
                <a:gridCol w="2182065"/>
                <a:gridCol w="2182065"/>
                <a:gridCol w="2182065"/>
              </a:tblGrid>
              <a:tr h="114507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Extra small devices (&lt; 768 </a:t>
                      </a:r>
                      <a:r>
                        <a:rPr lang="en-US" sz="2000" dirty="0" err="1" smtClean="0"/>
                        <a:t>px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Small devices</a:t>
                      </a:r>
                    </a:p>
                    <a:p>
                      <a:r>
                        <a:rPr lang="en-US" sz="2000" dirty="0" smtClean="0"/>
                        <a:t>(&gt;=768 </a:t>
                      </a:r>
                      <a:r>
                        <a:rPr lang="en-US" sz="2000" dirty="0" err="1" smtClean="0"/>
                        <a:t>px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 devices</a:t>
                      </a:r>
                    </a:p>
                    <a:p>
                      <a:r>
                        <a:rPr lang="en-US" sz="2000" dirty="0" smtClean="0"/>
                        <a:t>(&gt;=992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px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devices</a:t>
                      </a:r>
                    </a:p>
                    <a:p>
                      <a:r>
                        <a:rPr lang="en-US" dirty="0" smtClean="0"/>
                        <a:t>(&gt;= 1200 </a:t>
                      </a:r>
                      <a:r>
                        <a:rPr lang="en-US" dirty="0" err="1" smtClean="0"/>
                        <a:t>px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85908" marR="85908"/>
                </a:tc>
              </a:tr>
              <a:tr h="7908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Grid behavior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Horizontal at all times</a:t>
                      </a:r>
                    </a:p>
                  </a:txBody>
                  <a:tcPr marL="68603" marR="68603" marT="73019" marB="73019"/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68603" marR="68603" marT="73019" marB="730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5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 width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None (auto)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750px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970px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1170px</a:t>
                      </a:r>
                    </a:p>
                  </a:txBody>
                  <a:tcPr marL="68603" marR="68603" marT="73019" marB="73019"/>
                </a:tc>
              </a:tr>
              <a:tr h="4785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prefix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.col-xs-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.col-</a:t>
                      </a:r>
                      <a:r>
                        <a:rPr lang="en-US" sz="1800" dirty="0" err="1">
                          <a:effectLst/>
                        </a:rPr>
                        <a:t>sm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.col-md-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.col-lg-</a:t>
                      </a:r>
                    </a:p>
                  </a:txBody>
                  <a:tcPr marL="68603" marR="68603" marT="73019" marB="73019"/>
                </a:tc>
              </a:tr>
              <a:tr h="4785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columns</a:t>
                      </a:r>
                      <a:endParaRPr lang="en-US" sz="2000" dirty="0"/>
                    </a:p>
                  </a:txBody>
                  <a:tcPr marL="85908" marR="85908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12</a:t>
                      </a:r>
                    </a:p>
                  </a:txBody>
                  <a:tcPr marL="68603" marR="68603" marT="73019" marB="730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5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width</a:t>
                      </a:r>
                      <a:endParaRPr lang="en-US" sz="2000" dirty="0"/>
                    </a:p>
                  </a:txBody>
                  <a:tcPr marL="85908" marR="859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999999"/>
                          </a:solidFill>
                          <a:effectLst/>
                        </a:rPr>
                        <a:t>Auto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60px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78px</a:t>
                      </a:r>
                    </a:p>
                  </a:txBody>
                  <a:tcPr marL="68603" marR="68603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95px</a:t>
                      </a:r>
                    </a:p>
                  </a:txBody>
                  <a:tcPr marL="68603" marR="68603" marT="73019" marB="73019"/>
                </a:tc>
              </a:tr>
              <a:tr h="4785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Gutter</a:t>
                      </a:r>
                      <a:r>
                        <a:rPr lang="en-US" sz="2000" baseline="0" dirty="0" smtClean="0"/>
                        <a:t> width</a:t>
                      </a:r>
                      <a:endParaRPr lang="en-US" sz="2000" dirty="0"/>
                    </a:p>
                  </a:txBody>
                  <a:tcPr marL="85908" marR="85908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30px (15px on each side of a column)</a:t>
                      </a:r>
                    </a:p>
                  </a:txBody>
                  <a:tcPr marL="68603" marR="68603" marT="73019" marB="730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329588"/>
              </p:ext>
            </p:extLst>
          </p:nvPr>
        </p:nvGraphicFramePr>
        <p:xfrm>
          <a:off x="681038" y="1292225"/>
          <a:ext cx="10829643" cy="520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881"/>
                <a:gridCol w="3609881"/>
                <a:gridCol w="3609881"/>
              </a:tblGrid>
              <a:tr h="493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CSS</a:t>
                      </a:r>
                      <a:endParaRPr lang="en-US" sz="24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Components</a:t>
                      </a:r>
                      <a:endParaRPr lang="en-US" sz="24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JavaScript</a:t>
                      </a:r>
                      <a:endParaRPr lang="en-US" sz="24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Typography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Glyph icons</a:t>
                      </a:r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Modal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Breadcrumbs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ScrollSpy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Table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Pagination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Tooltip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Forms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Button Dropdowns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Popover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Buttons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Input Groups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Collapse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Images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Badges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Carousel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Helper Classes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Navigation Bar</a:t>
                      </a:r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Affix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Responsive Utilities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Jumbotron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Progress Bar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Alert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</a:tr>
              <a:tr h="42807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Panel</a:t>
                      </a:r>
                      <a:endParaRPr lang="en-US" sz="2000" dirty="0"/>
                    </a:p>
                  </a:txBody>
                  <a:tcPr marL="85913" marR="85913" marT="45723" marB="45723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5913" marR="85913" marT="45723" marB="45723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CSS, Components,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Resources:</a:t>
            </a:r>
          </a:p>
          <a:p>
            <a:pPr lvl="1"/>
            <a:r>
              <a:rPr lang="en-US" sz="2400" dirty="0" smtClean="0">
                <a:hlinkClick r:id="rId2"/>
              </a:rPr>
              <a:t>www.getbootstrap.com</a:t>
            </a:r>
            <a:endParaRPr lang="en-US" sz="2400" dirty="0" smtClean="0"/>
          </a:p>
          <a:p>
            <a:pPr lvl="1"/>
            <a:r>
              <a:rPr lang="nn-NO" sz="2400" dirty="0" smtClean="0">
                <a:hlinkClick r:id="rId3"/>
              </a:rPr>
              <a:t>www.tutorialspoint.com/bootstrap</a:t>
            </a:r>
            <a:endParaRPr lang="nn-NO" sz="2400" dirty="0" smtClean="0"/>
          </a:p>
          <a:p>
            <a:pPr lvl="1"/>
            <a:r>
              <a:rPr lang="nn-NO" sz="2400" dirty="0" smtClean="0">
                <a:hlinkClick r:id="rId4"/>
              </a:rPr>
              <a:t>www.tutorialspark.com/twitterBootstrap/</a:t>
            </a:r>
            <a:br>
              <a:rPr lang="nn-NO" sz="2400" dirty="0" smtClean="0">
                <a:hlinkClick r:id="rId4"/>
              </a:rPr>
            </a:br>
            <a:r>
              <a:rPr lang="nn-NO" sz="2400" dirty="0" smtClean="0">
                <a:hlinkClick r:id="rId4"/>
              </a:rPr>
              <a:t>TwitterBootstrap_Modals.php</a:t>
            </a:r>
            <a:endParaRPr lang="nn-NO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CSS, Components, </a:t>
            </a:r>
            <a:r>
              <a:rPr lang="en-US" dirty="0" err="1" smtClean="0"/>
              <a:t>Javascript</a:t>
            </a:r>
            <a:r>
              <a:rPr lang="en-US" dirty="0" smtClean="0"/>
              <a:t>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Why use it?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CSS, Components,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front-end development</a:t>
            </a:r>
          </a:p>
          <a:p>
            <a:r>
              <a:rPr lang="en-US" dirty="0" smtClean="0"/>
              <a:t>Open source project from Twitter</a:t>
            </a:r>
          </a:p>
          <a:p>
            <a:r>
              <a:rPr lang="en-US" dirty="0" smtClean="0"/>
              <a:t>Mobile-First approach</a:t>
            </a:r>
          </a:p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69" y="2506444"/>
            <a:ext cx="4663831" cy="35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mobile device dominance…</a:t>
            </a:r>
          </a:p>
          <a:p>
            <a:r>
              <a:rPr lang="en-US" dirty="0" smtClean="0"/>
              <a:t>Faster development</a:t>
            </a:r>
          </a:p>
          <a:p>
            <a:r>
              <a:rPr lang="en-US" dirty="0" smtClean="0"/>
              <a:t>Browser support</a:t>
            </a:r>
          </a:p>
          <a:p>
            <a:r>
              <a:rPr lang="en-US" dirty="0" smtClean="0"/>
              <a:t>Number of devices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Price… or lack thereof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1671" y="1371600"/>
            <a:ext cx="10959353" cy="531158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="en"&gt;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&lt;meta charset="utf-8"&gt;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&lt;meta http-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content="IE=edge"&gt;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&lt;meta name="viewport" content="width=device-width, initial-scale=1"&gt;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&lt;title&gt;Bootstrap 101 Template&lt;/title&gt;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Bootstrap --&gt;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&lt;link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/bootstrap.min.css"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h1&gt;Hello, world!&lt;/h1&gt;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jQuery (necessary for Bootstrap's JavaScript plugins) --&gt;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/libs/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/1.11.0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jquery.min.js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06510"/>
          </a:xfrm>
        </p:spPr>
        <p:txBody>
          <a:bodyPr/>
          <a:lstStyle/>
          <a:p>
            <a:r>
              <a:rPr lang="en-US" dirty="0"/>
              <a:t>Rows must be placed within a .container (</a:t>
            </a:r>
            <a:r>
              <a:rPr lang="en-US" dirty="0" smtClean="0"/>
              <a:t>fixed-width) for </a:t>
            </a:r>
            <a:r>
              <a:rPr lang="en-US" dirty="0"/>
              <a:t>proper alignment and </a:t>
            </a:r>
            <a:r>
              <a:rPr lang="en-US" dirty="0" smtClean="0"/>
              <a:t>padding</a:t>
            </a:r>
            <a:endParaRPr lang="en-US" dirty="0"/>
          </a:p>
          <a:p>
            <a:r>
              <a:rPr lang="en-US" dirty="0" smtClean="0"/>
              <a:t>Rows </a:t>
            </a:r>
            <a:r>
              <a:rPr lang="en-US" dirty="0"/>
              <a:t>can be created via .row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Column </a:t>
            </a:r>
            <a:r>
              <a:rPr lang="en-US" dirty="0" err="1"/>
              <a:t>css</a:t>
            </a:r>
            <a:r>
              <a:rPr lang="en-US" dirty="0"/>
              <a:t> classes are used for creating </a:t>
            </a:r>
            <a:r>
              <a:rPr lang="en-US" dirty="0" smtClean="0"/>
              <a:t>columns in rows</a:t>
            </a:r>
            <a:endParaRPr lang="en-US" dirty="0"/>
          </a:p>
          <a:p>
            <a:r>
              <a:rPr lang="en-US" dirty="0" smtClean="0"/>
              <a:t>Bootstrap </a:t>
            </a:r>
            <a:r>
              <a:rPr lang="en-US" dirty="0"/>
              <a:t>grid system </a:t>
            </a:r>
            <a:r>
              <a:rPr lang="en-US" dirty="0" smtClean="0"/>
              <a:t>spans </a:t>
            </a:r>
            <a:r>
              <a:rPr lang="en-US" dirty="0"/>
              <a:t>across 12 columns </a:t>
            </a:r>
            <a:r>
              <a:rPr lang="en-US" dirty="0" smtClean="0"/>
              <a:t>of screen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853" y="2128206"/>
            <a:ext cx="9908293" cy="4094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(continued)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38726" y="1367554"/>
            <a:ext cx="80920" cy="121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08014" y="1844984"/>
            <a:ext cx="1343278" cy="28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775" y="1454961"/>
            <a:ext cx="234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.container CSS class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53283" y="1021278"/>
            <a:ext cx="243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.col-xs-1 CSS class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2559" y="2693117"/>
            <a:ext cx="65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283826" y="2508451"/>
            <a:ext cx="160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row CSS class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75548"/>
              </p:ext>
            </p:extLst>
          </p:nvPr>
        </p:nvGraphicFramePr>
        <p:xfrm>
          <a:off x="685800" y="1602499"/>
          <a:ext cx="1078454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04"/>
                <a:gridCol w="2268492"/>
                <a:gridCol w="2208793"/>
                <a:gridCol w="2338143"/>
                <a:gridCol w="2156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Extra Small Devices</a:t>
                      </a:r>
                    </a:p>
                    <a:p>
                      <a:r>
                        <a:rPr lang="en-US" sz="2000" dirty="0" smtClean="0"/>
                        <a:t>(Phones) &lt;768 </a:t>
                      </a:r>
                      <a:r>
                        <a:rPr lang="en-US" sz="200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Small Devices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(Tablets)</a:t>
                      </a:r>
                      <a:r>
                        <a:rPr lang="en-US" sz="2000" baseline="0" dirty="0" smtClean="0"/>
                        <a:t> &gt;= 768 </a:t>
                      </a:r>
                      <a:r>
                        <a:rPr lang="en-US" sz="2000" baseline="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Medium Devices</a:t>
                      </a:r>
                    </a:p>
                    <a:p>
                      <a:r>
                        <a:rPr lang="en-US" sz="2000" dirty="0" smtClean="0"/>
                        <a:t>(Laptops/Desktops)</a:t>
                      </a:r>
                    </a:p>
                    <a:p>
                      <a:r>
                        <a:rPr lang="en-US" sz="2000" dirty="0" smtClean="0"/>
                        <a:t>&gt;=992 </a:t>
                      </a:r>
                      <a:r>
                        <a:rPr lang="en-US" sz="200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Large Devices</a:t>
                      </a:r>
                    </a:p>
                    <a:p>
                      <a:r>
                        <a:rPr lang="en-US" sz="2000" dirty="0" smtClean="0"/>
                        <a:t>(Desktops)</a:t>
                      </a:r>
                    </a:p>
                    <a:p>
                      <a:r>
                        <a:rPr lang="en-US" sz="2000" dirty="0" smtClean="0"/>
                        <a:t>&gt;= 1200 </a:t>
                      </a:r>
                      <a:r>
                        <a:rPr lang="en-US" sz="200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 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None (auto)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750 </a:t>
                      </a:r>
                      <a:r>
                        <a:rPr lang="en-US" sz="200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970 </a:t>
                      </a:r>
                      <a:r>
                        <a:rPr lang="en-US" sz="200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1170 </a:t>
                      </a:r>
                      <a:r>
                        <a:rPr lang="en-US" sz="2000" dirty="0" err="1" smtClean="0"/>
                        <a:t>px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Column 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.col-</a:t>
                      </a:r>
                      <a:r>
                        <a:rPr lang="en-US" sz="2000" dirty="0" err="1" smtClean="0"/>
                        <a:t>xs</a:t>
                      </a:r>
                      <a:r>
                        <a:rPr lang="en-US" sz="2000" dirty="0" smtClean="0"/>
                        <a:t>-*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.col-</a:t>
                      </a:r>
                      <a:r>
                        <a:rPr lang="en-US" sz="2000" dirty="0" err="1" smtClean="0"/>
                        <a:t>sm</a:t>
                      </a:r>
                      <a:r>
                        <a:rPr lang="en-US" sz="2000" dirty="0" smtClean="0"/>
                        <a:t>-*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.col-md-*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.col-</a:t>
                      </a:r>
                      <a:r>
                        <a:rPr lang="en-US" sz="2000" dirty="0" err="1" smtClean="0"/>
                        <a:t>lg</a:t>
                      </a:r>
                      <a:r>
                        <a:rPr lang="en-US" sz="2000" dirty="0" smtClean="0"/>
                        <a:t>-*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(continued)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9898" y="4362440"/>
            <a:ext cx="9831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 represents a value between 1 and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Using col-md-* will apply the specified column layout to medium desktop and large devices, but not to extra small or small devices – that is, the smaller devices will use a vertical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Using col-</a:t>
            </a:r>
            <a:r>
              <a:rPr lang="en-US" sz="24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xs</a:t>
            </a:r>
            <a:r>
              <a:rPr lang="en-US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-* will apply the specified column layout on all devices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52283"/>
            <a:ext cx="10233800" cy="510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(continued)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4409" y="1963271"/>
            <a:ext cx="907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class=”container”&gt;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class="row"&gt;</a:t>
            </a:r>
          </a:p>
          <a:p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class="col-md-6</a:t>
            </a:r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.col-md-6</a:t>
            </a:r>
          </a:p>
          <a:p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class="col-md-6</a:t>
            </a:r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.col-md-6</a:t>
            </a:r>
          </a:p>
          <a:p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it-IT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4931617"/>
            <a:ext cx="10233800" cy="49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Output: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37990"/>
              </p:ext>
            </p:extLst>
          </p:nvPr>
        </p:nvGraphicFramePr>
        <p:xfrm>
          <a:off x="1902527" y="5693735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.col-md-6</a:t>
                      </a:r>
                      <a:endParaRPr lang="en-US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.col-md-6</a:t>
                      </a:r>
                      <a:endParaRPr lang="en-US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1262</TotalTime>
  <Words>398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Trebuchet MS</vt:lpstr>
      <vt:lpstr>Berlin</vt:lpstr>
      <vt:lpstr>Bootstrap 3.x</vt:lpstr>
      <vt:lpstr>Topics</vt:lpstr>
      <vt:lpstr>Overview</vt:lpstr>
      <vt:lpstr>Why?</vt:lpstr>
      <vt:lpstr>Getting Started</vt:lpstr>
      <vt:lpstr>Grid System</vt:lpstr>
      <vt:lpstr>Grid System (continued)</vt:lpstr>
      <vt:lpstr>Grid System (continued)</vt:lpstr>
      <vt:lpstr>Grid System (continued)</vt:lpstr>
      <vt:lpstr>Layouts</vt:lpstr>
      <vt:lpstr>CSS, Components, JavaScript</vt:lpstr>
      <vt:lpstr>CSS, Components, Javascript (continued)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3.1.1</dc:title>
  <dc:creator>Andrew Jensen</dc:creator>
  <cp:lastModifiedBy>Andrew Jensen</cp:lastModifiedBy>
  <cp:revision>15</cp:revision>
  <dcterms:created xsi:type="dcterms:W3CDTF">2014-09-30T11:47:59Z</dcterms:created>
  <dcterms:modified xsi:type="dcterms:W3CDTF">2015-09-28T17:04:05Z</dcterms:modified>
</cp:coreProperties>
</file>