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noFill/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1DA37342-1F2A-4845-8F16-7B7BB5C2ABD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6564" y="4280428"/>
            <a:ext cx="1157617" cy="1233129"/>
          </a:xfrm>
        </p:spPr>
        <p:txBody>
          <a:bodyPr/>
          <a:lstStyle/>
          <a:p>
            <a:fld id="{B3CFA9AD-2867-43B8-8845-2509B8EC596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0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2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7342-1F2A-4845-8F16-7B7BB5C2ABD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A9AD-2867-43B8-8845-2509B8EC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8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2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4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2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9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4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7342-1F2A-4845-8F16-7B7BB5C2ABD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A9AD-2867-43B8-8845-2509B8EC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3709"/>
            <a:ext cx="8942294" cy="1373070"/>
          </a:xfrm>
        </p:spPr>
        <p:txBody>
          <a:bodyPr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if...else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do...while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for...in</a:t>
            </a:r>
          </a:p>
          <a:p>
            <a:pPr lvl="1"/>
            <a:r>
              <a:rPr lang="en-US" dirty="0" smtClean="0"/>
              <a:t>Used to enumerate the properties of an object (all objects have method </a:t>
            </a:r>
            <a:r>
              <a:rPr lang="en-US" dirty="0" err="1" smtClean="0"/>
              <a:t>propertyIsEnumerable</a:t>
            </a:r>
            <a:r>
              <a:rPr lang="en-US" dirty="0" smtClean="0"/>
              <a:t>() )</a:t>
            </a:r>
          </a:p>
          <a:p>
            <a:pPr lvl="1"/>
            <a:r>
              <a:rPr lang="en-US" dirty="0" smtClean="0"/>
              <a:t>for (</a:t>
            </a:r>
            <a:r>
              <a:rPr lang="en-US" i="1" dirty="0" smtClean="0"/>
              <a:t>property </a:t>
            </a:r>
            <a:r>
              <a:rPr lang="en-US" dirty="0" smtClean="0"/>
              <a:t>in </a:t>
            </a:r>
            <a:r>
              <a:rPr lang="en-US" i="1" dirty="0" smtClean="0"/>
              <a:t>expression</a:t>
            </a:r>
            <a:r>
              <a:rPr lang="en-US" dirty="0" smtClean="0"/>
              <a:t>) </a:t>
            </a:r>
            <a:r>
              <a:rPr lang="en-US" i="1" dirty="0" smtClean="0"/>
              <a:t>statement</a:t>
            </a:r>
          </a:p>
          <a:p>
            <a:r>
              <a:rPr lang="en-US" dirty="0" smtClean="0"/>
              <a:t>with</a:t>
            </a:r>
          </a:p>
          <a:p>
            <a:pPr lvl="1"/>
            <a:r>
              <a:rPr lang="en-US" dirty="0" smtClean="0"/>
              <a:t>A very slow segment. Avoid using it.</a:t>
            </a:r>
          </a:p>
          <a:p>
            <a:r>
              <a:rPr lang="en-US" dirty="0" smtClean="0"/>
              <a:t>Label, break and continue</a:t>
            </a:r>
          </a:p>
          <a:p>
            <a:r>
              <a:rPr lang="en-US" dirty="0" smtClean="0"/>
              <a:t>try...catch...finally</a:t>
            </a:r>
          </a:p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of statements that can be run anywhere at anytime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function </a:t>
            </a:r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functionName</a:t>
            </a:r>
            <a:r>
              <a:rPr lang="en-US" dirty="0" smtClean="0"/>
              <a:t>(arg0, arg1,…,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functionBody</a:t>
            </a:r>
            <a:r>
              <a:rPr lang="en-US" dirty="0" smtClean="0"/>
              <a:t> }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 = function(arg1, arg2,…,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functionBody</a:t>
            </a:r>
            <a:r>
              <a:rPr lang="en-US" dirty="0" smtClean="0"/>
              <a:t> }</a:t>
            </a:r>
          </a:p>
          <a:p>
            <a:r>
              <a:rPr lang="en-US" dirty="0" smtClean="0"/>
              <a:t>Functions that have no return value actually return </a:t>
            </a:r>
            <a:r>
              <a:rPr lang="en-US" i="1" dirty="0" smtClean="0"/>
              <a:t>undefined</a:t>
            </a:r>
            <a:endParaRPr lang="en-US" dirty="0" smtClean="0"/>
          </a:p>
          <a:p>
            <a:r>
              <a:rPr lang="en-US" dirty="0" smtClean="0"/>
              <a:t>Unlike true OOP languages Functions cannot be overloaded</a:t>
            </a:r>
          </a:p>
          <a:p>
            <a:pPr lvl="1"/>
            <a:r>
              <a:rPr lang="en-US" dirty="0" smtClean="0"/>
              <a:t>The last function becomes the one that is used</a:t>
            </a:r>
          </a:p>
          <a:p>
            <a:r>
              <a:rPr lang="en-US" dirty="0" smtClean="0"/>
              <a:t>The Function Class</a:t>
            </a:r>
          </a:p>
          <a:p>
            <a:pPr lvl="1"/>
            <a:r>
              <a:rPr lang="en-US" dirty="0" smtClean="0"/>
              <a:t>Functions are actually full-fledged objects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 = new Function(arg1, arg2,…, </a:t>
            </a:r>
            <a:r>
              <a:rPr lang="en-US" dirty="0" err="1" smtClean="0"/>
              <a:t>argN</a:t>
            </a:r>
            <a:r>
              <a:rPr lang="en-US" dirty="0" smtClean="0"/>
              <a:t>, </a:t>
            </a:r>
            <a:r>
              <a:rPr lang="en-US" dirty="0" err="1" smtClean="0"/>
              <a:t>functionBody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a kind of recipe for an object</a:t>
            </a:r>
          </a:p>
          <a:p>
            <a:r>
              <a:rPr lang="en-US" dirty="0" smtClean="0"/>
              <a:t>An object is a particular instance of a class</a:t>
            </a:r>
          </a:p>
          <a:p>
            <a:r>
              <a:rPr lang="en-US" dirty="0" smtClean="0"/>
              <a:t>If a member of an object is a function, it is a method; otherwise, the member is a property</a:t>
            </a:r>
          </a:p>
          <a:p>
            <a:r>
              <a:rPr lang="en-US" dirty="0" smtClean="0"/>
              <a:t>JavaScript supports (to some degree anyway) the requirements of object-oriented languages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Class-based Programming</a:t>
            </a:r>
          </a:p>
          <a:p>
            <a:pPr lvl="1"/>
            <a:r>
              <a:rPr lang="en-US" dirty="0" smtClean="0"/>
              <a:t>Inheritance is achieved by defining classes of objects, as apposed to the objects themselves</a:t>
            </a:r>
          </a:p>
          <a:p>
            <a:pPr lvl="1"/>
            <a:r>
              <a:rPr lang="en-US" dirty="0" smtClean="0"/>
              <a:t>The most popular and developed model of OOP</a:t>
            </a:r>
          </a:p>
          <a:p>
            <a:pPr lvl="1"/>
            <a:r>
              <a:rPr lang="en-US" dirty="0" smtClean="0"/>
              <a:t>Java, C++, C#, </a:t>
            </a:r>
            <a:r>
              <a:rPr lang="en-US" dirty="0" smtClean="0"/>
              <a:t>etc.</a:t>
            </a:r>
            <a:endParaRPr lang="en-US" dirty="0" smtClean="0"/>
          </a:p>
          <a:p>
            <a:r>
              <a:rPr lang="en-US" dirty="0" smtClean="0"/>
              <a:t>Prototype-based Programming</a:t>
            </a:r>
          </a:p>
          <a:p>
            <a:pPr lvl="1"/>
            <a:r>
              <a:rPr lang="en-US" dirty="0" smtClean="0"/>
              <a:t>Classes are not present</a:t>
            </a:r>
          </a:p>
          <a:p>
            <a:pPr lvl="1"/>
            <a:r>
              <a:rPr lang="en-US" dirty="0" smtClean="0"/>
              <a:t>Behavior reuse (aka. inheritance) is accomplished through a process of cloning existing objects which serve as prototypes</a:t>
            </a:r>
          </a:p>
          <a:p>
            <a:pPr lvl="1"/>
            <a:r>
              <a:rPr lang="en-US" dirty="0" smtClean="0"/>
              <a:t>Class-less, prototype-oriented, or instance-based programming</a:t>
            </a:r>
          </a:p>
          <a:p>
            <a:pPr lvl="1"/>
            <a:r>
              <a:rPr lang="en-US" dirty="0" smtClean="0"/>
              <a:t>JavaScript,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Class-based vs. Prototype-Based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binding </a:t>
            </a:r>
          </a:p>
          <a:p>
            <a:pPr lvl="1"/>
            <a:r>
              <a:rPr lang="en-US" dirty="0" smtClean="0"/>
              <a:t>properties and methods are defined for an object (via its class) before it is instantiated</a:t>
            </a:r>
          </a:p>
          <a:p>
            <a:pPr lvl="1"/>
            <a:r>
              <a:rPr lang="en-US" dirty="0" smtClean="0"/>
              <a:t>compiler/interpreter assembles the machine code at compilation time</a:t>
            </a:r>
          </a:p>
          <a:p>
            <a:pPr lvl="1"/>
            <a:r>
              <a:rPr lang="en-US" dirty="0" smtClean="0"/>
              <a:t>Java, C++, C#, etc. (IntelliSense)</a:t>
            </a:r>
          </a:p>
          <a:p>
            <a:r>
              <a:rPr lang="en-US" dirty="0" smtClean="0"/>
              <a:t>Late binding </a:t>
            </a:r>
          </a:p>
          <a:p>
            <a:pPr lvl="1"/>
            <a:r>
              <a:rPr lang="en-US" dirty="0" smtClean="0"/>
              <a:t>compiler/interpreter doesn’t know what type of object is being held in a particular variable until runtime</a:t>
            </a:r>
          </a:p>
          <a:p>
            <a:pPr lvl="1"/>
            <a:r>
              <a:rPr lang="en-US" dirty="0" smtClean="0"/>
              <a:t>JavaScript, etc. (no IntelliSense)</a:t>
            </a:r>
          </a:p>
          <a:p>
            <a:r>
              <a:rPr lang="en-US" dirty="0" smtClean="0"/>
              <a:t>Due to late binding, JavaScript allows a large amount of object manipulation to occur without penalty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Binding vs. Late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JavaScript, objects are implemented as a collection of named properties</a:t>
            </a:r>
          </a:p>
          <a:p>
            <a:r>
              <a:rPr lang="en-US" dirty="0" smtClean="0"/>
              <a:t>The most basic objects in JavaScript act as </a:t>
            </a:r>
            <a:r>
              <a:rPr lang="en-US" dirty="0" err="1" smtClean="0"/>
              <a:t>hashtables</a:t>
            </a:r>
            <a:r>
              <a:rPr lang="en-US" dirty="0" smtClean="0"/>
              <a:t> or dictionaries</a:t>
            </a:r>
          </a:p>
          <a:p>
            <a:r>
              <a:rPr lang="en-US" dirty="0" smtClean="0"/>
              <a:t>Objects can be created directly through object literal notation: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myDog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	age: 3,</a:t>
            </a:r>
            <a:br>
              <a:rPr lang="en-US" dirty="0" smtClean="0"/>
            </a:br>
            <a:r>
              <a:rPr lang="en-US" dirty="0" smtClean="0"/>
              <a:t>	color: “black”,</a:t>
            </a:r>
            <a:br>
              <a:rPr lang="en-US" dirty="0" smtClean="0"/>
            </a:br>
            <a:r>
              <a:rPr lang="en-US" dirty="0" smtClean="0"/>
              <a:t>	bark: function() { alert(“Woof!”);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Object’s properties and methods are defined as comma-separated name/value pairs inside curly braces</a:t>
            </a:r>
          </a:p>
          <a:p>
            <a:pPr lvl="1"/>
            <a:r>
              <a:rPr lang="en-US" dirty="0" smtClean="0"/>
              <a:t>Each member introduced by name, followed by a colon and definition</a:t>
            </a:r>
          </a:p>
          <a:p>
            <a:pPr lvl="1"/>
            <a:r>
              <a:rPr lang="en-US" dirty="0" smtClean="0"/>
              <a:t>Methods are created by assigning an anonymous function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debugging in Visual Studio</a:t>
            </a:r>
          </a:p>
          <a:p>
            <a:r>
              <a:rPr lang="en-US" dirty="0" smtClean="0"/>
              <a:t>Debugging in browser only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12 in Google Chrome brings up developer console</a:t>
            </a:r>
          </a:p>
          <a:p>
            <a:pPr lvl="1"/>
            <a:r>
              <a:rPr lang="en-US" dirty="0" smtClean="0"/>
              <a:t>Full and detailed debugging environment</a:t>
            </a:r>
          </a:p>
          <a:p>
            <a:r>
              <a:rPr lang="en-US" dirty="0" smtClean="0"/>
              <a:t>No need to restart app execution from VS on code change – refresh browser window after save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vs. BOM</a:t>
            </a:r>
          </a:p>
          <a:p>
            <a:pPr lvl="1"/>
            <a:r>
              <a:rPr lang="en-US" dirty="0" smtClean="0"/>
              <a:t>The document object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getElementById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getElementsByName</a:t>
            </a:r>
            <a:endParaRPr lang="en-US" dirty="0" smtClean="0"/>
          </a:p>
          <a:p>
            <a:r>
              <a:rPr lang="en-US" dirty="0" smtClean="0"/>
              <a:t>jQuery</a:t>
            </a:r>
          </a:p>
          <a:p>
            <a:pPr lvl="1"/>
            <a:r>
              <a:rPr lang="en-US" dirty="0"/>
              <a:t>$(selector).action</a:t>
            </a:r>
            <a:r>
              <a:rPr lang="en-US" dirty="0" smtClean="0"/>
              <a:t>()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/>
              <a:t>sign to define/access jQuery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selector) to "query (or find)" HTML elements</a:t>
            </a:r>
          </a:p>
          <a:p>
            <a:pPr lvl="2"/>
            <a:r>
              <a:rPr lang="en-US" dirty="0" smtClean="0"/>
              <a:t>jQuery </a:t>
            </a:r>
            <a:r>
              <a:rPr lang="en-US" dirty="0"/>
              <a:t>action() to be performed on the element(s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smtClean="0"/>
              <a:t>$(</a:t>
            </a:r>
            <a:r>
              <a:rPr lang="en-US" dirty="0"/>
              <a:t>this).hide() - hides the current element.</a:t>
            </a:r>
          </a:p>
          <a:p>
            <a:pPr lvl="2"/>
            <a:r>
              <a:rPr lang="en-US" dirty="0" smtClean="0"/>
              <a:t>$("</a:t>
            </a:r>
            <a:r>
              <a:rPr lang="en-US" dirty="0"/>
              <a:t>p").hide() - hides all &lt;p&gt; elements.</a:t>
            </a:r>
          </a:p>
          <a:p>
            <a:pPr lvl="2"/>
            <a:r>
              <a:rPr lang="en-US" dirty="0" smtClean="0"/>
              <a:t>$(".</a:t>
            </a:r>
            <a:r>
              <a:rPr lang="en-US" dirty="0"/>
              <a:t>test").hide() - hides all elements with class="test</a:t>
            </a:r>
            <a:r>
              <a:rPr lang="en-US" dirty="0" smtClean="0"/>
              <a:t>"</a:t>
            </a:r>
            <a:endParaRPr lang="en-US" dirty="0"/>
          </a:p>
          <a:p>
            <a:pPr lvl="2"/>
            <a:r>
              <a:rPr lang="en-US" dirty="0" smtClean="0"/>
              <a:t>$("#</a:t>
            </a:r>
            <a:r>
              <a:rPr lang="en-US" dirty="0"/>
              <a:t>test").hide() - hides the element with id="test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03292"/>
            <a:ext cx="12192000" cy="35655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Just a few basics, now some practice…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Borrows most of its syntax from Java (inherits from others…)</a:t>
            </a:r>
          </a:p>
          <a:p>
            <a:r>
              <a:rPr lang="en-US" dirty="0" smtClean="0"/>
              <a:t>Basic concepts:</a:t>
            </a:r>
          </a:p>
          <a:p>
            <a:pPr lvl="1"/>
            <a:r>
              <a:rPr lang="en-US" dirty="0" smtClean="0"/>
              <a:t>Everything is case-sensitive</a:t>
            </a:r>
          </a:p>
          <a:p>
            <a:pPr lvl="1"/>
            <a:r>
              <a:rPr lang="en-US" dirty="0" smtClean="0"/>
              <a:t>Variables are loosely typed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/>
              <a:t>var</a:t>
            </a:r>
            <a:r>
              <a:rPr lang="en-US" dirty="0" smtClean="0"/>
              <a:t> keyword</a:t>
            </a:r>
          </a:p>
          <a:p>
            <a:pPr lvl="2"/>
            <a:r>
              <a:rPr lang="en-US" dirty="0" smtClean="0"/>
              <a:t>Variables don’t have to be declared before being used</a:t>
            </a:r>
          </a:p>
          <a:p>
            <a:pPr lvl="1"/>
            <a:r>
              <a:rPr lang="en-US" dirty="0" smtClean="0"/>
              <a:t>End-of-line semicolons are optional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test1 = “red”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test2 = “blue”;  //do this to avoid confusion</a:t>
            </a:r>
          </a:p>
          <a:p>
            <a:pPr lvl="1"/>
            <a:r>
              <a:rPr lang="en-US" dirty="0" smtClean="0"/>
              <a:t>Comments are the same as in Java, C, and Perl</a:t>
            </a:r>
          </a:p>
          <a:p>
            <a:pPr lvl="1"/>
            <a:r>
              <a:rPr lang="en-US" dirty="0" smtClean="0"/>
              <a:t>Braces indicate code blocks (as in Java, C,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Keywords and reserved words cannot be used as variables or function names</a:t>
            </a:r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break, case, catch, continue, default, delete, do, else, finally, for, function, if, in, </a:t>
            </a:r>
            <a:r>
              <a:rPr lang="en-US" dirty="0" err="1" smtClean="0"/>
              <a:t>instanceof</a:t>
            </a:r>
            <a:r>
              <a:rPr lang="en-US" dirty="0" smtClean="0"/>
              <a:t>, new, return, switch, this, throw, try, </a:t>
            </a:r>
            <a:r>
              <a:rPr lang="en-US" dirty="0" err="1" smtClean="0"/>
              <a:t>typeof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void, while, with</a:t>
            </a:r>
          </a:p>
          <a:p>
            <a:r>
              <a:rPr lang="en-US" dirty="0" smtClean="0"/>
              <a:t>Reserved Words</a:t>
            </a:r>
          </a:p>
          <a:p>
            <a:pPr lvl="1"/>
            <a:r>
              <a:rPr lang="en-US" dirty="0" smtClean="0"/>
              <a:t>abstract, </a:t>
            </a:r>
            <a:r>
              <a:rPr lang="en-US" dirty="0" err="1" smtClean="0"/>
              <a:t>boolean</a:t>
            </a:r>
            <a:r>
              <a:rPr lang="en-US" dirty="0" smtClean="0"/>
              <a:t>, byte, char, class, </a:t>
            </a:r>
            <a:r>
              <a:rPr lang="en-US" dirty="0" err="1" smtClean="0"/>
              <a:t>const</a:t>
            </a:r>
            <a:r>
              <a:rPr lang="en-US" dirty="0" smtClean="0"/>
              <a:t>, debugger, double, </a:t>
            </a:r>
            <a:r>
              <a:rPr lang="en-US" dirty="0" err="1" smtClean="0"/>
              <a:t>enum</a:t>
            </a:r>
            <a:r>
              <a:rPr lang="en-US" dirty="0" smtClean="0"/>
              <a:t>, export, extends, final, float, </a:t>
            </a:r>
            <a:r>
              <a:rPr lang="en-US" dirty="0" err="1" smtClean="0"/>
              <a:t>goto</a:t>
            </a:r>
            <a:r>
              <a:rPr lang="en-US" dirty="0" smtClean="0"/>
              <a:t>, implements, import, </a:t>
            </a:r>
            <a:r>
              <a:rPr lang="en-US" dirty="0" err="1" smtClean="0"/>
              <a:t>int</a:t>
            </a:r>
            <a:r>
              <a:rPr lang="en-US" dirty="0" smtClean="0"/>
              <a:t>, interface, long, native, package, private, protected, public, short, static, super, Synchronized, throws, transient, volatile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and Reserved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Values</a:t>
            </a:r>
          </a:p>
          <a:p>
            <a:pPr lvl="1"/>
            <a:r>
              <a:rPr lang="en-US" dirty="0" smtClean="0"/>
              <a:t>Primitive values are simple pieces of data that are stored on the stack</a:t>
            </a:r>
          </a:p>
          <a:p>
            <a:pPr lvl="1"/>
            <a:r>
              <a:rPr lang="en-US" dirty="0" smtClean="0"/>
              <a:t>Value is stored directly in the memory location the variable accesses</a:t>
            </a:r>
          </a:p>
          <a:p>
            <a:pPr lvl="1"/>
            <a:r>
              <a:rPr lang="en-US" dirty="0" smtClean="0"/>
              <a:t>The value is one of the JavaScript primitive types:</a:t>
            </a:r>
          </a:p>
          <a:p>
            <a:pPr lvl="2"/>
            <a:r>
              <a:rPr lang="en-US" dirty="0" smtClean="0"/>
              <a:t>Undefined, Null, Boolean, Number, or String</a:t>
            </a:r>
          </a:p>
          <a:p>
            <a:pPr lvl="1"/>
            <a:r>
              <a:rPr lang="en-US" dirty="0" smtClean="0"/>
              <a:t>Many languages consider strings as a reference type and not a primitive type, JavaScript breaks from this tradition</a:t>
            </a:r>
          </a:p>
          <a:p>
            <a:r>
              <a:rPr lang="en-US" dirty="0" smtClean="0"/>
              <a:t>Reference Values</a:t>
            </a:r>
          </a:p>
          <a:p>
            <a:pPr lvl="1"/>
            <a:r>
              <a:rPr lang="en-US" dirty="0" smtClean="0"/>
              <a:t>objects stored in the heap</a:t>
            </a:r>
          </a:p>
          <a:p>
            <a:pPr lvl="1"/>
            <a:r>
              <a:rPr lang="en-US" dirty="0" smtClean="0"/>
              <a:t>the value stored in the variable location is a pointer to a location in memory where the object is stored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and Reference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has five primitive types:</a:t>
            </a:r>
          </a:p>
          <a:p>
            <a:pPr lvl="1"/>
            <a:r>
              <a:rPr lang="en-US" dirty="0" smtClean="0"/>
              <a:t>Undefined</a:t>
            </a:r>
          </a:p>
          <a:p>
            <a:pPr lvl="2"/>
            <a:r>
              <a:rPr lang="en-US" dirty="0" smtClean="0"/>
              <a:t>The Undefined type has only one value, undefined</a:t>
            </a:r>
          </a:p>
          <a:p>
            <a:pPr lvl="1"/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The Null type has only one value, null</a:t>
            </a:r>
          </a:p>
          <a:p>
            <a:pPr lvl="1"/>
            <a:r>
              <a:rPr lang="en-US" dirty="0" smtClean="0"/>
              <a:t>Boolean</a:t>
            </a:r>
          </a:p>
          <a:p>
            <a:pPr lvl="2"/>
            <a:r>
              <a:rPr lang="en-US" dirty="0" smtClean="0"/>
              <a:t>The Boolean type has two values, true and false</a:t>
            </a:r>
          </a:p>
          <a:p>
            <a:pPr lvl="1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32-bit integer and 64-bit floating-point values</a:t>
            </a:r>
          </a:p>
          <a:p>
            <a:pPr lvl="1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Using either double quotes(”) or single quote(’)</a:t>
            </a:r>
          </a:p>
          <a:p>
            <a:pPr lvl="2"/>
            <a:r>
              <a:rPr lang="en-US" dirty="0" smtClean="0"/>
              <a:t>No character 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determine if a value is in the range of values for a particular type, use the </a:t>
            </a:r>
            <a:r>
              <a:rPr lang="en-US" dirty="0" err="1" smtClean="0"/>
              <a:t>typeof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Returns “object” for a value that is null.</a:t>
            </a:r>
          </a:p>
          <a:p>
            <a:pPr lvl="1"/>
            <a:r>
              <a:rPr lang="en-US" dirty="0" smtClean="0"/>
              <a:t>An error in the original JavaScript implementation.</a:t>
            </a:r>
          </a:p>
          <a:p>
            <a:pPr lvl="1"/>
            <a:r>
              <a:rPr lang="en-US" dirty="0" smtClean="0"/>
              <a:t>Today, it is rationalized that null is considered a placeholder for an object.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536050"/>
              </p:ext>
            </p:extLst>
          </p:nvPr>
        </p:nvGraphicFramePr>
        <p:xfrm>
          <a:off x="5594350" y="1292225"/>
          <a:ext cx="47005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4"/>
                <a:gridCol w="23502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marL="82952" marR="8295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Typeof</a:t>
                      </a:r>
                      <a:endParaRPr lang="en-US" dirty="0"/>
                    </a:p>
                  </a:txBody>
                  <a:tcPr marL="82952" marR="829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 marL="82952" marR="8295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 marL="82952" marR="829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marL="82952" marR="829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marL="82952" marR="829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marL="82952" marR="829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marL="82952" marR="829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 marL="82952" marR="829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 marL="82952" marR="829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82952" marR="829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marL="82952" marR="829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marL="82952" marR="829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marL="82952" marR="829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82952" marR="829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marL="82952" marR="829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82952" marR="829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82952" marR="82952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typeof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Object class in JavaScript is similar to </a:t>
            </a:r>
            <a:r>
              <a:rPr lang="en-US" dirty="0" err="1" smtClean="0"/>
              <a:t>java.lang.Object</a:t>
            </a:r>
            <a:r>
              <a:rPr lang="en-US" dirty="0" smtClean="0"/>
              <a:t> in Java</a:t>
            </a:r>
          </a:p>
          <a:p>
            <a:r>
              <a:rPr lang="en-US" dirty="0" smtClean="0"/>
              <a:t>Each of properties and methods are designed to be overridden by other classes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constructor – A reference value (pointer) to the function that created the object</a:t>
            </a:r>
          </a:p>
          <a:p>
            <a:pPr lvl="1"/>
            <a:r>
              <a:rPr lang="en-US" dirty="0" smtClean="0"/>
              <a:t>prototype – A reference value to the object prototype for this object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/>
              <a:t>hasOwnProperty</a:t>
            </a:r>
            <a:r>
              <a:rPr lang="en-US" dirty="0" smtClean="0"/>
              <a:t>(property)</a:t>
            </a:r>
          </a:p>
          <a:p>
            <a:pPr lvl="1"/>
            <a:r>
              <a:rPr lang="en-US" dirty="0" err="1" smtClean="0"/>
              <a:t>isPrototypeOf</a:t>
            </a:r>
            <a:r>
              <a:rPr lang="en-US" dirty="0" smtClean="0"/>
              <a:t>(object)</a:t>
            </a:r>
          </a:p>
          <a:p>
            <a:pPr lvl="1"/>
            <a:r>
              <a:rPr lang="en-US" dirty="0" err="1" smtClean="0"/>
              <a:t>propertyIsEnumerable</a:t>
            </a:r>
            <a:r>
              <a:rPr lang="en-US" dirty="0" smtClean="0"/>
              <a:t>(property)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valueOf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wrapper classes (upper case versions) for each of the primitive types – for example:</a:t>
            </a:r>
          </a:p>
          <a:p>
            <a:pPr lvl="1"/>
            <a:r>
              <a:rPr lang="en-US" dirty="0" smtClean="0"/>
              <a:t>number = Number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Boolean</a:t>
            </a:r>
          </a:p>
          <a:p>
            <a:pPr lvl="1"/>
            <a:r>
              <a:rPr lang="en-US" dirty="0" smtClean="0"/>
              <a:t>string = String</a:t>
            </a:r>
          </a:p>
          <a:p>
            <a:r>
              <a:rPr lang="en-US" dirty="0" smtClean="0"/>
              <a:t>Whenever possible, use primitives rather than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Wrapper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delete, void, Prefix ++/--, Postfix ++/--, Unary +/-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~, &amp;, |, ^, &lt;&lt;, &gt;&gt;, &gt;&gt;&gt;</a:t>
            </a:r>
          </a:p>
          <a:p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!, &amp;&amp;, ||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+, -, *, /, %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*=, /=, %=, &amp;=, |=, ^=, &lt;&lt;=, &gt;&gt;=, &gt;&gt;&gt;=</a:t>
            </a:r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&gt;, &gt;=, &lt;, &lt;=,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==,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===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!==</a:t>
            </a:r>
          </a:p>
          <a:p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variable = </a:t>
            </a:r>
            <a:r>
              <a:rPr lang="en-US" i="1" dirty="0" err="1" smtClean="0"/>
              <a:t>boolean_expression</a:t>
            </a:r>
            <a:r>
              <a:rPr lang="en-US" dirty="0" smtClean="0"/>
              <a:t> ? </a:t>
            </a:r>
            <a:r>
              <a:rPr lang="en-US" i="1" dirty="0" err="1" smtClean="0"/>
              <a:t>true_value</a:t>
            </a:r>
            <a:r>
              <a:rPr lang="en-US" i="1" dirty="0" smtClean="0"/>
              <a:t> </a:t>
            </a:r>
            <a:r>
              <a:rPr lang="en-US" dirty="0" smtClean="0"/>
              <a:t>: </a:t>
            </a:r>
            <a:r>
              <a:rPr lang="en-US" i="1" dirty="0" err="1" smtClean="0"/>
              <a:t>false_value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Comma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iNum</a:t>
            </a:r>
            <a:r>
              <a:rPr lang="en-US" dirty="0" smtClean="0"/>
              <a:t> = 1, </a:t>
            </a:r>
            <a:r>
              <a:rPr lang="en-US" dirty="0" err="1" smtClean="0"/>
              <a:t>iNum</a:t>
            </a:r>
            <a:r>
              <a:rPr lang="en-US" dirty="0" smtClean="0"/>
              <a:t>=2;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ularJS" id="{C03669DA-BD23-42BA-B337-B8C07ACA9CF9}" vid="{1F763A35-F313-4FF6-8045-CAE4558ADE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CF_Template</Template>
  <TotalTime>332</TotalTime>
  <Words>1109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JavaScript</vt:lpstr>
      <vt:lpstr>JavaScript Basics</vt:lpstr>
      <vt:lpstr>Keywords and Reserved Words</vt:lpstr>
      <vt:lpstr>Primitive and Reference Values</vt:lpstr>
      <vt:lpstr>Primitive Types</vt:lpstr>
      <vt:lpstr>The typeof Operator</vt:lpstr>
      <vt:lpstr>Object Class</vt:lpstr>
      <vt:lpstr>Primitive Type Wrapper Classes</vt:lpstr>
      <vt:lpstr>Operators</vt:lpstr>
      <vt:lpstr>Statements</vt:lpstr>
      <vt:lpstr>Functions</vt:lpstr>
      <vt:lpstr>Object Oriented Terminology</vt:lpstr>
      <vt:lpstr>Class-based vs. Prototype-Based</vt:lpstr>
      <vt:lpstr>Early Binding vs. Late Binding</vt:lpstr>
      <vt:lpstr>Objects in JavaScript</vt:lpstr>
      <vt:lpstr>Debugging</vt:lpstr>
      <vt:lpstr>Interacting with HTML</vt:lpstr>
      <vt:lpstr>Just a few basics, now some practice…</vt:lpstr>
    </vt:vector>
  </TitlesOfParts>
  <Company>Coder 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Andrew Jensen</dc:creator>
  <cp:lastModifiedBy>Andrew Jensen</cp:lastModifiedBy>
  <cp:revision>10</cp:revision>
  <dcterms:created xsi:type="dcterms:W3CDTF">2015-01-06T13:27:05Z</dcterms:created>
  <dcterms:modified xsi:type="dcterms:W3CDTF">2016-01-05T16:18:43Z</dcterms:modified>
</cp:coreProperties>
</file>