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6" r:id="rId6"/>
    <p:sldId id="275" r:id="rId7"/>
    <p:sldId id="260" r:id="rId8"/>
    <p:sldId id="261" r:id="rId9"/>
    <p:sldId id="262" r:id="rId10"/>
    <p:sldId id="277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A433B959-5558-4B83-9C36-B2AB2C9170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51B20AFF-C2C1-4097-8BBA-33C34850AFC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4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B959-5558-4B83-9C36-B2AB2C91708C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0AFF-C2C1-4097-8BBA-33C34850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ref_ajax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581834"/>
            <a:ext cx="8955741" cy="1653989"/>
          </a:xfrm>
        </p:spPr>
        <p:txBody>
          <a:bodyPr anchor="ctr"/>
          <a:lstStyle/>
          <a:p>
            <a:pPr algn="ctr"/>
            <a:r>
              <a:rPr lang="en-US" dirty="0" smtClean="0"/>
              <a:t>jQuery, AJAX,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And…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000" dirty="0"/>
              <a:t>$("#p1").hover(function(){</a:t>
            </a:r>
            <a:br>
              <a:rPr lang="en-US" sz="2000" dirty="0"/>
            </a:br>
            <a:r>
              <a:rPr lang="en-US" sz="2000" dirty="0"/>
              <a:t>		alert("You entered p1!");</a:t>
            </a:r>
            <a:br>
              <a:rPr lang="en-US" sz="2000" dirty="0"/>
            </a:br>
            <a:r>
              <a:rPr lang="en-US" sz="2000" dirty="0"/>
              <a:t>	},</a:t>
            </a:r>
            <a:br>
              <a:rPr lang="en-US" sz="2000" dirty="0"/>
            </a:br>
            <a:r>
              <a:rPr lang="en-US" sz="2000" dirty="0"/>
              <a:t>	function(){</a:t>
            </a:r>
            <a:br>
              <a:rPr lang="en-US" sz="2000" dirty="0"/>
            </a:br>
            <a:r>
              <a:rPr lang="en-US" sz="2000" dirty="0"/>
              <a:t>		alert("Bye! You now leave p1!");</a:t>
            </a:r>
            <a:br>
              <a:rPr lang="en-US" sz="2000" dirty="0"/>
            </a:br>
            <a:r>
              <a:rPr lang="en-US" sz="2000" dirty="0"/>
              <a:t>	});</a:t>
            </a:r>
            <a:br>
              <a:rPr lang="en-US" sz="2000" dirty="0"/>
            </a:br>
            <a:r>
              <a:rPr lang="en-US" sz="2600" dirty="0"/>
              <a:t>assigns a hover event action to the element with an id property of “p1”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7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simple methods</a:t>
            </a:r>
          </a:p>
          <a:p>
            <a:pPr lvl="1"/>
            <a:r>
              <a:rPr lang="en-US" sz="2400" dirty="0"/>
              <a:t>text() - Sets or returns the text content of selected elements</a:t>
            </a:r>
          </a:p>
          <a:p>
            <a:pPr lvl="1"/>
            <a:r>
              <a:rPr lang="en-US" sz="2400" dirty="0"/>
              <a:t>html() - Sets or returns the content of selected elements (including HTML markup)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() - Sets or returns the value of form </a:t>
            </a:r>
            <a:r>
              <a:rPr lang="en-US" sz="2400" dirty="0" smtClean="0"/>
              <a:t>fields</a:t>
            </a:r>
          </a:p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/>
              <a:t>$("#btn1").click(function</a:t>
            </a:r>
            <a:r>
              <a:rPr lang="en-US" sz="2400" dirty="0" smtClean="0"/>
              <a:t>(){</a:t>
            </a:r>
            <a:br>
              <a:rPr lang="en-US" sz="2400" dirty="0" smtClean="0"/>
            </a:br>
            <a:r>
              <a:rPr lang="en-US" sz="2400" dirty="0" smtClean="0"/>
              <a:t>	alert</a:t>
            </a:r>
            <a:r>
              <a:rPr lang="en-US" sz="2400" dirty="0"/>
              <a:t>("Text: " + $("#test").text</a:t>
            </a:r>
            <a:r>
              <a:rPr lang="en-US" sz="2400" dirty="0" smtClean="0"/>
              <a:t>());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Getting/Setting jQuery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have provided essential concepts</a:t>
            </a:r>
          </a:p>
          <a:p>
            <a:r>
              <a:rPr lang="en-US" sz="2800" dirty="0" smtClean="0"/>
              <a:t>Further independent study for additional concepts</a:t>
            </a:r>
          </a:p>
          <a:p>
            <a:pPr lvl="1"/>
            <a:r>
              <a:rPr lang="en-US" sz="2400" dirty="0" smtClean="0"/>
              <a:t>DOM element enumeration and traversing</a:t>
            </a:r>
          </a:p>
          <a:p>
            <a:pPr lvl="1"/>
            <a:r>
              <a:rPr lang="en-US" sz="2400" dirty="0" smtClean="0"/>
              <a:t>DOM element addition and removal</a:t>
            </a:r>
          </a:p>
          <a:p>
            <a:pPr lvl="1"/>
            <a:r>
              <a:rPr lang="en-US" sz="2400" dirty="0" smtClean="0"/>
              <a:t>CSS manipulation</a:t>
            </a:r>
          </a:p>
          <a:p>
            <a:pPr lvl="1"/>
            <a:r>
              <a:rPr lang="en-US" sz="2400" dirty="0" smtClean="0"/>
              <a:t>BOM window dimension manipulation</a:t>
            </a:r>
          </a:p>
          <a:p>
            <a:pPr lvl="1"/>
            <a:r>
              <a:rPr lang="en-US" sz="2400" dirty="0" smtClean="0"/>
              <a:t>And more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More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/>
              <a:t>Asynchronous JavaScript and </a:t>
            </a:r>
            <a:r>
              <a:rPr lang="en-US" sz="2400" dirty="0" smtClean="0"/>
              <a:t>XML</a:t>
            </a:r>
          </a:p>
          <a:p>
            <a:pPr lvl="1"/>
            <a:r>
              <a:rPr lang="en-US" sz="2400" dirty="0" smtClean="0"/>
              <a:t>Exchanging </a:t>
            </a:r>
            <a:r>
              <a:rPr lang="en-US" sz="2400" dirty="0"/>
              <a:t>data with a </a:t>
            </a:r>
            <a:r>
              <a:rPr lang="en-US" sz="2400" dirty="0" smtClean="0"/>
              <a:t>server and updating web pages, all without </a:t>
            </a:r>
            <a:r>
              <a:rPr lang="en-US" sz="2400" dirty="0"/>
              <a:t>reloading the whole </a:t>
            </a:r>
            <a:r>
              <a:rPr lang="en-US" sz="2400" dirty="0" smtClean="0"/>
              <a:t>page</a:t>
            </a:r>
          </a:p>
          <a:p>
            <a:pPr lvl="1"/>
            <a:r>
              <a:rPr lang="en-US" sz="2400" dirty="0" smtClean="0"/>
              <a:t>Application examples:</a:t>
            </a:r>
          </a:p>
          <a:p>
            <a:pPr lvl="2"/>
            <a:r>
              <a:rPr lang="en-US" sz="1800" dirty="0"/>
              <a:t>Gmail, Google Maps, </a:t>
            </a:r>
            <a:r>
              <a:rPr lang="en-US" sz="1800" dirty="0" err="1"/>
              <a:t>Youtube</a:t>
            </a:r>
            <a:r>
              <a:rPr lang="en-US" sz="1800" dirty="0"/>
              <a:t>, and Facebook </a:t>
            </a:r>
            <a:r>
              <a:rPr lang="en-US" sz="1800" dirty="0" smtClean="0"/>
              <a:t>tabs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jQuery provides methods for AJAX</a:t>
            </a:r>
          </a:p>
          <a:p>
            <a:pPr lvl="1"/>
            <a:r>
              <a:rPr lang="en-US" sz="2400" dirty="0"/>
              <a:t>.load()</a:t>
            </a:r>
          </a:p>
          <a:p>
            <a:pPr lvl="1"/>
            <a:r>
              <a:rPr lang="en-US" sz="2400" dirty="0"/>
              <a:t>.get()</a:t>
            </a:r>
          </a:p>
          <a:p>
            <a:pPr lvl="1"/>
            <a:r>
              <a:rPr lang="en-US" sz="2400" dirty="0"/>
              <a:t>.post()</a:t>
            </a:r>
          </a:p>
          <a:p>
            <a:pPr lvl="1"/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http://www.w3schools.com/jquery/jquery_ref_ajax.asp</a:t>
            </a:r>
            <a:r>
              <a:rPr lang="en-US" sz="2400" dirty="0"/>
              <a:t> for a complete reference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and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4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Syntax:</a:t>
            </a:r>
          </a:p>
          <a:p>
            <a:pPr lvl="1"/>
            <a:r>
              <a:rPr lang="en-US" sz="2400" dirty="0"/>
              <a:t>$(selector).load(</a:t>
            </a:r>
            <a:r>
              <a:rPr lang="en-US" sz="2400" dirty="0" err="1"/>
              <a:t>URL,data,callback</a:t>
            </a:r>
            <a:r>
              <a:rPr lang="en-US" sz="2400" dirty="0" smtClean="0"/>
              <a:t>);</a:t>
            </a:r>
          </a:p>
          <a:p>
            <a:pPr lvl="1"/>
            <a:r>
              <a:rPr lang="en-US" sz="2400" dirty="0" smtClean="0"/>
              <a:t>URL </a:t>
            </a:r>
            <a:r>
              <a:rPr lang="en-US" sz="2400" dirty="0"/>
              <a:t>parameter </a:t>
            </a:r>
            <a:r>
              <a:rPr lang="en-US" sz="2400" dirty="0" smtClean="0"/>
              <a:t>is required and specifies </a:t>
            </a:r>
            <a:r>
              <a:rPr lang="en-US" sz="2400" dirty="0"/>
              <a:t>the URL you wish to </a:t>
            </a:r>
            <a:r>
              <a:rPr lang="en-US" sz="2400" dirty="0" smtClean="0"/>
              <a:t>load</a:t>
            </a:r>
            <a:endParaRPr lang="en-US" sz="2400" dirty="0"/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parameter </a:t>
            </a:r>
            <a:r>
              <a:rPr lang="en-US" sz="2400" dirty="0" smtClean="0"/>
              <a:t>is optional, specifies </a:t>
            </a:r>
            <a:r>
              <a:rPr lang="en-US" sz="2400" dirty="0"/>
              <a:t>a set of </a:t>
            </a:r>
            <a:r>
              <a:rPr lang="en-US" sz="2400" dirty="0" err="1"/>
              <a:t>querystring</a:t>
            </a:r>
            <a:r>
              <a:rPr lang="en-US" sz="2400" dirty="0"/>
              <a:t> key/value pairs to send along with the </a:t>
            </a:r>
            <a:r>
              <a:rPr lang="en-US" sz="2400" dirty="0" smtClean="0"/>
              <a:t>request</a:t>
            </a:r>
            <a:endParaRPr lang="en-US" sz="2400" dirty="0"/>
          </a:p>
          <a:p>
            <a:pPr lvl="1"/>
            <a:r>
              <a:rPr lang="en-US" sz="2400" dirty="0" smtClean="0"/>
              <a:t>callback </a:t>
            </a:r>
            <a:r>
              <a:rPr lang="en-US" sz="2400" dirty="0"/>
              <a:t>parameter is </a:t>
            </a:r>
            <a:r>
              <a:rPr lang="en-US" sz="2400" dirty="0" smtClean="0"/>
              <a:t>optional, specifies the </a:t>
            </a:r>
            <a:r>
              <a:rPr lang="en-US" sz="2400" dirty="0"/>
              <a:t>name of a function to be executed after the load() method is </a:t>
            </a:r>
            <a:r>
              <a:rPr lang="en-US" sz="2400" dirty="0" smtClean="0"/>
              <a:t>completed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.load()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2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jQuery get() and post() methods are used to request data from the server with an HTTP GET or POST </a:t>
            </a:r>
            <a:r>
              <a:rPr lang="en-US" sz="2600" dirty="0" smtClean="0"/>
              <a:t>request</a:t>
            </a:r>
          </a:p>
          <a:p>
            <a:pPr lvl="1"/>
            <a:r>
              <a:rPr lang="en-US" sz="2200" dirty="0"/>
              <a:t>GET - Requests data from a specified resource</a:t>
            </a:r>
          </a:p>
          <a:p>
            <a:pPr lvl="1"/>
            <a:r>
              <a:rPr lang="en-US" sz="2200" dirty="0"/>
              <a:t>POST - Submits data to be processed to a specified </a:t>
            </a:r>
            <a:r>
              <a:rPr lang="en-US" sz="2200" dirty="0" smtClean="0"/>
              <a:t>resource</a:t>
            </a:r>
          </a:p>
          <a:p>
            <a:r>
              <a:rPr lang="en-US" sz="2600" dirty="0"/>
              <a:t>$.get() method requests data from the server with an HTTP GET </a:t>
            </a:r>
            <a:r>
              <a:rPr lang="en-US" sz="2600" dirty="0" smtClean="0"/>
              <a:t>request</a:t>
            </a:r>
          </a:p>
          <a:p>
            <a:pPr lvl="1"/>
            <a:r>
              <a:rPr lang="en-US" sz="2200" dirty="0"/>
              <a:t>$.get(</a:t>
            </a:r>
            <a:r>
              <a:rPr lang="en-US" sz="2200" dirty="0" err="1"/>
              <a:t>URL,callback</a:t>
            </a:r>
            <a:r>
              <a:rPr lang="en-US" sz="2200" dirty="0" smtClean="0"/>
              <a:t>);</a:t>
            </a:r>
          </a:p>
          <a:p>
            <a:pPr lvl="1"/>
            <a:r>
              <a:rPr lang="en-US" sz="2200" dirty="0" smtClean="0"/>
              <a:t>callback is optional</a:t>
            </a:r>
          </a:p>
          <a:p>
            <a:r>
              <a:rPr lang="en-US" sz="2600" dirty="0"/>
              <a:t>$.post() method requests data from the server using an HTTP POST request</a:t>
            </a:r>
            <a:endParaRPr lang="en-US" sz="2600" dirty="0" smtClean="0"/>
          </a:p>
          <a:p>
            <a:pPr lvl="1"/>
            <a:r>
              <a:rPr lang="en-US" sz="2200" dirty="0"/>
              <a:t>$.post(</a:t>
            </a:r>
            <a:r>
              <a:rPr lang="en-US" sz="2200" dirty="0" err="1"/>
              <a:t>URL,data,callback</a:t>
            </a:r>
            <a:r>
              <a:rPr lang="en-US" sz="2200" dirty="0" smtClean="0"/>
              <a:t>);</a:t>
            </a:r>
          </a:p>
          <a:p>
            <a:pPr lvl="1"/>
            <a:r>
              <a:rPr lang="en-US" sz="2200" dirty="0" smtClean="0"/>
              <a:t>data and callback are optional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it?</a:t>
            </a:r>
          </a:p>
          <a:p>
            <a:pPr lvl="1"/>
            <a:r>
              <a:rPr lang="en-US" sz="2400" dirty="0" smtClean="0"/>
              <a:t>JavaScript Object Notation</a:t>
            </a:r>
          </a:p>
          <a:p>
            <a:pPr lvl="1"/>
            <a:r>
              <a:rPr lang="en-US" sz="2400" dirty="0"/>
              <a:t>syntax for storing and exchanging data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easier to use alternative to </a:t>
            </a:r>
            <a:r>
              <a:rPr lang="en-US" sz="2400" dirty="0" smtClean="0"/>
              <a:t>XML</a:t>
            </a:r>
          </a:p>
          <a:p>
            <a:pPr lvl="1"/>
            <a:r>
              <a:rPr lang="en-US" sz="2400" dirty="0" smtClean="0"/>
              <a:t>follows key/value pair methodology</a:t>
            </a:r>
          </a:p>
          <a:p>
            <a:pPr lvl="1"/>
            <a:r>
              <a:rPr lang="en-US" sz="2400" dirty="0"/>
              <a:t>easily evaluates to JavaScript objects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{"employees</a:t>
            </a:r>
            <a:r>
              <a:rPr lang="en-US" sz="2400" dirty="0" smtClean="0"/>
              <a:t>": [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/>
              <a:t>{"</a:t>
            </a:r>
            <a:r>
              <a:rPr lang="en-US" sz="2400" dirty="0" err="1"/>
              <a:t>firstName</a:t>
            </a:r>
            <a:r>
              <a:rPr lang="en-US" sz="2400" dirty="0"/>
              <a:t>":"John", "</a:t>
            </a:r>
            <a:r>
              <a:rPr lang="en-US" sz="2400" dirty="0" err="1"/>
              <a:t>lastName</a:t>
            </a:r>
            <a:r>
              <a:rPr lang="en-US" sz="2400" dirty="0"/>
              <a:t>":"Doe"},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/>
              <a:t>{"</a:t>
            </a:r>
            <a:r>
              <a:rPr lang="en-US" sz="2400" dirty="0" err="1"/>
              <a:t>firstName</a:t>
            </a:r>
            <a:r>
              <a:rPr lang="en-US" sz="2400" dirty="0"/>
              <a:t>":"Anna", "</a:t>
            </a:r>
            <a:r>
              <a:rPr lang="en-US" sz="2400" dirty="0" err="1"/>
              <a:t>lastName</a:t>
            </a:r>
            <a:r>
              <a:rPr lang="en-US" sz="2400" dirty="0"/>
              <a:t>":"Smith</a:t>
            </a:r>
            <a:r>
              <a:rPr lang="en-US" sz="2400" dirty="0" smtClean="0"/>
              <a:t>"},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/>
              <a:t>{"</a:t>
            </a:r>
            <a:r>
              <a:rPr lang="en-US" sz="2400" dirty="0" err="1"/>
              <a:t>firstName</a:t>
            </a:r>
            <a:r>
              <a:rPr lang="en-US" sz="2400" dirty="0"/>
              <a:t>":"Peter", "</a:t>
            </a:r>
            <a:r>
              <a:rPr lang="en-US" sz="2400" dirty="0" err="1"/>
              <a:t>lastName</a:t>
            </a:r>
            <a:r>
              <a:rPr lang="en-US" sz="2400" dirty="0"/>
              <a:t>":"Jones</a:t>
            </a:r>
            <a:r>
              <a:rPr lang="en-US" sz="2400" dirty="0" smtClean="0"/>
              <a:t>"}</a:t>
            </a:r>
            <a:br>
              <a:rPr lang="en-US" sz="2400" dirty="0" smtClean="0"/>
            </a:br>
            <a:r>
              <a:rPr lang="en-US" sz="2400" dirty="0" smtClean="0"/>
              <a:t>] }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text = '{"</a:t>
            </a:r>
            <a:r>
              <a:rPr lang="en-US" sz="2800" dirty="0" err="1"/>
              <a:t>name":"John</a:t>
            </a:r>
            <a:r>
              <a:rPr lang="en-US" sz="2800" dirty="0"/>
              <a:t> </a:t>
            </a:r>
            <a:r>
              <a:rPr lang="en-US" sz="2800" dirty="0" err="1"/>
              <a:t>Johnson","street":"Oslo</a:t>
            </a:r>
            <a:r>
              <a:rPr lang="en-US" sz="2800" dirty="0"/>
              <a:t> West 16</a:t>
            </a:r>
            <a:r>
              <a:rPr lang="en-US" sz="2800" dirty="0" smtClean="0"/>
              <a:t>", "</a:t>
            </a:r>
            <a:r>
              <a:rPr lang="en-US" sz="2800" dirty="0"/>
              <a:t>phone":"555 1234567"}'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obj</a:t>
            </a:r>
            <a:r>
              <a:rPr lang="en-US" sz="2800" dirty="0"/>
              <a:t> = </a:t>
            </a:r>
            <a:r>
              <a:rPr lang="en-US" sz="2800" dirty="0" err="1"/>
              <a:t>JSON.parse</a:t>
            </a:r>
            <a:r>
              <a:rPr lang="en-US" sz="2800" dirty="0"/>
              <a:t>(text);</a:t>
            </a:r>
          </a:p>
          <a:p>
            <a:r>
              <a:rPr lang="en-US" sz="2800" dirty="0" err="1" smtClean="0"/>
              <a:t>document.getElementById</a:t>
            </a:r>
            <a:r>
              <a:rPr lang="en-US" sz="2800" dirty="0"/>
              <a:t>("demo").</a:t>
            </a:r>
            <a:r>
              <a:rPr lang="en-US" sz="2800" dirty="0" err="1"/>
              <a:t>innerHTML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    obj.name + "&lt;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&gt;" +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obj.street</a:t>
            </a:r>
            <a:r>
              <a:rPr lang="en-US" sz="2800" dirty="0" smtClean="0"/>
              <a:t> </a:t>
            </a:r>
            <a:r>
              <a:rPr lang="en-US" sz="2800" dirty="0"/>
              <a:t>+ "&lt;</a:t>
            </a:r>
            <a:r>
              <a:rPr lang="en-US" sz="2800" dirty="0" err="1"/>
              <a:t>br</a:t>
            </a:r>
            <a:r>
              <a:rPr lang="en-US" sz="2800" dirty="0"/>
              <a:t>&gt;" </a:t>
            </a:r>
            <a:r>
              <a:rPr lang="en-US" sz="2800" dirty="0" smtClean="0"/>
              <a:t>+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obj.phone</a:t>
            </a:r>
            <a:r>
              <a:rPr lang="en-US" sz="2800" dirty="0"/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7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JSON syntax is a subset of the JavaScript object notation syntax: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is in name/value </a:t>
            </a:r>
            <a:r>
              <a:rPr lang="en-US" sz="2400" dirty="0" smtClean="0"/>
              <a:t>pairs</a:t>
            </a:r>
          </a:p>
          <a:p>
            <a:pPr lvl="2"/>
            <a:r>
              <a:rPr lang="en-US" sz="1800" dirty="0"/>
              <a:t>"</a:t>
            </a:r>
            <a:r>
              <a:rPr lang="en-US" sz="2000" dirty="0" err="1"/>
              <a:t>firstName</a:t>
            </a:r>
            <a:r>
              <a:rPr lang="en-US" sz="2000" dirty="0"/>
              <a:t>":"John"</a:t>
            </a:r>
          </a:p>
          <a:p>
            <a:pPr lvl="1"/>
            <a:r>
              <a:rPr lang="en-US" sz="2400" dirty="0"/>
              <a:t>Data is separated by commas</a:t>
            </a:r>
          </a:p>
          <a:p>
            <a:pPr lvl="1"/>
            <a:r>
              <a:rPr lang="en-US" sz="2400" dirty="0"/>
              <a:t>Curly braces hold objects</a:t>
            </a:r>
          </a:p>
          <a:p>
            <a:pPr lvl="1"/>
            <a:r>
              <a:rPr lang="en-US" sz="2400" dirty="0"/>
              <a:t>Square brackets hold </a:t>
            </a:r>
            <a:r>
              <a:rPr lang="en-US" sz="2400" dirty="0" smtClean="0"/>
              <a:t>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Lightweight</a:t>
            </a:r>
            <a:r>
              <a:rPr lang="en-US" sz="2400" dirty="0"/>
              <a:t>, "write less, do more", JavaScript </a:t>
            </a:r>
            <a:r>
              <a:rPr lang="en-US" sz="2400" dirty="0" smtClean="0"/>
              <a:t>library</a:t>
            </a:r>
            <a:endParaRPr lang="en-US" sz="2400" dirty="0"/>
          </a:p>
          <a:p>
            <a:r>
              <a:rPr lang="en-US" sz="2400" dirty="0" smtClean="0"/>
              <a:t>Makes using </a:t>
            </a:r>
            <a:r>
              <a:rPr lang="en-US" sz="2400" dirty="0"/>
              <a:t>JavaScript on your </a:t>
            </a:r>
            <a:r>
              <a:rPr lang="en-US" sz="2400" dirty="0" smtClean="0"/>
              <a:t>website much easier</a:t>
            </a:r>
            <a:endParaRPr lang="en-US" sz="2400" dirty="0"/>
          </a:p>
          <a:p>
            <a:r>
              <a:rPr lang="en-US" sz="2400" dirty="0" smtClean="0"/>
              <a:t>Common tasks:</a:t>
            </a:r>
          </a:p>
          <a:p>
            <a:pPr lvl="1"/>
            <a:r>
              <a:rPr lang="en-US" sz="2000" dirty="0" smtClean="0"/>
              <a:t>JavaScript = many lines of code</a:t>
            </a:r>
          </a:p>
          <a:p>
            <a:pPr lvl="1"/>
            <a:r>
              <a:rPr lang="en-US" sz="2000" dirty="0" smtClean="0"/>
              <a:t>jQuery =  </a:t>
            </a:r>
            <a:r>
              <a:rPr lang="en-US" sz="2000" dirty="0"/>
              <a:t>single line of </a:t>
            </a:r>
            <a:r>
              <a:rPr lang="en-US" sz="2000" dirty="0" smtClean="0"/>
              <a:t>code</a:t>
            </a:r>
            <a:endParaRPr lang="en-US" sz="2000" dirty="0"/>
          </a:p>
          <a:p>
            <a:r>
              <a:rPr lang="en-US" sz="2400" dirty="0" smtClean="0"/>
              <a:t>Simplifies complicated JavaScript actions such as AJAX </a:t>
            </a:r>
            <a:r>
              <a:rPr lang="en-US" sz="2400" dirty="0"/>
              <a:t>calls and DOM manipulation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1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JSON values can be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smtClean="0"/>
              <a:t>number </a:t>
            </a:r>
            <a:r>
              <a:rPr lang="en-US" sz="2600" dirty="0"/>
              <a:t>(integer or floating point</a:t>
            </a:r>
            <a:r>
              <a:rPr lang="en-US" sz="2600" dirty="0" smtClean="0"/>
              <a:t>)</a:t>
            </a:r>
            <a:endParaRPr lang="en-US" sz="2600" dirty="0"/>
          </a:p>
          <a:p>
            <a:pPr lvl="1"/>
            <a:r>
              <a:rPr lang="en-US" sz="2600" dirty="0"/>
              <a:t>string (in double quotes)</a:t>
            </a:r>
          </a:p>
          <a:p>
            <a:pPr lvl="1"/>
            <a:r>
              <a:rPr lang="en-US" sz="2600" dirty="0" err="1"/>
              <a:t>boolean</a:t>
            </a:r>
            <a:r>
              <a:rPr lang="en-US" sz="2600" dirty="0"/>
              <a:t> (true or false)</a:t>
            </a:r>
          </a:p>
          <a:p>
            <a:pPr lvl="1"/>
            <a:r>
              <a:rPr lang="en-US" sz="2600" dirty="0"/>
              <a:t>array (in square brackets)</a:t>
            </a:r>
          </a:p>
          <a:p>
            <a:pPr lvl="1"/>
            <a:r>
              <a:rPr lang="en-US" sz="2600" dirty="0"/>
              <a:t>object (in curly braces)</a:t>
            </a:r>
          </a:p>
          <a:p>
            <a:pPr lvl="1"/>
            <a:r>
              <a:rPr lang="en-US" sz="2600" dirty="0"/>
              <a:t>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 jQuery and AJAX to get JSON data from server: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	</a:t>
            </a:r>
            <a:r>
              <a:rPr lang="en-US" sz="2000" dirty="0" smtClean="0"/>
              <a:t>$("</a:t>
            </a:r>
            <a:r>
              <a:rPr lang="en-US" sz="2000" dirty="0"/>
              <a:t>button").click(function</a:t>
            </a:r>
            <a:r>
              <a:rPr lang="en-US" sz="2000" dirty="0" smtClean="0"/>
              <a:t>(){</a:t>
            </a:r>
          </a:p>
          <a:p>
            <a:pPr marL="0" indent="0">
              <a:buNone/>
            </a:pPr>
            <a:r>
              <a:rPr lang="en-US" sz="2000" dirty="0" smtClean="0"/>
              <a:t>		$.</a:t>
            </a:r>
            <a:r>
              <a:rPr lang="en-US" sz="2000" dirty="0" err="1"/>
              <a:t>getJSON</a:t>
            </a:r>
            <a:r>
              <a:rPr lang="en-US" sz="2000" dirty="0"/>
              <a:t>("demo_ajax_json.</a:t>
            </a:r>
            <a:r>
              <a:rPr lang="en-US" sz="2000" dirty="0" err="1"/>
              <a:t>js</a:t>
            </a:r>
            <a:r>
              <a:rPr lang="en-US" sz="2000" dirty="0"/>
              <a:t>",function(result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dirty="0" smtClean="0"/>
              <a:t>			$.</a:t>
            </a:r>
            <a:r>
              <a:rPr lang="en-US" sz="2000" dirty="0"/>
              <a:t>each(result, function(</a:t>
            </a:r>
            <a:r>
              <a:rPr lang="en-US" sz="2000" dirty="0" err="1"/>
              <a:t>i</a:t>
            </a:r>
            <a:r>
              <a:rPr lang="en-US" sz="2000" dirty="0"/>
              <a:t>, field</a:t>
            </a:r>
            <a:r>
              <a:rPr lang="en-US" sz="2000" dirty="0" smtClean="0"/>
              <a:t>){</a:t>
            </a:r>
          </a:p>
          <a:p>
            <a:pPr marL="0" indent="0">
              <a:buNone/>
            </a:pPr>
            <a:r>
              <a:rPr lang="en-US" sz="2000" dirty="0" smtClean="0"/>
              <a:t>				$("</a:t>
            </a:r>
            <a:r>
              <a:rPr lang="en-US" sz="2000" dirty="0"/>
              <a:t>div").append(field + " </a:t>
            </a:r>
            <a:r>
              <a:rPr lang="en-US" sz="2000" dirty="0" smtClean="0"/>
              <a:t>");</a:t>
            </a:r>
            <a:br>
              <a:rPr lang="en-US" sz="2000" dirty="0" smtClean="0"/>
            </a:br>
            <a:r>
              <a:rPr lang="en-US" sz="2000" dirty="0" smtClean="0"/>
              <a:t>			});</a:t>
            </a:r>
          </a:p>
          <a:p>
            <a:pPr marL="0" indent="0">
              <a:buNone/>
            </a:pPr>
            <a:r>
              <a:rPr lang="en-US" sz="2000" dirty="0" smtClean="0"/>
              <a:t>		});</a:t>
            </a:r>
          </a:p>
          <a:p>
            <a:pPr marL="0" indent="0">
              <a:buNone/>
            </a:pPr>
            <a:r>
              <a:rPr lang="en-US" sz="2000" dirty="0" smtClean="0"/>
              <a:t>	});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all three together to:</a:t>
            </a:r>
          </a:p>
          <a:p>
            <a:pPr lvl="1"/>
            <a:r>
              <a:rPr lang="en-US" sz="2400" dirty="0" smtClean="0"/>
              <a:t>quickly and easily get/post from/to server</a:t>
            </a:r>
          </a:p>
          <a:p>
            <a:pPr lvl="1"/>
            <a:r>
              <a:rPr lang="en-US" sz="2400" dirty="0" smtClean="0"/>
              <a:t>any data</a:t>
            </a:r>
          </a:p>
          <a:p>
            <a:pPr lvl="1"/>
            <a:r>
              <a:rPr lang="en-US" sz="2400" dirty="0" smtClean="0"/>
              <a:t>from any data source</a:t>
            </a:r>
          </a:p>
          <a:p>
            <a:pPr lvl="1"/>
            <a:r>
              <a:rPr lang="en-US" sz="2400" dirty="0" smtClean="0"/>
              <a:t>without reloading pages</a:t>
            </a:r>
            <a:endParaRPr lang="en-US" sz="2400" dirty="0"/>
          </a:p>
          <a:p>
            <a:r>
              <a:rPr lang="en-US" sz="2800" dirty="0" smtClean="0"/>
              <a:t>Dynamic web pages</a:t>
            </a:r>
          </a:p>
          <a:p>
            <a:pPr lvl="1"/>
            <a:r>
              <a:rPr lang="en-US" sz="2400" dirty="0" smtClean="0"/>
              <a:t>The heart of Bootstrap</a:t>
            </a:r>
          </a:p>
          <a:p>
            <a:pPr lvl="1"/>
            <a:r>
              <a:rPr lang="en-US" sz="2400" dirty="0" smtClean="0"/>
              <a:t>We’ll see this whole concept “on steroids” when we discover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in week 7 of the Coder Foundry curriculum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jQuery, AJAX,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jQuery library contains the following features:</a:t>
            </a:r>
          </a:p>
          <a:p>
            <a:pPr lvl="1"/>
            <a:r>
              <a:rPr lang="en-US" sz="2000" dirty="0"/>
              <a:t>HTML/DOM manipulation</a:t>
            </a:r>
          </a:p>
          <a:p>
            <a:pPr lvl="1"/>
            <a:r>
              <a:rPr lang="en-US" sz="2000" dirty="0"/>
              <a:t>CSS manipulation</a:t>
            </a:r>
          </a:p>
          <a:p>
            <a:pPr lvl="1"/>
            <a:r>
              <a:rPr lang="en-US" sz="2000" dirty="0"/>
              <a:t>HTML event methods</a:t>
            </a:r>
          </a:p>
          <a:p>
            <a:pPr lvl="1"/>
            <a:r>
              <a:rPr lang="en-US" sz="2000" dirty="0"/>
              <a:t>Effects and animations</a:t>
            </a:r>
          </a:p>
          <a:p>
            <a:pPr lvl="1"/>
            <a:r>
              <a:rPr lang="en-US" sz="2000" dirty="0"/>
              <a:t>AJAX</a:t>
            </a:r>
          </a:p>
          <a:p>
            <a:pPr lvl="1"/>
            <a:r>
              <a:rPr lang="en-US" sz="2000" dirty="0" smtClean="0"/>
              <a:t>Other Utilities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Download </a:t>
            </a:r>
            <a:r>
              <a:rPr lang="en-US" sz="2600" dirty="0"/>
              <a:t>the jQuery library from </a:t>
            </a:r>
            <a:r>
              <a:rPr lang="en-US" sz="2600" dirty="0" smtClean="0"/>
              <a:t>jQuery.com</a:t>
            </a:r>
          </a:p>
          <a:p>
            <a:pPr lvl="1"/>
            <a:r>
              <a:rPr lang="en-US" sz="2200" dirty="0"/>
              <a:t>Production version - this is for your live website because it has been minified and compressed</a:t>
            </a:r>
          </a:p>
          <a:p>
            <a:pPr lvl="1"/>
            <a:r>
              <a:rPr lang="en-US" sz="2200" dirty="0"/>
              <a:t>Development version - this is for testing and development (uncompressed and readable code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Reference in your HTML:</a:t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	    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 smtClean="0"/>
              <a:t>jquery-1.11.2.min.js</a:t>
            </a:r>
            <a:r>
              <a:rPr lang="en-US" sz="1800" dirty="0"/>
              <a:t>"&gt;&lt;/script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	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jQuery to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5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196901" cy="4326466"/>
          </a:xfrm>
        </p:spPr>
        <p:txBody>
          <a:bodyPr>
            <a:normAutofit/>
          </a:bodyPr>
          <a:lstStyle/>
          <a:p>
            <a:r>
              <a:rPr lang="en-US" sz="2800" dirty="0"/>
              <a:t>Include jQuery from a CDN</a:t>
            </a:r>
          </a:p>
          <a:p>
            <a:pPr lvl="1"/>
            <a:r>
              <a:rPr lang="en-US" sz="2400" dirty="0"/>
              <a:t>jquery.com Reference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1800" dirty="0"/>
              <a:t>&lt;head&gt;</a:t>
            </a:r>
            <a:br>
              <a:rPr lang="en-US" sz="1800" dirty="0"/>
            </a:br>
            <a:r>
              <a:rPr lang="en-US" sz="1800" dirty="0"/>
              <a:t>	    &lt;script </a:t>
            </a:r>
            <a:r>
              <a:rPr lang="en-US" sz="1800" dirty="0" err="1"/>
              <a:t>src</a:t>
            </a:r>
            <a:r>
              <a:rPr lang="en-US" sz="1800" dirty="0"/>
              <a:t>="//</a:t>
            </a:r>
            <a:r>
              <a:rPr lang="en-US" sz="1800" dirty="0" smtClean="0"/>
              <a:t>code.jquery.com/jquery1.11.2.min.js</a:t>
            </a:r>
            <a:r>
              <a:rPr lang="en-US" sz="1800" dirty="0"/>
              <a:t>"&gt;&lt;/script&gt;</a:t>
            </a:r>
            <a:br>
              <a:rPr lang="en-US" sz="1800" dirty="0"/>
            </a:br>
            <a:r>
              <a:rPr lang="en-US" sz="1800" dirty="0"/>
              <a:t>	&lt;/head&gt;</a:t>
            </a:r>
          </a:p>
          <a:p>
            <a:pPr lvl="1"/>
            <a:r>
              <a:rPr lang="en-US" sz="2400" dirty="0"/>
              <a:t>Other CDNs</a:t>
            </a:r>
          </a:p>
          <a:p>
            <a:pPr lvl="2"/>
            <a:r>
              <a:rPr lang="en-US" sz="1800" dirty="0"/>
              <a:t>Microsoft</a:t>
            </a:r>
          </a:p>
          <a:p>
            <a:pPr lvl="2"/>
            <a:r>
              <a:rPr lang="en-US" sz="1800" dirty="0"/>
              <a:t>Google</a:t>
            </a:r>
          </a:p>
          <a:p>
            <a:pPr lvl="2"/>
            <a:r>
              <a:rPr lang="en-US" sz="1800" dirty="0"/>
              <a:t>CDNJS</a:t>
            </a:r>
          </a:p>
          <a:p>
            <a:pPr lvl="2"/>
            <a:r>
              <a:rPr lang="en-US" sz="1800" dirty="0" err="1"/>
              <a:t>jsDelivr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jQuery to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1.11.x</a:t>
            </a:r>
          </a:p>
          <a:p>
            <a:pPr lvl="1"/>
            <a:r>
              <a:rPr lang="en-US" sz="2000" dirty="0" smtClean="0"/>
              <a:t>Supports all major browsers</a:t>
            </a:r>
          </a:p>
          <a:p>
            <a:r>
              <a:rPr lang="en-US" sz="2400" dirty="0" smtClean="0"/>
              <a:t>2.1.3</a:t>
            </a:r>
          </a:p>
          <a:p>
            <a:pPr lvl="1"/>
            <a:r>
              <a:rPr lang="en-US" sz="2000" dirty="0" smtClean="0"/>
              <a:t>Does not support Internet Explorer 6, 7, or 8</a:t>
            </a:r>
          </a:p>
          <a:p>
            <a:r>
              <a:rPr lang="en-US" sz="2400" dirty="0" smtClean="0"/>
              <a:t>Both versions available in Development and Production releases</a:t>
            </a:r>
          </a:p>
          <a:p>
            <a:pPr lvl="1"/>
            <a:r>
              <a:rPr lang="en-US" sz="2000" dirty="0" smtClean="0"/>
              <a:t>jquery.com/download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$(selector).action</a:t>
            </a:r>
            <a:r>
              <a:rPr lang="en-US" sz="2400" dirty="0" smtClean="0"/>
              <a:t>()</a:t>
            </a:r>
            <a:endParaRPr lang="en-US" sz="2400" dirty="0"/>
          </a:p>
          <a:p>
            <a:pPr lvl="1"/>
            <a:r>
              <a:rPr lang="en-US" sz="2000" dirty="0"/>
              <a:t>A $ sign to define/access jQuery</a:t>
            </a:r>
          </a:p>
          <a:p>
            <a:pPr lvl="1"/>
            <a:r>
              <a:rPr lang="en-US" sz="2000" dirty="0"/>
              <a:t>A (selector) to "query (or find)" HTML elements</a:t>
            </a:r>
          </a:p>
          <a:p>
            <a:pPr lvl="1"/>
            <a:r>
              <a:rPr lang="en-US" sz="2000" dirty="0"/>
              <a:t>A jQuery action() to be performed on the element(s)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 smtClean="0"/>
              <a:t>$(</a:t>
            </a:r>
            <a:r>
              <a:rPr lang="en-US" sz="2000" dirty="0"/>
              <a:t>this).hide() - hides the current </a:t>
            </a:r>
            <a:r>
              <a:rPr lang="en-US" sz="2000" dirty="0" smtClean="0"/>
              <a:t>element</a:t>
            </a:r>
            <a:endParaRPr lang="en-US" sz="2000" dirty="0"/>
          </a:p>
          <a:p>
            <a:pPr lvl="1"/>
            <a:r>
              <a:rPr lang="en-US" sz="2000" dirty="0" smtClean="0"/>
              <a:t>$("</a:t>
            </a:r>
            <a:r>
              <a:rPr lang="en-US" sz="2000" dirty="0"/>
              <a:t>p").hide() - hides all &lt;p&gt; </a:t>
            </a:r>
            <a:r>
              <a:rPr lang="en-US" sz="2000" dirty="0" smtClean="0"/>
              <a:t>elements</a:t>
            </a:r>
            <a:endParaRPr lang="en-US" sz="2000" dirty="0"/>
          </a:p>
          <a:p>
            <a:pPr lvl="1"/>
            <a:r>
              <a:rPr lang="en-US" sz="2000" dirty="0" smtClean="0"/>
              <a:t>$(".</a:t>
            </a:r>
            <a:r>
              <a:rPr lang="en-US" sz="2000" dirty="0"/>
              <a:t>test").hide() - hides all elements with class="test</a:t>
            </a:r>
            <a:r>
              <a:rPr lang="en-US" sz="2000" dirty="0" smtClean="0"/>
              <a:t>"</a:t>
            </a:r>
            <a:endParaRPr lang="en-US" sz="2000" dirty="0"/>
          </a:p>
          <a:p>
            <a:pPr lvl="1"/>
            <a:r>
              <a:rPr lang="en-US" sz="2000" dirty="0" smtClean="0"/>
              <a:t>$("#</a:t>
            </a:r>
            <a:r>
              <a:rPr lang="en-US" sz="2000" dirty="0"/>
              <a:t>test").hide() - hides the element with id="test</a:t>
            </a:r>
            <a:r>
              <a:rPr lang="en-US" sz="2000" dirty="0" smtClean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Prevent </a:t>
            </a:r>
            <a:r>
              <a:rPr lang="en-US" sz="2400" dirty="0"/>
              <a:t>any jQuery code from running before the document is finished </a:t>
            </a:r>
            <a:r>
              <a:rPr lang="en-US" sz="2400" dirty="0" smtClean="0"/>
              <a:t>loading by placing ALL jQuery code inside the </a:t>
            </a:r>
            <a:r>
              <a:rPr lang="en-US" sz="2400" i="1" dirty="0" smtClean="0"/>
              <a:t>ready </a:t>
            </a:r>
            <a:r>
              <a:rPr lang="en-US" sz="2400" dirty="0" smtClean="0"/>
              <a:t>event: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/>
              <a:t>$(</a:t>
            </a:r>
            <a:r>
              <a:rPr lang="en-US" sz="2000" dirty="0"/>
              <a:t>document).ready(function</a:t>
            </a:r>
            <a:r>
              <a:rPr lang="en-US" sz="2000" dirty="0" smtClean="0"/>
              <a:t>(){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     // </a:t>
            </a:r>
            <a:r>
              <a:rPr lang="en-US" sz="2000" dirty="0"/>
              <a:t>jQuery methods go here</a:t>
            </a:r>
            <a:r>
              <a:rPr lang="en-US" sz="2000" dirty="0" smtClean="0"/>
              <a:t>...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});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document.ready</a:t>
            </a:r>
            <a:r>
              <a:rPr lang="en-US" dirty="0" smtClean="0"/>
              <a:t>()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Selectors are used to assign events just as to gain access to HTML element data</a:t>
            </a:r>
          </a:p>
          <a:p>
            <a:pPr lvl="1"/>
            <a:r>
              <a:rPr lang="en-US" sz="2400" dirty="0" smtClean="0"/>
              <a:t>For example: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dirty="0" smtClean="0"/>
              <a:t>$("</a:t>
            </a:r>
            <a:r>
              <a:rPr lang="en-US" dirty="0"/>
              <a:t>p").click(function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	// </a:t>
            </a:r>
            <a:r>
              <a:rPr lang="en-US" dirty="0"/>
              <a:t>action goes </a:t>
            </a:r>
            <a:r>
              <a:rPr lang="en-US" dirty="0" smtClean="0"/>
              <a:t>here</a:t>
            </a:r>
            <a:br>
              <a:rPr lang="en-US" dirty="0" smtClean="0"/>
            </a:br>
            <a:r>
              <a:rPr lang="en-US" dirty="0" smtClean="0"/>
              <a:t>	});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dirty="0" smtClean="0"/>
              <a:t>assigns a click event to all paragraph elements on the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559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ularJS" id="{C03669DA-BD23-42BA-B337-B8C07ACA9CF9}" vid="{1F763A35-F313-4FF6-8045-CAE4558ADE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CF_Template</Template>
  <TotalTime>1617</TotalTime>
  <Words>805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jQuery, AJAX, JSON</vt:lpstr>
      <vt:lpstr>What is jQuery?</vt:lpstr>
      <vt:lpstr>jQuery</vt:lpstr>
      <vt:lpstr>Adding jQuery to Web Pages</vt:lpstr>
      <vt:lpstr>Adding jQuery to Web Pages</vt:lpstr>
      <vt:lpstr>jQuery Versions</vt:lpstr>
      <vt:lpstr>jQuery Syntax</vt:lpstr>
      <vt:lpstr>document.ready() Event</vt:lpstr>
      <vt:lpstr>jQuery Events</vt:lpstr>
      <vt:lpstr>jQuery Events</vt:lpstr>
      <vt:lpstr>Getting/Setting jQuery Content</vt:lpstr>
      <vt:lpstr>Lots More to jQuery</vt:lpstr>
      <vt:lpstr>AJAX</vt:lpstr>
      <vt:lpstr>AJAX and jQuery</vt:lpstr>
      <vt:lpstr>.load()</vt:lpstr>
      <vt:lpstr>GET and POST</vt:lpstr>
      <vt:lpstr>JSON</vt:lpstr>
      <vt:lpstr>JSON to JavaScript</vt:lpstr>
      <vt:lpstr>JSON Rules</vt:lpstr>
      <vt:lpstr>JSON Rules</vt:lpstr>
      <vt:lpstr>JSON and jQuery</vt:lpstr>
      <vt:lpstr>jQuery, AJAX, JSON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jQuery, AJAX, JSON</dc:title>
  <dc:creator>Andrew Jensen</dc:creator>
  <cp:lastModifiedBy>Andrew Jensen</cp:lastModifiedBy>
  <cp:revision>13</cp:revision>
  <dcterms:created xsi:type="dcterms:W3CDTF">2015-01-06T17:01:24Z</dcterms:created>
  <dcterms:modified xsi:type="dcterms:W3CDTF">2015-03-03T20:19:11Z</dcterms:modified>
</cp:coreProperties>
</file>