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Lst>
  <p:sldSz cy="5143500" cx="9144000"/>
  <p:notesSz cx="7772400" cy="10058400"/>
  <p:embeddedFontLst>
    <p:embeddedFont>
      <p:font typeface="Roboto"/>
      <p:regular r:id="rId78"/>
      <p:bold r:id="rId79"/>
      <p:italic r:id="rId80"/>
      <p:boldItalic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008172-8EFB-4D4B-BCB7-DBF6762EE515}">
  <a:tblStyle styleId="{60008172-8EFB-4D4B-BCB7-DBF6762EE51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Roboto-italic.fntdata"/><Relationship Id="rId81"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font" Target="fonts/Roboto-bold.fntdata"/><Relationship Id="rId34" Type="http://schemas.openxmlformats.org/officeDocument/2006/relationships/slide" Target="slides/slide28.xml"/><Relationship Id="rId78" Type="http://schemas.openxmlformats.org/officeDocument/2006/relationships/font" Target="fonts/Roboto-regular.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teacher.com/articles/difference-between-design-principle-and-design-pattern" TargetMode="External"/><Relationship Id="rId3" Type="http://schemas.openxmlformats.org/officeDocument/2006/relationships/hyperlink" Target="https://www.tutorialsteacher.com/ioc/introduction"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restapi.adequateshop.com/api/Tourist/14841" TargetMode="Externa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https://www.tutorialsteacher.com/articles/difference-between-design-principle-and-design-pattern</a:t>
            </a:r>
            <a:endParaRPr/>
          </a:p>
          <a:p>
            <a:pPr indent="0" lvl="0" marL="0" rtl="0" algn="l">
              <a:spcBef>
                <a:spcPts val="0"/>
              </a:spcBef>
              <a:spcAft>
                <a:spcPts val="0"/>
              </a:spcAft>
              <a:buNone/>
            </a:pPr>
            <a:r>
              <a:rPr lang="en-US" u="sng">
                <a:solidFill>
                  <a:schemeClr val="hlink"/>
                </a:solidFill>
                <a:hlinkClick r:id="rId3"/>
              </a:rPr>
              <a:t>https://www.tutorialsteacher.com/ioc/introduction</a:t>
            </a:r>
            <a:endParaRPr/>
          </a:p>
          <a:p>
            <a:pPr indent="0" lvl="0" marL="0" rtl="0" algn="l">
              <a:spcBef>
                <a:spcPts val="0"/>
              </a:spcBef>
              <a:spcAft>
                <a:spcPts val="0"/>
              </a:spcAft>
              <a:buNone/>
            </a:pPr>
            <a:r>
              <a:t/>
            </a:r>
            <a:endParaRPr/>
          </a:p>
        </p:txBody>
      </p:sp>
      <p:sp>
        <p:nvSpPr>
          <p:cNvPr id="173" name="Google Shape;173;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5fe986388_0_9: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115fe986388_0_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5fe986388_0_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115fe986388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729859d0e_0_23: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11729859d0e_0_2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729859d0e_0_6: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11729859d0e_0_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18c674e625_0_8: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https://phoenixnap.com/kb/database-types</a:t>
            </a:r>
            <a:endParaRPr/>
          </a:p>
        </p:txBody>
      </p:sp>
      <p:sp>
        <p:nvSpPr>
          <p:cNvPr id="282" name="Google Shape;282;g118c674e625_0_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18c674e625_0_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118c674e625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18c674e625_0_33: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118c674e625_0_3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8c674e625_0_41: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118c674e625_0_4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8c674e625_0_52: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118c674e625_0_5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8c674e625_0_67: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118c674e625_0_6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8c674e625_0_76: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118c674e625_0_7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18c674e625_0_83: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118c674e625_0_8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8c674e625_0_19: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118c674e625_0_1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879203853_0_5: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11879203853_0_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1879203853_0_11: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11879203853_0_1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https://docs.spring.io/spring-data/commons/docs/current/api/org/springframework/data/repository/CrudRepository.html</a:t>
            </a:r>
            <a:br>
              <a:rPr lang="en-US"/>
            </a:br>
            <a:r>
              <a:rPr lang="en-US"/>
              <a:t>https://docs.spring.io/spring-data/jpa/docs/current/api/org/springframework/data/jpa/repository/JpaRepository.html</a:t>
            </a:r>
            <a:endParaRPr/>
          </a:p>
        </p:txBody>
      </p:sp>
      <p:sp>
        <p:nvSpPr>
          <p:cNvPr id="415" name="Google Shape;415;p3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3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4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1bb323d029_0_4: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g11bb323d029_0_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4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1922bdb5cc_1_19: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rgbClr val="2D3748"/>
                </a:solidFill>
                <a:highlight>
                  <a:srgbClr val="FFFFFF"/>
                </a:highlight>
                <a:latin typeface="Roboto"/>
                <a:ea typeface="Roboto"/>
                <a:cs typeface="Roboto"/>
                <a:sym typeface="Roboto"/>
              </a:rPr>
              <a:t>We can use SOAP UI to test SOAP WebServices.</a:t>
            </a:r>
            <a:endParaRPr sz="1300">
              <a:solidFill>
                <a:srgbClr val="2D3748"/>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2D3748"/>
              </a:solidFill>
              <a:highlight>
                <a:srgbClr val="FFFFFF"/>
              </a:highlight>
              <a:latin typeface="Roboto"/>
              <a:ea typeface="Roboto"/>
              <a:cs typeface="Roboto"/>
              <a:sym typeface="Roboto"/>
            </a:endParaRPr>
          </a:p>
          <a:p>
            <a:pPr indent="0" lvl="0" marL="0" rtl="0" algn="l">
              <a:spcBef>
                <a:spcPts val="0"/>
              </a:spcBef>
              <a:spcAft>
                <a:spcPts val="0"/>
              </a:spcAft>
              <a:buNone/>
            </a:pPr>
            <a:r>
              <a:rPr lang="en-US" sz="1300">
                <a:solidFill>
                  <a:srgbClr val="2D3748"/>
                </a:solidFill>
                <a:highlight>
                  <a:srgbClr val="FFFFFF"/>
                </a:highlight>
                <a:latin typeface="Roboto"/>
                <a:ea typeface="Roboto"/>
                <a:cs typeface="Roboto"/>
                <a:sym typeface="Roboto"/>
              </a:rPr>
              <a:t>The following is a free webservice that returns information from a German bank by passing the BLZ bank code. </a:t>
            </a:r>
            <a:endParaRPr sz="1300">
              <a:solidFill>
                <a:srgbClr val="2D3748"/>
              </a:solidFill>
              <a:highlight>
                <a:srgbClr val="FFFFFF"/>
              </a:highlight>
              <a:latin typeface="Roboto"/>
              <a:ea typeface="Roboto"/>
              <a:cs typeface="Roboto"/>
              <a:sym typeface="Roboto"/>
            </a:endParaRPr>
          </a:p>
          <a:p>
            <a:pPr indent="0" lvl="0" marL="0" rtl="0" algn="l">
              <a:spcBef>
                <a:spcPts val="0"/>
              </a:spcBef>
              <a:spcAft>
                <a:spcPts val="0"/>
              </a:spcAft>
              <a:buNone/>
            </a:pPr>
            <a:r>
              <a:rPr lang="en-US" sz="1300">
                <a:solidFill>
                  <a:srgbClr val="2D3748"/>
                </a:solidFill>
                <a:highlight>
                  <a:srgbClr val="FFFFFF"/>
                </a:highlight>
                <a:latin typeface="Roboto"/>
                <a:ea typeface="Roboto"/>
                <a:cs typeface="Roboto"/>
                <a:sym typeface="Roboto"/>
              </a:rPr>
              <a:t>WSDL URL: http://www.thomas-bayer.com/axis2/services/BLZService?wsdl</a:t>
            </a:r>
            <a:endParaRPr sz="1300">
              <a:solidFill>
                <a:srgbClr val="2D3748"/>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2D3748"/>
              </a:solidFill>
              <a:highlight>
                <a:srgbClr val="FFFFFF"/>
              </a:highlight>
              <a:latin typeface="Roboto"/>
              <a:ea typeface="Roboto"/>
              <a:cs typeface="Roboto"/>
              <a:sym typeface="Roboto"/>
            </a:endParaRPr>
          </a:p>
          <a:p>
            <a:pPr indent="0" lvl="0" marL="0" rtl="0" algn="l">
              <a:spcBef>
                <a:spcPts val="0"/>
              </a:spcBef>
              <a:spcAft>
                <a:spcPts val="0"/>
              </a:spcAft>
              <a:buNone/>
            </a:pPr>
            <a:r>
              <a:rPr lang="en-US" sz="1300">
                <a:solidFill>
                  <a:srgbClr val="2D3748"/>
                </a:solidFill>
                <a:highlight>
                  <a:srgbClr val="FFFFFF"/>
                </a:highlight>
                <a:latin typeface="Roboto"/>
                <a:ea typeface="Roboto"/>
                <a:cs typeface="Roboto"/>
                <a:sym typeface="Roboto"/>
              </a:rPr>
              <a:t>To get BLZ codes go to: </a:t>
            </a:r>
            <a:br>
              <a:rPr lang="en-US" sz="1300">
                <a:solidFill>
                  <a:srgbClr val="2D3748"/>
                </a:solidFill>
                <a:highlight>
                  <a:srgbClr val="FFFFFF"/>
                </a:highlight>
                <a:latin typeface="Roboto"/>
                <a:ea typeface="Roboto"/>
                <a:cs typeface="Roboto"/>
                <a:sym typeface="Roboto"/>
              </a:rPr>
            </a:br>
            <a:r>
              <a:rPr lang="en-US" sz="1300">
                <a:solidFill>
                  <a:srgbClr val="2D3748"/>
                </a:solidFill>
                <a:highlight>
                  <a:srgbClr val="FFFFFF"/>
                </a:highlight>
                <a:latin typeface="Roboto"/>
                <a:ea typeface="Roboto"/>
                <a:cs typeface="Roboto"/>
                <a:sym typeface="Roboto"/>
              </a:rPr>
              <a:t>https://www.thebankcodes.com/blz/</a:t>
            </a:r>
            <a:br>
              <a:rPr lang="en-US" sz="1300">
                <a:solidFill>
                  <a:srgbClr val="2D3748"/>
                </a:solidFill>
                <a:highlight>
                  <a:srgbClr val="FFFFFF"/>
                </a:highlight>
                <a:latin typeface="Roboto"/>
                <a:ea typeface="Roboto"/>
                <a:cs typeface="Roboto"/>
                <a:sym typeface="Roboto"/>
              </a:rPr>
            </a:br>
            <a:br>
              <a:rPr lang="en-US" sz="1300">
                <a:solidFill>
                  <a:srgbClr val="2D3748"/>
                </a:solidFill>
                <a:highlight>
                  <a:srgbClr val="FFFFFF"/>
                </a:highlight>
                <a:latin typeface="Roboto"/>
                <a:ea typeface="Roboto"/>
                <a:cs typeface="Roboto"/>
                <a:sym typeface="Roboto"/>
              </a:rPr>
            </a:br>
            <a:r>
              <a:rPr lang="en-US" sz="1300">
                <a:solidFill>
                  <a:srgbClr val="2D3748"/>
                </a:solidFill>
                <a:highlight>
                  <a:srgbClr val="FFFFFF"/>
                </a:highlight>
                <a:latin typeface="Roboto"/>
                <a:ea typeface="Roboto"/>
                <a:cs typeface="Roboto"/>
                <a:sym typeface="Roboto"/>
              </a:rPr>
              <a:t>Or try for example: 70230000</a:t>
            </a:r>
            <a:endParaRPr sz="1300">
              <a:solidFill>
                <a:srgbClr val="2D3748"/>
              </a:solidFill>
              <a:highlight>
                <a:srgbClr val="FFFFFF"/>
              </a:highlight>
              <a:latin typeface="Roboto"/>
              <a:ea typeface="Roboto"/>
              <a:cs typeface="Roboto"/>
              <a:sym typeface="Roboto"/>
            </a:endParaRPr>
          </a:p>
        </p:txBody>
      </p:sp>
      <p:sp>
        <p:nvSpPr>
          <p:cNvPr id="505" name="Google Shape;505;g11922bdb5cc_1_1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1922bdb5cc_1_25: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rgbClr val="2D3748"/>
                </a:solidFill>
                <a:highlight>
                  <a:srgbClr val="FFFFFF"/>
                </a:highlight>
                <a:latin typeface="Roboto"/>
                <a:ea typeface="Roboto"/>
                <a:cs typeface="Roboto"/>
                <a:sym typeface="Roboto"/>
              </a:rPr>
              <a:t>We can use SOAP UI to test SOAP WebServices.</a:t>
            </a:r>
            <a:endParaRPr sz="1300">
              <a:solidFill>
                <a:srgbClr val="2D3748"/>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2D3748"/>
              </a:solidFill>
              <a:highlight>
                <a:srgbClr val="FFFFFF"/>
              </a:highlight>
              <a:latin typeface="Roboto"/>
              <a:ea typeface="Roboto"/>
              <a:cs typeface="Roboto"/>
              <a:sym typeface="Roboto"/>
            </a:endParaRPr>
          </a:p>
          <a:p>
            <a:pPr indent="0" lvl="0" marL="0" rtl="0" algn="l">
              <a:spcBef>
                <a:spcPts val="0"/>
              </a:spcBef>
              <a:spcAft>
                <a:spcPts val="0"/>
              </a:spcAft>
              <a:buNone/>
            </a:pPr>
            <a:r>
              <a:rPr lang="en-US" sz="1300">
                <a:solidFill>
                  <a:srgbClr val="2D3748"/>
                </a:solidFill>
                <a:highlight>
                  <a:srgbClr val="FFFFFF"/>
                </a:highlight>
                <a:latin typeface="Roboto"/>
                <a:ea typeface="Roboto"/>
                <a:cs typeface="Roboto"/>
                <a:sym typeface="Roboto"/>
              </a:rPr>
              <a:t>The following is a free webservice that returns information from a German bank by passing the BLZ bank code. </a:t>
            </a:r>
            <a:endParaRPr sz="1300">
              <a:solidFill>
                <a:srgbClr val="2D3748"/>
              </a:solidFill>
              <a:highlight>
                <a:srgbClr val="FFFFFF"/>
              </a:highlight>
              <a:latin typeface="Roboto"/>
              <a:ea typeface="Roboto"/>
              <a:cs typeface="Roboto"/>
              <a:sym typeface="Roboto"/>
            </a:endParaRPr>
          </a:p>
          <a:p>
            <a:pPr indent="0" lvl="0" marL="0" rtl="0" algn="l">
              <a:spcBef>
                <a:spcPts val="0"/>
              </a:spcBef>
              <a:spcAft>
                <a:spcPts val="0"/>
              </a:spcAft>
              <a:buNone/>
            </a:pPr>
            <a:r>
              <a:rPr lang="en-US" sz="1300">
                <a:solidFill>
                  <a:srgbClr val="2D3748"/>
                </a:solidFill>
                <a:highlight>
                  <a:srgbClr val="FFFFFF"/>
                </a:highlight>
                <a:latin typeface="Roboto"/>
                <a:ea typeface="Roboto"/>
                <a:cs typeface="Roboto"/>
                <a:sym typeface="Roboto"/>
              </a:rPr>
              <a:t>WSDL URL: http://www.thomas-bayer.com/axis2/services/BLZService?wsdl</a:t>
            </a:r>
            <a:endParaRPr sz="1300">
              <a:solidFill>
                <a:srgbClr val="2D3748"/>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2D3748"/>
              </a:solidFill>
              <a:highlight>
                <a:srgbClr val="FFFFFF"/>
              </a:highlight>
              <a:latin typeface="Roboto"/>
              <a:ea typeface="Roboto"/>
              <a:cs typeface="Roboto"/>
              <a:sym typeface="Roboto"/>
            </a:endParaRPr>
          </a:p>
          <a:p>
            <a:pPr indent="0" lvl="0" marL="0" rtl="0" algn="l">
              <a:spcBef>
                <a:spcPts val="0"/>
              </a:spcBef>
              <a:spcAft>
                <a:spcPts val="0"/>
              </a:spcAft>
              <a:buNone/>
            </a:pPr>
            <a:r>
              <a:rPr lang="en-US" sz="1300">
                <a:solidFill>
                  <a:srgbClr val="2D3748"/>
                </a:solidFill>
                <a:highlight>
                  <a:srgbClr val="FFFFFF"/>
                </a:highlight>
                <a:latin typeface="Roboto"/>
                <a:ea typeface="Roboto"/>
                <a:cs typeface="Roboto"/>
                <a:sym typeface="Roboto"/>
              </a:rPr>
              <a:t>To get BLZ codes go to: </a:t>
            </a:r>
            <a:br>
              <a:rPr lang="en-US" sz="1300">
                <a:solidFill>
                  <a:srgbClr val="2D3748"/>
                </a:solidFill>
                <a:highlight>
                  <a:srgbClr val="FFFFFF"/>
                </a:highlight>
                <a:latin typeface="Roboto"/>
                <a:ea typeface="Roboto"/>
                <a:cs typeface="Roboto"/>
                <a:sym typeface="Roboto"/>
              </a:rPr>
            </a:br>
            <a:r>
              <a:rPr lang="en-US" sz="1300">
                <a:solidFill>
                  <a:srgbClr val="2D3748"/>
                </a:solidFill>
                <a:highlight>
                  <a:srgbClr val="FFFFFF"/>
                </a:highlight>
                <a:latin typeface="Roboto"/>
                <a:ea typeface="Roboto"/>
                <a:cs typeface="Roboto"/>
                <a:sym typeface="Roboto"/>
              </a:rPr>
              <a:t>https://www.thebankcodes.com/blz/</a:t>
            </a:r>
            <a:br>
              <a:rPr lang="en-US" sz="1300">
                <a:solidFill>
                  <a:srgbClr val="2D3748"/>
                </a:solidFill>
                <a:highlight>
                  <a:srgbClr val="FFFFFF"/>
                </a:highlight>
                <a:latin typeface="Roboto"/>
                <a:ea typeface="Roboto"/>
                <a:cs typeface="Roboto"/>
                <a:sym typeface="Roboto"/>
              </a:rPr>
            </a:br>
            <a:br>
              <a:rPr lang="en-US" sz="1300">
                <a:solidFill>
                  <a:srgbClr val="2D3748"/>
                </a:solidFill>
                <a:highlight>
                  <a:srgbClr val="FFFFFF"/>
                </a:highlight>
                <a:latin typeface="Roboto"/>
                <a:ea typeface="Roboto"/>
                <a:cs typeface="Roboto"/>
                <a:sym typeface="Roboto"/>
              </a:rPr>
            </a:br>
            <a:r>
              <a:rPr lang="en-US" sz="1300">
                <a:solidFill>
                  <a:srgbClr val="2D3748"/>
                </a:solidFill>
                <a:highlight>
                  <a:srgbClr val="FFFFFF"/>
                </a:highlight>
                <a:latin typeface="Roboto"/>
                <a:ea typeface="Roboto"/>
                <a:cs typeface="Roboto"/>
                <a:sym typeface="Roboto"/>
              </a:rPr>
              <a:t>Or try for example: 70230000</a:t>
            </a:r>
            <a:endParaRPr sz="1300">
              <a:solidFill>
                <a:srgbClr val="2D3748"/>
              </a:solidFill>
              <a:highlight>
                <a:srgbClr val="FFFFFF"/>
              </a:highlight>
              <a:latin typeface="Roboto"/>
              <a:ea typeface="Roboto"/>
              <a:cs typeface="Roboto"/>
              <a:sym typeface="Roboto"/>
            </a:endParaRPr>
          </a:p>
        </p:txBody>
      </p:sp>
      <p:sp>
        <p:nvSpPr>
          <p:cNvPr id="511" name="Google Shape;511;g11922bdb5cc_1_2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4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5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rgbClr val="2D3748"/>
                </a:solidFill>
                <a:highlight>
                  <a:srgbClr val="FFFFFF"/>
                </a:highlight>
                <a:latin typeface="Roboto"/>
                <a:ea typeface="Roboto"/>
                <a:cs typeface="Roboto"/>
                <a:sym typeface="Roboto"/>
              </a:rPr>
              <a:t>We can use Postman to test Rest WebServices.</a:t>
            </a:r>
            <a:endParaRPr sz="1300">
              <a:solidFill>
                <a:srgbClr val="2D3748"/>
              </a:solidFill>
              <a:highlight>
                <a:srgbClr val="FFFFFF"/>
              </a:highlight>
              <a:latin typeface="Roboto"/>
              <a:ea typeface="Roboto"/>
              <a:cs typeface="Roboto"/>
              <a:sym typeface="Roboto"/>
            </a:endParaRPr>
          </a:p>
          <a:p>
            <a:pPr indent="0" lvl="0" marL="0" rtl="0" algn="l">
              <a:spcBef>
                <a:spcPts val="0"/>
              </a:spcBef>
              <a:spcAft>
                <a:spcPts val="0"/>
              </a:spcAft>
              <a:buNone/>
            </a:pPr>
            <a:br>
              <a:rPr lang="en-US" sz="1300">
                <a:solidFill>
                  <a:srgbClr val="2D3748"/>
                </a:solidFill>
                <a:highlight>
                  <a:srgbClr val="FFFFFF"/>
                </a:highlight>
                <a:latin typeface="Roboto"/>
                <a:ea typeface="Roboto"/>
                <a:cs typeface="Roboto"/>
                <a:sym typeface="Roboto"/>
              </a:rPr>
            </a:br>
            <a:r>
              <a:rPr lang="en-US" sz="1300">
                <a:solidFill>
                  <a:srgbClr val="2D3748"/>
                </a:solidFill>
                <a:highlight>
                  <a:srgbClr val="FFFFFF"/>
                </a:highlight>
                <a:latin typeface="Roboto"/>
                <a:ea typeface="Roboto"/>
                <a:cs typeface="Roboto"/>
                <a:sym typeface="Roboto"/>
              </a:rPr>
              <a:t>The following REST endpoint gets the information of the Tourist with id=14841</a:t>
            </a:r>
            <a:endParaRPr sz="1300">
              <a:solidFill>
                <a:srgbClr val="2D3748"/>
              </a:solidFill>
              <a:highlight>
                <a:srgbClr val="FFFFFF"/>
              </a:highlight>
              <a:latin typeface="Roboto"/>
              <a:ea typeface="Roboto"/>
              <a:cs typeface="Roboto"/>
              <a:sym typeface="Roboto"/>
            </a:endParaRPr>
          </a:p>
          <a:p>
            <a:pPr indent="0" lvl="0" marL="0" rtl="0" algn="l">
              <a:spcBef>
                <a:spcPts val="0"/>
              </a:spcBef>
              <a:spcAft>
                <a:spcPts val="0"/>
              </a:spcAft>
              <a:buNone/>
            </a:pPr>
            <a:r>
              <a:rPr lang="en-US" sz="1300" u="sng">
                <a:solidFill>
                  <a:schemeClr val="hlink"/>
                </a:solidFill>
                <a:highlight>
                  <a:srgbClr val="FFFFFF"/>
                </a:highlight>
                <a:latin typeface="Roboto"/>
                <a:ea typeface="Roboto"/>
                <a:cs typeface="Roboto"/>
                <a:sym typeface="Roboto"/>
                <a:hlinkClick r:id="rId2"/>
              </a:rPr>
              <a:t>http://restapi.adequateshop.com/api/Tourist/14841</a:t>
            </a:r>
            <a:endParaRPr sz="1300">
              <a:solidFill>
                <a:srgbClr val="2D3748"/>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2D3748"/>
              </a:solidFill>
              <a:highlight>
                <a:srgbClr val="FFFFFF"/>
              </a:highlight>
              <a:latin typeface="Roboto"/>
              <a:ea typeface="Roboto"/>
              <a:cs typeface="Roboto"/>
              <a:sym typeface="Roboto"/>
            </a:endParaRPr>
          </a:p>
          <a:p>
            <a:pPr indent="0" lvl="0" marL="0" rtl="0" algn="l">
              <a:spcBef>
                <a:spcPts val="0"/>
              </a:spcBef>
              <a:spcAft>
                <a:spcPts val="0"/>
              </a:spcAft>
              <a:buNone/>
            </a:pPr>
            <a:r>
              <a:rPr lang="en-US" sz="1300">
                <a:solidFill>
                  <a:srgbClr val="2D3748"/>
                </a:solidFill>
                <a:highlight>
                  <a:srgbClr val="FFFFFF"/>
                </a:highlight>
                <a:latin typeface="Roboto"/>
                <a:ea typeface="Roboto"/>
                <a:cs typeface="Roboto"/>
                <a:sym typeface="Roboto"/>
              </a:rPr>
              <a:t>Routes vs Endpoints</a:t>
            </a:r>
            <a:endParaRPr sz="1300">
              <a:solidFill>
                <a:srgbClr val="2D3748"/>
              </a:solidFill>
              <a:highlight>
                <a:srgbClr val="FFFFFF"/>
              </a:highlight>
              <a:latin typeface="Roboto"/>
              <a:ea typeface="Roboto"/>
              <a:cs typeface="Roboto"/>
              <a:sym typeface="Roboto"/>
            </a:endParaRPr>
          </a:p>
          <a:p>
            <a:pPr indent="0" lvl="0" marL="0" rtl="0" algn="l">
              <a:spcBef>
                <a:spcPts val="0"/>
              </a:spcBef>
              <a:spcAft>
                <a:spcPts val="0"/>
              </a:spcAft>
              <a:buNone/>
            </a:pPr>
            <a:r>
              <a:rPr lang="en-US" sz="1300">
                <a:solidFill>
                  <a:srgbClr val="2D3748"/>
                </a:solidFill>
                <a:highlight>
                  <a:srgbClr val="FFFFFF"/>
                </a:highlight>
                <a:latin typeface="Roboto"/>
                <a:ea typeface="Roboto"/>
                <a:cs typeface="Roboto"/>
                <a:sym typeface="Roboto"/>
              </a:rPr>
              <a:t>*********************</a:t>
            </a:r>
            <a:endParaRPr sz="1300">
              <a:solidFill>
                <a:srgbClr val="2D3748"/>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2D3748"/>
              </a:solidFill>
              <a:highlight>
                <a:srgbClr val="FFFFFF"/>
              </a:highlight>
              <a:latin typeface="Roboto"/>
              <a:ea typeface="Roboto"/>
              <a:cs typeface="Roboto"/>
              <a:sym typeface="Roboto"/>
            </a:endParaRPr>
          </a:p>
          <a:p>
            <a:pPr indent="0" lvl="0" marL="0" rtl="0" algn="l">
              <a:spcBef>
                <a:spcPts val="0"/>
              </a:spcBef>
              <a:spcAft>
                <a:spcPts val="0"/>
              </a:spcAft>
              <a:buNone/>
            </a:pPr>
            <a:r>
              <a:rPr lang="en-US" sz="1300">
                <a:solidFill>
                  <a:srgbClr val="2D3748"/>
                </a:solidFill>
                <a:highlight>
                  <a:srgbClr val="FFFFFF"/>
                </a:highlight>
                <a:latin typeface="Roboto"/>
                <a:ea typeface="Roboto"/>
                <a:cs typeface="Roboto"/>
                <a:sym typeface="Roboto"/>
              </a:rPr>
              <a:t>Endpoints are functions available through the API. This can be things like retrieving the API index, updating a post, or deleting a comment. Endpoints perform a specific function, taking some number of parameters and return data to the client.</a:t>
            </a:r>
            <a:endParaRPr sz="1300">
              <a:solidFill>
                <a:srgbClr val="2D3748"/>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2D3748"/>
              </a:solidFill>
              <a:highlight>
                <a:srgbClr val="FFFFFF"/>
              </a:highlight>
              <a:latin typeface="Roboto"/>
              <a:ea typeface="Roboto"/>
              <a:cs typeface="Roboto"/>
              <a:sym typeface="Roboto"/>
            </a:endParaRPr>
          </a:p>
          <a:p>
            <a:pPr indent="0" lvl="0" marL="0" rtl="0" algn="l">
              <a:spcBef>
                <a:spcPts val="0"/>
              </a:spcBef>
              <a:spcAft>
                <a:spcPts val="0"/>
              </a:spcAft>
              <a:buNone/>
            </a:pPr>
            <a:r>
              <a:rPr lang="en-US" sz="1300">
                <a:solidFill>
                  <a:srgbClr val="2D3748"/>
                </a:solidFill>
                <a:highlight>
                  <a:srgbClr val="FFFFFF"/>
                </a:highlight>
                <a:latin typeface="Roboto"/>
                <a:ea typeface="Roboto"/>
                <a:cs typeface="Roboto"/>
                <a:sym typeface="Roboto"/>
              </a:rPr>
              <a:t>A route is the “name” you use to access endpoints, used in the URL. A route can have multiple endpoints associated with it, and which is used depends on the HTTP verb.</a:t>
            </a:r>
            <a:endParaRPr sz="1300">
              <a:solidFill>
                <a:srgbClr val="2D3748"/>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2D3748"/>
              </a:solidFill>
              <a:highlight>
                <a:srgbClr val="FFFFFF"/>
              </a:highlight>
              <a:latin typeface="Roboto"/>
              <a:ea typeface="Roboto"/>
              <a:cs typeface="Roboto"/>
              <a:sym typeface="Roboto"/>
            </a:endParaRPr>
          </a:p>
          <a:p>
            <a:pPr indent="0" lvl="0" marL="0" rtl="0" algn="l">
              <a:spcBef>
                <a:spcPts val="0"/>
              </a:spcBef>
              <a:spcAft>
                <a:spcPts val="0"/>
              </a:spcAft>
              <a:buNone/>
            </a:pPr>
            <a:r>
              <a:rPr lang="en-US" sz="1300">
                <a:solidFill>
                  <a:srgbClr val="2D3748"/>
                </a:solidFill>
                <a:highlight>
                  <a:srgbClr val="FFFFFF"/>
                </a:highlight>
                <a:latin typeface="Roboto"/>
                <a:ea typeface="Roboto"/>
                <a:cs typeface="Roboto"/>
                <a:sym typeface="Roboto"/>
              </a:rPr>
              <a:t>For example, with the URL `http://example.com/wp-json/wp/v2/posts/123`:</a:t>
            </a:r>
            <a:endParaRPr sz="1300">
              <a:solidFill>
                <a:srgbClr val="2D3748"/>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2D3748"/>
              </a:solidFill>
              <a:highlight>
                <a:srgbClr val="FFFFFF"/>
              </a:highlight>
              <a:latin typeface="Roboto"/>
              <a:ea typeface="Roboto"/>
              <a:cs typeface="Roboto"/>
              <a:sym typeface="Roboto"/>
            </a:endParaRPr>
          </a:p>
          <a:p>
            <a:pPr indent="0" lvl="0" marL="0" rtl="0" algn="l">
              <a:spcBef>
                <a:spcPts val="0"/>
              </a:spcBef>
              <a:spcAft>
                <a:spcPts val="0"/>
              </a:spcAft>
              <a:buNone/>
            </a:pPr>
            <a:r>
              <a:rPr lang="en-US" sz="1300">
                <a:solidFill>
                  <a:srgbClr val="2D3748"/>
                </a:solidFill>
                <a:highlight>
                  <a:srgbClr val="FFFFFF"/>
                </a:highlight>
                <a:latin typeface="Roboto"/>
                <a:ea typeface="Roboto"/>
                <a:cs typeface="Roboto"/>
                <a:sym typeface="Roboto"/>
              </a:rPr>
              <a:t>The “route” is wp/v2/posts/123 – The route doesn’t include wp-json because wp-json is the base path for the API itself.</a:t>
            </a:r>
            <a:endParaRPr sz="1300">
              <a:solidFill>
                <a:srgbClr val="2D3748"/>
              </a:solidFill>
              <a:highlight>
                <a:srgbClr val="FFFFFF"/>
              </a:highlight>
              <a:latin typeface="Roboto"/>
              <a:ea typeface="Roboto"/>
              <a:cs typeface="Roboto"/>
              <a:sym typeface="Roboto"/>
            </a:endParaRPr>
          </a:p>
          <a:p>
            <a:pPr indent="0" lvl="0" marL="0" rtl="0" algn="l">
              <a:spcBef>
                <a:spcPts val="0"/>
              </a:spcBef>
              <a:spcAft>
                <a:spcPts val="0"/>
              </a:spcAft>
              <a:buNone/>
            </a:pPr>
            <a:br>
              <a:rPr lang="en-US" sz="1300">
                <a:solidFill>
                  <a:srgbClr val="2D3748"/>
                </a:solidFill>
                <a:highlight>
                  <a:srgbClr val="FFFFFF"/>
                </a:highlight>
                <a:latin typeface="Roboto"/>
                <a:ea typeface="Roboto"/>
                <a:cs typeface="Roboto"/>
                <a:sym typeface="Roboto"/>
              </a:rPr>
            </a:br>
            <a:r>
              <a:rPr lang="en-US" sz="1300">
                <a:solidFill>
                  <a:srgbClr val="2D3748"/>
                </a:solidFill>
                <a:highlight>
                  <a:srgbClr val="FFFFFF"/>
                </a:highlight>
                <a:latin typeface="Roboto"/>
                <a:ea typeface="Roboto"/>
                <a:cs typeface="Roboto"/>
                <a:sym typeface="Roboto"/>
              </a:rPr>
              <a:t>This route has 3 endpoints:</a:t>
            </a:r>
            <a:endParaRPr sz="1300">
              <a:solidFill>
                <a:srgbClr val="2D3748"/>
              </a:solidFill>
              <a:highlight>
                <a:srgbClr val="FFFFFF"/>
              </a:highlight>
              <a:latin typeface="Roboto"/>
              <a:ea typeface="Roboto"/>
              <a:cs typeface="Roboto"/>
              <a:sym typeface="Roboto"/>
            </a:endParaRPr>
          </a:p>
          <a:p>
            <a:pPr indent="0" lvl="0" marL="0" rtl="0" algn="l">
              <a:spcBef>
                <a:spcPts val="0"/>
              </a:spcBef>
              <a:spcAft>
                <a:spcPts val="0"/>
              </a:spcAft>
              <a:buNone/>
            </a:pPr>
            <a:r>
              <a:rPr lang="en-US" sz="1300">
                <a:solidFill>
                  <a:srgbClr val="2D3748"/>
                </a:solidFill>
                <a:highlight>
                  <a:srgbClr val="FFFFFF"/>
                </a:highlight>
                <a:latin typeface="Roboto"/>
                <a:ea typeface="Roboto"/>
                <a:cs typeface="Roboto"/>
                <a:sym typeface="Roboto"/>
              </a:rPr>
              <a:t>GET triggers a get_item method, returning the post data to the client.</a:t>
            </a:r>
            <a:endParaRPr sz="1300">
              <a:solidFill>
                <a:srgbClr val="2D3748"/>
              </a:solidFill>
              <a:highlight>
                <a:srgbClr val="FFFFFF"/>
              </a:highlight>
              <a:latin typeface="Roboto"/>
              <a:ea typeface="Roboto"/>
              <a:cs typeface="Roboto"/>
              <a:sym typeface="Roboto"/>
            </a:endParaRPr>
          </a:p>
          <a:p>
            <a:pPr indent="0" lvl="0" marL="0" rtl="0" algn="l">
              <a:spcBef>
                <a:spcPts val="0"/>
              </a:spcBef>
              <a:spcAft>
                <a:spcPts val="0"/>
              </a:spcAft>
              <a:buNone/>
            </a:pPr>
            <a:r>
              <a:rPr lang="en-US" sz="1300">
                <a:solidFill>
                  <a:srgbClr val="2D3748"/>
                </a:solidFill>
                <a:highlight>
                  <a:srgbClr val="FFFFFF"/>
                </a:highlight>
                <a:latin typeface="Roboto"/>
                <a:ea typeface="Roboto"/>
                <a:cs typeface="Roboto"/>
                <a:sym typeface="Roboto"/>
              </a:rPr>
              <a:t>PUT triggers an update_item method, taking the data to update, and returning the updated post data.</a:t>
            </a:r>
            <a:endParaRPr sz="1300">
              <a:solidFill>
                <a:srgbClr val="2D3748"/>
              </a:solidFill>
              <a:highlight>
                <a:srgbClr val="FFFFFF"/>
              </a:highlight>
              <a:latin typeface="Roboto"/>
              <a:ea typeface="Roboto"/>
              <a:cs typeface="Roboto"/>
              <a:sym typeface="Roboto"/>
            </a:endParaRPr>
          </a:p>
          <a:p>
            <a:pPr indent="0" lvl="0" marL="0" rtl="0" algn="l">
              <a:spcBef>
                <a:spcPts val="0"/>
              </a:spcBef>
              <a:spcAft>
                <a:spcPts val="0"/>
              </a:spcAft>
              <a:buNone/>
            </a:pPr>
            <a:r>
              <a:rPr lang="en-US" sz="1300">
                <a:solidFill>
                  <a:srgbClr val="2D3748"/>
                </a:solidFill>
                <a:highlight>
                  <a:srgbClr val="FFFFFF"/>
                </a:highlight>
                <a:latin typeface="Roboto"/>
                <a:ea typeface="Roboto"/>
                <a:cs typeface="Roboto"/>
                <a:sym typeface="Roboto"/>
              </a:rPr>
              <a:t>DELETE triggers a delete_item method, returning the now-deleted post data to the client.</a:t>
            </a:r>
            <a:endParaRPr sz="1300">
              <a:solidFill>
                <a:srgbClr val="2D3748"/>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300">
              <a:solidFill>
                <a:srgbClr val="2D3748"/>
              </a:solidFill>
              <a:highlight>
                <a:srgbClr val="FFFFFF"/>
              </a:highlight>
              <a:latin typeface="Roboto"/>
              <a:ea typeface="Roboto"/>
              <a:cs typeface="Roboto"/>
              <a:sym typeface="Roboto"/>
            </a:endParaRPr>
          </a:p>
        </p:txBody>
      </p:sp>
      <p:sp>
        <p:nvSpPr>
          <p:cNvPr id="523" name="Google Shape;523;p5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5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5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5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5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5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dk1"/>
                </a:solidFill>
                <a:latin typeface="Calibri"/>
                <a:ea typeface="Calibri"/>
                <a:cs typeface="Calibri"/>
                <a:sym typeface="Calibri"/>
              </a:rPr>
              <a:t> </a:t>
            </a:r>
            <a:r>
              <a:rPr lang="en-US"/>
              <a:t>AutoConfiguration spring-boot-autoconfigure-2.2.1.RELEASE-sources.jar</a:t>
            </a:r>
            <a:endParaRPr/>
          </a:p>
        </p:txBody>
      </p:sp>
      <p:sp>
        <p:nvSpPr>
          <p:cNvPr id="161" name="Google Shape;161;p1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7677e01bc_0_6: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117677e01bc_0_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2"/>
          <p:cNvSpPr txBox="1"/>
          <p:nvPr>
            <p:ph type="title"/>
          </p:nvPr>
        </p:nvSpPr>
        <p:spPr>
          <a:xfrm>
            <a:off x="152280" y="88920"/>
            <a:ext cx="822888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11"/>
          <p:cNvSpPr txBox="1"/>
          <p:nvPr>
            <p:ph type="title"/>
          </p:nvPr>
        </p:nvSpPr>
        <p:spPr>
          <a:xfrm>
            <a:off x="152280" y="88920"/>
            <a:ext cx="822888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12"/>
          <p:cNvSpPr txBox="1"/>
          <p:nvPr>
            <p:ph type="title"/>
          </p:nvPr>
        </p:nvSpPr>
        <p:spPr>
          <a:xfrm>
            <a:off x="152280" y="88920"/>
            <a:ext cx="822888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13"/>
          <p:cNvSpPr txBox="1"/>
          <p:nvPr>
            <p:ph type="title"/>
          </p:nvPr>
        </p:nvSpPr>
        <p:spPr>
          <a:xfrm>
            <a:off x="152280" y="88920"/>
            <a:ext cx="822888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7" name="Shape 6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8" name="Shape 68"/>
        <p:cNvGrpSpPr/>
        <p:nvPr/>
      </p:nvGrpSpPr>
      <p:grpSpPr>
        <a:xfrm>
          <a:off x="0" y="0"/>
          <a:ext cx="0" cy="0"/>
          <a:chOff x="0" y="0"/>
          <a:chExt cx="0" cy="0"/>
        </a:xfrm>
      </p:grpSpPr>
      <p:sp>
        <p:nvSpPr>
          <p:cNvPr id="69" name="Google Shape;69;p16"/>
          <p:cNvSpPr txBox="1"/>
          <p:nvPr>
            <p:ph type="title"/>
          </p:nvPr>
        </p:nvSpPr>
        <p:spPr>
          <a:xfrm>
            <a:off x="152280" y="88920"/>
            <a:ext cx="822888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1" name="Shape 71"/>
        <p:cNvGrpSpPr/>
        <p:nvPr/>
      </p:nvGrpSpPr>
      <p:grpSpPr>
        <a:xfrm>
          <a:off x="0" y="0"/>
          <a:ext cx="0" cy="0"/>
          <a:chOff x="0" y="0"/>
          <a:chExt cx="0" cy="0"/>
        </a:xfrm>
      </p:grpSpPr>
      <p:sp>
        <p:nvSpPr>
          <p:cNvPr id="72" name="Google Shape;72;p17"/>
          <p:cNvSpPr txBox="1"/>
          <p:nvPr>
            <p:ph type="title"/>
          </p:nvPr>
        </p:nvSpPr>
        <p:spPr>
          <a:xfrm>
            <a:off x="152280" y="88920"/>
            <a:ext cx="822888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4" name="Shape 74"/>
        <p:cNvGrpSpPr/>
        <p:nvPr/>
      </p:nvGrpSpPr>
      <p:grpSpPr>
        <a:xfrm>
          <a:off x="0" y="0"/>
          <a:ext cx="0" cy="0"/>
          <a:chOff x="0" y="0"/>
          <a:chExt cx="0" cy="0"/>
        </a:xfrm>
      </p:grpSpPr>
      <p:sp>
        <p:nvSpPr>
          <p:cNvPr id="75" name="Google Shape;75;p18"/>
          <p:cNvSpPr txBox="1"/>
          <p:nvPr>
            <p:ph type="title"/>
          </p:nvPr>
        </p:nvSpPr>
        <p:spPr>
          <a:xfrm>
            <a:off x="152280" y="88920"/>
            <a:ext cx="822888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8"/>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19"/>
          <p:cNvSpPr txBox="1"/>
          <p:nvPr>
            <p:ph type="title"/>
          </p:nvPr>
        </p:nvSpPr>
        <p:spPr>
          <a:xfrm>
            <a:off x="152280" y="88920"/>
            <a:ext cx="822888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0" name="Shape 80"/>
        <p:cNvGrpSpPr/>
        <p:nvPr/>
      </p:nvGrpSpPr>
      <p:grpSpPr>
        <a:xfrm>
          <a:off x="0" y="0"/>
          <a:ext cx="0" cy="0"/>
          <a:chOff x="0" y="0"/>
          <a:chExt cx="0" cy="0"/>
        </a:xfrm>
      </p:grpSpPr>
      <p:sp>
        <p:nvSpPr>
          <p:cNvPr id="81" name="Google Shape;81;p20"/>
          <p:cNvSpPr txBox="1"/>
          <p:nvPr>
            <p:ph idx="1" type="subTitle"/>
          </p:nvPr>
        </p:nvSpPr>
        <p:spPr>
          <a:xfrm>
            <a:off x="152280" y="133200"/>
            <a:ext cx="8228880" cy="24876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2" name="Shape 82"/>
        <p:cNvGrpSpPr/>
        <p:nvPr/>
      </p:nvGrpSpPr>
      <p:grpSpPr>
        <a:xfrm>
          <a:off x="0" y="0"/>
          <a:ext cx="0" cy="0"/>
          <a:chOff x="0" y="0"/>
          <a:chExt cx="0" cy="0"/>
        </a:xfrm>
      </p:grpSpPr>
      <p:sp>
        <p:nvSpPr>
          <p:cNvPr id="83" name="Google Shape;83;p21"/>
          <p:cNvSpPr txBox="1"/>
          <p:nvPr>
            <p:ph type="title"/>
          </p:nvPr>
        </p:nvSpPr>
        <p:spPr>
          <a:xfrm>
            <a:off x="152280" y="88920"/>
            <a:ext cx="822888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21"/>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7" name="Shape 87"/>
        <p:cNvGrpSpPr/>
        <p:nvPr/>
      </p:nvGrpSpPr>
      <p:grpSpPr>
        <a:xfrm>
          <a:off x="0" y="0"/>
          <a:ext cx="0" cy="0"/>
          <a:chOff x="0" y="0"/>
          <a:chExt cx="0" cy="0"/>
        </a:xfrm>
      </p:grpSpPr>
      <p:sp>
        <p:nvSpPr>
          <p:cNvPr id="88" name="Google Shape;88;p22"/>
          <p:cNvSpPr txBox="1"/>
          <p:nvPr>
            <p:ph type="title"/>
          </p:nvPr>
        </p:nvSpPr>
        <p:spPr>
          <a:xfrm>
            <a:off x="152280" y="88920"/>
            <a:ext cx="822888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2"/>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2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22"/>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2" name="Shape 92"/>
        <p:cNvGrpSpPr/>
        <p:nvPr/>
      </p:nvGrpSpPr>
      <p:grpSpPr>
        <a:xfrm>
          <a:off x="0" y="0"/>
          <a:ext cx="0" cy="0"/>
          <a:chOff x="0" y="0"/>
          <a:chExt cx="0" cy="0"/>
        </a:xfrm>
      </p:grpSpPr>
      <p:sp>
        <p:nvSpPr>
          <p:cNvPr id="93" name="Google Shape;93;p23"/>
          <p:cNvSpPr txBox="1"/>
          <p:nvPr>
            <p:ph type="title"/>
          </p:nvPr>
        </p:nvSpPr>
        <p:spPr>
          <a:xfrm>
            <a:off x="152280" y="88920"/>
            <a:ext cx="822888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23"/>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7" name="Shape 97"/>
        <p:cNvGrpSpPr/>
        <p:nvPr/>
      </p:nvGrpSpPr>
      <p:grpSpPr>
        <a:xfrm>
          <a:off x="0" y="0"/>
          <a:ext cx="0" cy="0"/>
          <a:chOff x="0" y="0"/>
          <a:chExt cx="0" cy="0"/>
        </a:xfrm>
      </p:grpSpPr>
      <p:sp>
        <p:nvSpPr>
          <p:cNvPr id="98" name="Google Shape;98;p24"/>
          <p:cNvSpPr txBox="1"/>
          <p:nvPr>
            <p:ph type="title"/>
          </p:nvPr>
        </p:nvSpPr>
        <p:spPr>
          <a:xfrm>
            <a:off x="152280" y="88920"/>
            <a:ext cx="822888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4"/>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24"/>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1" name="Shape 101"/>
        <p:cNvGrpSpPr/>
        <p:nvPr/>
      </p:nvGrpSpPr>
      <p:grpSpPr>
        <a:xfrm>
          <a:off x="0" y="0"/>
          <a:ext cx="0" cy="0"/>
          <a:chOff x="0" y="0"/>
          <a:chExt cx="0" cy="0"/>
        </a:xfrm>
      </p:grpSpPr>
      <p:sp>
        <p:nvSpPr>
          <p:cNvPr id="102" name="Google Shape;102;p25"/>
          <p:cNvSpPr txBox="1"/>
          <p:nvPr>
            <p:ph type="title"/>
          </p:nvPr>
        </p:nvSpPr>
        <p:spPr>
          <a:xfrm>
            <a:off x="152280" y="88920"/>
            <a:ext cx="822888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2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25"/>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25"/>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7" name="Shape 107"/>
        <p:cNvGrpSpPr/>
        <p:nvPr/>
      </p:nvGrpSpPr>
      <p:grpSpPr>
        <a:xfrm>
          <a:off x="0" y="0"/>
          <a:ext cx="0" cy="0"/>
          <a:chOff x="0" y="0"/>
          <a:chExt cx="0" cy="0"/>
        </a:xfrm>
      </p:grpSpPr>
      <p:sp>
        <p:nvSpPr>
          <p:cNvPr id="108" name="Google Shape;108;p26"/>
          <p:cNvSpPr txBox="1"/>
          <p:nvPr>
            <p:ph type="title"/>
          </p:nvPr>
        </p:nvSpPr>
        <p:spPr>
          <a:xfrm>
            <a:off x="152280" y="88920"/>
            <a:ext cx="822888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6"/>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26"/>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26"/>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26"/>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26"/>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26"/>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152280" y="88920"/>
            <a:ext cx="822888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8" name="Shape 18"/>
        <p:cNvGrpSpPr/>
        <p:nvPr/>
      </p:nvGrpSpPr>
      <p:grpSpPr>
        <a:xfrm>
          <a:off x="0" y="0"/>
          <a:ext cx="0" cy="0"/>
          <a:chOff x="0" y="0"/>
          <a:chExt cx="0" cy="0"/>
        </a:xfrm>
      </p:grpSpPr>
      <p:sp>
        <p:nvSpPr>
          <p:cNvPr id="19" name="Google Shape;19;p5"/>
          <p:cNvSpPr txBox="1"/>
          <p:nvPr>
            <p:ph type="title"/>
          </p:nvPr>
        </p:nvSpPr>
        <p:spPr>
          <a:xfrm>
            <a:off x="152280" y="88920"/>
            <a:ext cx="822888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1" name="Shape 21"/>
        <p:cNvGrpSpPr/>
        <p:nvPr/>
      </p:nvGrpSpPr>
      <p:grpSpPr>
        <a:xfrm>
          <a:off x="0" y="0"/>
          <a:ext cx="0" cy="0"/>
          <a:chOff x="0" y="0"/>
          <a:chExt cx="0" cy="0"/>
        </a:xfrm>
      </p:grpSpPr>
      <p:sp>
        <p:nvSpPr>
          <p:cNvPr id="22" name="Google Shape;22;p6"/>
          <p:cNvSpPr txBox="1"/>
          <p:nvPr>
            <p:ph type="title"/>
          </p:nvPr>
        </p:nvSpPr>
        <p:spPr>
          <a:xfrm>
            <a:off x="152280" y="88920"/>
            <a:ext cx="822888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6"/>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7"/>
          <p:cNvSpPr txBox="1"/>
          <p:nvPr>
            <p:ph idx="1" type="subTitle"/>
          </p:nvPr>
        </p:nvSpPr>
        <p:spPr>
          <a:xfrm>
            <a:off x="152280" y="133200"/>
            <a:ext cx="8228880" cy="24876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8"/>
          <p:cNvSpPr txBox="1"/>
          <p:nvPr>
            <p:ph type="title"/>
          </p:nvPr>
        </p:nvSpPr>
        <p:spPr>
          <a:xfrm>
            <a:off x="152280" y="88920"/>
            <a:ext cx="822888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9"/>
          <p:cNvSpPr txBox="1"/>
          <p:nvPr>
            <p:ph type="title"/>
          </p:nvPr>
        </p:nvSpPr>
        <p:spPr>
          <a:xfrm>
            <a:off x="152280" y="88920"/>
            <a:ext cx="822888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10"/>
          <p:cNvSpPr txBox="1"/>
          <p:nvPr>
            <p:ph type="title"/>
          </p:nvPr>
        </p:nvSpPr>
        <p:spPr>
          <a:xfrm>
            <a:off x="152280" y="88920"/>
            <a:ext cx="822888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1.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cxnSp>
        <p:nvCxnSpPr>
          <p:cNvPr id="6" name="Google Shape;6;p1"/>
          <p:cNvCxnSpPr/>
          <p:nvPr/>
        </p:nvCxnSpPr>
        <p:spPr>
          <a:xfrm>
            <a:off x="0" y="706320"/>
            <a:ext cx="9144000" cy="1800"/>
          </a:xfrm>
          <a:prstGeom prst="straightConnector1">
            <a:avLst/>
          </a:prstGeom>
          <a:noFill/>
          <a:ln cap="flat" cmpd="sng" w="38100">
            <a:solidFill>
              <a:srgbClr val="92D050"/>
            </a:solidFill>
            <a:prstDash val="solid"/>
            <a:round/>
            <a:headEnd len="sm" w="sm" type="none"/>
            <a:tailEnd len="sm" w="sm" type="none"/>
          </a:ln>
          <a:effectLst>
            <a:outerShdw blurRad="40000" rotWithShape="0" dir="5400000" dist="23000">
              <a:srgbClr val="000000">
                <a:alpha val="34901"/>
              </a:srgbClr>
            </a:outerShdw>
          </a:effectLst>
        </p:spPr>
      </p:cxnSp>
      <p:sp>
        <p:nvSpPr>
          <p:cNvPr id="7" name="Google Shape;7;p1"/>
          <p:cNvSpPr/>
          <p:nvPr/>
        </p:nvSpPr>
        <p:spPr>
          <a:xfrm>
            <a:off x="0" y="4705200"/>
            <a:ext cx="9143280" cy="437400"/>
          </a:xfrm>
          <a:prstGeom prst="rect">
            <a:avLst/>
          </a:prstGeom>
          <a:solidFill>
            <a:srgbClr val="92D050"/>
          </a:solidFill>
          <a:ln>
            <a:noFill/>
          </a:ln>
          <a:effectLst>
            <a:outerShdw blurRad="40000" rotWithShape="0" dir="5400000" dist="23040">
              <a:srgbClr val="000000">
                <a:alpha val="34901"/>
              </a:srgbClr>
            </a:outerShdw>
          </a:effectLst>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US" sz="1100" u="none" cap="none" strike="noStrike">
                <a:solidFill>
                  <a:srgbClr val="FFFFFF"/>
                </a:solidFill>
                <a:latin typeface="Calibri"/>
                <a:ea typeface="Calibri"/>
                <a:cs typeface="Calibri"/>
                <a:sym typeface="Calibri"/>
              </a:rPr>
              <a:t>Full Stack – Java/Spring with Angular						www.busyqa.com/angular</a:t>
            </a:r>
            <a:endParaRPr b="0" i="0" sz="1100" u="none" cap="none" strike="noStrike">
              <a:solidFill>
                <a:schemeClr val="dk1"/>
              </a:solidFill>
              <a:latin typeface="Arial"/>
              <a:ea typeface="Arial"/>
              <a:cs typeface="Arial"/>
              <a:sym typeface="Arial"/>
            </a:endParaRPr>
          </a:p>
        </p:txBody>
      </p:sp>
      <p:pic>
        <p:nvPicPr>
          <p:cNvPr descr="profile_pic_1.png" id="8" name="Google Shape;8;p1"/>
          <p:cNvPicPr preferRelativeResize="0"/>
          <p:nvPr/>
        </p:nvPicPr>
        <p:blipFill rotWithShape="1">
          <a:blip r:embed="rId2">
            <a:alphaModFix/>
          </a:blip>
          <a:srcRect b="0" l="0" r="0" t="0"/>
          <a:stretch/>
        </p:blipFill>
        <p:spPr>
          <a:xfrm>
            <a:off x="7391520" y="133200"/>
            <a:ext cx="1451520" cy="416880"/>
          </a:xfrm>
          <a:prstGeom prst="rect">
            <a:avLst/>
          </a:prstGeom>
          <a:noFill/>
          <a:ln>
            <a:noFill/>
          </a:ln>
        </p:spPr>
      </p:pic>
      <p:sp>
        <p:nvSpPr>
          <p:cNvPr id="9" name="Google Shape;9;p1"/>
          <p:cNvSpPr/>
          <p:nvPr/>
        </p:nvSpPr>
        <p:spPr>
          <a:xfrm>
            <a:off x="7010280" y="4400640"/>
            <a:ext cx="2133000" cy="27324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B8B8B"/>
                </a:solidFill>
                <a:latin typeface="Calibri"/>
                <a:ea typeface="Calibri"/>
                <a:cs typeface="Calibri"/>
                <a:sym typeface="Calibri"/>
              </a:rPr>
              <a:t>‹#›</a:t>
            </a:fld>
            <a:endParaRPr b="0" i="0" sz="1200" u="none" cap="none" strike="noStrike">
              <a:solidFill>
                <a:schemeClr val="dk1"/>
              </a:solidFill>
              <a:latin typeface="Arial"/>
              <a:ea typeface="Arial"/>
              <a:cs typeface="Arial"/>
              <a:sym typeface="Arial"/>
            </a:endParaRPr>
          </a:p>
        </p:txBody>
      </p:sp>
      <p:sp>
        <p:nvSpPr>
          <p:cNvPr id="10" name="Google Shape;10;p1"/>
          <p:cNvSpPr txBox="1"/>
          <p:nvPr>
            <p:ph type="title"/>
          </p:nvPr>
        </p:nvSpPr>
        <p:spPr>
          <a:xfrm>
            <a:off x="152280" y="133200"/>
            <a:ext cx="8228880" cy="5364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60" name="Shape 60"/>
        <p:cNvGrpSpPr/>
        <p:nvPr/>
      </p:nvGrpSpPr>
      <p:grpSpPr>
        <a:xfrm>
          <a:off x="0" y="0"/>
          <a:ext cx="0" cy="0"/>
          <a:chOff x="0" y="0"/>
          <a:chExt cx="0" cy="0"/>
        </a:xfrm>
      </p:grpSpPr>
      <p:sp>
        <p:nvSpPr>
          <p:cNvPr id="61" name="Google Shape;61;p14"/>
          <p:cNvSpPr/>
          <p:nvPr/>
        </p:nvSpPr>
        <p:spPr>
          <a:xfrm>
            <a:off x="0" y="4705200"/>
            <a:ext cx="9143280" cy="437400"/>
          </a:xfrm>
          <a:prstGeom prst="rect">
            <a:avLst/>
          </a:prstGeom>
          <a:solidFill>
            <a:srgbClr val="92D050"/>
          </a:solidFill>
          <a:ln>
            <a:noFill/>
          </a:ln>
          <a:effectLst>
            <a:outerShdw blurRad="40000" rotWithShape="0" dir="5400000" dist="23040">
              <a:srgbClr val="000000">
                <a:alpha val="34901"/>
              </a:srgbClr>
            </a:outerShdw>
          </a:effectLst>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US" sz="1100" u="none" cap="none" strike="noStrike">
                <a:solidFill>
                  <a:srgbClr val="FFFFFF"/>
                </a:solidFill>
                <a:latin typeface="Calibri"/>
                <a:ea typeface="Calibri"/>
                <a:cs typeface="Calibri"/>
                <a:sym typeface="Calibri"/>
              </a:rPr>
              <a:t>Full Stack – Java/Spring with Angular						www.busyqa.com/angular</a:t>
            </a:r>
            <a:endParaRPr b="0" i="0" sz="1100" u="none" cap="none" strike="noStrike">
              <a:solidFill>
                <a:schemeClr val="dk1"/>
              </a:solidFill>
              <a:latin typeface="Arial"/>
              <a:ea typeface="Arial"/>
              <a:cs typeface="Arial"/>
              <a:sym typeface="Arial"/>
            </a:endParaRPr>
          </a:p>
        </p:txBody>
      </p:sp>
      <p:pic>
        <p:nvPicPr>
          <p:cNvPr descr="profile_pic_1.png" id="62" name="Google Shape;62;p14"/>
          <p:cNvPicPr preferRelativeResize="0"/>
          <p:nvPr/>
        </p:nvPicPr>
        <p:blipFill rotWithShape="1">
          <a:blip r:embed="rId2">
            <a:alphaModFix/>
          </a:blip>
          <a:srcRect b="0" l="0" r="0" t="0"/>
          <a:stretch/>
        </p:blipFill>
        <p:spPr>
          <a:xfrm>
            <a:off x="7391520" y="133200"/>
            <a:ext cx="1451520" cy="416880"/>
          </a:xfrm>
          <a:prstGeom prst="rect">
            <a:avLst/>
          </a:prstGeom>
          <a:noFill/>
          <a:ln>
            <a:noFill/>
          </a:ln>
        </p:spPr>
      </p:pic>
      <p:cxnSp>
        <p:nvCxnSpPr>
          <p:cNvPr id="63" name="Google Shape;63;p14"/>
          <p:cNvCxnSpPr/>
          <p:nvPr/>
        </p:nvCxnSpPr>
        <p:spPr>
          <a:xfrm>
            <a:off x="0" y="706320"/>
            <a:ext cx="9144000" cy="1800"/>
          </a:xfrm>
          <a:prstGeom prst="straightConnector1">
            <a:avLst/>
          </a:prstGeom>
          <a:noFill/>
          <a:ln cap="flat" cmpd="sng" w="38100">
            <a:solidFill>
              <a:srgbClr val="92D050"/>
            </a:solidFill>
            <a:prstDash val="solid"/>
            <a:round/>
            <a:headEnd len="sm" w="sm" type="none"/>
            <a:tailEnd len="sm" w="sm" type="none"/>
          </a:ln>
          <a:effectLst>
            <a:outerShdw blurRad="40000" rotWithShape="0" dir="5400000" dist="23000">
              <a:srgbClr val="000000">
                <a:alpha val="34901"/>
              </a:srgbClr>
            </a:outerShdw>
          </a:effectLst>
        </p:spPr>
      </p:cxnSp>
      <p:sp>
        <p:nvSpPr>
          <p:cNvPr id="64" name="Google Shape;64;p14"/>
          <p:cNvSpPr/>
          <p:nvPr/>
        </p:nvSpPr>
        <p:spPr>
          <a:xfrm>
            <a:off x="7010280" y="4400640"/>
            <a:ext cx="2133000" cy="27324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B8B8B"/>
                </a:solidFill>
                <a:latin typeface="Calibri"/>
                <a:ea typeface="Calibri"/>
                <a:cs typeface="Calibri"/>
                <a:sym typeface="Calibri"/>
              </a:rPr>
              <a:t>‹#›</a:t>
            </a:fld>
            <a:endParaRPr b="0" i="0" sz="1200" u="none" cap="none" strike="noStrike">
              <a:solidFill>
                <a:schemeClr val="dk1"/>
              </a:solidFill>
              <a:latin typeface="Arial"/>
              <a:ea typeface="Arial"/>
              <a:cs typeface="Arial"/>
              <a:sym typeface="Arial"/>
            </a:endParaRPr>
          </a:p>
        </p:txBody>
      </p:sp>
      <p:sp>
        <p:nvSpPr>
          <p:cNvPr id="65" name="Google Shape;65;p1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6" name="Google Shape;66;p1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hyperlink" Target="https://phoenixnap.com/kb/nosql-data-modeli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hyperlink" Target="https://phoenixnap.com/kb/what-is-nosql" TargetMode="External"/><Relationship Id="rId4" Type="http://schemas.openxmlformats.org/officeDocument/2006/relationships/hyperlink" Target="https://phoenixnap.com/kb/object-oriented-databas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hyperlink" Target="https://phoenixnap.com/kb/nosql-database-types" TargetMode="External"/><Relationship Id="rId4" Type="http://schemas.openxmlformats.org/officeDocument/2006/relationships/hyperlink" Target="https://phoenixnap.com/kb/graph-database" TargetMode="External"/><Relationship Id="rId5"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hyperlink" Target="https://phoenixnap.com/blog/database-as-a-service-dbaa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en.wikipedia.org/wiki/Software_framework" TargetMode="External"/><Relationship Id="rId4" Type="http://schemas.openxmlformats.org/officeDocument/2006/relationships/hyperlink" Target="https://en.wikipedia.org/wiki/Software_developer" TargetMode="External"/><Relationship Id="rId5" Type="http://schemas.openxmlformats.org/officeDocument/2006/relationships/hyperlink" Target="https://en.wikipedia.org/wiki/Class_(computer_programming)" TargetMode="External"/><Relationship Id="rId6" Type="http://schemas.openxmlformats.org/officeDocument/2006/relationships/hyperlink" Target="https://en.wikipedia.org/wiki/Table_(database)"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hyperlink" Target="https://docs.spring.io/spring-data/jpa/docs/2.2.3.RELEASE/reference/html/#repositories.query-methods.detail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5.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s://github.com/spring-projects/spring-boot/tree/v2.6.4/spring-boot-project/spring-boot-actuato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www.springframework.org/schema/context" TargetMode="External"/><Relationship Id="rId4" Type="http://schemas.openxmlformats.org/officeDocument/2006/relationships/hyperlink" Target="http://www.springframework.org/schema/context/spring-context-3.1.xs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p:nvPr/>
        </p:nvSpPr>
        <p:spPr>
          <a:xfrm>
            <a:off x="152280" y="133200"/>
            <a:ext cx="8228880" cy="53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27"/>
          <p:cNvPicPr preferRelativeResize="0"/>
          <p:nvPr/>
        </p:nvPicPr>
        <p:blipFill rotWithShape="1">
          <a:blip r:embed="rId3">
            <a:alphaModFix/>
          </a:blip>
          <a:srcRect b="0" l="0" r="0" t="0"/>
          <a:stretch/>
        </p:blipFill>
        <p:spPr>
          <a:xfrm>
            <a:off x="0" y="0"/>
            <a:ext cx="9143280" cy="51429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6"/>
          <p:cNvSpPr/>
          <p:nvPr/>
        </p:nvSpPr>
        <p:spPr>
          <a:xfrm>
            <a:off x="443175" y="54725"/>
            <a:ext cx="4749300" cy="6123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Calibri"/>
                <a:ea typeface="Calibri"/>
                <a:cs typeface="Calibri"/>
                <a:sym typeface="Calibri"/>
              </a:rPr>
              <a:t>Design P</a:t>
            </a:r>
            <a:r>
              <a:rPr lang="en-US" sz="4000">
                <a:latin typeface="Calibri"/>
                <a:ea typeface="Calibri"/>
                <a:cs typeface="Calibri"/>
                <a:sym typeface="Calibri"/>
              </a:rPr>
              <a:t>rinciples</a:t>
            </a:r>
            <a:endParaRPr b="0" i="0" sz="4000" u="none" cap="none" strike="noStrike">
              <a:solidFill>
                <a:schemeClr val="dk1"/>
              </a:solidFill>
              <a:latin typeface="Arial"/>
              <a:ea typeface="Arial"/>
              <a:cs typeface="Arial"/>
              <a:sym typeface="Arial"/>
            </a:endParaRPr>
          </a:p>
        </p:txBody>
      </p:sp>
      <p:sp>
        <p:nvSpPr>
          <p:cNvPr id="176" name="Google Shape;176;p36"/>
          <p:cNvSpPr/>
          <p:nvPr/>
        </p:nvSpPr>
        <p:spPr>
          <a:xfrm>
            <a:off x="443175" y="895325"/>
            <a:ext cx="8166900" cy="2428500"/>
          </a:xfrm>
          <a:prstGeom prst="rect">
            <a:avLst/>
          </a:prstGeom>
          <a:noFill/>
          <a:ln>
            <a:noFill/>
          </a:ln>
        </p:spPr>
        <p:txBody>
          <a:bodyPr anchorCtr="0" anchor="t" bIns="45000" lIns="90000" spcFirstLastPara="1" rIns="90000" wrap="square" tIns="45000">
            <a:noAutofit/>
          </a:bodyPr>
          <a:lstStyle/>
          <a:p>
            <a:pPr indent="-355600" lvl="0" marL="457200" marR="0" rtl="0" algn="just">
              <a:lnSpc>
                <a:spcPct val="115000"/>
              </a:lnSpc>
              <a:spcBef>
                <a:spcPts val="0"/>
              </a:spcBef>
              <a:spcAft>
                <a:spcPts val="0"/>
              </a:spcAft>
              <a:buClr>
                <a:srgbClr val="000000"/>
              </a:buClr>
              <a:buSzPts val="2000"/>
              <a:buFont typeface="Calibri"/>
              <a:buChar char="➢"/>
            </a:pPr>
            <a:r>
              <a:rPr lang="en-US" sz="2000">
                <a:latin typeface="Calibri"/>
                <a:ea typeface="Calibri"/>
                <a:cs typeface="Calibri"/>
                <a:sym typeface="Calibri"/>
              </a:rPr>
              <a:t>Design principles provide high level guidelines to design better software applications. </a:t>
            </a:r>
            <a:endParaRPr sz="2000">
              <a:latin typeface="Calibri"/>
              <a:ea typeface="Calibri"/>
              <a:cs typeface="Calibri"/>
              <a:sym typeface="Calibri"/>
            </a:endParaRPr>
          </a:p>
          <a:p>
            <a:pPr indent="-355600" lvl="0" marL="457200" marR="0" rtl="0" algn="just">
              <a:lnSpc>
                <a:spcPct val="115000"/>
              </a:lnSpc>
              <a:spcBef>
                <a:spcPts val="0"/>
              </a:spcBef>
              <a:spcAft>
                <a:spcPts val="0"/>
              </a:spcAft>
              <a:buClr>
                <a:srgbClr val="000000"/>
              </a:buClr>
              <a:buSzPts val="2000"/>
              <a:buFont typeface="Calibri"/>
              <a:buChar char="➢"/>
            </a:pPr>
            <a:r>
              <a:rPr lang="en-US" sz="2000">
                <a:latin typeface="Calibri"/>
                <a:ea typeface="Calibri"/>
                <a:cs typeface="Calibri"/>
                <a:sym typeface="Calibri"/>
              </a:rPr>
              <a:t>They do not provide implementation guidelines and are not bound to any programming language.</a:t>
            </a:r>
            <a:endParaRPr sz="2000">
              <a:latin typeface="Calibri"/>
              <a:ea typeface="Calibri"/>
              <a:cs typeface="Calibri"/>
              <a:sym typeface="Calibri"/>
            </a:endParaRPr>
          </a:p>
          <a:p>
            <a:pPr indent="-355600" lvl="0" marL="457200" marR="0" rtl="0" algn="just">
              <a:lnSpc>
                <a:spcPct val="115000"/>
              </a:lnSpc>
              <a:spcBef>
                <a:spcPts val="0"/>
              </a:spcBef>
              <a:spcAft>
                <a:spcPts val="0"/>
              </a:spcAft>
              <a:buClr>
                <a:srgbClr val="000000"/>
              </a:buClr>
              <a:buSzPts val="2000"/>
              <a:buFont typeface="Calibri"/>
              <a:buChar char="➢"/>
            </a:pPr>
            <a:r>
              <a:rPr lang="en-US" sz="2000">
                <a:latin typeface="Calibri"/>
                <a:ea typeface="Calibri"/>
                <a:cs typeface="Calibri"/>
                <a:sym typeface="Calibri"/>
              </a:rPr>
              <a:t>Examples: IoC Principle</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7"/>
          <p:cNvSpPr/>
          <p:nvPr/>
        </p:nvSpPr>
        <p:spPr>
          <a:xfrm>
            <a:off x="443175" y="54725"/>
            <a:ext cx="4749300" cy="6123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lang="en-US" sz="4000">
                <a:latin typeface="Calibri"/>
                <a:ea typeface="Calibri"/>
                <a:cs typeface="Calibri"/>
                <a:sym typeface="Calibri"/>
              </a:rPr>
              <a:t>IoC</a:t>
            </a:r>
            <a:r>
              <a:rPr b="0" i="0" lang="en-US" sz="4000" u="none" cap="none" strike="noStrike">
                <a:solidFill>
                  <a:srgbClr val="000000"/>
                </a:solidFill>
                <a:latin typeface="Calibri"/>
                <a:ea typeface="Calibri"/>
                <a:cs typeface="Calibri"/>
                <a:sym typeface="Calibri"/>
              </a:rPr>
              <a:t> P</a:t>
            </a:r>
            <a:r>
              <a:rPr lang="en-US" sz="4000">
                <a:latin typeface="Calibri"/>
                <a:ea typeface="Calibri"/>
                <a:cs typeface="Calibri"/>
                <a:sym typeface="Calibri"/>
              </a:rPr>
              <a:t>rinciple</a:t>
            </a:r>
            <a:endParaRPr b="0" i="0" sz="4000" u="none" cap="none" strike="noStrike">
              <a:solidFill>
                <a:schemeClr val="dk1"/>
              </a:solidFill>
              <a:latin typeface="Arial"/>
              <a:ea typeface="Arial"/>
              <a:cs typeface="Arial"/>
              <a:sym typeface="Arial"/>
            </a:endParaRPr>
          </a:p>
        </p:txBody>
      </p:sp>
      <p:sp>
        <p:nvSpPr>
          <p:cNvPr id="182" name="Google Shape;182;p37"/>
          <p:cNvSpPr/>
          <p:nvPr/>
        </p:nvSpPr>
        <p:spPr>
          <a:xfrm>
            <a:off x="443175" y="895325"/>
            <a:ext cx="8166900" cy="3569100"/>
          </a:xfrm>
          <a:prstGeom prst="rect">
            <a:avLst/>
          </a:prstGeom>
          <a:noFill/>
          <a:ln>
            <a:noFill/>
          </a:ln>
        </p:spPr>
        <p:txBody>
          <a:bodyPr anchorCtr="0" anchor="t" bIns="45000" lIns="90000" spcFirstLastPara="1" rIns="90000" wrap="square" tIns="45000">
            <a:noAutofit/>
          </a:bodyPr>
          <a:lstStyle/>
          <a:p>
            <a:pPr indent="-355600" lvl="0" marL="457200" rtl="0" algn="just">
              <a:lnSpc>
                <a:spcPct val="115000"/>
              </a:lnSpc>
              <a:spcBef>
                <a:spcPts val="0"/>
              </a:spcBef>
              <a:spcAft>
                <a:spcPts val="0"/>
              </a:spcAft>
              <a:buClr>
                <a:srgbClr val="0E101A"/>
              </a:buClr>
              <a:buSzPts val="2000"/>
              <a:buChar char="➢"/>
            </a:pPr>
            <a:r>
              <a:rPr lang="en-US" sz="2000">
                <a:solidFill>
                  <a:srgbClr val="0E101A"/>
                </a:solidFill>
              </a:rPr>
              <a:t>Inversion of Control, or IoC for short, is a design principle that recommends the inversion of different kinds of controls in object-oriented design to achieve loose coupling between application classes. </a:t>
            </a:r>
            <a:endParaRPr sz="2000">
              <a:solidFill>
                <a:srgbClr val="0E101A"/>
              </a:solidFill>
            </a:endParaRPr>
          </a:p>
          <a:p>
            <a:pPr indent="-355600" lvl="0" marL="457200" rtl="0" algn="just">
              <a:lnSpc>
                <a:spcPct val="115000"/>
              </a:lnSpc>
              <a:spcBef>
                <a:spcPts val="0"/>
              </a:spcBef>
              <a:spcAft>
                <a:spcPts val="0"/>
              </a:spcAft>
              <a:buClr>
                <a:srgbClr val="0E101A"/>
              </a:buClr>
              <a:buSzPts val="2000"/>
              <a:buChar char="➢"/>
            </a:pPr>
            <a:r>
              <a:rPr lang="en-US" sz="2000">
                <a:solidFill>
                  <a:srgbClr val="0E101A"/>
                </a:solidFill>
              </a:rPr>
              <a:t>In this case, control refers to any additional responsibilities a class has, other than its primary responsibility, such as control over the flow of an application or control over the dependent object creation and binding (Remember SRP - Single Responsibility Principle)</a:t>
            </a:r>
            <a:endParaRPr sz="20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8"/>
          <p:cNvSpPr/>
          <p:nvPr/>
        </p:nvSpPr>
        <p:spPr>
          <a:xfrm>
            <a:off x="443175" y="54725"/>
            <a:ext cx="4749300" cy="6123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Calibri"/>
                <a:ea typeface="Calibri"/>
                <a:cs typeface="Calibri"/>
                <a:sym typeface="Calibri"/>
              </a:rPr>
              <a:t>Design Patterns</a:t>
            </a:r>
            <a:endParaRPr b="0" i="0" sz="4000" u="none" cap="none" strike="noStrike">
              <a:solidFill>
                <a:schemeClr val="dk1"/>
              </a:solidFill>
              <a:latin typeface="Arial"/>
              <a:ea typeface="Arial"/>
              <a:cs typeface="Arial"/>
              <a:sym typeface="Arial"/>
            </a:endParaRPr>
          </a:p>
        </p:txBody>
      </p:sp>
      <p:sp>
        <p:nvSpPr>
          <p:cNvPr id="188" name="Google Shape;188;p38"/>
          <p:cNvSpPr/>
          <p:nvPr/>
        </p:nvSpPr>
        <p:spPr>
          <a:xfrm>
            <a:off x="443175" y="786650"/>
            <a:ext cx="8166900" cy="3859500"/>
          </a:xfrm>
          <a:prstGeom prst="rect">
            <a:avLst/>
          </a:prstGeom>
          <a:noFill/>
          <a:ln>
            <a:noFill/>
          </a:ln>
        </p:spPr>
        <p:txBody>
          <a:bodyPr anchorCtr="0" anchor="t" bIns="45000" lIns="90000" spcFirstLastPara="1" rIns="90000" wrap="square" tIns="45000">
            <a:noAutofit/>
          </a:bodyPr>
          <a:lstStyle/>
          <a:p>
            <a:pPr indent="-355600" lvl="0" marL="457200" marR="0" rtl="0" algn="just">
              <a:lnSpc>
                <a:spcPct val="115000"/>
              </a:lnSpc>
              <a:spcBef>
                <a:spcPts val="0"/>
              </a:spcBef>
              <a:spcAft>
                <a:spcPts val="0"/>
              </a:spcAft>
              <a:buSzPts val="2000"/>
              <a:buFont typeface="Calibri"/>
              <a:buChar char="➢"/>
            </a:pPr>
            <a:r>
              <a:rPr lang="en-US" sz="2000">
                <a:latin typeface="Calibri"/>
                <a:ea typeface="Calibri"/>
                <a:cs typeface="Calibri"/>
                <a:sym typeface="Calibri"/>
              </a:rPr>
              <a:t>Design patterns provides low-level solutions related to implementation, of commonly occurring object-oriented problems. In other words, design patterns suggest a specific implementation for the specific object-oriented programming problem.</a:t>
            </a:r>
            <a:endParaRPr sz="2000">
              <a:latin typeface="Calibri"/>
              <a:ea typeface="Calibri"/>
              <a:cs typeface="Calibri"/>
              <a:sym typeface="Calibri"/>
            </a:endParaRPr>
          </a:p>
          <a:p>
            <a:pPr indent="-355600" lvl="0" marL="457200" marR="0" rtl="0" algn="just">
              <a:lnSpc>
                <a:spcPct val="115000"/>
              </a:lnSpc>
              <a:spcBef>
                <a:spcPts val="0"/>
              </a:spcBef>
              <a:spcAft>
                <a:spcPts val="0"/>
              </a:spcAft>
              <a:buSzPts val="2000"/>
              <a:buFont typeface="Calibri"/>
              <a:buChar char="➢"/>
            </a:pPr>
            <a:r>
              <a:rPr lang="en-US" sz="2000">
                <a:solidFill>
                  <a:schemeClr val="dk1"/>
                </a:solidFill>
                <a:latin typeface="Calibri"/>
                <a:ea typeface="Calibri"/>
                <a:cs typeface="Calibri"/>
                <a:sym typeface="Calibri"/>
              </a:rPr>
              <a:t>These solutions were obtained by trial and error by numerous software developers over quite a substantial period of time, and</a:t>
            </a:r>
            <a:r>
              <a:rPr i="0" lang="en-US" sz="2000" u="none" cap="none" strike="noStrike">
                <a:solidFill>
                  <a:srgbClr val="000000"/>
                </a:solidFill>
                <a:latin typeface="Calibri"/>
                <a:ea typeface="Calibri"/>
                <a:cs typeface="Calibri"/>
                <a:sym typeface="Calibri"/>
              </a:rPr>
              <a:t> rep</a:t>
            </a:r>
            <a:r>
              <a:rPr lang="en-US" sz="2000">
                <a:latin typeface="Calibri"/>
                <a:ea typeface="Calibri"/>
                <a:cs typeface="Calibri"/>
                <a:sym typeface="Calibri"/>
              </a:rPr>
              <a:t>resent the best practices used by experienced object-oriented software de</a:t>
            </a:r>
            <a:r>
              <a:rPr i="0" lang="en-US" sz="2000" u="none" cap="none" strike="noStrike">
                <a:solidFill>
                  <a:srgbClr val="000000"/>
                </a:solidFill>
                <a:latin typeface="Calibri"/>
                <a:ea typeface="Calibri"/>
                <a:cs typeface="Calibri"/>
                <a:sym typeface="Calibri"/>
              </a:rPr>
              <a:t>velopers.</a:t>
            </a:r>
            <a:endParaRPr i="0" sz="2000" u="none" cap="none" strike="noStrike">
              <a:solidFill>
                <a:srgbClr val="000000"/>
              </a:solidFill>
              <a:latin typeface="Calibri"/>
              <a:ea typeface="Calibri"/>
              <a:cs typeface="Calibri"/>
              <a:sym typeface="Calibri"/>
            </a:endParaRPr>
          </a:p>
          <a:p>
            <a:pPr indent="-355600" lvl="0" marL="457200" marR="0" rtl="0" algn="just">
              <a:lnSpc>
                <a:spcPct val="115000"/>
              </a:lnSpc>
              <a:spcBef>
                <a:spcPts val="0"/>
              </a:spcBef>
              <a:spcAft>
                <a:spcPts val="0"/>
              </a:spcAft>
              <a:buClr>
                <a:srgbClr val="000000"/>
              </a:buClr>
              <a:buSzPts val="2000"/>
              <a:buFont typeface="Calibri"/>
              <a:buChar char="➢"/>
            </a:pPr>
            <a:r>
              <a:rPr lang="en-US" sz="2000">
                <a:latin typeface="Calibri"/>
                <a:ea typeface="Calibri"/>
                <a:cs typeface="Calibri"/>
                <a:sym typeface="Calibri"/>
              </a:rPr>
              <a:t>For example, if you want to create a class that can only have one object at a time, then you can use the Singleton design pattern which suggests the best way to create a class that can only have one object.</a:t>
            </a:r>
            <a:r>
              <a:rPr i="0" lang="en-US" sz="2000" u="none" cap="none" strike="noStrike">
                <a:solidFill>
                  <a:srgbClr val="000000"/>
                </a:solidFill>
                <a:latin typeface="Calibri"/>
                <a:ea typeface="Calibri"/>
                <a:cs typeface="Calibri"/>
                <a:sym typeface="Calibri"/>
              </a:rPr>
              <a:t> </a:t>
            </a:r>
            <a:r>
              <a:rPr i="0" lang="en-US" sz="2000" u="none" cap="none" strike="noStrike">
                <a:solidFill>
                  <a:srgbClr val="000000"/>
                </a:solidFill>
                <a:latin typeface="Calibri"/>
                <a:ea typeface="Calibri"/>
                <a:cs typeface="Calibri"/>
                <a:sym typeface="Calibri"/>
              </a:rPr>
              <a:t> </a:t>
            </a:r>
            <a:endParaRPr i="0" sz="20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9"/>
          <p:cNvSpPr/>
          <p:nvPr/>
        </p:nvSpPr>
        <p:spPr>
          <a:xfrm>
            <a:off x="443175" y="54725"/>
            <a:ext cx="4948800" cy="6123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3900" u="none" cap="none" strike="noStrike">
                <a:solidFill>
                  <a:srgbClr val="000000"/>
                </a:solidFill>
                <a:latin typeface="Calibri"/>
                <a:ea typeface="Calibri"/>
                <a:cs typeface="Calibri"/>
                <a:sym typeface="Calibri"/>
              </a:rPr>
              <a:t>Dependency Injection</a:t>
            </a:r>
            <a:endParaRPr b="0" i="0" sz="3900" u="none" cap="none" strike="noStrike">
              <a:solidFill>
                <a:schemeClr val="dk1"/>
              </a:solidFill>
              <a:latin typeface="Arial"/>
              <a:ea typeface="Arial"/>
              <a:cs typeface="Arial"/>
              <a:sym typeface="Arial"/>
            </a:endParaRPr>
          </a:p>
        </p:txBody>
      </p:sp>
      <p:sp>
        <p:nvSpPr>
          <p:cNvPr id="194" name="Google Shape;194;p39"/>
          <p:cNvSpPr/>
          <p:nvPr/>
        </p:nvSpPr>
        <p:spPr>
          <a:xfrm>
            <a:off x="443175" y="848400"/>
            <a:ext cx="8151300" cy="3589800"/>
          </a:xfrm>
          <a:prstGeom prst="rect">
            <a:avLst/>
          </a:prstGeom>
          <a:noFill/>
          <a:ln>
            <a:noFill/>
          </a:ln>
        </p:spPr>
        <p:txBody>
          <a:bodyPr anchorCtr="0" anchor="t" bIns="45000" lIns="90000" spcFirstLastPara="1" rIns="90000" wrap="square" tIns="45000">
            <a:noAutofit/>
          </a:bodyPr>
          <a:lstStyle/>
          <a:p>
            <a:pPr indent="-316960" lvl="0" marL="343080" marR="0" rtl="0" algn="just">
              <a:lnSpc>
                <a:spcPct val="115000"/>
              </a:lnSpc>
              <a:spcBef>
                <a:spcPts val="0"/>
              </a:spcBef>
              <a:spcAft>
                <a:spcPts val="0"/>
              </a:spcAft>
              <a:buClr>
                <a:srgbClr val="000000"/>
              </a:buClr>
              <a:buSzPts val="2000"/>
              <a:buFont typeface="Arial"/>
              <a:buChar char="➢"/>
            </a:pPr>
            <a:r>
              <a:rPr lang="en-US" sz="2000">
                <a:latin typeface="Calibri"/>
                <a:ea typeface="Calibri"/>
                <a:cs typeface="Calibri"/>
                <a:sym typeface="Calibri"/>
              </a:rPr>
              <a:t>Dependency Injection (DI) is a design pattern that implements the IoC principle to invert the creation of dependent objects.</a:t>
            </a:r>
            <a:endParaRPr sz="2000">
              <a:latin typeface="Calibri"/>
              <a:ea typeface="Calibri"/>
              <a:cs typeface="Calibri"/>
              <a:sym typeface="Calibri"/>
            </a:endParaRPr>
          </a:p>
          <a:p>
            <a:pPr indent="-316960" lvl="0" marL="343080" marR="0" rtl="0" algn="just">
              <a:lnSpc>
                <a:spcPct val="115000"/>
              </a:lnSpc>
              <a:spcBef>
                <a:spcPts val="0"/>
              </a:spcBef>
              <a:spcAft>
                <a:spcPts val="0"/>
              </a:spcAft>
              <a:buSzPts val="2000"/>
              <a:buFont typeface="Calibri"/>
              <a:buChar char="➢"/>
            </a:pPr>
            <a:r>
              <a:rPr lang="en-US" sz="2000">
                <a:latin typeface="Calibri"/>
                <a:ea typeface="Calibri"/>
                <a:cs typeface="Calibri"/>
                <a:sym typeface="Calibri"/>
              </a:rPr>
              <a:t>It allows the creation of dependent objects outside of a class and provides those objects to a class through different ways. Using DI, we move the creation and binding of the dependent objects outside of the class that depends on them.</a:t>
            </a:r>
            <a:endParaRPr sz="2000">
              <a:latin typeface="Calibri"/>
              <a:ea typeface="Calibri"/>
              <a:cs typeface="Calibri"/>
              <a:sym typeface="Calibri"/>
            </a:endParaRPr>
          </a:p>
          <a:p>
            <a:pPr indent="-316960" lvl="0" marL="343080" marR="0" rtl="0" algn="just">
              <a:lnSpc>
                <a:spcPct val="115000"/>
              </a:lnSpc>
              <a:spcBef>
                <a:spcPts val="0"/>
              </a:spcBef>
              <a:spcAft>
                <a:spcPts val="0"/>
              </a:spcAft>
              <a:buSzPts val="2000"/>
              <a:buFont typeface="Calibri"/>
              <a:buChar char="➢"/>
            </a:pPr>
            <a:r>
              <a:rPr lang="en-US" sz="2000">
                <a:latin typeface="Calibri"/>
                <a:ea typeface="Calibri"/>
                <a:cs typeface="Calibri"/>
                <a:sym typeface="Calibri"/>
              </a:rPr>
              <a:t>It involves 3 types of classes.</a:t>
            </a:r>
            <a:endParaRPr sz="2000">
              <a:latin typeface="Calibri"/>
              <a:ea typeface="Calibri"/>
              <a:cs typeface="Calibri"/>
              <a:sym typeface="Calibri"/>
            </a:endParaRPr>
          </a:p>
          <a:p>
            <a:pPr indent="-355600" lvl="1" marL="914400" marR="0" rtl="0" algn="just">
              <a:lnSpc>
                <a:spcPct val="115000"/>
              </a:lnSpc>
              <a:spcBef>
                <a:spcPts val="0"/>
              </a:spcBef>
              <a:spcAft>
                <a:spcPts val="0"/>
              </a:spcAft>
              <a:buSzPts val="2000"/>
              <a:buFont typeface="Calibri"/>
              <a:buChar char="○"/>
            </a:pPr>
            <a:r>
              <a:rPr i="1" lang="en-US" sz="2000">
                <a:latin typeface="Calibri"/>
                <a:ea typeface="Calibri"/>
                <a:cs typeface="Calibri"/>
                <a:sym typeface="Calibri"/>
              </a:rPr>
              <a:t>Client Class (dependent):</a:t>
            </a:r>
            <a:r>
              <a:rPr lang="en-US" sz="2000">
                <a:latin typeface="Calibri"/>
                <a:ea typeface="Calibri"/>
                <a:cs typeface="Calibri"/>
                <a:sym typeface="Calibri"/>
              </a:rPr>
              <a:t> is a class that depends on the service class.</a:t>
            </a:r>
            <a:endParaRPr sz="2000">
              <a:latin typeface="Calibri"/>
              <a:ea typeface="Calibri"/>
              <a:cs typeface="Calibri"/>
              <a:sym typeface="Calibri"/>
            </a:endParaRPr>
          </a:p>
          <a:p>
            <a:pPr indent="-355600" lvl="1" marL="914400" marR="0" rtl="0" algn="just">
              <a:lnSpc>
                <a:spcPct val="115000"/>
              </a:lnSpc>
              <a:spcBef>
                <a:spcPts val="0"/>
              </a:spcBef>
              <a:spcAft>
                <a:spcPts val="0"/>
              </a:spcAft>
              <a:buSzPts val="2000"/>
              <a:buFont typeface="Calibri"/>
              <a:buChar char="○"/>
            </a:pPr>
            <a:r>
              <a:rPr i="1" lang="en-US" sz="2000">
                <a:latin typeface="Calibri"/>
                <a:ea typeface="Calibri"/>
                <a:cs typeface="Calibri"/>
                <a:sym typeface="Calibri"/>
              </a:rPr>
              <a:t>Service Class (dependency):</a:t>
            </a:r>
            <a:r>
              <a:rPr lang="en-US" sz="2000">
                <a:latin typeface="Calibri"/>
                <a:ea typeface="Calibri"/>
                <a:cs typeface="Calibri"/>
                <a:sym typeface="Calibri"/>
              </a:rPr>
              <a:t> it provides a service to the client class.</a:t>
            </a:r>
            <a:endParaRPr sz="2000">
              <a:latin typeface="Calibri"/>
              <a:ea typeface="Calibri"/>
              <a:cs typeface="Calibri"/>
              <a:sym typeface="Calibri"/>
            </a:endParaRPr>
          </a:p>
          <a:p>
            <a:pPr indent="-355600" lvl="1" marL="914400" marR="0" rtl="0" algn="just">
              <a:lnSpc>
                <a:spcPct val="115000"/>
              </a:lnSpc>
              <a:spcBef>
                <a:spcPts val="0"/>
              </a:spcBef>
              <a:spcAft>
                <a:spcPts val="0"/>
              </a:spcAft>
              <a:buSzPts val="2000"/>
              <a:buFont typeface="Calibri"/>
              <a:buChar char="○"/>
            </a:pPr>
            <a:r>
              <a:rPr i="1" lang="en-US" sz="2000">
                <a:latin typeface="Calibri"/>
                <a:ea typeface="Calibri"/>
                <a:cs typeface="Calibri"/>
                <a:sym typeface="Calibri"/>
              </a:rPr>
              <a:t>Injector Class:</a:t>
            </a:r>
            <a:r>
              <a:rPr lang="en-US" sz="2000">
                <a:latin typeface="Calibri"/>
                <a:ea typeface="Calibri"/>
                <a:cs typeface="Calibri"/>
                <a:sym typeface="Calibri"/>
              </a:rPr>
              <a:t> injects the service class object into the client class.</a:t>
            </a:r>
            <a:endParaRPr sz="20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0"/>
          <p:cNvSpPr/>
          <p:nvPr/>
        </p:nvSpPr>
        <p:spPr>
          <a:xfrm>
            <a:off x="457950" y="54725"/>
            <a:ext cx="4874700" cy="6123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Calibri"/>
                <a:ea typeface="Calibri"/>
                <a:cs typeface="Calibri"/>
                <a:sym typeface="Calibri"/>
              </a:rPr>
              <a:t>Other Design Patterns</a:t>
            </a:r>
            <a:endParaRPr b="0" i="0" sz="4000" u="none" cap="none" strike="noStrike">
              <a:solidFill>
                <a:schemeClr val="dk1"/>
              </a:solidFill>
              <a:latin typeface="Arial"/>
              <a:ea typeface="Arial"/>
              <a:cs typeface="Arial"/>
              <a:sym typeface="Arial"/>
            </a:endParaRPr>
          </a:p>
        </p:txBody>
      </p:sp>
      <p:sp>
        <p:nvSpPr>
          <p:cNvPr id="200" name="Google Shape;200;p40"/>
          <p:cNvSpPr/>
          <p:nvPr/>
        </p:nvSpPr>
        <p:spPr>
          <a:xfrm>
            <a:off x="490825" y="895325"/>
            <a:ext cx="8075100" cy="3322200"/>
          </a:xfrm>
          <a:prstGeom prst="rect">
            <a:avLst/>
          </a:prstGeom>
          <a:noFill/>
          <a:ln>
            <a:noFill/>
          </a:ln>
        </p:spPr>
        <p:txBody>
          <a:bodyPr anchorCtr="0" anchor="t" bIns="45000" lIns="90000" spcFirstLastPara="1" rIns="90000" wrap="square" tIns="45000">
            <a:noAutofit/>
          </a:bodyPr>
          <a:lstStyle/>
          <a:p>
            <a:pPr indent="-316960" lvl="0" marL="343080" marR="0" rtl="0" algn="just">
              <a:lnSpc>
                <a:spcPct val="115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Spring Framework uses many design patterns. We benefit from them even without noticing it by using Spring and its modules in our projects.</a:t>
            </a:r>
            <a:endParaRPr b="0" i="0" sz="2000" u="none" cap="none" strike="noStrike">
              <a:solidFill>
                <a:schemeClr val="dk1"/>
              </a:solidFill>
              <a:latin typeface="Calibri"/>
              <a:ea typeface="Calibri"/>
              <a:cs typeface="Calibri"/>
              <a:sym typeface="Calibri"/>
            </a:endParaRPr>
          </a:p>
          <a:p>
            <a:pPr indent="-316960" lvl="0" marL="343080" marR="0" rtl="0" algn="just">
              <a:lnSpc>
                <a:spcPct val="115000"/>
              </a:lnSpc>
              <a:spcBef>
                <a:spcPts val="479"/>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Among them and just to mention a few we have:</a:t>
            </a:r>
            <a:endParaRPr b="0" i="0" sz="2000" u="none" cap="none" strike="noStrike">
              <a:solidFill>
                <a:schemeClr val="dk1"/>
              </a:solidFill>
              <a:latin typeface="Calibri"/>
              <a:ea typeface="Calibri"/>
              <a:cs typeface="Calibri"/>
              <a:sym typeface="Calibri"/>
            </a:endParaRPr>
          </a:p>
          <a:p>
            <a:pPr indent="-259720" lvl="1" marL="743040" marR="0" rtl="0" algn="just">
              <a:lnSpc>
                <a:spcPct val="115000"/>
              </a:lnSpc>
              <a:spcBef>
                <a:spcPts val="400"/>
              </a:spcBef>
              <a:spcAft>
                <a:spcPts val="0"/>
              </a:spcAft>
              <a:buClr>
                <a:srgbClr val="000000"/>
              </a:buClr>
              <a:buSzPts val="2000"/>
              <a:buFont typeface="Arial"/>
              <a:buChar char="○"/>
            </a:pPr>
            <a:r>
              <a:rPr lang="en-US" sz="2000">
                <a:latin typeface="Calibri"/>
                <a:ea typeface="Calibri"/>
                <a:cs typeface="Calibri"/>
                <a:sym typeface="Calibri"/>
              </a:rPr>
              <a:t>Singleton</a:t>
            </a:r>
            <a:endParaRPr sz="2000">
              <a:latin typeface="Calibri"/>
              <a:ea typeface="Calibri"/>
              <a:cs typeface="Calibri"/>
              <a:sym typeface="Calibri"/>
            </a:endParaRPr>
          </a:p>
          <a:p>
            <a:pPr indent="-259720" lvl="1" marL="743040" marR="0" rtl="0" algn="just">
              <a:lnSpc>
                <a:spcPct val="115000"/>
              </a:lnSpc>
              <a:spcBef>
                <a:spcPts val="4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Factory</a:t>
            </a:r>
            <a:endParaRPr b="0" i="0" sz="2000" u="none" cap="none" strike="noStrike">
              <a:solidFill>
                <a:schemeClr val="dk1"/>
              </a:solidFill>
              <a:latin typeface="Calibri"/>
              <a:ea typeface="Calibri"/>
              <a:cs typeface="Calibri"/>
              <a:sym typeface="Calibri"/>
            </a:endParaRPr>
          </a:p>
          <a:p>
            <a:pPr indent="-259720" lvl="1" marL="743040" marR="0" rtl="0" algn="just">
              <a:lnSpc>
                <a:spcPct val="115000"/>
              </a:lnSpc>
              <a:spcBef>
                <a:spcPts val="4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Proxy</a:t>
            </a:r>
            <a:endParaRPr b="0" i="0" sz="2000" u="none" cap="none" strike="noStrike">
              <a:solidFill>
                <a:schemeClr val="dk1"/>
              </a:solidFill>
              <a:latin typeface="Calibri"/>
              <a:ea typeface="Calibri"/>
              <a:cs typeface="Calibri"/>
              <a:sym typeface="Calibri"/>
            </a:endParaRPr>
          </a:p>
          <a:p>
            <a:pPr indent="-259720" lvl="1" marL="743040" marR="0" rtl="0" algn="just">
              <a:lnSpc>
                <a:spcPct val="115000"/>
              </a:lnSpc>
              <a:spcBef>
                <a:spcPts val="4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Model View Controller (MVC)</a:t>
            </a:r>
            <a:endParaRPr b="0" i="0" sz="2000" u="none" cap="none" strike="noStrike">
              <a:solidFill>
                <a:schemeClr val="dk1"/>
              </a:solidFill>
              <a:latin typeface="Calibri"/>
              <a:ea typeface="Calibri"/>
              <a:cs typeface="Calibri"/>
              <a:sym typeface="Calibri"/>
            </a:endParaRPr>
          </a:p>
          <a:p>
            <a:pPr indent="-259720" lvl="1" marL="743040" marR="0" rtl="0" algn="just">
              <a:lnSpc>
                <a:spcPct val="115000"/>
              </a:lnSpc>
              <a:spcBef>
                <a:spcPts val="4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Front Controller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479"/>
              </a:spcBef>
              <a:spcAft>
                <a:spcPts val="0"/>
              </a:spcAft>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1"/>
          <p:cNvSpPr/>
          <p:nvPr/>
        </p:nvSpPr>
        <p:spPr>
          <a:xfrm>
            <a:off x="457950" y="32575"/>
            <a:ext cx="4557300" cy="6123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Calibri"/>
                <a:ea typeface="Calibri"/>
                <a:cs typeface="Calibri"/>
                <a:sym typeface="Calibri"/>
              </a:rPr>
              <a:t>Spring I</a:t>
            </a:r>
            <a:r>
              <a:rPr lang="en-US" sz="4000">
                <a:latin typeface="Calibri"/>
                <a:ea typeface="Calibri"/>
                <a:cs typeface="Calibri"/>
                <a:sym typeface="Calibri"/>
              </a:rPr>
              <a:t>o</a:t>
            </a:r>
            <a:r>
              <a:rPr b="0" i="0" lang="en-US" sz="4000" u="none" cap="none" strike="noStrike">
                <a:solidFill>
                  <a:srgbClr val="000000"/>
                </a:solidFill>
                <a:latin typeface="Calibri"/>
                <a:ea typeface="Calibri"/>
                <a:cs typeface="Calibri"/>
                <a:sym typeface="Calibri"/>
              </a:rPr>
              <a:t>C Container</a:t>
            </a:r>
            <a:endParaRPr b="0" i="0" sz="4000" u="none" cap="none" strike="noStrike">
              <a:solidFill>
                <a:schemeClr val="dk1"/>
              </a:solidFill>
              <a:latin typeface="Arial"/>
              <a:ea typeface="Arial"/>
              <a:cs typeface="Arial"/>
              <a:sym typeface="Arial"/>
            </a:endParaRPr>
          </a:p>
        </p:txBody>
      </p:sp>
      <p:sp>
        <p:nvSpPr>
          <p:cNvPr id="206" name="Google Shape;206;p41"/>
          <p:cNvSpPr/>
          <p:nvPr/>
        </p:nvSpPr>
        <p:spPr>
          <a:xfrm>
            <a:off x="426725" y="876450"/>
            <a:ext cx="8094000" cy="3711300"/>
          </a:xfrm>
          <a:prstGeom prst="rect">
            <a:avLst/>
          </a:prstGeom>
          <a:noFill/>
          <a:ln>
            <a:noFill/>
          </a:ln>
        </p:spPr>
        <p:txBody>
          <a:bodyPr anchorCtr="0" anchor="t" bIns="45000" lIns="90000" spcFirstLastPara="1" rIns="90000" wrap="square" tIns="45000">
            <a:noAutofit/>
          </a:bodyPr>
          <a:lstStyle/>
          <a:p>
            <a:pPr indent="-355600" lvl="0" marL="457200" rtl="0" algn="just">
              <a:lnSpc>
                <a:spcPct val="115000"/>
              </a:lnSpc>
              <a:spcBef>
                <a:spcPts val="0"/>
              </a:spcBef>
              <a:spcAft>
                <a:spcPts val="0"/>
              </a:spcAft>
              <a:buClr>
                <a:srgbClr val="0E101A"/>
              </a:buClr>
              <a:buSzPts val="2000"/>
              <a:buChar char="➢"/>
            </a:pPr>
            <a:r>
              <a:rPr lang="en-US" sz="2000">
                <a:solidFill>
                  <a:srgbClr val="0E101A"/>
                </a:solidFill>
              </a:rPr>
              <a:t>It </a:t>
            </a:r>
            <a:r>
              <a:rPr lang="en-US" sz="2000">
                <a:solidFill>
                  <a:srgbClr val="0E101A"/>
                </a:solidFill>
              </a:rPr>
              <a:t>is a framework used to manage automatic dependency injection throughout the application so that we, as programmers, do not need to put in more time. </a:t>
            </a:r>
            <a:endParaRPr sz="2000">
              <a:solidFill>
                <a:srgbClr val="0E101A"/>
              </a:solidFill>
            </a:endParaRPr>
          </a:p>
          <a:p>
            <a:pPr indent="-355600" lvl="0" marL="457200" rtl="0" algn="just">
              <a:lnSpc>
                <a:spcPct val="115000"/>
              </a:lnSpc>
              <a:spcBef>
                <a:spcPts val="0"/>
              </a:spcBef>
              <a:spcAft>
                <a:spcPts val="0"/>
              </a:spcAft>
              <a:buClr>
                <a:srgbClr val="0E101A"/>
              </a:buClr>
              <a:buSzPts val="2000"/>
              <a:buChar char="➢"/>
            </a:pPr>
            <a:r>
              <a:rPr lang="en-US" sz="2000">
                <a:solidFill>
                  <a:srgbClr val="0E101A"/>
                </a:solidFill>
              </a:rPr>
              <a:t>The Spring container uses the dependency injection pattern (DI) to control the components that make up an application. These objects are called Spring Beans.</a:t>
            </a:r>
            <a:endParaRPr sz="2000">
              <a:solidFill>
                <a:srgbClr val="0E101A"/>
              </a:solidFill>
            </a:endParaRPr>
          </a:p>
          <a:p>
            <a:pPr indent="-355600" lvl="0" marL="457200" rtl="0" algn="just">
              <a:lnSpc>
                <a:spcPct val="115000"/>
              </a:lnSpc>
              <a:spcBef>
                <a:spcPts val="0"/>
              </a:spcBef>
              <a:spcAft>
                <a:spcPts val="0"/>
              </a:spcAft>
              <a:buClr>
                <a:srgbClr val="0E101A"/>
              </a:buClr>
              <a:buSzPts val="2000"/>
              <a:buChar char="➢"/>
            </a:pPr>
            <a:r>
              <a:rPr lang="en-US" sz="2000">
                <a:solidFill>
                  <a:srgbClr val="0E101A"/>
                </a:solidFill>
              </a:rPr>
              <a:t>The container gets instructions on what objects to instantiate, configure, and assemble by reading the configuration metadata provided. The configuration metadata can be represented by XML, Java annotations, or Java code. </a:t>
            </a:r>
            <a:endParaRPr sz="289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2"/>
          <p:cNvSpPr/>
          <p:nvPr/>
        </p:nvSpPr>
        <p:spPr>
          <a:xfrm>
            <a:off x="494875" y="874875"/>
            <a:ext cx="6234000" cy="3684000"/>
          </a:xfrm>
          <a:prstGeom prst="rect">
            <a:avLst/>
          </a:prstGeom>
          <a:noFill/>
          <a:ln>
            <a:noFill/>
          </a:ln>
        </p:spPr>
        <p:txBody>
          <a:bodyPr anchorCtr="0" anchor="t" bIns="45000" lIns="90000" spcFirstLastPara="1" rIns="90000" wrap="square" tIns="45000">
            <a:noAutofit/>
          </a:bodyPr>
          <a:lstStyle/>
          <a:p>
            <a:pPr indent="-355060" lvl="0" marL="343080" marR="0" rtl="0" algn="just">
              <a:lnSpc>
                <a:spcPct val="115000"/>
              </a:lnSpc>
              <a:spcBef>
                <a:spcPts val="0"/>
              </a:spcBef>
              <a:spcAft>
                <a:spcPts val="0"/>
              </a:spcAft>
              <a:buClr>
                <a:srgbClr val="000000"/>
              </a:buClr>
              <a:buSzPts val="2033"/>
              <a:buFont typeface="Noto Sans Symbols"/>
              <a:buChar char="➢"/>
            </a:pPr>
            <a:r>
              <a:rPr lang="en-US" sz="2033">
                <a:solidFill>
                  <a:schemeClr val="dk1"/>
                </a:solidFill>
                <a:latin typeface="Calibri"/>
                <a:ea typeface="Calibri"/>
                <a:cs typeface="Calibri"/>
                <a:sym typeface="Calibri"/>
              </a:rPr>
              <a:t>Model View Controller (MVC)</a:t>
            </a:r>
            <a:endParaRPr b="0" i="0" sz="2033" u="none" cap="none" strike="noStrike">
              <a:solidFill>
                <a:srgbClr val="000000"/>
              </a:solidFill>
              <a:latin typeface="Calibri"/>
              <a:ea typeface="Calibri"/>
              <a:cs typeface="Calibri"/>
              <a:sym typeface="Calibri"/>
            </a:endParaRPr>
          </a:p>
          <a:p>
            <a:pPr indent="-355060" lvl="0" marL="343080" marR="0" rtl="0" algn="just">
              <a:lnSpc>
                <a:spcPct val="115000"/>
              </a:lnSpc>
              <a:spcBef>
                <a:spcPts val="0"/>
              </a:spcBef>
              <a:spcAft>
                <a:spcPts val="0"/>
              </a:spcAft>
              <a:buSzPts val="2033"/>
              <a:buFont typeface="Calibri"/>
              <a:buChar char="➢"/>
            </a:pPr>
            <a:r>
              <a:rPr lang="en-US" sz="2033">
                <a:latin typeface="Calibri"/>
                <a:ea typeface="Calibri"/>
                <a:cs typeface="Calibri"/>
                <a:sym typeface="Calibri"/>
              </a:rPr>
              <a:t>Three Layer Architecture</a:t>
            </a:r>
            <a:endParaRPr sz="2033">
              <a:latin typeface="Calibri"/>
              <a:ea typeface="Calibri"/>
              <a:cs typeface="Calibri"/>
              <a:sym typeface="Calibri"/>
            </a:endParaRPr>
          </a:p>
          <a:p>
            <a:pPr indent="-355060" lvl="0" marL="343080" marR="0" rtl="0" algn="just">
              <a:lnSpc>
                <a:spcPct val="115000"/>
              </a:lnSpc>
              <a:spcBef>
                <a:spcPts val="0"/>
              </a:spcBef>
              <a:spcAft>
                <a:spcPts val="0"/>
              </a:spcAft>
              <a:buSzPts val="2033"/>
              <a:buFont typeface="Calibri"/>
              <a:buChar char="➢"/>
            </a:pPr>
            <a:r>
              <a:rPr lang="en-US" sz="2033">
                <a:latin typeface="Calibri"/>
                <a:ea typeface="Calibri"/>
                <a:cs typeface="Calibri"/>
                <a:sym typeface="Calibri"/>
              </a:rPr>
              <a:t>Other Design Patterns used in Spring.</a:t>
            </a:r>
            <a:endParaRPr sz="2033">
              <a:latin typeface="Calibri"/>
              <a:ea typeface="Calibri"/>
              <a:cs typeface="Calibri"/>
              <a:sym typeface="Calibri"/>
            </a:endParaRPr>
          </a:p>
          <a:p>
            <a:pPr indent="-357695" lvl="1" marL="914400" marR="0" rtl="0" algn="just">
              <a:lnSpc>
                <a:spcPct val="115000"/>
              </a:lnSpc>
              <a:spcBef>
                <a:spcPts val="0"/>
              </a:spcBef>
              <a:spcAft>
                <a:spcPts val="0"/>
              </a:spcAft>
              <a:buSzPts val="2033"/>
              <a:buFont typeface="Calibri"/>
              <a:buChar char="○"/>
            </a:pPr>
            <a:r>
              <a:rPr lang="en-US" sz="2033">
                <a:latin typeface="Calibri"/>
                <a:ea typeface="Calibri"/>
                <a:cs typeface="Calibri"/>
                <a:sym typeface="Calibri"/>
              </a:rPr>
              <a:t>Application Service</a:t>
            </a:r>
            <a:endParaRPr sz="2033">
              <a:latin typeface="Calibri"/>
              <a:ea typeface="Calibri"/>
              <a:cs typeface="Calibri"/>
              <a:sym typeface="Calibri"/>
            </a:endParaRPr>
          </a:p>
          <a:p>
            <a:pPr indent="-357695" lvl="1" marL="914400" marR="0" rtl="0" algn="just">
              <a:lnSpc>
                <a:spcPct val="115000"/>
              </a:lnSpc>
              <a:spcBef>
                <a:spcPts val="0"/>
              </a:spcBef>
              <a:spcAft>
                <a:spcPts val="0"/>
              </a:spcAft>
              <a:buSzPts val="2033"/>
              <a:buFont typeface="Calibri"/>
              <a:buChar char="○"/>
            </a:pPr>
            <a:r>
              <a:rPr b="0" i="0" lang="en-US" sz="2033" u="none" cap="none" strike="noStrike">
                <a:solidFill>
                  <a:srgbClr val="000000"/>
                </a:solidFill>
                <a:latin typeface="Calibri"/>
                <a:ea typeface="Calibri"/>
                <a:cs typeface="Calibri"/>
                <a:sym typeface="Calibri"/>
              </a:rPr>
              <a:t>Data Access Object (DAO)</a:t>
            </a:r>
            <a:endParaRPr b="0" i="0" sz="2033" u="none" cap="none" strike="noStrike">
              <a:solidFill>
                <a:schemeClr val="dk1"/>
              </a:solidFill>
              <a:latin typeface="Calibri"/>
              <a:ea typeface="Calibri"/>
              <a:cs typeface="Calibri"/>
              <a:sym typeface="Calibri"/>
            </a:endParaRPr>
          </a:p>
          <a:p>
            <a:pPr indent="-355060" lvl="0" marL="343080" marR="0" rtl="0" algn="just">
              <a:lnSpc>
                <a:spcPct val="115000"/>
              </a:lnSpc>
              <a:spcBef>
                <a:spcPts val="0"/>
              </a:spcBef>
              <a:spcAft>
                <a:spcPts val="0"/>
              </a:spcAft>
              <a:buClr>
                <a:srgbClr val="000000"/>
              </a:buClr>
              <a:buSzPts val="2033"/>
              <a:buFont typeface="Noto Sans Symbols"/>
              <a:buChar char="➢"/>
            </a:pPr>
            <a:r>
              <a:rPr b="0" i="0" lang="en-US" sz="2033" u="none" cap="none" strike="noStrike">
                <a:solidFill>
                  <a:srgbClr val="000000"/>
                </a:solidFill>
                <a:latin typeface="Calibri"/>
                <a:ea typeface="Calibri"/>
                <a:cs typeface="Calibri"/>
                <a:sym typeface="Calibri"/>
              </a:rPr>
              <a:t>Spring MVC</a:t>
            </a:r>
            <a:endParaRPr b="0" i="0" sz="2033" u="none" cap="none" strike="noStrike">
              <a:solidFill>
                <a:schemeClr val="dk1"/>
              </a:solidFill>
              <a:latin typeface="Calibri"/>
              <a:ea typeface="Calibri"/>
              <a:cs typeface="Calibri"/>
              <a:sym typeface="Calibri"/>
            </a:endParaRPr>
          </a:p>
          <a:p>
            <a:pPr indent="-355059" lvl="1" marL="800280" marR="0" rtl="0" algn="just">
              <a:lnSpc>
                <a:spcPct val="115000"/>
              </a:lnSpc>
              <a:spcBef>
                <a:spcPts val="0"/>
              </a:spcBef>
              <a:spcAft>
                <a:spcPts val="0"/>
              </a:spcAft>
              <a:buClr>
                <a:srgbClr val="000000"/>
              </a:buClr>
              <a:buSzPts val="2033"/>
              <a:buFont typeface="Noto Sans Symbols"/>
              <a:buChar char="○"/>
            </a:pPr>
            <a:r>
              <a:rPr b="0" i="0" lang="en-US" sz="2033" u="none" cap="none" strike="noStrike">
                <a:solidFill>
                  <a:srgbClr val="000000"/>
                </a:solidFill>
                <a:latin typeface="Calibri"/>
                <a:ea typeface="Calibri"/>
                <a:cs typeface="Calibri"/>
                <a:sym typeface="Calibri"/>
              </a:rPr>
              <a:t>Definition</a:t>
            </a:r>
            <a:endParaRPr b="0" i="0" sz="2033" u="none" cap="none" strike="noStrike">
              <a:solidFill>
                <a:schemeClr val="dk1"/>
              </a:solidFill>
              <a:latin typeface="Calibri"/>
              <a:ea typeface="Calibri"/>
              <a:cs typeface="Calibri"/>
              <a:sym typeface="Calibri"/>
            </a:endParaRPr>
          </a:p>
          <a:p>
            <a:pPr indent="-355059" lvl="1" marL="800280" marR="0" rtl="0" algn="just">
              <a:lnSpc>
                <a:spcPct val="115000"/>
              </a:lnSpc>
              <a:spcBef>
                <a:spcPts val="0"/>
              </a:spcBef>
              <a:spcAft>
                <a:spcPts val="0"/>
              </a:spcAft>
              <a:buClr>
                <a:srgbClr val="000000"/>
              </a:buClr>
              <a:buSzPts val="2033"/>
              <a:buFont typeface="Noto Sans Symbols"/>
              <a:buChar char="○"/>
            </a:pPr>
            <a:r>
              <a:rPr b="0" i="0" lang="en-US" sz="2033" u="none" cap="none" strike="noStrike">
                <a:solidFill>
                  <a:srgbClr val="000000"/>
                </a:solidFill>
                <a:latin typeface="Calibri"/>
                <a:ea typeface="Calibri"/>
                <a:cs typeface="Calibri"/>
                <a:sym typeface="Calibri"/>
              </a:rPr>
              <a:t>Request Processing</a:t>
            </a:r>
            <a:endParaRPr b="0" i="0" sz="2033" u="none" cap="none" strike="noStrike">
              <a:solidFill>
                <a:schemeClr val="dk1"/>
              </a:solidFill>
              <a:latin typeface="Calibri"/>
              <a:ea typeface="Calibri"/>
              <a:cs typeface="Calibri"/>
              <a:sym typeface="Calibri"/>
            </a:endParaRPr>
          </a:p>
          <a:p>
            <a:pPr indent="-355059" lvl="1" marL="800280" marR="0" rtl="0" algn="just">
              <a:lnSpc>
                <a:spcPct val="115000"/>
              </a:lnSpc>
              <a:spcBef>
                <a:spcPts val="0"/>
              </a:spcBef>
              <a:spcAft>
                <a:spcPts val="0"/>
              </a:spcAft>
              <a:buClr>
                <a:srgbClr val="000000"/>
              </a:buClr>
              <a:buSzPts val="2033"/>
              <a:buFont typeface="Noto Sans Symbols"/>
              <a:buChar char="○"/>
            </a:pPr>
            <a:r>
              <a:rPr b="0" i="0" lang="en-US" sz="2033" u="none" cap="none" strike="noStrike">
                <a:solidFill>
                  <a:srgbClr val="000000"/>
                </a:solidFill>
                <a:latin typeface="Calibri"/>
                <a:ea typeface="Calibri"/>
                <a:cs typeface="Calibri"/>
                <a:sym typeface="Calibri"/>
              </a:rPr>
              <a:t>More annotations</a:t>
            </a:r>
            <a:endParaRPr b="0" i="0" sz="2033" u="none" cap="none" strike="noStrike">
              <a:solidFill>
                <a:schemeClr val="dk1"/>
              </a:solidFill>
              <a:latin typeface="Calibri"/>
              <a:ea typeface="Calibri"/>
              <a:cs typeface="Calibri"/>
              <a:sym typeface="Calibri"/>
            </a:endParaRPr>
          </a:p>
          <a:p>
            <a:pPr indent="0" lvl="0" marL="0" marR="0" rtl="0" algn="l">
              <a:lnSpc>
                <a:spcPct val="130000"/>
              </a:lnSpc>
              <a:spcBef>
                <a:spcPts val="641"/>
              </a:spcBef>
              <a:spcAft>
                <a:spcPts val="0"/>
              </a:spcAft>
              <a:buNone/>
            </a:pPr>
            <a:r>
              <a:t/>
            </a:r>
            <a:endParaRPr b="0" i="0" sz="1504" u="none" cap="none" strike="noStrike">
              <a:solidFill>
                <a:schemeClr val="dk1"/>
              </a:solidFill>
              <a:latin typeface="Arial"/>
              <a:ea typeface="Arial"/>
              <a:cs typeface="Arial"/>
              <a:sym typeface="Arial"/>
            </a:endParaRPr>
          </a:p>
        </p:txBody>
      </p:sp>
      <p:sp>
        <p:nvSpPr>
          <p:cNvPr id="212" name="Google Shape;212;p42"/>
          <p:cNvSpPr/>
          <p:nvPr/>
        </p:nvSpPr>
        <p:spPr>
          <a:xfrm>
            <a:off x="494875" y="72625"/>
            <a:ext cx="17979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Calibri"/>
                <a:ea typeface="Calibri"/>
                <a:cs typeface="Calibri"/>
                <a:sym typeface="Calibri"/>
              </a:rPr>
              <a:t>Agenda</a:t>
            </a:r>
            <a:endParaRPr b="0" i="0" sz="40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3"/>
          <p:cNvSpPr/>
          <p:nvPr/>
        </p:nvSpPr>
        <p:spPr>
          <a:xfrm>
            <a:off x="474750" y="91650"/>
            <a:ext cx="6010200" cy="6123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3800" u="none" cap="none" strike="noStrike">
                <a:solidFill>
                  <a:srgbClr val="000000"/>
                </a:solidFill>
                <a:latin typeface="Calibri"/>
                <a:ea typeface="Calibri"/>
                <a:cs typeface="Calibri"/>
                <a:sym typeface="Calibri"/>
              </a:rPr>
              <a:t>Model View Controller (MVC)</a:t>
            </a:r>
            <a:endParaRPr b="0" i="0" sz="3800" u="none" cap="none" strike="noStrike">
              <a:solidFill>
                <a:schemeClr val="dk1"/>
              </a:solidFill>
              <a:latin typeface="Arial"/>
              <a:ea typeface="Arial"/>
              <a:cs typeface="Arial"/>
              <a:sym typeface="Arial"/>
            </a:endParaRPr>
          </a:p>
        </p:txBody>
      </p:sp>
      <p:sp>
        <p:nvSpPr>
          <p:cNvPr id="218" name="Google Shape;218;p43"/>
          <p:cNvSpPr/>
          <p:nvPr/>
        </p:nvSpPr>
        <p:spPr>
          <a:xfrm>
            <a:off x="356350" y="865775"/>
            <a:ext cx="8191500" cy="3832200"/>
          </a:xfrm>
          <a:prstGeom prst="rect">
            <a:avLst/>
          </a:prstGeom>
          <a:noFill/>
          <a:ln>
            <a:noFill/>
          </a:ln>
        </p:spPr>
        <p:txBody>
          <a:bodyPr anchorCtr="0" anchor="t" bIns="45000" lIns="90000" spcFirstLastPara="1" rIns="90000" wrap="square" tIns="45000">
            <a:noAutofit/>
          </a:bodyPr>
          <a:lstStyle/>
          <a:p>
            <a:pPr indent="-342900" lvl="0" marL="457200" marR="0" rtl="0" algn="just">
              <a:lnSpc>
                <a:spcPct val="115000"/>
              </a:lnSpc>
              <a:spcBef>
                <a:spcPts val="0"/>
              </a:spcBef>
              <a:spcAft>
                <a:spcPts val="0"/>
              </a:spcAft>
              <a:buClr>
                <a:srgbClr val="000000"/>
              </a:buClr>
              <a:buSzPts val="1800"/>
              <a:buFont typeface="Calibri"/>
              <a:buChar char="➢"/>
            </a:pPr>
            <a:r>
              <a:rPr i="0" lang="en-US" sz="1800" u="none" cap="none" strike="noStrike">
                <a:solidFill>
                  <a:srgbClr val="000000"/>
                </a:solidFill>
                <a:latin typeface="Calibri"/>
                <a:ea typeface="Calibri"/>
                <a:cs typeface="Calibri"/>
                <a:sym typeface="Calibri"/>
              </a:rPr>
              <a:t>It is a design pattern used to divide the user interface of an application into layers. So each layer could be modified independently from the other layers</a:t>
            </a:r>
            <a:r>
              <a:rPr i="0" lang="en-US" sz="1800" u="none" cap="none" strike="noStrike">
                <a:solidFill>
                  <a:srgbClr val="000000"/>
                </a:solidFill>
                <a:latin typeface="Calibri"/>
                <a:ea typeface="Calibri"/>
                <a:cs typeface="Calibri"/>
                <a:sym typeface="Calibri"/>
              </a:rPr>
              <a:t> in a straightforward fashion</a:t>
            </a:r>
            <a:r>
              <a:rPr i="0" lang="en-US" sz="1800" u="none" cap="none" strike="noStrike">
                <a:solidFill>
                  <a:srgbClr val="000000"/>
                </a:solidFill>
                <a:latin typeface="Calibri"/>
                <a:ea typeface="Calibri"/>
                <a:cs typeface="Calibri"/>
                <a:sym typeface="Calibri"/>
              </a:rPr>
              <a:t>.</a:t>
            </a:r>
            <a:endParaRPr i="0" sz="1800" u="none" cap="none" strike="noStrike">
              <a:solidFill>
                <a:schemeClr val="dk1"/>
              </a:solidFill>
              <a:latin typeface="Calibri"/>
              <a:ea typeface="Calibri"/>
              <a:cs typeface="Calibri"/>
              <a:sym typeface="Calibri"/>
            </a:endParaRPr>
          </a:p>
          <a:p>
            <a:pPr indent="-342900" lvl="0" marL="457200" marR="0" rtl="0" algn="just">
              <a:lnSpc>
                <a:spcPct val="115000"/>
              </a:lnSpc>
              <a:spcBef>
                <a:spcPts val="0"/>
              </a:spcBef>
              <a:spcAft>
                <a:spcPts val="0"/>
              </a:spcAft>
              <a:buClr>
                <a:srgbClr val="000000"/>
              </a:buClr>
              <a:buSzPts val="1800"/>
              <a:buFont typeface="Calibri"/>
              <a:buChar char="➢"/>
            </a:pPr>
            <a:r>
              <a:rPr i="0" lang="en-US" sz="1800" u="none" cap="none" strike="noStrike">
                <a:solidFill>
                  <a:srgbClr val="000000"/>
                </a:solidFill>
                <a:latin typeface="Calibri"/>
                <a:ea typeface="Calibri"/>
                <a:cs typeface="Calibri"/>
                <a:sym typeface="Calibri"/>
              </a:rPr>
              <a:t>The MVC design pattern is made of three parts:</a:t>
            </a:r>
            <a:endParaRPr sz="1800">
              <a:latin typeface="Calibri"/>
              <a:ea typeface="Calibri"/>
              <a:cs typeface="Calibri"/>
              <a:sym typeface="Calibri"/>
            </a:endParaRPr>
          </a:p>
          <a:p>
            <a:pPr indent="-336550" lvl="0" marL="914400" marR="0" rtl="0" algn="just">
              <a:lnSpc>
                <a:spcPct val="115000"/>
              </a:lnSpc>
              <a:spcBef>
                <a:spcPts val="400"/>
              </a:spcBef>
              <a:spcAft>
                <a:spcPts val="0"/>
              </a:spcAft>
              <a:buClr>
                <a:srgbClr val="000000"/>
              </a:buClr>
              <a:buSzPts val="1700"/>
              <a:buFont typeface="Noto Sans Symbols"/>
              <a:buAutoNum type="arabicPeriod"/>
            </a:pPr>
            <a:r>
              <a:rPr b="1" i="0" lang="en-US" sz="1700" cap="none" strike="noStrike">
                <a:solidFill>
                  <a:srgbClr val="000000"/>
                </a:solidFill>
                <a:latin typeface="Calibri"/>
                <a:ea typeface="Calibri"/>
                <a:cs typeface="Calibri"/>
                <a:sym typeface="Calibri"/>
              </a:rPr>
              <a:t>Model:</a:t>
            </a:r>
            <a:r>
              <a:rPr lang="en-US" sz="1700">
                <a:latin typeface="Calibri"/>
                <a:ea typeface="Calibri"/>
                <a:cs typeface="Calibri"/>
                <a:sym typeface="Calibri"/>
              </a:rPr>
              <a:t> Contains only the pure data, it contains no logic describing how to present the data to a user. The models can have multiple views associated.</a:t>
            </a:r>
            <a:endParaRPr sz="1700">
              <a:latin typeface="Calibri"/>
              <a:ea typeface="Calibri"/>
              <a:cs typeface="Calibri"/>
              <a:sym typeface="Calibri"/>
            </a:endParaRPr>
          </a:p>
          <a:p>
            <a:pPr indent="-336550" lvl="0" marL="914400" marR="0" rtl="0" algn="just">
              <a:lnSpc>
                <a:spcPct val="115000"/>
              </a:lnSpc>
              <a:spcBef>
                <a:spcPts val="400"/>
              </a:spcBef>
              <a:spcAft>
                <a:spcPts val="0"/>
              </a:spcAft>
              <a:buClr>
                <a:srgbClr val="000000"/>
              </a:buClr>
              <a:buSzPts val="1700"/>
              <a:buFont typeface="Noto Sans Symbols"/>
              <a:buAutoNum type="arabicPeriod"/>
            </a:pPr>
            <a:r>
              <a:rPr b="1" i="0" lang="en-US" sz="1700" cap="none" strike="noStrike">
                <a:solidFill>
                  <a:srgbClr val="000000"/>
                </a:solidFill>
                <a:latin typeface="Calibri"/>
                <a:ea typeface="Calibri"/>
                <a:cs typeface="Calibri"/>
                <a:sym typeface="Calibri"/>
              </a:rPr>
              <a:t>View: </a:t>
            </a:r>
            <a:r>
              <a:rPr lang="en-US" sz="1700">
                <a:latin typeface="Calibri"/>
                <a:ea typeface="Calibri"/>
                <a:cs typeface="Calibri"/>
                <a:sym typeface="Calibri"/>
              </a:rPr>
              <a:t>Presents the model’s data to the user. The view knows how to access the model’s data, but it does not know what this data means.</a:t>
            </a:r>
            <a:endParaRPr i="0" sz="1700" u="none" cap="none" strike="noStrike">
              <a:solidFill>
                <a:schemeClr val="dk1"/>
              </a:solidFill>
              <a:latin typeface="Calibri"/>
              <a:ea typeface="Calibri"/>
              <a:cs typeface="Calibri"/>
              <a:sym typeface="Calibri"/>
            </a:endParaRPr>
          </a:p>
          <a:p>
            <a:pPr indent="-342900" lvl="0" marL="914400" marR="0" rtl="0" algn="just">
              <a:lnSpc>
                <a:spcPct val="115000"/>
              </a:lnSpc>
              <a:spcBef>
                <a:spcPts val="400"/>
              </a:spcBef>
              <a:spcAft>
                <a:spcPts val="0"/>
              </a:spcAft>
              <a:buClr>
                <a:srgbClr val="000000"/>
              </a:buClr>
              <a:buSzPts val="1800"/>
              <a:buFont typeface="Noto Sans Symbols"/>
              <a:buAutoNum type="arabicPeriod"/>
            </a:pPr>
            <a:r>
              <a:rPr b="1" i="0" lang="en-US" sz="1700" cap="none" strike="noStrike">
                <a:solidFill>
                  <a:srgbClr val="000000"/>
                </a:solidFill>
                <a:latin typeface="Calibri"/>
                <a:ea typeface="Calibri"/>
                <a:cs typeface="Calibri"/>
                <a:sym typeface="Calibri"/>
              </a:rPr>
              <a:t>Controller: </a:t>
            </a:r>
            <a:r>
              <a:rPr lang="en-US" sz="1700">
                <a:latin typeface="Calibri"/>
                <a:ea typeface="Calibri"/>
                <a:cs typeface="Calibri"/>
                <a:sym typeface="Calibri"/>
              </a:rPr>
              <a:t>Exists between the view and the model and controls the data flow into model object and updates the view whenever data changes.</a:t>
            </a:r>
            <a:r>
              <a:rPr lang="en-US" sz="1700">
                <a:solidFill>
                  <a:schemeClr val="dk1"/>
                </a:solidFill>
                <a:highlight>
                  <a:srgbClr val="FFFFFF"/>
                </a:highlight>
                <a:latin typeface="Calibri"/>
                <a:ea typeface="Calibri"/>
                <a:cs typeface="Calibri"/>
                <a:sym typeface="Calibri"/>
              </a:rPr>
              <a:t> </a:t>
            </a:r>
            <a:r>
              <a:rPr i="0" lang="en-US" sz="1600" u="none" cap="none" strike="noStrike">
                <a:solidFill>
                  <a:srgbClr val="000000"/>
                </a:solidFill>
                <a:latin typeface="Calibri"/>
                <a:ea typeface="Calibri"/>
                <a:cs typeface="Calibri"/>
                <a:sym typeface="Calibri"/>
              </a:rPr>
              <a:t>Decides which business module is going to take care of the user request.</a:t>
            </a:r>
            <a:r>
              <a:rPr lang="en-US" sz="1600">
                <a:latin typeface="Calibri"/>
                <a:ea typeface="Calibri"/>
                <a:cs typeface="Calibri"/>
                <a:sym typeface="Calibri"/>
              </a:rPr>
              <a:t> It </a:t>
            </a:r>
            <a:r>
              <a:rPr lang="en-US" sz="1600">
                <a:solidFill>
                  <a:schemeClr val="dk1"/>
                </a:solidFill>
                <a:highlight>
                  <a:srgbClr val="FFFFFF"/>
                </a:highlight>
              </a:rPr>
              <a:t>receives and validates the inputs, but the business logic</a:t>
            </a:r>
            <a:r>
              <a:rPr lang="en-US" sz="1000">
                <a:solidFill>
                  <a:schemeClr val="dk1"/>
                </a:solidFill>
                <a:highlight>
                  <a:srgbClr val="FFFFFF"/>
                </a:highlight>
              </a:rPr>
              <a:t> </a:t>
            </a:r>
            <a:r>
              <a:rPr lang="en-US" sz="1100">
                <a:solidFill>
                  <a:schemeClr val="dk1"/>
                </a:solidFill>
                <a:highlight>
                  <a:srgbClr val="FFFFFF"/>
                </a:highlight>
              </a:rPr>
              <a:t>.</a:t>
            </a:r>
            <a:endParaRPr i="0" sz="17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4"/>
          <p:cNvSpPr/>
          <p:nvPr/>
        </p:nvSpPr>
        <p:spPr>
          <a:xfrm>
            <a:off x="450550" y="54725"/>
            <a:ext cx="5496600" cy="6123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lang="en-US" sz="4000">
                <a:latin typeface="Calibri"/>
                <a:ea typeface="Calibri"/>
                <a:cs typeface="Calibri"/>
                <a:sym typeface="Calibri"/>
              </a:rPr>
              <a:t>Three Layer Architecture</a:t>
            </a:r>
            <a:endParaRPr b="0" i="0" sz="4000" u="none" cap="none" strike="noStrike">
              <a:solidFill>
                <a:schemeClr val="dk1"/>
              </a:solidFill>
              <a:latin typeface="Arial"/>
              <a:ea typeface="Arial"/>
              <a:cs typeface="Arial"/>
              <a:sym typeface="Arial"/>
            </a:endParaRPr>
          </a:p>
        </p:txBody>
      </p:sp>
      <p:sp>
        <p:nvSpPr>
          <p:cNvPr id="224" name="Google Shape;224;p44"/>
          <p:cNvSpPr/>
          <p:nvPr/>
        </p:nvSpPr>
        <p:spPr>
          <a:xfrm>
            <a:off x="450550" y="831625"/>
            <a:ext cx="8124300" cy="793800"/>
          </a:xfrm>
          <a:prstGeom prst="rect">
            <a:avLst/>
          </a:prstGeom>
          <a:noFill/>
          <a:ln>
            <a:noFill/>
          </a:ln>
        </p:spPr>
        <p:txBody>
          <a:bodyPr anchorCtr="0" anchor="t" bIns="45000" lIns="90000" spcFirstLastPara="1" rIns="90000" wrap="square" tIns="45000">
            <a:noAutofit/>
          </a:bodyPr>
          <a:lstStyle/>
          <a:p>
            <a:pPr indent="-316960" lvl="0" marL="343080" marR="0" rtl="0" algn="just">
              <a:lnSpc>
                <a:spcPct val="115000"/>
              </a:lnSpc>
              <a:spcBef>
                <a:spcPts val="0"/>
              </a:spcBef>
              <a:spcAft>
                <a:spcPts val="0"/>
              </a:spcAft>
              <a:buClr>
                <a:srgbClr val="000000"/>
              </a:buClr>
              <a:buSzPts val="2000"/>
              <a:buFont typeface="Arial"/>
              <a:buChar char="➢"/>
            </a:pPr>
            <a:r>
              <a:rPr lang="en-US" sz="2000">
                <a:latin typeface="Calibri"/>
                <a:ea typeface="Calibri"/>
                <a:cs typeface="Calibri"/>
                <a:sym typeface="Calibri"/>
              </a:rPr>
              <a:t>It is a well-established software application architecture that organizes applications into three logical layers</a:t>
            </a:r>
            <a:r>
              <a:rPr b="0" i="0" lang="en-US" sz="2000" u="none" cap="none" strike="noStrike">
                <a:solidFill>
                  <a:srgbClr val="000000"/>
                </a:solidFill>
                <a:latin typeface="Calibri"/>
                <a:ea typeface="Calibri"/>
                <a:cs typeface="Calibri"/>
                <a:sym typeface="Calibri"/>
              </a:rPr>
              <a:t>.</a:t>
            </a:r>
            <a:endParaRPr b="0" i="0" sz="2000" u="none" cap="none" strike="noStrike">
              <a:solidFill>
                <a:schemeClr val="dk1"/>
              </a:solidFill>
              <a:latin typeface="Arial"/>
              <a:ea typeface="Arial"/>
              <a:cs typeface="Arial"/>
              <a:sym typeface="Arial"/>
            </a:endParaRPr>
          </a:p>
        </p:txBody>
      </p:sp>
      <p:sp>
        <p:nvSpPr>
          <p:cNvPr id="225" name="Google Shape;225;p44"/>
          <p:cNvSpPr/>
          <p:nvPr/>
        </p:nvSpPr>
        <p:spPr>
          <a:xfrm>
            <a:off x="416650" y="1625425"/>
            <a:ext cx="8158200" cy="2583000"/>
          </a:xfrm>
          <a:prstGeom prst="rect">
            <a:avLst/>
          </a:prstGeom>
          <a:noFill/>
          <a:ln>
            <a:noFill/>
          </a:ln>
        </p:spPr>
        <p:txBody>
          <a:bodyPr anchorCtr="0" anchor="t" bIns="45000" lIns="90000" spcFirstLastPara="1" rIns="90000" wrap="square" tIns="45000">
            <a:noAutofit/>
          </a:bodyPr>
          <a:lstStyle/>
          <a:p>
            <a:pPr indent="-355600" lvl="0" marL="457200" marR="0" rtl="0" algn="just">
              <a:lnSpc>
                <a:spcPct val="115000"/>
              </a:lnSpc>
              <a:spcBef>
                <a:spcPts val="1000"/>
              </a:spcBef>
              <a:spcAft>
                <a:spcPts val="0"/>
              </a:spcAft>
              <a:buSzPts val="2000"/>
              <a:buFont typeface="Calibri"/>
              <a:buAutoNum type="arabicPeriod"/>
            </a:pPr>
            <a:r>
              <a:rPr b="1" i="1" lang="en-US" sz="2000">
                <a:latin typeface="Calibri"/>
                <a:ea typeface="Calibri"/>
                <a:cs typeface="Calibri"/>
                <a:sym typeface="Calibri"/>
              </a:rPr>
              <a:t>Presentation Layer</a:t>
            </a:r>
            <a:r>
              <a:rPr lang="en-US" sz="2000">
                <a:solidFill>
                  <a:schemeClr val="dk1"/>
                </a:solidFill>
                <a:latin typeface="Calibri"/>
                <a:ea typeface="Calibri"/>
                <a:cs typeface="Calibri"/>
                <a:sym typeface="Calibri"/>
              </a:rPr>
              <a:t> - </a:t>
            </a:r>
            <a:r>
              <a:rPr lang="en-US" sz="2000">
                <a:solidFill>
                  <a:srgbClr val="0E101A"/>
                </a:solidFill>
                <a:latin typeface="Calibri"/>
                <a:ea typeface="Calibri"/>
                <a:cs typeface="Calibri"/>
                <a:sym typeface="Calibri"/>
              </a:rPr>
              <a:t>It is where the user interacts with the application. Its primary purpose is to display and collect information from the user. We use the MVC design pattern to organize this layer. It should be as thin as possible and limited to the MVC operations. The MVC Controllers can receive and validate the inputs, manipulate the model object, and pass the appropriate model to the View. Still, the service layer should do all the business-related operations. </a:t>
            </a:r>
            <a:endParaRPr b="0" i="0" sz="852" u="none" cap="none" strike="noStrike">
              <a:solidFill>
                <a:schemeClr val="dk1"/>
              </a:solidFill>
              <a:latin typeface="Arial"/>
              <a:ea typeface="Arial"/>
              <a:cs typeface="Arial"/>
              <a:sym typeface="Arial"/>
            </a:endParaRPr>
          </a:p>
          <a:p>
            <a:pPr indent="0" lvl="0" marL="399959" marR="0" rtl="0" algn="l">
              <a:lnSpc>
                <a:spcPct val="80000"/>
              </a:lnSpc>
              <a:spcBef>
                <a:spcPts val="479"/>
              </a:spcBef>
              <a:spcAft>
                <a:spcPts val="0"/>
              </a:spcAft>
              <a:buNone/>
            </a:pPr>
            <a:r>
              <a:t/>
            </a:r>
            <a:endParaRPr b="0" i="0" sz="852" u="none" cap="none" strike="noStrike">
              <a:solidFill>
                <a:schemeClr val="dk1"/>
              </a:solidFill>
              <a:latin typeface="Arial"/>
              <a:ea typeface="Arial"/>
              <a:cs typeface="Arial"/>
              <a:sym typeface="Arial"/>
            </a:endParaRPr>
          </a:p>
          <a:p>
            <a:pPr indent="0" lvl="0" marL="399959" marR="0" rtl="0" algn="l">
              <a:lnSpc>
                <a:spcPct val="80000"/>
              </a:lnSpc>
              <a:spcBef>
                <a:spcPts val="479"/>
              </a:spcBef>
              <a:spcAft>
                <a:spcPts val="0"/>
              </a:spcAft>
              <a:buNone/>
            </a:pPr>
            <a:r>
              <a:t/>
            </a:r>
            <a:endParaRPr b="0" i="0" sz="852" u="none" cap="none" strike="noStrike">
              <a:solidFill>
                <a:schemeClr val="dk1"/>
              </a:solidFill>
              <a:latin typeface="Arial"/>
              <a:ea typeface="Arial"/>
              <a:cs typeface="Arial"/>
              <a:sym typeface="Arial"/>
            </a:endParaRPr>
          </a:p>
          <a:p>
            <a:pPr indent="0" lvl="0" marL="399959" marR="0" rtl="0" algn="l">
              <a:lnSpc>
                <a:spcPct val="80000"/>
              </a:lnSpc>
              <a:spcBef>
                <a:spcPts val="479"/>
              </a:spcBef>
              <a:spcAft>
                <a:spcPts val="0"/>
              </a:spcAft>
              <a:buNone/>
            </a:pPr>
            <a:r>
              <a:t/>
            </a:r>
            <a:endParaRPr b="0" i="0" sz="852" u="none" cap="none" strike="noStrike">
              <a:solidFill>
                <a:schemeClr val="dk1"/>
              </a:solidFill>
              <a:latin typeface="Arial"/>
              <a:ea typeface="Arial"/>
              <a:cs typeface="Arial"/>
              <a:sym typeface="Arial"/>
            </a:endParaRPr>
          </a:p>
          <a:p>
            <a:pPr indent="0" lvl="0" marL="399959" marR="0" rtl="0" algn="l">
              <a:lnSpc>
                <a:spcPct val="80000"/>
              </a:lnSpc>
              <a:spcBef>
                <a:spcPts val="479"/>
              </a:spcBef>
              <a:spcAft>
                <a:spcPts val="0"/>
              </a:spcAft>
              <a:buNone/>
            </a:pPr>
            <a:r>
              <a:t/>
            </a:r>
            <a:endParaRPr b="0" i="0" sz="852" u="none" cap="none" strike="noStrike">
              <a:solidFill>
                <a:schemeClr val="dk1"/>
              </a:solidFill>
              <a:latin typeface="Arial"/>
              <a:ea typeface="Arial"/>
              <a:cs typeface="Arial"/>
              <a:sym typeface="Arial"/>
            </a:endParaRPr>
          </a:p>
          <a:p>
            <a:pPr indent="0" lvl="0" marL="399959" marR="0" rtl="0" algn="just">
              <a:lnSpc>
                <a:spcPct val="80000"/>
              </a:lnSpc>
              <a:spcBef>
                <a:spcPts val="479"/>
              </a:spcBef>
              <a:spcAft>
                <a:spcPts val="0"/>
              </a:spcAft>
              <a:buNone/>
            </a:pPr>
            <a:r>
              <a:t/>
            </a:r>
            <a:endParaRPr b="0" i="0" sz="852"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5"/>
          <p:cNvSpPr/>
          <p:nvPr/>
        </p:nvSpPr>
        <p:spPr>
          <a:xfrm>
            <a:off x="450550" y="54725"/>
            <a:ext cx="5496600" cy="6123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lang="en-US" sz="4000">
                <a:latin typeface="Calibri"/>
                <a:ea typeface="Calibri"/>
                <a:cs typeface="Calibri"/>
                <a:sym typeface="Calibri"/>
              </a:rPr>
              <a:t>Three Layer Architecture</a:t>
            </a:r>
            <a:endParaRPr b="0" i="0" sz="4000" u="none" cap="none" strike="noStrike">
              <a:solidFill>
                <a:schemeClr val="dk1"/>
              </a:solidFill>
              <a:latin typeface="Arial"/>
              <a:ea typeface="Arial"/>
              <a:cs typeface="Arial"/>
              <a:sym typeface="Arial"/>
            </a:endParaRPr>
          </a:p>
        </p:txBody>
      </p:sp>
      <p:sp>
        <p:nvSpPr>
          <p:cNvPr id="231" name="Google Shape;231;p45"/>
          <p:cNvSpPr/>
          <p:nvPr/>
        </p:nvSpPr>
        <p:spPr>
          <a:xfrm>
            <a:off x="450550" y="789125"/>
            <a:ext cx="8158200" cy="3857700"/>
          </a:xfrm>
          <a:prstGeom prst="rect">
            <a:avLst/>
          </a:prstGeom>
          <a:noFill/>
          <a:ln>
            <a:noFill/>
          </a:ln>
        </p:spPr>
        <p:txBody>
          <a:bodyPr anchorCtr="0" anchor="t" bIns="45000" lIns="90000" spcFirstLastPara="1" rIns="90000" wrap="square" tIns="45000">
            <a:noAutofit/>
          </a:bodyPr>
          <a:lstStyle/>
          <a:p>
            <a:pPr indent="-339725" lvl="0" marL="457200" rtl="0" algn="just">
              <a:lnSpc>
                <a:spcPct val="115000"/>
              </a:lnSpc>
              <a:spcBef>
                <a:spcPts val="479"/>
              </a:spcBef>
              <a:spcAft>
                <a:spcPts val="0"/>
              </a:spcAft>
              <a:buSzPts val="1750"/>
              <a:buFont typeface="Calibri"/>
              <a:buAutoNum type="arabicPeriod" startAt="2"/>
            </a:pPr>
            <a:r>
              <a:rPr b="1" i="1" lang="en-US" sz="1750">
                <a:solidFill>
                  <a:schemeClr val="dk1"/>
                </a:solidFill>
                <a:latin typeface="Calibri"/>
                <a:ea typeface="Calibri"/>
                <a:cs typeface="Calibri"/>
                <a:sym typeface="Calibri"/>
              </a:rPr>
              <a:t>Service Layer</a:t>
            </a:r>
            <a:r>
              <a:rPr lang="en-US" sz="1750">
                <a:solidFill>
                  <a:schemeClr val="dk1"/>
                </a:solidFill>
                <a:latin typeface="Calibri"/>
                <a:ea typeface="Calibri"/>
                <a:cs typeface="Calibri"/>
                <a:sym typeface="Calibri"/>
              </a:rPr>
              <a:t> - It’s also known as the business logic layer. As the heart of the application, it processes the information collected in the presentation layer. For example, this layer performs calculations, data transformations, processes, and validations (business rules). </a:t>
            </a:r>
            <a:endParaRPr b="1" i="1" sz="1750">
              <a:latin typeface="Calibri"/>
              <a:ea typeface="Calibri"/>
              <a:cs typeface="Calibri"/>
              <a:sym typeface="Calibri"/>
            </a:endParaRPr>
          </a:p>
          <a:p>
            <a:pPr indent="-339725" lvl="0" marL="457200" marR="0" rtl="0" algn="just">
              <a:lnSpc>
                <a:spcPct val="115000"/>
              </a:lnSpc>
              <a:spcBef>
                <a:spcPts val="0"/>
              </a:spcBef>
              <a:spcAft>
                <a:spcPts val="0"/>
              </a:spcAft>
              <a:buSzPts val="1750"/>
              <a:buFont typeface="Calibri"/>
              <a:buAutoNum type="arabicPeriod" startAt="2"/>
            </a:pPr>
            <a:r>
              <a:rPr b="1" i="1" lang="en-US" sz="1750">
                <a:latin typeface="Calibri"/>
                <a:ea typeface="Calibri"/>
                <a:cs typeface="Calibri"/>
                <a:sym typeface="Calibri"/>
              </a:rPr>
              <a:t>Data Layer</a:t>
            </a:r>
            <a:r>
              <a:rPr b="1" lang="en-US" sz="1750">
                <a:latin typeface="Calibri"/>
                <a:ea typeface="Calibri"/>
                <a:cs typeface="Calibri"/>
                <a:sym typeface="Calibri"/>
              </a:rPr>
              <a:t> </a:t>
            </a:r>
            <a:r>
              <a:rPr lang="en-US" sz="1750">
                <a:latin typeface="Calibri"/>
                <a:ea typeface="Calibri"/>
                <a:cs typeface="Calibri"/>
                <a:sym typeface="Calibri"/>
              </a:rPr>
              <a:t>-</a:t>
            </a:r>
            <a:r>
              <a:rPr b="1" lang="en-US" sz="1750">
                <a:latin typeface="Calibri"/>
                <a:ea typeface="Calibri"/>
                <a:cs typeface="Calibri"/>
                <a:sym typeface="Calibri"/>
              </a:rPr>
              <a:t> </a:t>
            </a:r>
            <a:r>
              <a:rPr lang="en-US" sz="1750">
                <a:solidFill>
                  <a:schemeClr val="dk1"/>
                </a:solidFill>
                <a:highlight>
                  <a:srgbClr val="FFFFFF"/>
                </a:highlight>
                <a:latin typeface="Calibri"/>
                <a:ea typeface="Calibri"/>
                <a:cs typeface="Calibri"/>
                <a:sym typeface="Calibri"/>
              </a:rPr>
              <a:t>It’s</a:t>
            </a:r>
            <a:r>
              <a:rPr lang="en-US" sz="1750">
                <a:solidFill>
                  <a:schemeClr val="dk1"/>
                </a:solidFill>
                <a:highlight>
                  <a:srgbClr val="FFFFFF"/>
                </a:highlight>
                <a:latin typeface="Calibri"/>
                <a:ea typeface="Calibri"/>
                <a:cs typeface="Calibri"/>
                <a:sym typeface="Calibri"/>
              </a:rPr>
              <a:t> responsib</a:t>
            </a:r>
            <a:r>
              <a:rPr lang="en-US" sz="1750">
                <a:solidFill>
                  <a:schemeClr val="dk1"/>
                </a:solidFill>
                <a:highlight>
                  <a:srgbClr val="FFFFFF"/>
                </a:highlight>
                <a:latin typeface="Calibri"/>
                <a:ea typeface="Calibri"/>
                <a:cs typeface="Calibri"/>
                <a:sym typeface="Calibri"/>
              </a:rPr>
              <a:t>ility is limited to create, retrieve, update, and delete data (CRUD operations) on a data source, which is usually a relational or non-relational database. The data access object (DAO) design pattern is used in this layer.</a:t>
            </a:r>
            <a:endParaRPr sz="1750">
              <a:solidFill>
                <a:schemeClr val="dk1"/>
              </a:solidFill>
              <a:highlight>
                <a:srgbClr val="FFFFFF"/>
              </a:highlight>
              <a:latin typeface="Calibri"/>
              <a:ea typeface="Calibri"/>
              <a:cs typeface="Calibri"/>
              <a:sym typeface="Calibri"/>
            </a:endParaRPr>
          </a:p>
          <a:p>
            <a:pPr indent="0" lvl="0" marL="0" marR="0" rtl="0" algn="just">
              <a:lnSpc>
                <a:spcPct val="115000"/>
              </a:lnSpc>
              <a:spcBef>
                <a:spcPts val="479"/>
              </a:spcBef>
              <a:spcAft>
                <a:spcPts val="0"/>
              </a:spcAft>
              <a:buNone/>
            </a:pPr>
            <a:r>
              <a:rPr b="1" lang="en-US" sz="1750">
                <a:solidFill>
                  <a:schemeClr val="dk1"/>
                </a:solidFill>
                <a:highlight>
                  <a:srgbClr val="FFFFFF"/>
                </a:highlight>
                <a:latin typeface="Calibri"/>
                <a:ea typeface="Calibri"/>
                <a:cs typeface="Calibri"/>
                <a:sym typeface="Calibri"/>
              </a:rPr>
              <a:t>Note</a:t>
            </a:r>
            <a:r>
              <a:rPr lang="en-US" sz="1750">
                <a:solidFill>
                  <a:schemeClr val="dk1"/>
                </a:solidFill>
                <a:highlight>
                  <a:srgbClr val="FFFFFF"/>
                </a:highlight>
                <a:latin typeface="Calibri"/>
                <a:ea typeface="Calibri"/>
                <a:cs typeface="Calibri"/>
                <a:sym typeface="Calibri"/>
              </a:rPr>
              <a:t>.- </a:t>
            </a:r>
            <a:r>
              <a:rPr lang="en-US" sz="1750">
                <a:solidFill>
                  <a:srgbClr val="525252"/>
                </a:solidFill>
                <a:highlight>
                  <a:srgbClr val="FFFFFF"/>
                </a:highlight>
                <a:latin typeface="Calibri"/>
                <a:ea typeface="Calibri"/>
                <a:cs typeface="Calibri"/>
                <a:sym typeface="Calibri"/>
              </a:rPr>
              <a:t> </a:t>
            </a:r>
            <a:r>
              <a:rPr i="1" lang="en-US" sz="1750">
                <a:solidFill>
                  <a:schemeClr val="dk1"/>
                </a:solidFill>
                <a:highlight>
                  <a:srgbClr val="FFFFFF"/>
                </a:highlight>
                <a:latin typeface="Calibri"/>
                <a:ea typeface="Calibri"/>
                <a:cs typeface="Calibri"/>
                <a:sym typeface="Calibri"/>
              </a:rPr>
              <a:t>Layer</a:t>
            </a:r>
            <a:r>
              <a:rPr lang="en-US" sz="1750">
                <a:solidFill>
                  <a:schemeClr val="dk1"/>
                </a:solidFill>
                <a:highlight>
                  <a:srgbClr val="FFFFFF"/>
                </a:highlight>
                <a:latin typeface="Calibri"/>
                <a:ea typeface="Calibri"/>
                <a:cs typeface="Calibri"/>
                <a:sym typeface="Calibri"/>
              </a:rPr>
              <a:t> is often used interchangeably, and mistakenly, for </a:t>
            </a:r>
            <a:r>
              <a:rPr i="1" lang="en-US" sz="1750">
                <a:solidFill>
                  <a:schemeClr val="dk1"/>
                </a:solidFill>
                <a:highlight>
                  <a:srgbClr val="FFFFFF"/>
                </a:highlight>
                <a:latin typeface="Calibri"/>
                <a:ea typeface="Calibri"/>
                <a:cs typeface="Calibri"/>
                <a:sym typeface="Calibri"/>
              </a:rPr>
              <a:t>tier</a:t>
            </a:r>
            <a:r>
              <a:rPr lang="en-US" sz="1750">
                <a:solidFill>
                  <a:schemeClr val="dk1"/>
                </a:solidFill>
                <a:highlight>
                  <a:srgbClr val="FFFFFF"/>
                </a:highlight>
                <a:latin typeface="Calibri"/>
                <a:ea typeface="Calibri"/>
                <a:cs typeface="Calibri"/>
                <a:sym typeface="Calibri"/>
              </a:rPr>
              <a:t>. They aren't the same. A </a:t>
            </a:r>
            <a:r>
              <a:rPr i="1" lang="en-US" sz="1750">
                <a:solidFill>
                  <a:schemeClr val="dk1"/>
                </a:solidFill>
                <a:highlight>
                  <a:srgbClr val="FFFFFF"/>
                </a:highlight>
                <a:latin typeface="Calibri"/>
                <a:ea typeface="Calibri"/>
                <a:cs typeface="Calibri"/>
                <a:sym typeface="Calibri"/>
              </a:rPr>
              <a:t>layer</a:t>
            </a:r>
            <a:r>
              <a:rPr lang="en-US" sz="1750">
                <a:solidFill>
                  <a:schemeClr val="dk1"/>
                </a:solidFill>
                <a:highlight>
                  <a:srgbClr val="FFFFFF"/>
                </a:highlight>
                <a:latin typeface="Calibri"/>
                <a:ea typeface="Calibri"/>
                <a:cs typeface="Calibri"/>
                <a:sym typeface="Calibri"/>
              </a:rPr>
              <a:t> refers to a functional division of the software, but a </a:t>
            </a:r>
            <a:r>
              <a:rPr i="1" lang="en-US" sz="1750">
                <a:solidFill>
                  <a:schemeClr val="dk1"/>
                </a:solidFill>
                <a:highlight>
                  <a:srgbClr val="FFFFFF"/>
                </a:highlight>
                <a:latin typeface="Calibri"/>
                <a:ea typeface="Calibri"/>
                <a:cs typeface="Calibri"/>
                <a:sym typeface="Calibri"/>
              </a:rPr>
              <a:t>tier</a:t>
            </a:r>
            <a:r>
              <a:rPr lang="en-US" sz="1750">
                <a:solidFill>
                  <a:schemeClr val="dk1"/>
                </a:solidFill>
                <a:highlight>
                  <a:srgbClr val="FFFFFF"/>
                </a:highlight>
                <a:latin typeface="Calibri"/>
                <a:ea typeface="Calibri"/>
                <a:cs typeface="Calibri"/>
                <a:sym typeface="Calibri"/>
              </a:rPr>
              <a:t> refers to a functional division of the software that runs on infrastructure separate from the other divisions. The Contacts app on your phone, for example, is a three-layer application, but a single-tier application, because all three layers run on your phone.</a:t>
            </a:r>
            <a:endParaRPr sz="1750">
              <a:solidFill>
                <a:srgbClr val="525252"/>
              </a:solidFill>
              <a:highlight>
                <a:srgbClr val="FFFFFF"/>
              </a:highlight>
              <a:latin typeface="Calibri"/>
              <a:ea typeface="Calibri"/>
              <a:cs typeface="Calibri"/>
              <a:sym typeface="Calibri"/>
            </a:endParaRPr>
          </a:p>
          <a:p>
            <a:pPr indent="0" lvl="0" marL="0" marR="0" rtl="0" algn="just">
              <a:lnSpc>
                <a:spcPct val="100000"/>
              </a:lnSpc>
              <a:spcBef>
                <a:spcPts val="479"/>
              </a:spcBef>
              <a:spcAft>
                <a:spcPts val="0"/>
              </a:spcAft>
              <a:buNone/>
            </a:pPr>
            <a:r>
              <a:t/>
            </a:r>
            <a:endParaRPr sz="1750">
              <a:solidFill>
                <a:schemeClr val="dk1"/>
              </a:solidFill>
              <a:highlight>
                <a:srgbClr val="FFFFFF"/>
              </a:highlight>
              <a:latin typeface="Calibri"/>
              <a:ea typeface="Calibri"/>
              <a:cs typeface="Calibri"/>
              <a:sym typeface="Calibri"/>
            </a:endParaRPr>
          </a:p>
          <a:p>
            <a:pPr indent="0" lvl="0" marL="399959" marR="0" rtl="0" algn="l">
              <a:lnSpc>
                <a:spcPct val="80000"/>
              </a:lnSpc>
              <a:spcBef>
                <a:spcPts val="479"/>
              </a:spcBef>
              <a:spcAft>
                <a:spcPts val="0"/>
              </a:spcAft>
              <a:buNone/>
            </a:pPr>
            <a:r>
              <a:t/>
            </a:r>
            <a:endParaRPr i="0" sz="1750" u="none" cap="none" strike="noStrike">
              <a:solidFill>
                <a:schemeClr val="dk1"/>
              </a:solidFill>
              <a:latin typeface="Calibri"/>
              <a:ea typeface="Calibri"/>
              <a:cs typeface="Calibri"/>
              <a:sym typeface="Calibri"/>
            </a:endParaRPr>
          </a:p>
          <a:p>
            <a:pPr indent="0" lvl="0" marL="399959" marR="0" rtl="0" algn="l">
              <a:lnSpc>
                <a:spcPct val="80000"/>
              </a:lnSpc>
              <a:spcBef>
                <a:spcPts val="479"/>
              </a:spcBef>
              <a:spcAft>
                <a:spcPts val="0"/>
              </a:spcAft>
              <a:buNone/>
            </a:pPr>
            <a:r>
              <a:t/>
            </a:r>
            <a:endParaRPr i="0" sz="1750" u="none" cap="none" strike="noStrike">
              <a:solidFill>
                <a:schemeClr val="dk1"/>
              </a:solidFill>
              <a:latin typeface="Calibri"/>
              <a:ea typeface="Calibri"/>
              <a:cs typeface="Calibri"/>
              <a:sym typeface="Calibri"/>
            </a:endParaRPr>
          </a:p>
          <a:p>
            <a:pPr indent="0" lvl="0" marL="399959" marR="0" rtl="0" algn="l">
              <a:lnSpc>
                <a:spcPct val="80000"/>
              </a:lnSpc>
              <a:spcBef>
                <a:spcPts val="479"/>
              </a:spcBef>
              <a:spcAft>
                <a:spcPts val="0"/>
              </a:spcAft>
              <a:buNone/>
            </a:pPr>
            <a:r>
              <a:t/>
            </a:r>
            <a:endParaRPr i="0" sz="1750" u="none" cap="none" strike="noStrike">
              <a:solidFill>
                <a:schemeClr val="dk1"/>
              </a:solidFill>
              <a:latin typeface="Calibri"/>
              <a:ea typeface="Calibri"/>
              <a:cs typeface="Calibri"/>
              <a:sym typeface="Calibri"/>
            </a:endParaRPr>
          </a:p>
          <a:p>
            <a:pPr indent="0" lvl="0" marL="399959" marR="0" rtl="0" algn="l">
              <a:lnSpc>
                <a:spcPct val="80000"/>
              </a:lnSpc>
              <a:spcBef>
                <a:spcPts val="479"/>
              </a:spcBef>
              <a:spcAft>
                <a:spcPts val="0"/>
              </a:spcAft>
              <a:buNone/>
            </a:pPr>
            <a:r>
              <a:t/>
            </a:r>
            <a:endParaRPr i="0" sz="1750" u="none" cap="none" strike="noStrike">
              <a:solidFill>
                <a:schemeClr val="dk1"/>
              </a:solidFill>
              <a:latin typeface="Calibri"/>
              <a:ea typeface="Calibri"/>
              <a:cs typeface="Calibri"/>
              <a:sym typeface="Calibri"/>
            </a:endParaRPr>
          </a:p>
          <a:p>
            <a:pPr indent="0" lvl="0" marL="399959" marR="0" rtl="0" algn="l">
              <a:lnSpc>
                <a:spcPct val="80000"/>
              </a:lnSpc>
              <a:spcBef>
                <a:spcPts val="479"/>
              </a:spcBef>
              <a:spcAft>
                <a:spcPts val="0"/>
              </a:spcAft>
              <a:buNone/>
            </a:pPr>
            <a:r>
              <a:t/>
            </a:r>
            <a:endParaRPr i="0" sz="1750" u="none" cap="none" strike="noStrike">
              <a:solidFill>
                <a:schemeClr val="dk1"/>
              </a:solidFill>
              <a:latin typeface="Calibri"/>
              <a:ea typeface="Calibri"/>
              <a:cs typeface="Calibri"/>
              <a:sym typeface="Calibri"/>
            </a:endParaRPr>
          </a:p>
          <a:p>
            <a:pPr indent="0" lvl="0" marL="399959" marR="0" rtl="0" algn="l">
              <a:lnSpc>
                <a:spcPct val="80000"/>
              </a:lnSpc>
              <a:spcBef>
                <a:spcPts val="479"/>
              </a:spcBef>
              <a:spcAft>
                <a:spcPts val="0"/>
              </a:spcAft>
              <a:buNone/>
            </a:pPr>
            <a:r>
              <a:t/>
            </a:r>
            <a:endParaRPr i="0" sz="1750" u="none" cap="none" strike="noStrike">
              <a:solidFill>
                <a:schemeClr val="dk1"/>
              </a:solidFill>
              <a:latin typeface="Calibri"/>
              <a:ea typeface="Calibri"/>
              <a:cs typeface="Calibri"/>
              <a:sym typeface="Calibri"/>
            </a:endParaRPr>
          </a:p>
          <a:p>
            <a:pPr indent="0" lvl="0" marL="399959" marR="0" rtl="0" algn="l">
              <a:lnSpc>
                <a:spcPct val="80000"/>
              </a:lnSpc>
              <a:spcBef>
                <a:spcPts val="479"/>
              </a:spcBef>
              <a:spcAft>
                <a:spcPts val="0"/>
              </a:spcAft>
              <a:buNone/>
            </a:pPr>
            <a:r>
              <a:t/>
            </a:r>
            <a:endParaRPr i="0" sz="1750" u="none" cap="none" strike="noStrike">
              <a:solidFill>
                <a:schemeClr val="dk1"/>
              </a:solidFill>
              <a:latin typeface="Calibri"/>
              <a:ea typeface="Calibri"/>
              <a:cs typeface="Calibri"/>
              <a:sym typeface="Calibri"/>
            </a:endParaRPr>
          </a:p>
          <a:p>
            <a:pPr indent="0" lvl="0" marL="399959" marR="0" rtl="0" algn="l">
              <a:lnSpc>
                <a:spcPct val="80000"/>
              </a:lnSpc>
              <a:spcBef>
                <a:spcPts val="479"/>
              </a:spcBef>
              <a:spcAft>
                <a:spcPts val="0"/>
              </a:spcAft>
              <a:buNone/>
            </a:pPr>
            <a:r>
              <a:t/>
            </a:r>
            <a:endParaRPr i="0" sz="1750" u="none" cap="none" strike="noStrike">
              <a:solidFill>
                <a:schemeClr val="dk1"/>
              </a:solidFill>
              <a:latin typeface="Calibri"/>
              <a:ea typeface="Calibri"/>
              <a:cs typeface="Calibri"/>
              <a:sym typeface="Calibri"/>
            </a:endParaRPr>
          </a:p>
          <a:p>
            <a:pPr indent="0" lvl="0" marL="399959" marR="0" rtl="0" algn="l">
              <a:lnSpc>
                <a:spcPct val="80000"/>
              </a:lnSpc>
              <a:spcBef>
                <a:spcPts val="479"/>
              </a:spcBef>
              <a:spcAft>
                <a:spcPts val="0"/>
              </a:spcAft>
              <a:buNone/>
            </a:pPr>
            <a:r>
              <a:t/>
            </a:r>
            <a:endParaRPr i="0" sz="1750" u="none" cap="none" strike="noStrike">
              <a:solidFill>
                <a:schemeClr val="dk1"/>
              </a:solidFill>
              <a:latin typeface="Calibri"/>
              <a:ea typeface="Calibri"/>
              <a:cs typeface="Calibri"/>
              <a:sym typeface="Calibri"/>
            </a:endParaRPr>
          </a:p>
          <a:p>
            <a:pPr indent="0" lvl="0" marL="399959" marR="0" rtl="0" algn="just">
              <a:lnSpc>
                <a:spcPct val="80000"/>
              </a:lnSpc>
              <a:spcBef>
                <a:spcPts val="479"/>
              </a:spcBef>
              <a:spcAft>
                <a:spcPts val="0"/>
              </a:spcAft>
              <a:buNone/>
            </a:pPr>
            <a:r>
              <a:t/>
            </a:r>
            <a:endParaRPr i="0" sz="175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p:nvPr/>
        </p:nvSpPr>
        <p:spPr>
          <a:xfrm>
            <a:off x="497550" y="72625"/>
            <a:ext cx="17952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Calibri"/>
                <a:ea typeface="Calibri"/>
                <a:cs typeface="Calibri"/>
                <a:sym typeface="Calibri"/>
              </a:rPr>
              <a:t>Agenda</a:t>
            </a:r>
            <a:endParaRPr b="0" i="0" sz="4000" u="none" cap="none" strike="noStrike">
              <a:solidFill>
                <a:schemeClr val="dk1"/>
              </a:solidFill>
              <a:latin typeface="Arial"/>
              <a:ea typeface="Arial"/>
              <a:cs typeface="Arial"/>
              <a:sym typeface="Arial"/>
            </a:endParaRPr>
          </a:p>
        </p:txBody>
      </p:sp>
      <p:sp>
        <p:nvSpPr>
          <p:cNvPr id="126" name="Google Shape;126;p28"/>
          <p:cNvSpPr/>
          <p:nvPr/>
        </p:nvSpPr>
        <p:spPr>
          <a:xfrm>
            <a:off x="531150" y="860600"/>
            <a:ext cx="4995600" cy="3282900"/>
          </a:xfrm>
          <a:prstGeom prst="rect">
            <a:avLst/>
          </a:prstGeom>
          <a:noFill/>
          <a:ln>
            <a:noFill/>
          </a:ln>
        </p:spPr>
        <p:txBody>
          <a:bodyPr anchorCtr="0" anchor="t" bIns="45000" lIns="90000" spcFirstLastPara="1" rIns="90000" wrap="square" tIns="45000">
            <a:noAutofit/>
          </a:bodyPr>
          <a:lstStyle/>
          <a:p>
            <a:pPr indent="-357378" lvl="0" marL="457200" marR="0" rtl="0" algn="l">
              <a:lnSpc>
                <a:spcPct val="115000"/>
              </a:lnSpc>
              <a:spcBef>
                <a:spcPts val="0"/>
              </a:spcBef>
              <a:spcAft>
                <a:spcPts val="0"/>
              </a:spcAft>
              <a:buClr>
                <a:srgbClr val="000000"/>
              </a:buClr>
              <a:buSzPts val="2028"/>
              <a:buFont typeface="Calibri"/>
              <a:buChar char="➢"/>
            </a:pPr>
            <a:r>
              <a:rPr b="0" i="0" lang="en-US" sz="2028" u="none" cap="none" strike="noStrike">
                <a:solidFill>
                  <a:srgbClr val="000000"/>
                </a:solidFill>
                <a:latin typeface="Calibri"/>
                <a:ea typeface="Calibri"/>
                <a:cs typeface="Calibri"/>
                <a:sym typeface="Calibri"/>
              </a:rPr>
              <a:t>Spring Framework</a:t>
            </a:r>
            <a:endParaRPr b="0" i="0" sz="2028" u="none" cap="none" strike="noStrike">
              <a:solidFill>
                <a:srgbClr val="000000"/>
              </a:solidFill>
              <a:latin typeface="Calibri"/>
              <a:ea typeface="Calibri"/>
              <a:cs typeface="Calibri"/>
              <a:sym typeface="Calibri"/>
            </a:endParaRPr>
          </a:p>
          <a:p>
            <a:pPr indent="-357378" lvl="0" marL="457200" rtl="0" algn="l">
              <a:lnSpc>
                <a:spcPct val="115000"/>
              </a:lnSpc>
              <a:spcBef>
                <a:spcPts val="0"/>
              </a:spcBef>
              <a:spcAft>
                <a:spcPts val="0"/>
              </a:spcAft>
              <a:buClr>
                <a:schemeClr val="dk1"/>
              </a:buClr>
              <a:buSzPts val="2028"/>
              <a:buFont typeface="Calibri"/>
              <a:buChar char="➢"/>
            </a:pPr>
            <a:r>
              <a:rPr lang="en-US" sz="2028">
                <a:solidFill>
                  <a:schemeClr val="dk1"/>
                </a:solidFill>
                <a:latin typeface="Calibri"/>
                <a:ea typeface="Calibri"/>
                <a:cs typeface="Calibri"/>
                <a:sym typeface="Calibri"/>
              </a:rPr>
              <a:t>Spring Boot</a:t>
            </a:r>
            <a:endParaRPr sz="2028">
              <a:solidFill>
                <a:schemeClr val="dk1"/>
              </a:solidFill>
              <a:latin typeface="Calibri"/>
              <a:ea typeface="Calibri"/>
              <a:cs typeface="Calibri"/>
              <a:sym typeface="Calibri"/>
            </a:endParaRPr>
          </a:p>
          <a:p>
            <a:pPr indent="-357378" lvl="1" marL="914400" rtl="0" algn="l">
              <a:lnSpc>
                <a:spcPct val="115000"/>
              </a:lnSpc>
              <a:spcBef>
                <a:spcPts val="0"/>
              </a:spcBef>
              <a:spcAft>
                <a:spcPts val="0"/>
              </a:spcAft>
              <a:buClr>
                <a:schemeClr val="dk1"/>
              </a:buClr>
              <a:buSzPts val="2028"/>
              <a:buFont typeface="Calibri"/>
              <a:buChar char="○"/>
            </a:pPr>
            <a:r>
              <a:rPr lang="en-US" sz="2028">
                <a:solidFill>
                  <a:schemeClr val="dk1"/>
                </a:solidFill>
                <a:latin typeface="Calibri"/>
                <a:ea typeface="Calibri"/>
                <a:cs typeface="Calibri"/>
                <a:sym typeface="Calibri"/>
              </a:rPr>
              <a:t>Advantages</a:t>
            </a:r>
            <a:endParaRPr sz="2028">
              <a:solidFill>
                <a:schemeClr val="dk1"/>
              </a:solidFill>
              <a:latin typeface="Calibri"/>
              <a:ea typeface="Calibri"/>
              <a:cs typeface="Calibri"/>
              <a:sym typeface="Calibri"/>
            </a:endParaRPr>
          </a:p>
          <a:p>
            <a:pPr indent="-357378" lvl="1" marL="914400" rtl="0" algn="l">
              <a:lnSpc>
                <a:spcPct val="115000"/>
              </a:lnSpc>
              <a:spcBef>
                <a:spcPts val="0"/>
              </a:spcBef>
              <a:spcAft>
                <a:spcPts val="0"/>
              </a:spcAft>
              <a:buClr>
                <a:schemeClr val="dk1"/>
              </a:buClr>
              <a:buSzPts val="2028"/>
              <a:buFont typeface="Calibri"/>
              <a:buChar char="○"/>
            </a:pPr>
            <a:r>
              <a:rPr lang="en-US" sz="2028">
                <a:solidFill>
                  <a:schemeClr val="dk1"/>
                </a:solidFill>
                <a:latin typeface="Calibri"/>
                <a:ea typeface="Calibri"/>
                <a:cs typeface="Calibri"/>
                <a:sym typeface="Calibri"/>
              </a:rPr>
              <a:t>Some Annotations</a:t>
            </a:r>
            <a:endParaRPr sz="2028">
              <a:latin typeface="Calibri"/>
              <a:ea typeface="Calibri"/>
              <a:cs typeface="Calibri"/>
              <a:sym typeface="Calibri"/>
            </a:endParaRPr>
          </a:p>
          <a:p>
            <a:pPr indent="-357378" lvl="0" marL="457200" marR="0" rtl="0" algn="l">
              <a:lnSpc>
                <a:spcPct val="115000"/>
              </a:lnSpc>
              <a:spcBef>
                <a:spcPts val="0"/>
              </a:spcBef>
              <a:spcAft>
                <a:spcPts val="0"/>
              </a:spcAft>
              <a:buClr>
                <a:srgbClr val="000000"/>
              </a:buClr>
              <a:buSzPts val="2028"/>
              <a:buFont typeface="Calibri"/>
              <a:buChar char="➢"/>
            </a:pPr>
            <a:r>
              <a:rPr b="0" i="0" lang="en-US" sz="2028" u="none" cap="none" strike="noStrike">
                <a:solidFill>
                  <a:srgbClr val="000000"/>
                </a:solidFill>
                <a:latin typeface="Calibri"/>
                <a:ea typeface="Calibri"/>
                <a:cs typeface="Calibri"/>
                <a:sym typeface="Calibri"/>
              </a:rPr>
              <a:t>Spring Container</a:t>
            </a:r>
            <a:endParaRPr b="0" i="0" sz="2028" u="none" cap="none" strike="noStrike">
              <a:solidFill>
                <a:schemeClr val="dk1"/>
              </a:solidFill>
              <a:latin typeface="Calibri"/>
              <a:ea typeface="Calibri"/>
              <a:cs typeface="Calibri"/>
              <a:sym typeface="Calibri"/>
            </a:endParaRPr>
          </a:p>
          <a:p>
            <a:pPr indent="-357378" lvl="0" marL="457200" marR="0" rtl="0" algn="l">
              <a:lnSpc>
                <a:spcPct val="115000"/>
              </a:lnSpc>
              <a:spcBef>
                <a:spcPts val="0"/>
              </a:spcBef>
              <a:spcAft>
                <a:spcPts val="0"/>
              </a:spcAft>
              <a:buClr>
                <a:srgbClr val="000000"/>
              </a:buClr>
              <a:buSzPts val="2028"/>
              <a:buFont typeface="Calibri"/>
              <a:buChar char="➢"/>
            </a:pPr>
            <a:r>
              <a:rPr b="0" i="0" lang="en-US" sz="2028" u="none" cap="none" strike="noStrike">
                <a:solidFill>
                  <a:srgbClr val="000000"/>
                </a:solidFill>
                <a:latin typeface="Calibri"/>
                <a:ea typeface="Calibri"/>
                <a:cs typeface="Calibri"/>
                <a:sym typeface="Calibri"/>
              </a:rPr>
              <a:t>Design Patterns (used by Spring)</a:t>
            </a:r>
            <a:endParaRPr b="0" i="0" sz="2028" u="none" cap="none" strike="noStrike">
              <a:solidFill>
                <a:schemeClr val="dk1"/>
              </a:solidFill>
              <a:latin typeface="Calibri"/>
              <a:ea typeface="Calibri"/>
              <a:cs typeface="Calibri"/>
              <a:sym typeface="Calibri"/>
            </a:endParaRPr>
          </a:p>
          <a:p>
            <a:pPr indent="-357378" lvl="1" marL="914400" marR="0" rtl="0" algn="l">
              <a:lnSpc>
                <a:spcPct val="115000"/>
              </a:lnSpc>
              <a:spcBef>
                <a:spcPts val="0"/>
              </a:spcBef>
              <a:spcAft>
                <a:spcPts val="0"/>
              </a:spcAft>
              <a:buClr>
                <a:srgbClr val="000000"/>
              </a:buClr>
              <a:buSzPts val="2028"/>
              <a:buFont typeface="Calibri"/>
              <a:buChar char="○"/>
            </a:pPr>
            <a:r>
              <a:rPr b="0" i="0" lang="en-US" sz="2028" u="none" cap="none" strike="noStrike">
                <a:solidFill>
                  <a:srgbClr val="000000"/>
                </a:solidFill>
                <a:latin typeface="Calibri"/>
                <a:ea typeface="Calibri"/>
                <a:cs typeface="Calibri"/>
                <a:sym typeface="Calibri"/>
              </a:rPr>
              <a:t>Definition</a:t>
            </a:r>
            <a:endParaRPr b="0" i="0" sz="2028" u="none" cap="none" strike="noStrike">
              <a:solidFill>
                <a:schemeClr val="dk1"/>
              </a:solidFill>
              <a:latin typeface="Calibri"/>
              <a:ea typeface="Calibri"/>
              <a:cs typeface="Calibri"/>
              <a:sym typeface="Calibri"/>
            </a:endParaRPr>
          </a:p>
          <a:p>
            <a:pPr indent="-357378" lvl="1" marL="914400" marR="0" rtl="0" algn="l">
              <a:lnSpc>
                <a:spcPct val="115000"/>
              </a:lnSpc>
              <a:spcBef>
                <a:spcPts val="0"/>
              </a:spcBef>
              <a:spcAft>
                <a:spcPts val="0"/>
              </a:spcAft>
              <a:buClr>
                <a:srgbClr val="000000"/>
              </a:buClr>
              <a:buSzPts val="2028"/>
              <a:buFont typeface="Calibri"/>
              <a:buChar char="○"/>
            </a:pPr>
            <a:r>
              <a:rPr b="0" i="0" lang="en-US" sz="2028" u="none" cap="none" strike="noStrike">
                <a:solidFill>
                  <a:srgbClr val="000000"/>
                </a:solidFill>
                <a:latin typeface="Calibri"/>
                <a:ea typeface="Calibri"/>
                <a:cs typeface="Calibri"/>
                <a:sym typeface="Calibri"/>
              </a:rPr>
              <a:t>Dependency Injection</a:t>
            </a:r>
            <a:endParaRPr sz="2028">
              <a:solidFill>
                <a:schemeClr val="dk1"/>
              </a:solidFill>
              <a:latin typeface="Calibri"/>
              <a:ea typeface="Calibri"/>
              <a:cs typeface="Calibri"/>
              <a:sym typeface="Calibri"/>
            </a:endParaRPr>
          </a:p>
          <a:p>
            <a:pPr indent="-357378" lvl="1" marL="914400" marR="0" rtl="0" algn="l">
              <a:lnSpc>
                <a:spcPct val="115000"/>
              </a:lnSpc>
              <a:spcBef>
                <a:spcPts val="0"/>
              </a:spcBef>
              <a:spcAft>
                <a:spcPts val="0"/>
              </a:spcAft>
              <a:buClr>
                <a:srgbClr val="000000"/>
              </a:buClr>
              <a:buSzPts val="2028"/>
              <a:buFont typeface="Calibri"/>
              <a:buChar char="○"/>
            </a:pPr>
            <a:r>
              <a:rPr b="0" i="0" lang="en-US" sz="2028" u="none" cap="none" strike="noStrike">
                <a:solidFill>
                  <a:srgbClr val="000000"/>
                </a:solidFill>
                <a:latin typeface="Calibri"/>
                <a:ea typeface="Calibri"/>
                <a:cs typeface="Calibri"/>
                <a:sym typeface="Calibri"/>
              </a:rPr>
              <a:t>Other Design Patterns</a:t>
            </a:r>
            <a:endParaRPr b="0" i="0" sz="2028"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6"/>
          <p:cNvSpPr/>
          <p:nvPr/>
        </p:nvSpPr>
        <p:spPr>
          <a:xfrm>
            <a:off x="450550" y="54725"/>
            <a:ext cx="4823100" cy="6123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Calibri"/>
                <a:ea typeface="Calibri"/>
                <a:cs typeface="Calibri"/>
                <a:sym typeface="Calibri"/>
              </a:rPr>
              <a:t>Application Service</a:t>
            </a:r>
            <a:endParaRPr b="0" i="0" sz="4000" u="none" cap="none" strike="noStrike">
              <a:solidFill>
                <a:schemeClr val="dk1"/>
              </a:solidFill>
              <a:latin typeface="Arial"/>
              <a:ea typeface="Arial"/>
              <a:cs typeface="Arial"/>
              <a:sym typeface="Arial"/>
            </a:endParaRPr>
          </a:p>
        </p:txBody>
      </p:sp>
      <p:sp>
        <p:nvSpPr>
          <p:cNvPr id="237" name="Google Shape;237;p46"/>
          <p:cNvSpPr/>
          <p:nvPr/>
        </p:nvSpPr>
        <p:spPr>
          <a:xfrm>
            <a:off x="450550" y="937775"/>
            <a:ext cx="8124300" cy="1167300"/>
          </a:xfrm>
          <a:prstGeom prst="rect">
            <a:avLst/>
          </a:prstGeom>
          <a:noFill/>
          <a:ln>
            <a:noFill/>
          </a:ln>
        </p:spPr>
        <p:txBody>
          <a:bodyPr anchorCtr="0" anchor="t" bIns="45000" lIns="90000" spcFirstLastPara="1" rIns="90000" wrap="square" tIns="45000">
            <a:noAutofit/>
          </a:bodyPr>
          <a:lstStyle/>
          <a:p>
            <a:pPr indent="-316960" lvl="0" marL="343080" marR="0" rtl="0" algn="just">
              <a:lnSpc>
                <a:spcPct val="115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It reduces the coupling between the user interface and the persistence components by having a layer of Service components where the application's business logic is concentrated.</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7"/>
          <p:cNvSpPr/>
          <p:nvPr/>
        </p:nvSpPr>
        <p:spPr>
          <a:xfrm>
            <a:off x="450550" y="54725"/>
            <a:ext cx="5835000" cy="6123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solidFill>
                  <a:srgbClr val="000000"/>
                </a:solidFill>
                <a:latin typeface="Calibri"/>
                <a:ea typeface="Calibri"/>
                <a:cs typeface="Calibri"/>
                <a:sym typeface="Calibri"/>
              </a:rPr>
              <a:t>Data Access Objects (DAO)</a:t>
            </a:r>
            <a:endParaRPr b="0" i="0" sz="3600" u="none" cap="none" strike="noStrike">
              <a:solidFill>
                <a:schemeClr val="dk1"/>
              </a:solidFill>
              <a:latin typeface="Arial"/>
              <a:ea typeface="Arial"/>
              <a:cs typeface="Arial"/>
              <a:sym typeface="Arial"/>
            </a:endParaRPr>
          </a:p>
        </p:txBody>
      </p:sp>
      <p:sp>
        <p:nvSpPr>
          <p:cNvPr id="243" name="Google Shape;243;p47"/>
          <p:cNvSpPr/>
          <p:nvPr/>
        </p:nvSpPr>
        <p:spPr>
          <a:xfrm>
            <a:off x="450550" y="971650"/>
            <a:ext cx="8117700" cy="1926300"/>
          </a:xfrm>
          <a:prstGeom prst="rect">
            <a:avLst/>
          </a:prstGeom>
          <a:noFill/>
          <a:ln>
            <a:noFill/>
          </a:ln>
        </p:spPr>
        <p:txBody>
          <a:bodyPr anchorCtr="0" anchor="t" bIns="45000" lIns="90000" spcFirstLastPara="1" rIns="90000" wrap="square" tIns="45000">
            <a:noAutofit/>
          </a:bodyPr>
          <a:lstStyle/>
          <a:p>
            <a:pPr indent="-316960" lvl="0" marL="343080" marR="0" rtl="0" algn="just">
              <a:lnSpc>
                <a:spcPct val="115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It encapsulates all the access to the source of data.</a:t>
            </a:r>
            <a:endParaRPr b="0" i="0" sz="2000" u="none" cap="none" strike="noStrike">
              <a:solidFill>
                <a:schemeClr val="dk1"/>
              </a:solidFill>
              <a:latin typeface="Calibri"/>
              <a:ea typeface="Calibri"/>
              <a:cs typeface="Calibri"/>
              <a:sym typeface="Calibri"/>
            </a:endParaRPr>
          </a:p>
          <a:p>
            <a:pPr indent="-316960" lvl="0" marL="343080" marR="0" rtl="0" algn="just">
              <a:lnSpc>
                <a:spcPct val="115000"/>
              </a:lnSpc>
              <a:spcBef>
                <a:spcPts val="641"/>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The source of data could be a Database, Files, Web Services, any data repository. </a:t>
            </a:r>
            <a:endParaRPr sz="2000">
              <a:solidFill>
                <a:schemeClr val="dk1"/>
              </a:solidFill>
              <a:latin typeface="Calibri"/>
              <a:ea typeface="Calibri"/>
              <a:cs typeface="Calibri"/>
              <a:sym typeface="Calibri"/>
            </a:endParaRPr>
          </a:p>
          <a:p>
            <a:pPr indent="-316960" lvl="0" marL="343080" marR="0" rtl="0" algn="just">
              <a:lnSpc>
                <a:spcPct val="115000"/>
              </a:lnSpc>
              <a:spcBef>
                <a:spcPts val="641"/>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It help us to have all data access in one place in our projects.</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8"/>
          <p:cNvSpPr/>
          <p:nvPr/>
        </p:nvSpPr>
        <p:spPr>
          <a:xfrm>
            <a:off x="443175" y="54725"/>
            <a:ext cx="2548200" cy="6123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solidFill>
                  <a:srgbClr val="000000"/>
                </a:solidFill>
                <a:latin typeface="Calibri"/>
                <a:ea typeface="Calibri"/>
                <a:cs typeface="Calibri"/>
                <a:sym typeface="Calibri"/>
              </a:rPr>
              <a:t>Spring MVC</a:t>
            </a:r>
            <a:endParaRPr b="0" i="0" sz="3600" u="none" cap="none" strike="noStrike">
              <a:solidFill>
                <a:schemeClr val="dk1"/>
              </a:solidFill>
              <a:latin typeface="Arial"/>
              <a:ea typeface="Arial"/>
              <a:cs typeface="Arial"/>
              <a:sym typeface="Arial"/>
            </a:endParaRPr>
          </a:p>
        </p:txBody>
      </p:sp>
      <p:sp>
        <p:nvSpPr>
          <p:cNvPr id="249" name="Google Shape;249;p48"/>
          <p:cNvSpPr/>
          <p:nvPr/>
        </p:nvSpPr>
        <p:spPr>
          <a:xfrm>
            <a:off x="443175" y="988900"/>
            <a:ext cx="8095200" cy="3681000"/>
          </a:xfrm>
          <a:prstGeom prst="rect">
            <a:avLst/>
          </a:prstGeom>
          <a:noFill/>
          <a:ln>
            <a:noFill/>
          </a:ln>
        </p:spPr>
        <p:txBody>
          <a:bodyPr anchorCtr="0" anchor="t" bIns="45000" lIns="90000" spcFirstLastPara="1" rIns="90000" wrap="square" tIns="45000">
            <a:noAutofit/>
          </a:bodyPr>
          <a:lstStyle/>
          <a:p>
            <a:pPr indent="-316960" lvl="0" marL="343080" marR="0" rtl="0" algn="just">
              <a:lnSpc>
                <a:spcPct val="115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Spring Framework has its own MVC module that implements the MVC design pattern. </a:t>
            </a:r>
            <a:endParaRPr b="0" i="0" sz="2000" u="none" cap="none" strike="noStrike">
              <a:solidFill>
                <a:schemeClr val="dk1"/>
              </a:solidFill>
              <a:latin typeface="Calibri"/>
              <a:ea typeface="Calibri"/>
              <a:cs typeface="Calibri"/>
              <a:sym typeface="Calibri"/>
            </a:endParaRPr>
          </a:p>
          <a:p>
            <a:pPr indent="-316960" lvl="0" marL="343080" marR="0" rtl="0" algn="just">
              <a:lnSpc>
                <a:spcPct val="115000"/>
              </a:lnSpc>
              <a:spcBef>
                <a:spcPts val="641"/>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The main component of this Spring module is the DispatcherServlet. It’s in charge of handling the user HTTP requests and sending them to the appropriate Controller.</a:t>
            </a:r>
            <a:endParaRPr b="0" i="0" sz="2000" u="none" cap="none" strike="noStrike">
              <a:solidFill>
                <a:schemeClr val="dk1"/>
              </a:solidFill>
              <a:latin typeface="Calibri"/>
              <a:ea typeface="Calibri"/>
              <a:cs typeface="Calibri"/>
              <a:sym typeface="Calibri"/>
            </a:endParaRPr>
          </a:p>
          <a:p>
            <a:pPr indent="-316960" lvl="0" marL="343080" marR="0" rtl="0" algn="just">
              <a:lnSpc>
                <a:spcPct val="115000"/>
              </a:lnSpc>
              <a:spcBef>
                <a:spcPts val="641"/>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It can be integrated with templating technologies such as Thymeleaf, Velocity, Freemarker, among others.</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9"/>
          <p:cNvSpPr/>
          <p:nvPr/>
        </p:nvSpPr>
        <p:spPr>
          <a:xfrm>
            <a:off x="435775" y="45500"/>
            <a:ext cx="2843700" cy="6123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solidFill>
                  <a:srgbClr val="000000"/>
                </a:solidFill>
                <a:latin typeface="Calibri"/>
                <a:ea typeface="Calibri"/>
                <a:cs typeface="Calibri"/>
                <a:sym typeface="Calibri"/>
              </a:rPr>
              <a:t>Spring MVC</a:t>
            </a:r>
            <a:endParaRPr b="0" i="0" sz="3600" u="none" cap="none" strike="noStrike">
              <a:solidFill>
                <a:schemeClr val="dk1"/>
              </a:solidFill>
              <a:latin typeface="Arial"/>
              <a:ea typeface="Arial"/>
              <a:cs typeface="Arial"/>
              <a:sym typeface="Arial"/>
            </a:endParaRPr>
          </a:p>
        </p:txBody>
      </p:sp>
      <p:pic>
        <p:nvPicPr>
          <p:cNvPr descr="Image result for spring mvc architecture" id="255" name="Google Shape;255;p49"/>
          <p:cNvPicPr preferRelativeResize="0"/>
          <p:nvPr/>
        </p:nvPicPr>
        <p:blipFill rotWithShape="1">
          <a:blip r:embed="rId3">
            <a:alphaModFix/>
          </a:blip>
          <a:srcRect b="3878" l="0" r="2911" t="0"/>
          <a:stretch/>
        </p:blipFill>
        <p:spPr>
          <a:xfrm>
            <a:off x="1828800" y="819000"/>
            <a:ext cx="5791680" cy="382536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50"/>
          <p:cNvSpPr/>
          <p:nvPr/>
        </p:nvSpPr>
        <p:spPr>
          <a:xfrm>
            <a:off x="457950" y="77525"/>
            <a:ext cx="4601400" cy="612300"/>
          </a:xfrm>
          <a:prstGeom prst="rect">
            <a:avLst/>
          </a:prstGeom>
          <a:noFill/>
          <a:ln>
            <a:noFill/>
          </a:ln>
        </p:spPr>
        <p:txBody>
          <a:bodyPr anchorCtr="0" anchor="ctr" bIns="45000" lIns="90000" spcFirstLastPara="1" rIns="90000" wrap="square" tIns="45000">
            <a:noAutofit/>
          </a:bodyPr>
          <a:lstStyle/>
          <a:p>
            <a:pPr indent="0" lvl="0" marL="0" marR="0" rtl="0" algn="l">
              <a:lnSpc>
                <a:spcPct val="80000"/>
              </a:lnSpc>
              <a:spcBef>
                <a:spcPts val="0"/>
              </a:spcBef>
              <a:spcAft>
                <a:spcPts val="0"/>
              </a:spcAft>
              <a:buNone/>
            </a:pPr>
            <a:r>
              <a:rPr b="0" i="0" lang="en-US" sz="4007" u="none" cap="none" strike="noStrike">
                <a:solidFill>
                  <a:srgbClr val="000000"/>
                </a:solidFill>
                <a:latin typeface="Calibri"/>
                <a:ea typeface="Calibri"/>
                <a:cs typeface="Calibri"/>
                <a:sym typeface="Calibri"/>
              </a:rPr>
              <a:t>More Annotations</a:t>
            </a:r>
            <a:endParaRPr b="0" i="0" sz="4470" u="none" cap="none" strike="noStrike">
              <a:solidFill>
                <a:schemeClr val="dk1"/>
              </a:solidFill>
              <a:latin typeface="Arial"/>
              <a:ea typeface="Arial"/>
              <a:cs typeface="Arial"/>
              <a:sym typeface="Arial"/>
            </a:endParaRPr>
          </a:p>
        </p:txBody>
      </p:sp>
      <p:sp>
        <p:nvSpPr>
          <p:cNvPr id="261" name="Google Shape;261;p50"/>
          <p:cNvSpPr/>
          <p:nvPr/>
        </p:nvSpPr>
        <p:spPr>
          <a:xfrm>
            <a:off x="497550" y="861425"/>
            <a:ext cx="8014500" cy="3743400"/>
          </a:xfrm>
          <a:prstGeom prst="rect">
            <a:avLst/>
          </a:prstGeom>
          <a:noFill/>
          <a:ln>
            <a:noFill/>
          </a:ln>
        </p:spPr>
        <p:txBody>
          <a:bodyPr anchorCtr="0" anchor="t" bIns="45000" lIns="90000" spcFirstLastPara="1" rIns="90000" wrap="square" tIns="45000">
            <a:noAutofit/>
          </a:bodyPr>
          <a:lstStyle/>
          <a:p>
            <a:pPr indent="-342360" lvl="0" marL="343080" marR="0" rtl="0" algn="just">
              <a:lnSpc>
                <a:spcPct val="85000"/>
              </a:lnSpc>
              <a:spcBef>
                <a:spcPts val="760"/>
              </a:spcBef>
              <a:spcAft>
                <a:spcPts val="0"/>
              </a:spcAft>
              <a:buClr>
                <a:srgbClr val="000000"/>
              </a:buClr>
              <a:buSzPts val="2000"/>
              <a:buFont typeface="Arial"/>
              <a:buChar char="➢"/>
            </a:pPr>
            <a:r>
              <a:rPr b="1" i="0" lang="en-US" sz="2000" cap="none" strike="noStrike">
                <a:solidFill>
                  <a:srgbClr val="000000"/>
                </a:solidFill>
                <a:latin typeface="Calibri"/>
                <a:ea typeface="Calibri"/>
                <a:cs typeface="Calibri"/>
                <a:sym typeface="Calibri"/>
              </a:rPr>
              <a:t>@</a:t>
            </a:r>
            <a:r>
              <a:rPr b="1" i="1" lang="en-US" sz="2000" cap="none" strike="noStrike">
                <a:solidFill>
                  <a:srgbClr val="000000"/>
                </a:solidFill>
                <a:latin typeface="Calibri"/>
                <a:ea typeface="Calibri"/>
                <a:cs typeface="Calibri"/>
                <a:sym typeface="Calibri"/>
              </a:rPr>
              <a:t>Component</a:t>
            </a:r>
            <a:r>
              <a:rPr b="1" i="0" lang="en-US" sz="2000" cap="none" strike="noStrike">
                <a:solidFill>
                  <a:srgbClr val="000000"/>
                </a:solidFill>
                <a:latin typeface="Calibri"/>
                <a:ea typeface="Calibri"/>
                <a:cs typeface="Calibri"/>
                <a:sym typeface="Calibri"/>
              </a:rPr>
              <a:t>:</a:t>
            </a:r>
            <a:r>
              <a:rPr b="0" i="0" lang="en-US" sz="2000" u="none" cap="none" strike="noStrike">
                <a:solidFill>
                  <a:srgbClr val="000000"/>
                </a:solidFill>
                <a:latin typeface="Calibri"/>
                <a:ea typeface="Calibri"/>
                <a:cs typeface="Calibri"/>
                <a:sym typeface="Calibri"/>
              </a:rPr>
              <a:t> It marks a Java class as a bean, so Spring's component-scanning mechanism can pick it up and pull it into the application context.</a:t>
            </a:r>
            <a:endParaRPr b="0" i="0" sz="2000" u="none" cap="none" strike="noStrike">
              <a:solidFill>
                <a:schemeClr val="dk1"/>
              </a:solidFill>
              <a:latin typeface="Calibri"/>
              <a:ea typeface="Calibri"/>
              <a:cs typeface="Calibri"/>
              <a:sym typeface="Calibri"/>
            </a:endParaRPr>
          </a:p>
          <a:p>
            <a:pPr indent="-342360" lvl="0" marL="343080" marR="0" rtl="0" algn="just">
              <a:lnSpc>
                <a:spcPct val="85000"/>
              </a:lnSpc>
              <a:spcBef>
                <a:spcPts val="760"/>
              </a:spcBef>
              <a:spcAft>
                <a:spcPts val="0"/>
              </a:spcAft>
              <a:buClr>
                <a:srgbClr val="000000"/>
              </a:buClr>
              <a:buSzPts val="2000"/>
              <a:buFont typeface="Arial"/>
              <a:buChar char="➢"/>
            </a:pPr>
            <a:r>
              <a:rPr b="1" i="0" lang="en-US" sz="2000" cap="none" strike="noStrike">
                <a:solidFill>
                  <a:srgbClr val="000000"/>
                </a:solidFill>
                <a:latin typeface="Calibri"/>
                <a:ea typeface="Calibri"/>
                <a:cs typeface="Calibri"/>
                <a:sym typeface="Calibri"/>
              </a:rPr>
              <a:t>@</a:t>
            </a:r>
            <a:r>
              <a:rPr b="1" i="1" lang="en-US" sz="2000" cap="none" strike="noStrike">
                <a:solidFill>
                  <a:srgbClr val="000000"/>
                </a:solidFill>
                <a:latin typeface="Calibri"/>
                <a:ea typeface="Calibri"/>
                <a:cs typeface="Calibri"/>
                <a:sym typeface="Calibri"/>
              </a:rPr>
              <a:t>Repository</a:t>
            </a:r>
            <a:r>
              <a:rPr b="1" i="0" lang="en-US" sz="2000" cap="none" strike="noStrike">
                <a:solidFill>
                  <a:srgbClr val="000000"/>
                </a:solidFill>
                <a:latin typeface="Calibri"/>
                <a:ea typeface="Calibri"/>
                <a:cs typeface="Calibri"/>
                <a:sym typeface="Calibri"/>
              </a:rPr>
              <a:t>: </a:t>
            </a:r>
            <a:r>
              <a:rPr b="0" i="0" lang="en-US" sz="2000" u="none" cap="none" strike="noStrike">
                <a:solidFill>
                  <a:srgbClr val="000000"/>
                </a:solidFill>
                <a:latin typeface="Calibri"/>
                <a:ea typeface="Calibri"/>
                <a:cs typeface="Calibri"/>
                <a:sym typeface="Calibri"/>
              </a:rPr>
              <a:t>This is a specialization of the @</a:t>
            </a:r>
            <a:r>
              <a:rPr b="0" i="1" lang="en-US" sz="2000" u="none" cap="none" strike="noStrike">
                <a:solidFill>
                  <a:srgbClr val="000000"/>
                </a:solidFill>
                <a:latin typeface="Calibri"/>
                <a:ea typeface="Calibri"/>
                <a:cs typeface="Calibri"/>
                <a:sym typeface="Calibri"/>
              </a:rPr>
              <a:t>Component</a:t>
            </a:r>
            <a:r>
              <a:rPr b="0" i="0" lang="en-US" sz="2000" u="none" cap="none" strike="noStrike">
                <a:solidFill>
                  <a:srgbClr val="000000"/>
                </a:solidFill>
                <a:latin typeface="Calibri"/>
                <a:ea typeface="Calibri"/>
                <a:cs typeface="Calibri"/>
                <a:sym typeface="Calibri"/>
              </a:rPr>
              <a:t> annotation with similar use and functionality. In addition to importing the DAOs into the DI container, it also makes the unchecked exceptions (thrown from DAO methods) eligible for translation into Spring DataAccessException.</a:t>
            </a:r>
            <a:endParaRPr sz="2000"/>
          </a:p>
          <a:p>
            <a:pPr indent="-342360" lvl="0" marL="343080" marR="0" rtl="0" algn="just">
              <a:lnSpc>
                <a:spcPct val="85000"/>
              </a:lnSpc>
              <a:spcBef>
                <a:spcPts val="760"/>
              </a:spcBef>
              <a:spcAft>
                <a:spcPts val="0"/>
              </a:spcAft>
              <a:buClr>
                <a:srgbClr val="000000"/>
              </a:buClr>
              <a:buSzPts val="2000"/>
              <a:buFont typeface="Arial"/>
              <a:buChar char="➢"/>
            </a:pPr>
            <a:r>
              <a:rPr b="1" i="0" lang="en-US" sz="2000" cap="none" strike="noStrike">
                <a:solidFill>
                  <a:srgbClr val="000000"/>
                </a:solidFill>
                <a:latin typeface="Calibri"/>
                <a:ea typeface="Calibri"/>
                <a:cs typeface="Calibri"/>
                <a:sym typeface="Calibri"/>
              </a:rPr>
              <a:t>@</a:t>
            </a:r>
            <a:r>
              <a:rPr b="1" i="1" lang="en-US" sz="2000" cap="none" strike="noStrike">
                <a:solidFill>
                  <a:srgbClr val="000000"/>
                </a:solidFill>
                <a:latin typeface="Calibri"/>
                <a:ea typeface="Calibri"/>
                <a:cs typeface="Calibri"/>
                <a:sym typeface="Calibri"/>
              </a:rPr>
              <a:t>Service</a:t>
            </a:r>
            <a:r>
              <a:rPr b="1" i="0" lang="en-US" sz="2000" cap="none" strike="noStrike">
                <a:solidFill>
                  <a:srgbClr val="000000"/>
                </a:solidFill>
                <a:latin typeface="Calibri"/>
                <a:ea typeface="Calibri"/>
                <a:cs typeface="Calibri"/>
                <a:sym typeface="Calibri"/>
              </a:rPr>
              <a:t>: </a:t>
            </a:r>
            <a:r>
              <a:rPr b="0" i="0" lang="en-US" sz="2000" u="none" cap="none" strike="noStrike">
                <a:solidFill>
                  <a:srgbClr val="000000"/>
                </a:solidFill>
                <a:latin typeface="Calibri"/>
                <a:ea typeface="Calibri"/>
                <a:cs typeface="Calibri"/>
                <a:sym typeface="Calibri"/>
              </a:rPr>
              <a:t>This is also a specialization of the @</a:t>
            </a:r>
            <a:r>
              <a:rPr b="0" i="1" lang="en-US" sz="2000" u="none" cap="none" strike="noStrike">
                <a:solidFill>
                  <a:srgbClr val="000000"/>
                </a:solidFill>
                <a:latin typeface="Calibri"/>
                <a:ea typeface="Calibri"/>
                <a:cs typeface="Calibri"/>
                <a:sym typeface="Calibri"/>
              </a:rPr>
              <a:t>Component</a:t>
            </a:r>
            <a:r>
              <a:rPr b="0" i="0" lang="en-US" sz="2000" u="none" cap="none" strike="noStrike">
                <a:solidFill>
                  <a:srgbClr val="000000"/>
                </a:solidFill>
                <a:latin typeface="Calibri"/>
                <a:ea typeface="Calibri"/>
                <a:cs typeface="Calibri"/>
                <a:sym typeface="Calibri"/>
              </a:rPr>
              <a:t> annotation. It doesn't currently provide any other behaviour over the @</a:t>
            </a:r>
            <a:r>
              <a:rPr b="0" i="1" lang="en-US" sz="2000" u="none" cap="none" strike="noStrike">
                <a:solidFill>
                  <a:srgbClr val="000000"/>
                </a:solidFill>
                <a:latin typeface="Calibri"/>
                <a:ea typeface="Calibri"/>
                <a:cs typeface="Calibri"/>
                <a:sym typeface="Calibri"/>
              </a:rPr>
              <a:t>Component</a:t>
            </a:r>
            <a:r>
              <a:rPr b="0" i="0" lang="en-US" sz="2000" u="none" cap="none" strike="noStrike">
                <a:solidFill>
                  <a:srgbClr val="000000"/>
                </a:solidFill>
                <a:latin typeface="Calibri"/>
                <a:ea typeface="Calibri"/>
                <a:cs typeface="Calibri"/>
                <a:sym typeface="Calibri"/>
              </a:rPr>
              <a:t> annotation, but it's a good idea to use @</a:t>
            </a:r>
            <a:r>
              <a:rPr b="0" i="1" lang="en-US" sz="2000" u="none" cap="none" strike="noStrike">
                <a:solidFill>
                  <a:srgbClr val="000000"/>
                </a:solidFill>
                <a:latin typeface="Calibri"/>
                <a:ea typeface="Calibri"/>
                <a:cs typeface="Calibri"/>
                <a:sym typeface="Calibri"/>
              </a:rPr>
              <a:t>Service</a:t>
            </a:r>
            <a:r>
              <a:rPr b="0" i="0" lang="en-US" sz="2000" u="none" cap="none" strike="noStrike">
                <a:solidFill>
                  <a:srgbClr val="000000"/>
                </a:solidFill>
                <a:latin typeface="Calibri"/>
                <a:ea typeface="Calibri"/>
                <a:cs typeface="Calibri"/>
                <a:sym typeface="Calibri"/>
              </a:rPr>
              <a:t> over @</a:t>
            </a:r>
            <a:r>
              <a:rPr b="0" i="1" lang="en-US" sz="2000" u="none" cap="none" strike="noStrike">
                <a:solidFill>
                  <a:srgbClr val="000000"/>
                </a:solidFill>
                <a:latin typeface="Calibri"/>
                <a:ea typeface="Calibri"/>
                <a:cs typeface="Calibri"/>
                <a:sym typeface="Calibri"/>
              </a:rPr>
              <a:t>Component</a:t>
            </a:r>
            <a:r>
              <a:rPr b="0" i="0" lang="en-US" sz="2000" u="none" cap="none" strike="noStrike">
                <a:solidFill>
                  <a:srgbClr val="000000"/>
                </a:solidFill>
                <a:latin typeface="Calibri"/>
                <a:ea typeface="Calibri"/>
                <a:cs typeface="Calibri"/>
                <a:sym typeface="Calibri"/>
              </a:rPr>
              <a:t> in service-layer classes to specif</a:t>
            </a:r>
            <a:r>
              <a:rPr lang="en-US" sz="2000">
                <a:latin typeface="Calibri"/>
                <a:ea typeface="Calibri"/>
                <a:cs typeface="Calibri"/>
                <a:sym typeface="Calibri"/>
              </a:rPr>
              <a:t>y the</a:t>
            </a:r>
            <a:r>
              <a:rPr b="0" i="0" lang="en-US" sz="2000" u="none" cap="none" strike="noStrike">
                <a:solidFill>
                  <a:srgbClr val="000000"/>
                </a:solidFill>
                <a:latin typeface="Calibri"/>
                <a:ea typeface="Calibri"/>
                <a:cs typeface="Calibri"/>
                <a:sym typeface="Calibri"/>
              </a:rPr>
              <a:t> intent better.</a:t>
            </a:r>
            <a:endParaRPr sz="2000"/>
          </a:p>
          <a:p>
            <a:pPr indent="-342360" lvl="0" marL="343080" marR="0" rtl="0" algn="just">
              <a:lnSpc>
                <a:spcPct val="85000"/>
              </a:lnSpc>
              <a:spcBef>
                <a:spcPts val="760"/>
              </a:spcBef>
              <a:spcAft>
                <a:spcPts val="0"/>
              </a:spcAft>
              <a:buClr>
                <a:srgbClr val="000000"/>
              </a:buClr>
              <a:buSzPts val="2000"/>
              <a:buFont typeface="Arial"/>
              <a:buChar char="➢"/>
            </a:pPr>
            <a:r>
              <a:rPr b="1" i="0" lang="en-US" sz="2000" cap="none" strike="noStrike">
                <a:solidFill>
                  <a:srgbClr val="000000"/>
                </a:solidFill>
                <a:latin typeface="Calibri"/>
                <a:ea typeface="Calibri"/>
                <a:cs typeface="Calibri"/>
                <a:sym typeface="Calibri"/>
              </a:rPr>
              <a:t>@</a:t>
            </a:r>
            <a:r>
              <a:rPr b="1" i="1" lang="en-US" sz="2000" cap="none" strike="noStrike">
                <a:solidFill>
                  <a:srgbClr val="000000"/>
                </a:solidFill>
                <a:latin typeface="Calibri"/>
                <a:ea typeface="Calibri"/>
                <a:cs typeface="Calibri"/>
                <a:sym typeface="Calibri"/>
              </a:rPr>
              <a:t>Controller</a:t>
            </a:r>
            <a:r>
              <a:rPr b="0" i="0" lang="en-US" sz="2000" cap="none" strike="noStrike">
                <a:solidFill>
                  <a:srgbClr val="000000"/>
                </a:solidFill>
                <a:latin typeface="Calibri"/>
                <a:ea typeface="Calibri"/>
                <a:cs typeface="Calibri"/>
                <a:sym typeface="Calibri"/>
              </a:rPr>
              <a:t>: </a:t>
            </a:r>
            <a:r>
              <a:rPr b="0" i="0" lang="en-US" sz="2000" u="none" cap="none" strike="noStrike">
                <a:solidFill>
                  <a:srgbClr val="000000"/>
                </a:solidFill>
                <a:latin typeface="Calibri"/>
                <a:ea typeface="Calibri"/>
                <a:cs typeface="Calibri"/>
                <a:sym typeface="Calibri"/>
              </a:rPr>
              <a:t>This, too, is a @</a:t>
            </a:r>
            <a:r>
              <a:rPr b="0" i="1" lang="en-US" sz="2000" u="none" cap="none" strike="noStrike">
                <a:solidFill>
                  <a:srgbClr val="000000"/>
                </a:solidFill>
                <a:latin typeface="Calibri"/>
                <a:ea typeface="Calibri"/>
                <a:cs typeface="Calibri"/>
                <a:sym typeface="Calibri"/>
              </a:rPr>
              <a:t>Component</a:t>
            </a:r>
            <a:r>
              <a:rPr b="0" i="0" lang="en-US" sz="2000" u="none" cap="none" strike="noStrike">
                <a:solidFill>
                  <a:srgbClr val="000000"/>
                </a:solidFill>
                <a:latin typeface="Calibri"/>
                <a:ea typeface="Calibri"/>
                <a:cs typeface="Calibri"/>
                <a:sym typeface="Calibri"/>
              </a:rPr>
              <a:t> specialization. It provides access to the business logic of the application.</a:t>
            </a:r>
            <a:endParaRPr b="0" i="0" sz="2000" u="none" cap="none" strike="noStrike">
              <a:solidFill>
                <a:schemeClr val="dk1"/>
              </a:solidFill>
              <a:latin typeface="Calibri"/>
              <a:ea typeface="Calibri"/>
              <a:cs typeface="Calibri"/>
              <a:sym typeface="Calibri"/>
            </a:endParaRPr>
          </a:p>
          <a:p>
            <a:pPr indent="0" lvl="0" marL="0" marR="0" rtl="0" algn="just">
              <a:lnSpc>
                <a:spcPct val="80000"/>
              </a:lnSpc>
              <a:spcBef>
                <a:spcPts val="641"/>
              </a:spcBef>
              <a:spcAft>
                <a:spcPts val="0"/>
              </a:spcAft>
              <a:buNone/>
            </a:pPr>
            <a:r>
              <a:t/>
            </a:r>
            <a:endParaRPr b="0" i="0" sz="152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51"/>
          <p:cNvSpPr/>
          <p:nvPr/>
        </p:nvSpPr>
        <p:spPr>
          <a:xfrm>
            <a:off x="490825" y="936275"/>
            <a:ext cx="7975800" cy="3344700"/>
          </a:xfrm>
          <a:prstGeom prst="rect">
            <a:avLst/>
          </a:prstGeom>
          <a:noFill/>
          <a:ln>
            <a:noFill/>
          </a:ln>
        </p:spPr>
        <p:txBody>
          <a:bodyPr anchorCtr="0" anchor="t" bIns="45000" lIns="90000" spcFirstLastPara="1" rIns="90000" wrap="square" tIns="45000">
            <a:noAutofit/>
          </a:bodyPr>
          <a:lstStyle/>
          <a:p>
            <a:pPr indent="-344011" lvl="0" marL="343080" marR="0" rtl="0" algn="just">
              <a:lnSpc>
                <a:spcPct val="100000"/>
              </a:lnSpc>
              <a:spcBef>
                <a:spcPts val="0"/>
              </a:spcBef>
              <a:spcAft>
                <a:spcPts val="0"/>
              </a:spcAft>
              <a:buClr>
                <a:srgbClr val="000000"/>
              </a:buClr>
              <a:buSzPts val="2000"/>
              <a:buFont typeface="Arial"/>
              <a:buChar char="➢"/>
            </a:pPr>
            <a:r>
              <a:rPr b="1" i="0" lang="en-US" sz="2000" cap="none" strike="noStrike">
                <a:solidFill>
                  <a:srgbClr val="000000"/>
                </a:solidFill>
                <a:latin typeface="Calibri"/>
                <a:ea typeface="Calibri"/>
                <a:cs typeface="Calibri"/>
                <a:sym typeface="Calibri"/>
              </a:rPr>
              <a:t>@</a:t>
            </a:r>
            <a:r>
              <a:rPr b="1" i="1" lang="en-US" sz="2000" cap="none" strike="noStrike">
                <a:solidFill>
                  <a:srgbClr val="000000"/>
                </a:solidFill>
                <a:latin typeface="Calibri"/>
                <a:ea typeface="Calibri"/>
                <a:cs typeface="Calibri"/>
                <a:sym typeface="Calibri"/>
              </a:rPr>
              <a:t>RequestMapping</a:t>
            </a:r>
            <a:r>
              <a:rPr i="0" lang="en-US" sz="2000" cap="none" strike="noStrike">
                <a:solidFill>
                  <a:srgbClr val="000000"/>
                </a:solidFill>
                <a:latin typeface="Calibri"/>
                <a:ea typeface="Calibri"/>
                <a:cs typeface="Calibri"/>
                <a:sym typeface="Calibri"/>
              </a:rPr>
              <a:t>: It is used to configure the mapping of web requests.</a:t>
            </a:r>
            <a:endParaRPr i="0" sz="2000" cap="none" strike="noStrike">
              <a:solidFill>
                <a:schemeClr val="dk1"/>
              </a:solidFill>
              <a:latin typeface="Calibri"/>
              <a:ea typeface="Calibri"/>
              <a:cs typeface="Calibri"/>
              <a:sym typeface="Calibri"/>
            </a:endParaRPr>
          </a:p>
          <a:p>
            <a:pPr indent="-344011" lvl="0" marL="343080" marR="0" rtl="0" algn="just">
              <a:lnSpc>
                <a:spcPct val="100000"/>
              </a:lnSpc>
              <a:spcBef>
                <a:spcPts val="479"/>
              </a:spcBef>
              <a:spcAft>
                <a:spcPts val="0"/>
              </a:spcAft>
              <a:buClr>
                <a:srgbClr val="000000"/>
              </a:buClr>
              <a:buSzPts val="2000"/>
              <a:buFont typeface="Arial"/>
              <a:buChar char="➢"/>
            </a:pPr>
            <a:r>
              <a:rPr b="1" i="0" lang="en-US" sz="2000" cap="none" strike="noStrike">
                <a:solidFill>
                  <a:srgbClr val="000000"/>
                </a:solidFill>
                <a:latin typeface="Calibri"/>
                <a:ea typeface="Calibri"/>
                <a:cs typeface="Calibri"/>
                <a:sym typeface="Calibri"/>
              </a:rPr>
              <a:t>@</a:t>
            </a:r>
            <a:r>
              <a:rPr b="1" i="1" lang="en-US" sz="2000" cap="none" strike="noStrike">
                <a:solidFill>
                  <a:srgbClr val="000000"/>
                </a:solidFill>
                <a:latin typeface="Calibri"/>
                <a:ea typeface="Calibri"/>
                <a:cs typeface="Calibri"/>
                <a:sym typeface="Calibri"/>
              </a:rPr>
              <a:t>RequestParam</a:t>
            </a:r>
            <a:r>
              <a:rPr i="0" lang="en-US" sz="2000" cap="none" strike="noStrike">
                <a:solidFill>
                  <a:srgbClr val="000000"/>
                </a:solidFill>
                <a:latin typeface="Calibri"/>
                <a:ea typeface="Calibri"/>
                <a:cs typeface="Calibri"/>
                <a:sym typeface="Calibri"/>
              </a:rPr>
              <a:t>: It is used with @</a:t>
            </a:r>
            <a:r>
              <a:rPr i="1" lang="en-US" sz="2000" cap="none" strike="noStrike">
                <a:solidFill>
                  <a:srgbClr val="000000"/>
                </a:solidFill>
                <a:latin typeface="Calibri"/>
                <a:ea typeface="Calibri"/>
                <a:cs typeface="Calibri"/>
                <a:sym typeface="Calibri"/>
              </a:rPr>
              <a:t>RequestMapping</a:t>
            </a:r>
            <a:r>
              <a:rPr i="0" lang="en-US" sz="2000" cap="none" strike="noStrike">
                <a:solidFill>
                  <a:srgbClr val="000000"/>
                </a:solidFill>
                <a:latin typeface="Calibri"/>
                <a:ea typeface="Calibri"/>
                <a:cs typeface="Calibri"/>
                <a:sym typeface="Calibri"/>
              </a:rPr>
              <a:t> to bind a web request parameter to the handler method's parameter. It has some shortcut annotations like @</a:t>
            </a:r>
            <a:r>
              <a:rPr i="1" lang="en-US" sz="2000" cap="none" strike="noStrike">
                <a:solidFill>
                  <a:srgbClr val="000000"/>
                </a:solidFill>
                <a:latin typeface="Calibri"/>
                <a:ea typeface="Calibri"/>
                <a:cs typeface="Calibri"/>
                <a:sym typeface="Calibri"/>
              </a:rPr>
              <a:t>GetMapping</a:t>
            </a:r>
            <a:r>
              <a:rPr i="0" lang="en-US" sz="2000" cap="none" strike="noStrike">
                <a:solidFill>
                  <a:srgbClr val="000000"/>
                </a:solidFill>
                <a:latin typeface="Calibri"/>
                <a:ea typeface="Calibri"/>
                <a:cs typeface="Calibri"/>
                <a:sym typeface="Calibri"/>
              </a:rPr>
              <a:t> and @</a:t>
            </a:r>
            <a:r>
              <a:rPr i="1" lang="en-US" sz="2000" cap="none" strike="noStrike">
                <a:solidFill>
                  <a:srgbClr val="000000"/>
                </a:solidFill>
                <a:latin typeface="Calibri"/>
                <a:ea typeface="Calibri"/>
                <a:cs typeface="Calibri"/>
                <a:sym typeface="Calibri"/>
              </a:rPr>
              <a:t>PostMapping</a:t>
            </a:r>
            <a:r>
              <a:rPr i="0" lang="en-US" sz="2000" cap="none" strike="noStrike">
                <a:solidFill>
                  <a:srgbClr val="000000"/>
                </a:solidFill>
                <a:latin typeface="Calibri"/>
                <a:ea typeface="Calibri"/>
                <a:cs typeface="Calibri"/>
                <a:sym typeface="Calibri"/>
              </a:rPr>
              <a:t>.</a:t>
            </a:r>
            <a:endParaRPr sz="2000">
              <a:latin typeface="Calibri"/>
              <a:ea typeface="Calibri"/>
              <a:cs typeface="Calibri"/>
              <a:sym typeface="Calibri"/>
            </a:endParaRPr>
          </a:p>
          <a:p>
            <a:pPr indent="-344011" lvl="0" marL="343080" marR="0" rtl="0" algn="just">
              <a:lnSpc>
                <a:spcPct val="100000"/>
              </a:lnSpc>
              <a:spcBef>
                <a:spcPts val="479"/>
              </a:spcBef>
              <a:spcAft>
                <a:spcPts val="0"/>
              </a:spcAft>
              <a:buClr>
                <a:srgbClr val="000000"/>
              </a:buClr>
              <a:buSzPts val="2000"/>
              <a:buFont typeface="Arial"/>
              <a:buChar char="➢"/>
            </a:pPr>
            <a:r>
              <a:rPr b="1" i="1" lang="en-US" sz="2000" cap="none" strike="noStrike">
                <a:solidFill>
                  <a:srgbClr val="000000"/>
                </a:solidFill>
                <a:latin typeface="Calibri"/>
                <a:ea typeface="Calibri"/>
                <a:cs typeface="Calibri"/>
                <a:sym typeface="Calibri"/>
              </a:rPr>
              <a:t>@ModelAttribute:</a:t>
            </a:r>
            <a:r>
              <a:rPr i="0" lang="en-US" sz="2000" cap="none" strike="noStrike">
                <a:solidFill>
                  <a:srgbClr val="000000"/>
                </a:solidFill>
                <a:latin typeface="Calibri"/>
                <a:ea typeface="Calibri"/>
                <a:cs typeface="Calibri"/>
                <a:sym typeface="Calibri"/>
              </a:rPr>
              <a:t> It is an annotation that binds a method parameter or method return value to a named model attribute and then exposes it to a web view.</a:t>
            </a:r>
            <a:endParaRPr i="0" sz="2000" cap="none" strike="noStrike">
              <a:solidFill>
                <a:schemeClr val="dk1"/>
              </a:solidFill>
              <a:latin typeface="Calibri"/>
              <a:ea typeface="Calibri"/>
              <a:cs typeface="Calibri"/>
              <a:sym typeface="Calibri"/>
            </a:endParaRPr>
          </a:p>
          <a:p>
            <a:pPr indent="-344011" lvl="0" marL="343080" marR="0" rtl="0" algn="just">
              <a:lnSpc>
                <a:spcPct val="100000"/>
              </a:lnSpc>
              <a:spcBef>
                <a:spcPts val="479"/>
              </a:spcBef>
              <a:spcAft>
                <a:spcPts val="0"/>
              </a:spcAft>
              <a:buClr>
                <a:srgbClr val="000000"/>
              </a:buClr>
              <a:buSzPts val="2000"/>
              <a:buFont typeface="Arial"/>
              <a:buChar char="➢"/>
            </a:pPr>
            <a:r>
              <a:rPr b="1" i="0" lang="en-US" sz="2000" cap="none" strike="noStrike">
                <a:solidFill>
                  <a:srgbClr val="000000"/>
                </a:solidFill>
                <a:latin typeface="Calibri"/>
                <a:ea typeface="Calibri"/>
                <a:cs typeface="Calibri"/>
                <a:sym typeface="Calibri"/>
              </a:rPr>
              <a:t>@</a:t>
            </a:r>
            <a:r>
              <a:rPr b="1" i="1" lang="en-US" sz="2000" cap="none" strike="noStrike">
                <a:solidFill>
                  <a:srgbClr val="000000"/>
                </a:solidFill>
                <a:latin typeface="Calibri"/>
                <a:ea typeface="Calibri"/>
                <a:cs typeface="Calibri"/>
                <a:sym typeface="Calibri"/>
              </a:rPr>
              <a:t>Autowired</a:t>
            </a:r>
            <a:r>
              <a:rPr b="1" i="0" lang="en-US" sz="2000" cap="none" strike="noStrike">
                <a:solidFill>
                  <a:srgbClr val="000000"/>
                </a:solidFill>
                <a:latin typeface="Calibri"/>
                <a:ea typeface="Calibri"/>
                <a:cs typeface="Calibri"/>
                <a:sym typeface="Calibri"/>
              </a:rPr>
              <a:t>:</a:t>
            </a:r>
            <a:r>
              <a:rPr i="0" lang="en-US" sz="2000" cap="none" strike="noStrike">
                <a:solidFill>
                  <a:srgbClr val="000000"/>
                </a:solidFill>
                <a:latin typeface="Calibri"/>
                <a:ea typeface="Calibri"/>
                <a:cs typeface="Calibri"/>
                <a:sym typeface="Calibri"/>
              </a:rPr>
              <a:t> It allows</a:t>
            </a:r>
            <a:r>
              <a:rPr b="1" i="0" lang="en-US" sz="2000" cap="none" strike="noStrike">
                <a:solidFill>
                  <a:srgbClr val="000000"/>
                </a:solidFill>
                <a:latin typeface="Calibri"/>
                <a:ea typeface="Calibri"/>
                <a:cs typeface="Calibri"/>
                <a:sym typeface="Calibri"/>
              </a:rPr>
              <a:t> </a:t>
            </a:r>
            <a:r>
              <a:rPr i="0" lang="en-US" sz="2000" cap="none" strike="noStrike">
                <a:solidFill>
                  <a:srgbClr val="000000"/>
                </a:solidFill>
                <a:latin typeface="Calibri"/>
                <a:ea typeface="Calibri"/>
                <a:cs typeface="Calibri"/>
                <a:sym typeface="Calibri"/>
              </a:rPr>
              <a:t>Spring to resolve and inject collaborating beans into your bean.</a:t>
            </a:r>
            <a:endParaRPr i="0" sz="2000" cap="none" strike="noStrike">
              <a:solidFill>
                <a:schemeClr val="dk1"/>
              </a:solidFill>
              <a:latin typeface="Calibri"/>
              <a:ea typeface="Calibri"/>
              <a:cs typeface="Calibri"/>
              <a:sym typeface="Calibri"/>
            </a:endParaRPr>
          </a:p>
          <a:p>
            <a:pPr indent="0" lvl="0" marL="0" marR="0" rtl="0" algn="just">
              <a:lnSpc>
                <a:spcPct val="100000"/>
              </a:lnSpc>
              <a:spcBef>
                <a:spcPts val="479"/>
              </a:spcBef>
              <a:spcAft>
                <a:spcPts val="0"/>
              </a:spcAft>
              <a:buNone/>
            </a:pPr>
            <a:r>
              <a:t/>
            </a:r>
            <a:endParaRPr b="0" i="0" sz="2256" u="none" cap="none" strike="noStrike">
              <a:solidFill>
                <a:schemeClr val="dk1"/>
              </a:solidFill>
              <a:latin typeface="Arial"/>
              <a:ea typeface="Arial"/>
              <a:cs typeface="Arial"/>
              <a:sym typeface="Arial"/>
            </a:endParaRPr>
          </a:p>
          <a:p>
            <a:pPr indent="0" lvl="0" marL="0" marR="0" rtl="0" algn="just">
              <a:lnSpc>
                <a:spcPct val="100000"/>
              </a:lnSpc>
              <a:spcBef>
                <a:spcPts val="641"/>
              </a:spcBef>
              <a:spcAft>
                <a:spcPts val="0"/>
              </a:spcAft>
              <a:buNone/>
            </a:pPr>
            <a:r>
              <a:t/>
            </a:r>
            <a:endParaRPr b="0" i="0" sz="2256" u="none" cap="none" strike="noStrike">
              <a:solidFill>
                <a:schemeClr val="dk1"/>
              </a:solidFill>
              <a:latin typeface="Arial"/>
              <a:ea typeface="Arial"/>
              <a:cs typeface="Arial"/>
              <a:sym typeface="Arial"/>
            </a:endParaRPr>
          </a:p>
          <a:p>
            <a:pPr indent="0" lvl="0" marL="0" marR="0" rtl="0" algn="just">
              <a:lnSpc>
                <a:spcPct val="100000"/>
              </a:lnSpc>
              <a:spcBef>
                <a:spcPts val="641"/>
              </a:spcBef>
              <a:spcAft>
                <a:spcPts val="0"/>
              </a:spcAft>
              <a:buNone/>
            </a:pPr>
            <a:r>
              <a:t/>
            </a:r>
            <a:endParaRPr b="0" i="0" sz="2256" u="none" cap="none" strike="noStrike">
              <a:solidFill>
                <a:schemeClr val="dk1"/>
              </a:solidFill>
              <a:latin typeface="Arial"/>
              <a:ea typeface="Arial"/>
              <a:cs typeface="Arial"/>
              <a:sym typeface="Arial"/>
            </a:endParaRPr>
          </a:p>
        </p:txBody>
      </p:sp>
      <p:sp>
        <p:nvSpPr>
          <p:cNvPr id="267" name="Google Shape;267;p51"/>
          <p:cNvSpPr/>
          <p:nvPr/>
        </p:nvSpPr>
        <p:spPr>
          <a:xfrm>
            <a:off x="457950" y="77525"/>
            <a:ext cx="4601400" cy="612300"/>
          </a:xfrm>
          <a:prstGeom prst="rect">
            <a:avLst/>
          </a:prstGeom>
          <a:noFill/>
          <a:ln>
            <a:noFill/>
          </a:ln>
        </p:spPr>
        <p:txBody>
          <a:bodyPr anchorCtr="0" anchor="ctr" bIns="45000" lIns="90000" spcFirstLastPara="1" rIns="90000" wrap="square" tIns="45000">
            <a:noAutofit/>
          </a:bodyPr>
          <a:lstStyle/>
          <a:p>
            <a:pPr indent="0" lvl="0" marL="0" marR="0" rtl="0" algn="l">
              <a:lnSpc>
                <a:spcPct val="80000"/>
              </a:lnSpc>
              <a:spcBef>
                <a:spcPts val="0"/>
              </a:spcBef>
              <a:spcAft>
                <a:spcPts val="0"/>
              </a:spcAft>
              <a:buNone/>
            </a:pPr>
            <a:r>
              <a:rPr b="0" i="0" lang="en-US" sz="4007" u="none" cap="none" strike="noStrike">
                <a:solidFill>
                  <a:srgbClr val="000000"/>
                </a:solidFill>
                <a:latin typeface="Calibri"/>
                <a:ea typeface="Calibri"/>
                <a:cs typeface="Calibri"/>
                <a:sym typeface="Calibri"/>
              </a:rPr>
              <a:t>More Annotations</a:t>
            </a:r>
            <a:endParaRPr b="0" i="0" sz="447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2"/>
          <p:cNvSpPr/>
          <p:nvPr/>
        </p:nvSpPr>
        <p:spPr>
          <a:xfrm>
            <a:off x="428375" y="103650"/>
            <a:ext cx="33312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Calibri"/>
                <a:ea typeface="Calibri"/>
                <a:cs typeface="Calibri"/>
                <a:sym typeface="Calibri"/>
              </a:rPr>
              <a:t>Agenda</a:t>
            </a:r>
            <a:endParaRPr b="0" i="0" sz="4000" u="none" cap="none" strike="noStrike">
              <a:solidFill>
                <a:schemeClr val="dk1"/>
              </a:solidFill>
              <a:latin typeface="Arial"/>
              <a:ea typeface="Arial"/>
              <a:cs typeface="Arial"/>
              <a:sym typeface="Arial"/>
            </a:endParaRPr>
          </a:p>
        </p:txBody>
      </p:sp>
      <p:sp>
        <p:nvSpPr>
          <p:cNvPr id="273" name="Google Shape;273;p52"/>
          <p:cNvSpPr/>
          <p:nvPr/>
        </p:nvSpPr>
        <p:spPr>
          <a:xfrm>
            <a:off x="397425" y="815475"/>
            <a:ext cx="7776600" cy="3786900"/>
          </a:xfrm>
          <a:prstGeom prst="rect">
            <a:avLst/>
          </a:prstGeom>
          <a:noFill/>
          <a:ln>
            <a:noFill/>
          </a:ln>
        </p:spPr>
        <p:txBody>
          <a:bodyPr anchorCtr="0" anchor="t" bIns="45000" lIns="90000" spcFirstLastPara="1" rIns="90000" wrap="square" tIns="45000">
            <a:noAutofit/>
          </a:bodyPr>
          <a:lstStyle/>
          <a:p>
            <a:pPr indent="-342900" lvl="0" marL="457200" marR="0" rtl="0" algn="l">
              <a:lnSpc>
                <a:spcPct val="115000"/>
              </a:lnSpc>
              <a:spcBef>
                <a:spcPts val="0"/>
              </a:spcBef>
              <a:spcAft>
                <a:spcPts val="0"/>
              </a:spcAft>
              <a:buClr>
                <a:srgbClr val="000000"/>
              </a:buClr>
              <a:buSzPts val="1800"/>
              <a:buFont typeface="Calibri"/>
              <a:buChar char="➢"/>
            </a:pPr>
            <a:r>
              <a:rPr lang="en-US" sz="1800">
                <a:latin typeface="Calibri"/>
                <a:ea typeface="Calibri"/>
                <a:cs typeface="Calibri"/>
                <a:sym typeface="Calibri"/>
              </a:rPr>
              <a:t>Database Model Types</a:t>
            </a:r>
            <a:endParaRPr sz="1800">
              <a:latin typeface="Calibri"/>
              <a:ea typeface="Calibri"/>
              <a:cs typeface="Calibri"/>
              <a:sym typeface="Calibri"/>
            </a:endParaRPr>
          </a:p>
          <a:p>
            <a:pPr indent="-342900" lvl="1" marL="914400" marR="0" rtl="0" algn="l">
              <a:lnSpc>
                <a:spcPct val="115000"/>
              </a:lnSpc>
              <a:spcBef>
                <a:spcPts val="0"/>
              </a:spcBef>
              <a:spcAft>
                <a:spcPts val="0"/>
              </a:spcAft>
              <a:buSzPts val="1800"/>
              <a:buFont typeface="Calibri"/>
              <a:buChar char="○"/>
            </a:pPr>
            <a:r>
              <a:rPr lang="en-US" sz="1800">
                <a:latin typeface="Calibri"/>
                <a:ea typeface="Calibri"/>
                <a:cs typeface="Calibri"/>
                <a:sym typeface="Calibri"/>
              </a:rPr>
              <a:t>Relational and </a:t>
            </a:r>
            <a:r>
              <a:rPr lang="en-US" sz="1800">
                <a:solidFill>
                  <a:schemeClr val="dk1"/>
                </a:solidFill>
                <a:latin typeface="Calibri"/>
                <a:ea typeface="Calibri"/>
                <a:cs typeface="Calibri"/>
                <a:sym typeface="Calibri"/>
              </a:rPr>
              <a:t>Non-relational </a:t>
            </a:r>
            <a:r>
              <a:rPr lang="en-US" sz="1800">
                <a:latin typeface="Calibri"/>
                <a:ea typeface="Calibri"/>
                <a:cs typeface="Calibri"/>
                <a:sym typeface="Calibri"/>
              </a:rPr>
              <a:t>Databases</a:t>
            </a:r>
            <a:endParaRPr sz="1800">
              <a:latin typeface="Calibri"/>
              <a:ea typeface="Calibri"/>
              <a:cs typeface="Calibri"/>
              <a:sym typeface="Calibri"/>
            </a:endParaRPr>
          </a:p>
          <a:p>
            <a:pPr indent="-342900" lvl="0" marL="457200" marR="0" rtl="0" algn="l">
              <a:lnSpc>
                <a:spcPct val="115000"/>
              </a:lnSpc>
              <a:spcBef>
                <a:spcPts val="0"/>
              </a:spcBef>
              <a:spcAft>
                <a:spcPts val="0"/>
              </a:spcAft>
              <a:buSzPts val="1800"/>
              <a:buFont typeface="Calibri"/>
              <a:buChar char="➢"/>
            </a:pPr>
            <a:r>
              <a:rPr lang="en-US" sz="1800">
                <a:latin typeface="Calibri"/>
                <a:ea typeface="Calibri"/>
                <a:cs typeface="Calibri"/>
                <a:sym typeface="Calibri"/>
              </a:rPr>
              <a:t>Database Hosting Types</a:t>
            </a:r>
            <a:endParaRPr sz="1800">
              <a:latin typeface="Calibri"/>
              <a:ea typeface="Calibri"/>
              <a:cs typeface="Calibri"/>
              <a:sym typeface="Calibri"/>
            </a:endParaRPr>
          </a:p>
          <a:p>
            <a:pPr indent="-342900" lvl="1" marL="914400" marR="0" rtl="0" algn="l">
              <a:lnSpc>
                <a:spcPct val="115000"/>
              </a:lnSpc>
              <a:spcBef>
                <a:spcPts val="0"/>
              </a:spcBef>
              <a:spcAft>
                <a:spcPts val="0"/>
              </a:spcAft>
              <a:buSzPts val="1800"/>
              <a:buFont typeface="Calibri"/>
              <a:buChar char="○"/>
            </a:pPr>
            <a:r>
              <a:rPr lang="en-US" sz="1800">
                <a:latin typeface="Calibri"/>
                <a:ea typeface="Calibri"/>
                <a:cs typeface="Calibri"/>
                <a:sym typeface="Calibri"/>
              </a:rPr>
              <a:t>On-premises and Cloud Databases</a:t>
            </a:r>
            <a:endParaRPr sz="1800">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Java Persistence</a:t>
            </a:r>
            <a:endParaRPr b="0" i="0" sz="1800" u="none" cap="none" strike="noStrike">
              <a:solidFill>
                <a:schemeClr val="dk1"/>
              </a:solidFill>
              <a:latin typeface="Calibri"/>
              <a:ea typeface="Calibri"/>
              <a:cs typeface="Calibri"/>
              <a:sym typeface="Calibri"/>
            </a:endParaRPr>
          </a:p>
          <a:p>
            <a:pPr indent="-342900" lvl="1" marL="914400" marR="0" rtl="0" algn="l">
              <a:lnSpc>
                <a:spcPct val="115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What is JDBC?</a:t>
            </a:r>
            <a:endParaRPr b="0" i="0" sz="1800" u="none" cap="none" strike="noStrike">
              <a:solidFill>
                <a:schemeClr val="dk1"/>
              </a:solidFill>
              <a:latin typeface="Calibri"/>
              <a:ea typeface="Calibri"/>
              <a:cs typeface="Calibri"/>
              <a:sym typeface="Calibri"/>
            </a:endParaRPr>
          </a:p>
          <a:p>
            <a:pPr indent="-342900" lvl="1" marL="914400" marR="0" rtl="0" algn="l">
              <a:lnSpc>
                <a:spcPct val="115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What is ORM?</a:t>
            </a:r>
            <a:endParaRPr b="0" i="0" sz="1800" u="none" cap="none" strike="noStrike">
              <a:solidFill>
                <a:schemeClr val="dk1"/>
              </a:solidFill>
              <a:latin typeface="Calibri"/>
              <a:ea typeface="Calibri"/>
              <a:cs typeface="Calibri"/>
              <a:sym typeface="Calibri"/>
            </a:endParaRPr>
          </a:p>
          <a:p>
            <a:pPr indent="-342900" lvl="1" marL="914400" marR="0" rtl="0" algn="l">
              <a:lnSpc>
                <a:spcPct val="115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What is JPA?</a:t>
            </a:r>
            <a:endParaRPr b="0" i="0" sz="1800" u="none" cap="none" strike="noStrike">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Spring Data JPA</a:t>
            </a:r>
            <a:endParaRPr b="0" i="0" sz="1800" u="none" cap="none" strike="noStrike">
              <a:solidFill>
                <a:schemeClr val="dk1"/>
              </a:solidFill>
              <a:latin typeface="Calibri"/>
              <a:ea typeface="Calibri"/>
              <a:cs typeface="Calibri"/>
              <a:sym typeface="Calibri"/>
            </a:endParaRPr>
          </a:p>
          <a:p>
            <a:pPr indent="-342900" lvl="1" marL="914400" marR="0" rtl="0" algn="l">
              <a:lnSpc>
                <a:spcPct val="115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Definition</a:t>
            </a:r>
            <a:endParaRPr b="0" i="0" sz="1800" u="none" cap="none" strike="noStrike">
              <a:solidFill>
                <a:schemeClr val="dk1"/>
              </a:solidFill>
              <a:latin typeface="Calibri"/>
              <a:ea typeface="Calibri"/>
              <a:cs typeface="Calibri"/>
              <a:sym typeface="Calibri"/>
            </a:endParaRPr>
          </a:p>
          <a:p>
            <a:pPr indent="-342900" lvl="1" marL="914400" marR="0" rtl="0" algn="l">
              <a:lnSpc>
                <a:spcPct val="115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Repositories</a:t>
            </a:r>
            <a:endParaRPr b="0" i="0" sz="1800" u="none" cap="none" strike="noStrike">
              <a:solidFill>
                <a:schemeClr val="dk1"/>
              </a:solidFill>
              <a:latin typeface="Calibri"/>
              <a:ea typeface="Calibri"/>
              <a:cs typeface="Calibri"/>
              <a:sym typeface="Calibri"/>
            </a:endParaRPr>
          </a:p>
          <a:p>
            <a:pPr indent="-342900" lvl="1" marL="914400" marR="0" rtl="0" algn="l">
              <a:lnSpc>
                <a:spcPct val="115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Query Creation</a:t>
            </a:r>
            <a:endParaRPr b="0" i="0" sz="1800" u="none" cap="none" strike="noStrike">
              <a:solidFill>
                <a:schemeClr val="dk1"/>
              </a:solidFill>
              <a:latin typeface="Calibri"/>
              <a:ea typeface="Calibri"/>
              <a:cs typeface="Calibri"/>
              <a:sym typeface="Calibri"/>
            </a:endParaRPr>
          </a:p>
          <a:p>
            <a:pPr indent="0" lvl="0" marL="0" marR="0" rtl="0" algn="l">
              <a:lnSpc>
                <a:spcPct val="130000"/>
              </a:lnSpc>
              <a:spcBef>
                <a:spcPts val="641"/>
              </a:spcBef>
              <a:spcAft>
                <a:spcPts val="0"/>
              </a:spcAft>
              <a:buNone/>
            </a:pPr>
            <a:r>
              <a:t/>
            </a:r>
            <a:endParaRPr b="0" i="0" sz="1264" u="none" cap="none" strike="noStrike">
              <a:solidFill>
                <a:schemeClr val="dk1"/>
              </a:solidFill>
              <a:latin typeface="Arial"/>
              <a:ea typeface="Arial"/>
              <a:cs typeface="Arial"/>
              <a:sym typeface="Arial"/>
            </a:endParaRPr>
          </a:p>
          <a:p>
            <a:pPr indent="0" lvl="0" marL="0" marR="0" rtl="0" algn="l">
              <a:lnSpc>
                <a:spcPct val="130000"/>
              </a:lnSpc>
              <a:spcBef>
                <a:spcPts val="641"/>
              </a:spcBef>
              <a:spcAft>
                <a:spcPts val="0"/>
              </a:spcAft>
              <a:buNone/>
            </a:pPr>
            <a:r>
              <a:t/>
            </a:r>
            <a:endParaRPr b="0" i="0" sz="1264" u="none" cap="none" strike="noStrike">
              <a:solidFill>
                <a:schemeClr val="dk1"/>
              </a:solidFill>
              <a:latin typeface="Arial"/>
              <a:ea typeface="Arial"/>
              <a:cs typeface="Arial"/>
              <a:sym typeface="Arial"/>
            </a:endParaRPr>
          </a:p>
          <a:p>
            <a:pPr indent="0" lvl="0" marL="0" marR="0" rtl="0" algn="l">
              <a:lnSpc>
                <a:spcPct val="130000"/>
              </a:lnSpc>
              <a:spcBef>
                <a:spcPts val="641"/>
              </a:spcBef>
              <a:spcAft>
                <a:spcPts val="0"/>
              </a:spcAft>
              <a:buNone/>
            </a:pPr>
            <a:r>
              <a:t/>
            </a:r>
            <a:endParaRPr b="0" i="0" sz="1264"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3"/>
          <p:cNvSpPr/>
          <p:nvPr/>
        </p:nvSpPr>
        <p:spPr>
          <a:xfrm>
            <a:off x="450550" y="81450"/>
            <a:ext cx="66255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solidFill>
                  <a:srgbClr val="000000"/>
                </a:solidFill>
                <a:latin typeface="Calibri"/>
                <a:ea typeface="Calibri"/>
                <a:cs typeface="Calibri"/>
                <a:sym typeface="Calibri"/>
              </a:rPr>
              <a:t>Database</a:t>
            </a:r>
            <a:r>
              <a:rPr lang="en-US" sz="3600">
                <a:latin typeface="Calibri"/>
                <a:ea typeface="Calibri"/>
                <a:cs typeface="Calibri"/>
                <a:sym typeface="Calibri"/>
              </a:rPr>
              <a:t>s</a:t>
            </a:r>
            <a:endParaRPr b="0" i="0" sz="3600" u="none" cap="none" strike="noStrike">
              <a:solidFill>
                <a:schemeClr val="dk1"/>
              </a:solidFill>
              <a:latin typeface="Arial"/>
              <a:ea typeface="Arial"/>
              <a:cs typeface="Arial"/>
              <a:sym typeface="Arial"/>
            </a:endParaRPr>
          </a:p>
        </p:txBody>
      </p:sp>
      <p:sp>
        <p:nvSpPr>
          <p:cNvPr id="279" name="Google Shape;279;p53"/>
          <p:cNvSpPr/>
          <p:nvPr/>
        </p:nvSpPr>
        <p:spPr>
          <a:xfrm>
            <a:off x="481625" y="822225"/>
            <a:ext cx="8002500" cy="2089500"/>
          </a:xfrm>
          <a:prstGeom prst="rect">
            <a:avLst/>
          </a:prstGeom>
          <a:noFill/>
          <a:ln>
            <a:noFill/>
          </a:ln>
        </p:spPr>
        <p:txBody>
          <a:bodyPr anchorCtr="0" anchor="t" bIns="45000" lIns="90000" spcFirstLastPara="1" rIns="90000" wrap="square" tIns="45000">
            <a:noAutofit/>
          </a:bodyPr>
          <a:lstStyle/>
          <a:p>
            <a:pPr indent="-342360" lvl="0" marL="343080" marR="0" rtl="0" algn="just">
              <a:lnSpc>
                <a:spcPct val="115000"/>
              </a:lnSpc>
              <a:spcBef>
                <a:spcPts val="641"/>
              </a:spcBef>
              <a:spcAft>
                <a:spcPts val="0"/>
              </a:spcAft>
              <a:buClr>
                <a:srgbClr val="000000"/>
              </a:buClr>
              <a:buSzPts val="2000"/>
              <a:buFont typeface="Calibri"/>
              <a:buChar char="➢"/>
            </a:pPr>
            <a:r>
              <a:rPr lang="en-US" sz="2000">
                <a:latin typeface="Calibri"/>
                <a:ea typeface="Calibri"/>
                <a:cs typeface="Calibri"/>
                <a:sym typeface="Calibri"/>
              </a:rPr>
              <a:t>Databases are an organized collection of related data records. The database management systems manage and manipulate information inside a database.</a:t>
            </a:r>
            <a:endParaRPr sz="2000">
              <a:latin typeface="Calibri"/>
              <a:ea typeface="Calibri"/>
              <a:cs typeface="Calibri"/>
              <a:sym typeface="Calibri"/>
            </a:endParaRPr>
          </a:p>
          <a:p>
            <a:pPr indent="-342360" lvl="0" marL="343080" marR="0" rtl="0" algn="just">
              <a:lnSpc>
                <a:spcPct val="115000"/>
              </a:lnSpc>
              <a:spcBef>
                <a:spcPts val="641"/>
              </a:spcBef>
              <a:spcAft>
                <a:spcPts val="0"/>
              </a:spcAft>
              <a:buClr>
                <a:srgbClr val="000000"/>
              </a:buClr>
              <a:buSzPts val="2000"/>
              <a:buFont typeface="Arial"/>
              <a:buChar char="➢"/>
            </a:pPr>
            <a:r>
              <a:rPr lang="en-US" sz="2000">
                <a:latin typeface="Calibri"/>
                <a:ea typeface="Calibri"/>
                <a:cs typeface="Calibri"/>
                <a:sym typeface="Calibri"/>
              </a:rPr>
              <a:t>There are many different approaches to storing and </a:t>
            </a:r>
            <a:r>
              <a:rPr lang="en-US" sz="2000">
                <a:uFill>
                  <a:noFill/>
                </a:uFill>
                <a:latin typeface="Calibri"/>
                <a:ea typeface="Calibri"/>
                <a:cs typeface="Calibri"/>
                <a:sym typeface="Calibri"/>
                <a:hlinkClick r:id="rId3"/>
              </a:rPr>
              <a:t>modelling data</a:t>
            </a:r>
            <a:r>
              <a:rPr lang="en-US" sz="2000">
                <a:latin typeface="Calibri"/>
                <a:ea typeface="Calibri"/>
                <a:cs typeface="Calibri"/>
                <a:sym typeface="Calibri"/>
              </a:rPr>
              <a:t>, resulting in various </a:t>
            </a:r>
            <a:r>
              <a:rPr lang="en-US" sz="2000">
                <a:solidFill>
                  <a:schemeClr val="dk1"/>
                </a:solidFill>
                <a:latin typeface="Calibri"/>
                <a:ea typeface="Calibri"/>
                <a:cs typeface="Calibri"/>
                <a:sym typeface="Calibri"/>
              </a:rPr>
              <a:t>databases </a:t>
            </a:r>
            <a:r>
              <a:rPr lang="en-US" sz="2000">
                <a:latin typeface="Calibri"/>
                <a:ea typeface="Calibri"/>
                <a:cs typeface="Calibri"/>
                <a:sym typeface="Calibri"/>
              </a:rPr>
              <a:t>types</a:t>
            </a:r>
            <a:r>
              <a:rPr lang="en-US" sz="2000">
                <a:solidFill>
                  <a:srgbClr val="404040"/>
                </a:solidFill>
                <a:latin typeface="Calibri"/>
                <a:ea typeface="Calibri"/>
                <a:cs typeface="Calibri"/>
                <a:sym typeface="Calibri"/>
              </a:rPr>
              <a:t>.</a:t>
            </a:r>
            <a:r>
              <a:rPr lang="en-US" sz="2000">
                <a:latin typeface="Calibri"/>
                <a:ea typeface="Calibri"/>
                <a:cs typeface="Calibri"/>
                <a:sym typeface="Calibri"/>
              </a:rPr>
              <a:t> </a:t>
            </a:r>
            <a:endParaRPr sz="2000">
              <a:latin typeface="Calibri"/>
              <a:ea typeface="Calibri"/>
              <a:cs typeface="Calibri"/>
              <a:sym typeface="Calibri"/>
            </a:endParaRPr>
          </a:p>
          <a:p>
            <a:pPr indent="0" lvl="0" marL="457200" marR="0" rtl="0" algn="just">
              <a:lnSpc>
                <a:spcPct val="115000"/>
              </a:lnSpc>
              <a:spcBef>
                <a:spcPts val="641"/>
              </a:spcBef>
              <a:spcAft>
                <a:spcPts val="0"/>
              </a:spcAft>
              <a:buNone/>
            </a:pPr>
            <a:r>
              <a:t/>
            </a:r>
            <a:endParaRPr sz="20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4"/>
          <p:cNvSpPr/>
          <p:nvPr/>
        </p:nvSpPr>
        <p:spPr>
          <a:xfrm>
            <a:off x="450550" y="75600"/>
            <a:ext cx="66255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solidFill>
                  <a:srgbClr val="000000"/>
                </a:solidFill>
                <a:latin typeface="Calibri"/>
                <a:ea typeface="Calibri"/>
                <a:cs typeface="Calibri"/>
                <a:sym typeface="Calibri"/>
              </a:rPr>
              <a:t>Database</a:t>
            </a:r>
            <a:r>
              <a:rPr lang="en-US" sz="3600">
                <a:latin typeface="Calibri"/>
                <a:ea typeface="Calibri"/>
                <a:cs typeface="Calibri"/>
                <a:sym typeface="Calibri"/>
              </a:rPr>
              <a:t> Types</a:t>
            </a:r>
            <a:endParaRPr b="0" i="0" sz="3600" u="none" cap="none" strike="noStrike">
              <a:solidFill>
                <a:schemeClr val="dk1"/>
              </a:solidFill>
              <a:latin typeface="Arial"/>
              <a:ea typeface="Arial"/>
              <a:cs typeface="Arial"/>
              <a:sym typeface="Arial"/>
            </a:endParaRPr>
          </a:p>
        </p:txBody>
      </p:sp>
      <p:graphicFrame>
        <p:nvGraphicFramePr>
          <p:cNvPr id="285" name="Google Shape;285;p54"/>
          <p:cNvGraphicFramePr/>
          <p:nvPr/>
        </p:nvGraphicFramePr>
        <p:xfrm>
          <a:off x="875800" y="1007450"/>
          <a:ext cx="3000000" cy="3000000"/>
        </p:xfrm>
        <a:graphic>
          <a:graphicData uri="http://schemas.openxmlformats.org/drawingml/2006/table">
            <a:tbl>
              <a:tblPr>
                <a:noFill/>
                <a:tableStyleId>{60008172-8EFB-4D4B-BCB7-DBF6762EE515}</a:tableStyleId>
              </a:tblPr>
              <a:tblGrid>
                <a:gridCol w="3619500"/>
                <a:gridCol w="3619500"/>
              </a:tblGrid>
              <a:tr h="196025">
                <a:tc>
                  <a:txBody>
                    <a:bodyPr/>
                    <a:lstStyle/>
                    <a:p>
                      <a:pPr indent="0" lvl="0" marL="0" rtl="0" algn="ctr">
                        <a:lnSpc>
                          <a:spcPct val="100000"/>
                        </a:lnSpc>
                        <a:spcBef>
                          <a:spcPts val="0"/>
                        </a:spcBef>
                        <a:spcAft>
                          <a:spcPts val="1500"/>
                        </a:spcAft>
                        <a:buNone/>
                      </a:pPr>
                      <a:r>
                        <a:rPr b="1" lang="en-US" sz="1200">
                          <a:solidFill>
                            <a:srgbClr val="404040"/>
                          </a:solidFill>
                          <a:latin typeface="Calibri"/>
                          <a:ea typeface="Calibri"/>
                          <a:cs typeface="Calibri"/>
                          <a:sym typeface="Calibri"/>
                        </a:rPr>
                        <a:t>Based On</a:t>
                      </a:r>
                      <a:endParaRPr b="1" sz="1200">
                        <a:solidFill>
                          <a:srgbClr val="404040"/>
                        </a:solidFill>
                        <a:latin typeface="Calibri"/>
                        <a:ea typeface="Calibri"/>
                        <a:cs typeface="Calibri"/>
                        <a:sym typeface="Calibri"/>
                      </a:endParaRPr>
                    </a:p>
                  </a:txBody>
                  <a:tcPr marT="91425" marB="91425" marR="91425" marL="91425">
                    <a:solidFill>
                      <a:srgbClr val="93C47D"/>
                    </a:solidFill>
                  </a:tcPr>
                </a:tc>
                <a:tc>
                  <a:txBody>
                    <a:bodyPr/>
                    <a:lstStyle/>
                    <a:p>
                      <a:pPr indent="0" lvl="0" marL="0" rtl="0" algn="ctr">
                        <a:lnSpc>
                          <a:spcPct val="100000"/>
                        </a:lnSpc>
                        <a:spcBef>
                          <a:spcPts val="0"/>
                        </a:spcBef>
                        <a:spcAft>
                          <a:spcPts val="1500"/>
                        </a:spcAft>
                        <a:buNone/>
                      </a:pPr>
                      <a:r>
                        <a:rPr b="1" lang="en-US" sz="1200">
                          <a:solidFill>
                            <a:srgbClr val="404040"/>
                          </a:solidFill>
                          <a:latin typeface="Calibri"/>
                          <a:ea typeface="Calibri"/>
                          <a:cs typeface="Calibri"/>
                          <a:sym typeface="Calibri"/>
                        </a:rPr>
                        <a:t>Database Types</a:t>
                      </a:r>
                      <a:endParaRPr b="1" sz="1200">
                        <a:solidFill>
                          <a:srgbClr val="404040"/>
                        </a:solidFill>
                        <a:latin typeface="Calibri"/>
                        <a:ea typeface="Calibri"/>
                        <a:cs typeface="Calibri"/>
                        <a:sym typeface="Calibri"/>
                      </a:endParaRPr>
                    </a:p>
                  </a:txBody>
                  <a:tcPr marT="91425" marB="91425" marR="91425" marL="91425">
                    <a:solidFill>
                      <a:srgbClr val="93C47D"/>
                    </a:solidFill>
                  </a:tcPr>
                </a:tc>
              </a:tr>
              <a:tr h="316525">
                <a:tc>
                  <a:txBody>
                    <a:bodyPr/>
                    <a:lstStyle/>
                    <a:p>
                      <a:pPr indent="0" lvl="0" marL="0" rtl="0" algn="ctr">
                        <a:lnSpc>
                          <a:spcPct val="100000"/>
                        </a:lnSpc>
                        <a:spcBef>
                          <a:spcPts val="0"/>
                        </a:spcBef>
                        <a:spcAft>
                          <a:spcPts val="0"/>
                        </a:spcAft>
                        <a:buNone/>
                      </a:pPr>
                      <a:r>
                        <a:rPr lang="en-US" sz="1200">
                          <a:solidFill>
                            <a:srgbClr val="404040"/>
                          </a:solidFill>
                          <a:latin typeface="Calibri"/>
                          <a:ea typeface="Calibri"/>
                          <a:cs typeface="Calibri"/>
                          <a:sym typeface="Calibri"/>
                        </a:rPr>
                        <a:t>Model</a:t>
                      </a:r>
                      <a:endParaRPr sz="1200">
                        <a:solidFill>
                          <a:srgbClr val="404040"/>
                        </a:solidFill>
                        <a:latin typeface="Calibri"/>
                        <a:ea typeface="Calibri"/>
                        <a:cs typeface="Calibri"/>
                        <a:sym typeface="Calibri"/>
                      </a:endParaRPr>
                    </a:p>
                  </a:txBody>
                  <a:tcPr marT="91425" marB="91425" marR="91425" marL="91425" anchor="ctr">
                    <a:solidFill>
                      <a:srgbClr val="D9D9D9"/>
                    </a:solidFill>
                  </a:tcPr>
                </a:tc>
                <a:tc>
                  <a:txBody>
                    <a:bodyPr/>
                    <a:lstStyle/>
                    <a:p>
                      <a:pPr indent="0" lvl="0" marL="0" rtl="0" algn="ctr">
                        <a:lnSpc>
                          <a:spcPct val="100000"/>
                        </a:lnSpc>
                        <a:spcBef>
                          <a:spcPts val="0"/>
                        </a:spcBef>
                        <a:spcAft>
                          <a:spcPts val="0"/>
                        </a:spcAft>
                        <a:buNone/>
                      </a:pPr>
                      <a:r>
                        <a:rPr lang="en-US" sz="1200">
                          <a:solidFill>
                            <a:srgbClr val="404040"/>
                          </a:solidFill>
                          <a:latin typeface="Calibri"/>
                          <a:ea typeface="Calibri"/>
                          <a:cs typeface="Calibri"/>
                          <a:sym typeface="Calibri"/>
                        </a:rPr>
                        <a:t>Relational</a:t>
                      </a:r>
                      <a:endParaRPr sz="1200">
                        <a:solidFill>
                          <a:srgbClr val="404040"/>
                        </a:solidFill>
                        <a:latin typeface="Calibri"/>
                        <a:ea typeface="Calibri"/>
                        <a:cs typeface="Calibri"/>
                        <a:sym typeface="Calibri"/>
                      </a:endParaRPr>
                    </a:p>
                    <a:p>
                      <a:pPr indent="0" lvl="0" marL="0" rtl="0" algn="ctr">
                        <a:lnSpc>
                          <a:spcPct val="100000"/>
                        </a:lnSpc>
                        <a:spcBef>
                          <a:spcPts val="0"/>
                        </a:spcBef>
                        <a:spcAft>
                          <a:spcPts val="0"/>
                        </a:spcAft>
                        <a:buNone/>
                      </a:pPr>
                      <a:r>
                        <a:rPr lang="en-US" sz="1200">
                          <a:solidFill>
                            <a:srgbClr val="404040"/>
                          </a:solidFill>
                          <a:latin typeface="Calibri"/>
                          <a:ea typeface="Calibri"/>
                          <a:cs typeface="Calibri"/>
                          <a:sym typeface="Calibri"/>
                        </a:rPr>
                        <a:t>Non-Relational (NoSQL)</a:t>
                      </a:r>
                      <a:endParaRPr sz="1200">
                        <a:solidFill>
                          <a:srgbClr val="404040"/>
                        </a:solidFill>
                        <a:latin typeface="Calibri"/>
                        <a:ea typeface="Calibri"/>
                        <a:cs typeface="Calibri"/>
                        <a:sym typeface="Calibri"/>
                      </a:endParaRPr>
                    </a:p>
                    <a:p>
                      <a:pPr indent="0" lvl="0" marL="0" rtl="0" algn="ctr">
                        <a:lnSpc>
                          <a:spcPct val="100000"/>
                        </a:lnSpc>
                        <a:spcBef>
                          <a:spcPts val="0"/>
                        </a:spcBef>
                        <a:spcAft>
                          <a:spcPts val="0"/>
                        </a:spcAft>
                        <a:buNone/>
                      </a:pPr>
                      <a:r>
                        <a:rPr lang="en-US" sz="1200">
                          <a:solidFill>
                            <a:srgbClr val="404040"/>
                          </a:solidFill>
                          <a:latin typeface="Calibri"/>
                          <a:ea typeface="Calibri"/>
                          <a:cs typeface="Calibri"/>
                          <a:sym typeface="Calibri"/>
                        </a:rPr>
                        <a:t>Object-oriented</a:t>
                      </a:r>
                      <a:endParaRPr sz="1200">
                        <a:solidFill>
                          <a:srgbClr val="404040"/>
                        </a:solidFill>
                        <a:latin typeface="Calibri"/>
                        <a:ea typeface="Calibri"/>
                        <a:cs typeface="Calibri"/>
                        <a:sym typeface="Calibri"/>
                      </a:endParaRPr>
                    </a:p>
                  </a:txBody>
                  <a:tcPr marT="91425" marB="91425" marR="91425" marL="91425">
                    <a:solidFill>
                      <a:srgbClr val="D9D9D9"/>
                    </a:solidFill>
                  </a:tcPr>
                </a:tc>
              </a:tr>
              <a:tr h="316525">
                <a:tc>
                  <a:txBody>
                    <a:bodyPr/>
                    <a:lstStyle/>
                    <a:p>
                      <a:pPr indent="0" lvl="0" marL="0" rtl="0" algn="ctr">
                        <a:lnSpc>
                          <a:spcPct val="100000"/>
                        </a:lnSpc>
                        <a:spcBef>
                          <a:spcPts val="0"/>
                        </a:spcBef>
                        <a:spcAft>
                          <a:spcPts val="0"/>
                        </a:spcAft>
                        <a:buNone/>
                      </a:pPr>
                      <a:r>
                        <a:rPr lang="en-US" sz="1200">
                          <a:solidFill>
                            <a:srgbClr val="404040"/>
                          </a:solidFill>
                          <a:latin typeface="Calibri"/>
                          <a:ea typeface="Calibri"/>
                          <a:cs typeface="Calibri"/>
                          <a:sym typeface="Calibri"/>
                        </a:rPr>
                        <a:t>Location</a:t>
                      </a:r>
                      <a:endParaRPr sz="1200">
                        <a:solidFill>
                          <a:srgbClr val="404040"/>
                        </a:solidFill>
                        <a:latin typeface="Calibri"/>
                        <a:ea typeface="Calibri"/>
                        <a:cs typeface="Calibri"/>
                        <a:sym typeface="Calibri"/>
                      </a:endParaRPr>
                    </a:p>
                  </a:txBody>
                  <a:tcPr marT="91425" marB="91425" marR="91425" marL="91425" anchor="ctr">
                    <a:solidFill>
                      <a:srgbClr val="EFEFEF"/>
                    </a:solidFill>
                  </a:tcPr>
                </a:tc>
                <a:tc>
                  <a:txBody>
                    <a:bodyPr/>
                    <a:lstStyle/>
                    <a:p>
                      <a:pPr indent="0" lvl="0" marL="0" rtl="0" algn="ctr">
                        <a:lnSpc>
                          <a:spcPct val="100000"/>
                        </a:lnSpc>
                        <a:spcBef>
                          <a:spcPts val="0"/>
                        </a:spcBef>
                        <a:spcAft>
                          <a:spcPts val="0"/>
                        </a:spcAft>
                        <a:buNone/>
                      </a:pPr>
                      <a:r>
                        <a:rPr lang="en-US" sz="1200">
                          <a:solidFill>
                            <a:srgbClr val="404040"/>
                          </a:solidFill>
                          <a:latin typeface="Calibri"/>
                          <a:ea typeface="Calibri"/>
                          <a:cs typeface="Calibri"/>
                          <a:sym typeface="Calibri"/>
                        </a:rPr>
                        <a:t>Centralized</a:t>
                      </a:r>
                      <a:endParaRPr sz="1200">
                        <a:solidFill>
                          <a:srgbClr val="404040"/>
                        </a:solidFill>
                        <a:latin typeface="Calibri"/>
                        <a:ea typeface="Calibri"/>
                        <a:cs typeface="Calibri"/>
                        <a:sym typeface="Calibri"/>
                      </a:endParaRPr>
                    </a:p>
                    <a:p>
                      <a:pPr indent="0" lvl="0" marL="0" rtl="0" algn="ctr">
                        <a:lnSpc>
                          <a:spcPct val="100000"/>
                        </a:lnSpc>
                        <a:spcBef>
                          <a:spcPts val="0"/>
                        </a:spcBef>
                        <a:spcAft>
                          <a:spcPts val="0"/>
                        </a:spcAft>
                        <a:buNone/>
                      </a:pPr>
                      <a:r>
                        <a:rPr lang="en-US" sz="1200">
                          <a:solidFill>
                            <a:srgbClr val="404040"/>
                          </a:solidFill>
                          <a:latin typeface="Calibri"/>
                          <a:ea typeface="Calibri"/>
                          <a:cs typeface="Calibri"/>
                          <a:sym typeface="Calibri"/>
                        </a:rPr>
                        <a:t>Distributed</a:t>
                      </a:r>
                      <a:endParaRPr sz="1200">
                        <a:solidFill>
                          <a:srgbClr val="404040"/>
                        </a:solidFill>
                        <a:latin typeface="Calibri"/>
                        <a:ea typeface="Calibri"/>
                        <a:cs typeface="Calibri"/>
                        <a:sym typeface="Calibri"/>
                      </a:endParaRPr>
                    </a:p>
                  </a:txBody>
                  <a:tcPr marT="91425" marB="91425" marR="91425" marL="91425">
                    <a:solidFill>
                      <a:srgbClr val="EFEFEF"/>
                    </a:solidFill>
                  </a:tcPr>
                </a:tc>
              </a:tr>
              <a:tr h="316525">
                <a:tc>
                  <a:txBody>
                    <a:bodyPr/>
                    <a:lstStyle/>
                    <a:p>
                      <a:pPr indent="0" lvl="0" marL="0" rtl="0" algn="ctr">
                        <a:lnSpc>
                          <a:spcPct val="100000"/>
                        </a:lnSpc>
                        <a:spcBef>
                          <a:spcPts val="0"/>
                        </a:spcBef>
                        <a:spcAft>
                          <a:spcPts val="0"/>
                        </a:spcAft>
                        <a:buNone/>
                      </a:pPr>
                      <a:r>
                        <a:rPr lang="en-US" sz="1200">
                          <a:solidFill>
                            <a:srgbClr val="404040"/>
                          </a:solidFill>
                          <a:latin typeface="Calibri"/>
                          <a:ea typeface="Calibri"/>
                          <a:cs typeface="Calibri"/>
                          <a:sym typeface="Calibri"/>
                        </a:rPr>
                        <a:t>Design</a:t>
                      </a:r>
                      <a:endParaRPr sz="1200">
                        <a:solidFill>
                          <a:srgbClr val="404040"/>
                        </a:solidFill>
                        <a:latin typeface="Calibri"/>
                        <a:ea typeface="Calibri"/>
                        <a:cs typeface="Calibri"/>
                        <a:sym typeface="Calibri"/>
                      </a:endParaRPr>
                    </a:p>
                  </a:txBody>
                  <a:tcPr marT="91425" marB="91425" marR="91425" marL="91425" anchor="ctr">
                    <a:solidFill>
                      <a:srgbClr val="EFEFEF"/>
                    </a:solidFill>
                  </a:tcPr>
                </a:tc>
                <a:tc>
                  <a:txBody>
                    <a:bodyPr/>
                    <a:lstStyle/>
                    <a:p>
                      <a:pPr indent="0" lvl="0" marL="0" rtl="0" algn="ctr">
                        <a:lnSpc>
                          <a:spcPct val="100000"/>
                        </a:lnSpc>
                        <a:spcBef>
                          <a:spcPts val="0"/>
                        </a:spcBef>
                        <a:spcAft>
                          <a:spcPts val="0"/>
                        </a:spcAft>
                        <a:buNone/>
                      </a:pPr>
                      <a:r>
                        <a:rPr lang="en-US" sz="1200">
                          <a:solidFill>
                            <a:srgbClr val="404040"/>
                          </a:solidFill>
                          <a:latin typeface="Calibri"/>
                          <a:ea typeface="Calibri"/>
                          <a:cs typeface="Calibri"/>
                          <a:sym typeface="Calibri"/>
                        </a:rPr>
                        <a:t>Operational (OLTP)</a:t>
                      </a:r>
                      <a:endParaRPr sz="1200">
                        <a:solidFill>
                          <a:srgbClr val="404040"/>
                        </a:solidFill>
                        <a:latin typeface="Calibri"/>
                        <a:ea typeface="Calibri"/>
                        <a:cs typeface="Calibri"/>
                        <a:sym typeface="Calibri"/>
                      </a:endParaRPr>
                    </a:p>
                    <a:p>
                      <a:pPr indent="0" lvl="0" marL="0" rtl="0" algn="ctr">
                        <a:lnSpc>
                          <a:spcPct val="100000"/>
                        </a:lnSpc>
                        <a:spcBef>
                          <a:spcPts val="0"/>
                        </a:spcBef>
                        <a:spcAft>
                          <a:spcPts val="0"/>
                        </a:spcAft>
                        <a:buNone/>
                      </a:pPr>
                      <a:r>
                        <a:rPr lang="en-US" sz="1200">
                          <a:solidFill>
                            <a:srgbClr val="404040"/>
                          </a:solidFill>
                          <a:latin typeface="Calibri"/>
                          <a:ea typeface="Calibri"/>
                          <a:cs typeface="Calibri"/>
                          <a:sym typeface="Calibri"/>
                        </a:rPr>
                        <a:t>Analytical (OLAP)</a:t>
                      </a:r>
                      <a:endParaRPr sz="1200">
                        <a:solidFill>
                          <a:srgbClr val="404040"/>
                        </a:solidFill>
                        <a:latin typeface="Calibri"/>
                        <a:ea typeface="Calibri"/>
                        <a:cs typeface="Calibri"/>
                        <a:sym typeface="Calibri"/>
                      </a:endParaRPr>
                    </a:p>
                  </a:txBody>
                  <a:tcPr marT="91425" marB="91425" marR="91425" marL="91425">
                    <a:solidFill>
                      <a:srgbClr val="EFEFEF"/>
                    </a:solidFill>
                  </a:tcPr>
                </a:tc>
              </a:tr>
              <a:tr h="316525">
                <a:tc>
                  <a:txBody>
                    <a:bodyPr/>
                    <a:lstStyle/>
                    <a:p>
                      <a:pPr indent="0" lvl="0" marL="0" rtl="0" algn="ctr">
                        <a:lnSpc>
                          <a:spcPct val="100000"/>
                        </a:lnSpc>
                        <a:spcBef>
                          <a:spcPts val="0"/>
                        </a:spcBef>
                        <a:spcAft>
                          <a:spcPts val="0"/>
                        </a:spcAft>
                        <a:buNone/>
                      </a:pPr>
                      <a:r>
                        <a:rPr lang="en-US" sz="1200">
                          <a:solidFill>
                            <a:srgbClr val="404040"/>
                          </a:solidFill>
                          <a:latin typeface="Calibri"/>
                          <a:ea typeface="Calibri"/>
                          <a:cs typeface="Calibri"/>
                          <a:sym typeface="Calibri"/>
                        </a:rPr>
                        <a:t>Hosting</a:t>
                      </a:r>
                      <a:endParaRPr sz="1200">
                        <a:solidFill>
                          <a:srgbClr val="404040"/>
                        </a:solidFill>
                        <a:latin typeface="Calibri"/>
                        <a:ea typeface="Calibri"/>
                        <a:cs typeface="Calibri"/>
                        <a:sym typeface="Calibri"/>
                      </a:endParaRPr>
                    </a:p>
                  </a:txBody>
                  <a:tcPr marT="91425" marB="91425" marR="91425" marL="91425" anchor="ctr">
                    <a:solidFill>
                      <a:srgbClr val="D9D9D9"/>
                    </a:solidFill>
                  </a:tcPr>
                </a:tc>
                <a:tc>
                  <a:txBody>
                    <a:bodyPr/>
                    <a:lstStyle/>
                    <a:p>
                      <a:pPr indent="0" lvl="0" marL="0" rtl="0" algn="ctr">
                        <a:lnSpc>
                          <a:spcPct val="100000"/>
                        </a:lnSpc>
                        <a:spcBef>
                          <a:spcPts val="0"/>
                        </a:spcBef>
                        <a:spcAft>
                          <a:spcPts val="0"/>
                        </a:spcAft>
                        <a:buNone/>
                      </a:pPr>
                      <a:r>
                        <a:rPr lang="en-US" sz="1200">
                          <a:solidFill>
                            <a:srgbClr val="404040"/>
                          </a:solidFill>
                          <a:latin typeface="Calibri"/>
                          <a:ea typeface="Calibri"/>
                          <a:cs typeface="Calibri"/>
                          <a:sym typeface="Calibri"/>
                        </a:rPr>
                        <a:t>On-Premises</a:t>
                      </a:r>
                      <a:endParaRPr sz="1200">
                        <a:solidFill>
                          <a:srgbClr val="404040"/>
                        </a:solidFill>
                        <a:latin typeface="Calibri"/>
                        <a:ea typeface="Calibri"/>
                        <a:cs typeface="Calibri"/>
                        <a:sym typeface="Calibri"/>
                      </a:endParaRPr>
                    </a:p>
                    <a:p>
                      <a:pPr indent="0" lvl="0" marL="0" rtl="0" algn="ctr">
                        <a:lnSpc>
                          <a:spcPct val="100000"/>
                        </a:lnSpc>
                        <a:spcBef>
                          <a:spcPts val="0"/>
                        </a:spcBef>
                        <a:spcAft>
                          <a:spcPts val="0"/>
                        </a:spcAft>
                        <a:buNone/>
                      </a:pPr>
                      <a:r>
                        <a:rPr lang="en-US" sz="1200">
                          <a:solidFill>
                            <a:srgbClr val="404040"/>
                          </a:solidFill>
                          <a:latin typeface="Calibri"/>
                          <a:ea typeface="Calibri"/>
                          <a:cs typeface="Calibri"/>
                          <a:sym typeface="Calibri"/>
                        </a:rPr>
                        <a:t>Cloud</a:t>
                      </a:r>
                      <a:endParaRPr sz="1200">
                        <a:solidFill>
                          <a:srgbClr val="404040"/>
                        </a:solidFill>
                        <a:latin typeface="Calibri"/>
                        <a:ea typeface="Calibri"/>
                        <a:cs typeface="Calibri"/>
                        <a:sym typeface="Calibri"/>
                      </a:endParaRPr>
                    </a:p>
                  </a:txBody>
                  <a:tcPr marT="91425" marB="91425" marR="91425" marL="91425">
                    <a:solidFill>
                      <a:srgbClr val="D9D9D9"/>
                    </a:solidFill>
                  </a:tcPr>
                </a:tc>
              </a:tr>
              <a:tr h="100000">
                <a:tc>
                  <a:txBody>
                    <a:bodyPr/>
                    <a:lstStyle/>
                    <a:p>
                      <a:pPr indent="0" lvl="0" marL="0" rtl="0" algn="ctr">
                        <a:lnSpc>
                          <a:spcPct val="100000"/>
                        </a:lnSpc>
                        <a:spcBef>
                          <a:spcPts val="0"/>
                        </a:spcBef>
                        <a:spcAft>
                          <a:spcPts val="0"/>
                        </a:spcAft>
                        <a:buNone/>
                      </a:pPr>
                      <a:r>
                        <a:rPr lang="en-US" sz="1200">
                          <a:solidFill>
                            <a:srgbClr val="404040"/>
                          </a:solidFill>
                          <a:latin typeface="Calibri"/>
                          <a:ea typeface="Calibri"/>
                          <a:cs typeface="Calibri"/>
                          <a:sym typeface="Calibri"/>
                        </a:rPr>
                        <a:t>Processing Power</a:t>
                      </a:r>
                      <a:endParaRPr sz="1200">
                        <a:solidFill>
                          <a:srgbClr val="404040"/>
                        </a:solidFill>
                        <a:latin typeface="Calibri"/>
                        <a:ea typeface="Calibri"/>
                        <a:cs typeface="Calibri"/>
                        <a:sym typeface="Calibri"/>
                      </a:endParaRPr>
                    </a:p>
                  </a:txBody>
                  <a:tcPr marT="91425" marB="91425" marR="91425" marL="91425" anchor="ctr">
                    <a:solidFill>
                      <a:srgbClr val="EFEFEF"/>
                    </a:solidFill>
                  </a:tcPr>
                </a:tc>
                <a:tc>
                  <a:txBody>
                    <a:bodyPr/>
                    <a:lstStyle/>
                    <a:p>
                      <a:pPr indent="0" lvl="0" marL="0" rtl="0" algn="ctr">
                        <a:lnSpc>
                          <a:spcPct val="100000"/>
                        </a:lnSpc>
                        <a:spcBef>
                          <a:spcPts val="0"/>
                        </a:spcBef>
                        <a:spcAft>
                          <a:spcPts val="0"/>
                        </a:spcAft>
                        <a:buNone/>
                      </a:pPr>
                      <a:r>
                        <a:rPr lang="en-US" sz="1200">
                          <a:solidFill>
                            <a:srgbClr val="404040"/>
                          </a:solidFill>
                          <a:latin typeface="Calibri"/>
                          <a:ea typeface="Calibri"/>
                          <a:cs typeface="Calibri"/>
                          <a:sym typeface="Calibri"/>
                        </a:rPr>
                        <a:t>Personal</a:t>
                      </a:r>
                      <a:endParaRPr sz="1200">
                        <a:solidFill>
                          <a:srgbClr val="404040"/>
                        </a:solidFill>
                        <a:latin typeface="Calibri"/>
                        <a:ea typeface="Calibri"/>
                        <a:cs typeface="Calibri"/>
                        <a:sym typeface="Calibri"/>
                      </a:endParaRPr>
                    </a:p>
                    <a:p>
                      <a:pPr indent="0" lvl="0" marL="0" rtl="0" algn="ctr">
                        <a:lnSpc>
                          <a:spcPct val="100000"/>
                        </a:lnSpc>
                        <a:spcBef>
                          <a:spcPts val="0"/>
                        </a:spcBef>
                        <a:spcAft>
                          <a:spcPts val="0"/>
                        </a:spcAft>
                        <a:buNone/>
                      </a:pPr>
                      <a:r>
                        <a:rPr lang="en-US" sz="1200">
                          <a:solidFill>
                            <a:srgbClr val="404040"/>
                          </a:solidFill>
                          <a:latin typeface="Calibri"/>
                          <a:ea typeface="Calibri"/>
                          <a:cs typeface="Calibri"/>
                          <a:sym typeface="Calibri"/>
                        </a:rPr>
                        <a:t>Commercial</a:t>
                      </a:r>
                      <a:endParaRPr sz="1200">
                        <a:solidFill>
                          <a:srgbClr val="404040"/>
                        </a:solidFill>
                        <a:latin typeface="Calibri"/>
                        <a:ea typeface="Calibri"/>
                        <a:cs typeface="Calibri"/>
                        <a:sym typeface="Calibri"/>
                      </a:endParaRPr>
                    </a:p>
                  </a:txBody>
                  <a:tcPr marT="91425" marB="91425" marR="91425" marL="91425">
                    <a:solidFill>
                      <a:srgbClr val="EFEFEF"/>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5"/>
          <p:cNvSpPr/>
          <p:nvPr/>
        </p:nvSpPr>
        <p:spPr>
          <a:xfrm>
            <a:off x="450550" y="99000"/>
            <a:ext cx="66255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solidFill>
                  <a:srgbClr val="000000"/>
                </a:solidFill>
                <a:latin typeface="Calibri"/>
                <a:ea typeface="Calibri"/>
                <a:cs typeface="Calibri"/>
                <a:sym typeface="Calibri"/>
              </a:rPr>
              <a:t>Database </a:t>
            </a:r>
            <a:r>
              <a:rPr lang="en-US" sz="3600">
                <a:latin typeface="Calibri"/>
                <a:ea typeface="Calibri"/>
                <a:cs typeface="Calibri"/>
                <a:sym typeface="Calibri"/>
              </a:rPr>
              <a:t>Model Types</a:t>
            </a:r>
            <a:endParaRPr b="0" i="0" sz="3600" u="none" cap="none" strike="noStrike">
              <a:solidFill>
                <a:schemeClr val="dk1"/>
              </a:solidFill>
              <a:latin typeface="Arial"/>
              <a:ea typeface="Arial"/>
              <a:cs typeface="Arial"/>
              <a:sym typeface="Arial"/>
            </a:endParaRPr>
          </a:p>
        </p:txBody>
      </p:sp>
      <p:sp>
        <p:nvSpPr>
          <p:cNvPr id="291" name="Google Shape;291;p55"/>
          <p:cNvSpPr/>
          <p:nvPr/>
        </p:nvSpPr>
        <p:spPr>
          <a:xfrm>
            <a:off x="487475" y="890350"/>
            <a:ext cx="8074200" cy="2547600"/>
          </a:xfrm>
          <a:prstGeom prst="rect">
            <a:avLst/>
          </a:prstGeom>
          <a:noFill/>
          <a:ln>
            <a:noFill/>
          </a:ln>
        </p:spPr>
        <p:txBody>
          <a:bodyPr anchorCtr="0" anchor="t" bIns="45000" lIns="90000" spcFirstLastPara="1" rIns="90000" wrap="square" tIns="45000">
            <a:noAutofit/>
          </a:bodyPr>
          <a:lstStyle/>
          <a:p>
            <a:pPr indent="-342360" lvl="0" marL="343080" marR="0" rtl="0" algn="just">
              <a:lnSpc>
                <a:spcPct val="115000"/>
              </a:lnSpc>
              <a:spcBef>
                <a:spcPts val="0"/>
              </a:spcBef>
              <a:spcAft>
                <a:spcPts val="0"/>
              </a:spcAft>
              <a:buSzPts val="2000"/>
              <a:buFont typeface="Calibri"/>
              <a:buChar char="➢"/>
            </a:pPr>
            <a:r>
              <a:rPr lang="en-US" sz="2000">
                <a:latin typeface="Calibri"/>
                <a:ea typeface="Calibri"/>
                <a:cs typeface="Calibri"/>
                <a:sym typeface="Calibri"/>
              </a:rPr>
              <a:t>The three general database types based on the model are:</a:t>
            </a:r>
            <a:endParaRPr sz="2000">
              <a:latin typeface="Calibri"/>
              <a:ea typeface="Calibri"/>
              <a:cs typeface="Calibri"/>
              <a:sym typeface="Calibri"/>
            </a:endParaRPr>
          </a:p>
          <a:p>
            <a:pPr indent="-355600" lvl="1" marL="914400" marR="0" rtl="0" algn="just">
              <a:lnSpc>
                <a:spcPct val="115000"/>
              </a:lnSpc>
              <a:spcBef>
                <a:spcPts val="0"/>
              </a:spcBef>
              <a:spcAft>
                <a:spcPts val="0"/>
              </a:spcAft>
              <a:buSzPts val="2000"/>
              <a:buFont typeface="Calibri"/>
              <a:buChar char="○"/>
            </a:pPr>
            <a:r>
              <a:rPr lang="en-US" sz="2000">
                <a:latin typeface="Calibri"/>
                <a:ea typeface="Calibri"/>
                <a:cs typeface="Calibri"/>
                <a:sym typeface="Calibri"/>
              </a:rPr>
              <a:t>Relational database</a:t>
            </a:r>
            <a:endParaRPr sz="2000">
              <a:latin typeface="Calibri"/>
              <a:ea typeface="Calibri"/>
              <a:cs typeface="Calibri"/>
              <a:sym typeface="Calibri"/>
            </a:endParaRPr>
          </a:p>
          <a:p>
            <a:pPr indent="-355600" lvl="1" marL="914400" marR="0" rtl="0" algn="just">
              <a:lnSpc>
                <a:spcPct val="115000"/>
              </a:lnSpc>
              <a:spcBef>
                <a:spcPts val="0"/>
              </a:spcBef>
              <a:spcAft>
                <a:spcPts val="0"/>
              </a:spcAft>
              <a:buSzPts val="2000"/>
              <a:buFont typeface="Calibri"/>
              <a:buChar char="○"/>
            </a:pPr>
            <a:r>
              <a:rPr lang="en-US" sz="2000">
                <a:latin typeface="Calibri"/>
                <a:ea typeface="Calibri"/>
                <a:cs typeface="Calibri"/>
                <a:sym typeface="Calibri"/>
              </a:rPr>
              <a:t>Non-relational database (</a:t>
            </a:r>
            <a:r>
              <a:rPr lang="en-US" sz="2000">
                <a:uFill>
                  <a:noFill/>
                </a:uFill>
                <a:latin typeface="Calibri"/>
                <a:ea typeface="Calibri"/>
                <a:cs typeface="Calibri"/>
                <a:sym typeface="Calibri"/>
                <a:hlinkClick r:id="rId3"/>
              </a:rPr>
              <a:t>NoSQL</a:t>
            </a:r>
            <a:r>
              <a:rPr lang="en-US" sz="2000">
                <a:latin typeface="Calibri"/>
                <a:ea typeface="Calibri"/>
                <a:cs typeface="Calibri"/>
                <a:sym typeface="Calibri"/>
              </a:rPr>
              <a:t>)</a:t>
            </a:r>
            <a:endParaRPr sz="2000">
              <a:latin typeface="Calibri"/>
              <a:ea typeface="Calibri"/>
              <a:cs typeface="Calibri"/>
              <a:sym typeface="Calibri"/>
            </a:endParaRPr>
          </a:p>
          <a:p>
            <a:pPr indent="-355600" lvl="1" marL="914400" marR="0" rtl="0" algn="just">
              <a:lnSpc>
                <a:spcPct val="115000"/>
              </a:lnSpc>
              <a:spcBef>
                <a:spcPts val="0"/>
              </a:spcBef>
              <a:spcAft>
                <a:spcPts val="0"/>
              </a:spcAft>
              <a:buSzPts val="2000"/>
              <a:buFont typeface="Calibri"/>
              <a:buChar char="○"/>
            </a:pPr>
            <a:r>
              <a:rPr lang="en-US" sz="2000">
                <a:uFill>
                  <a:noFill/>
                </a:uFill>
                <a:latin typeface="Calibri"/>
                <a:ea typeface="Calibri"/>
                <a:cs typeface="Calibri"/>
                <a:sym typeface="Calibri"/>
                <a:hlinkClick r:id="rId4"/>
              </a:rPr>
              <a:t>Object-oriented database</a:t>
            </a:r>
            <a:endParaRPr sz="2000">
              <a:latin typeface="Calibri"/>
              <a:ea typeface="Calibri"/>
              <a:cs typeface="Calibri"/>
              <a:sym typeface="Calibri"/>
            </a:endParaRPr>
          </a:p>
          <a:p>
            <a:pPr indent="-342360" lvl="0" marL="343080" marR="0" rtl="0" algn="just">
              <a:lnSpc>
                <a:spcPct val="115000"/>
              </a:lnSpc>
              <a:spcBef>
                <a:spcPts val="0"/>
              </a:spcBef>
              <a:spcAft>
                <a:spcPts val="0"/>
              </a:spcAft>
              <a:buSzPts val="2000"/>
              <a:buFont typeface="Calibri"/>
              <a:buChar char="➢"/>
            </a:pPr>
            <a:r>
              <a:rPr lang="en-US" sz="2000">
                <a:latin typeface="Calibri"/>
                <a:ea typeface="Calibri"/>
                <a:cs typeface="Calibri"/>
                <a:sym typeface="Calibri"/>
              </a:rPr>
              <a:t>The difference between the models is how the information looks inside the database. Consequently, each model type has a different management system and data relationships.</a:t>
            </a:r>
            <a:endParaRPr i="0" sz="20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p:nvPr/>
        </p:nvSpPr>
        <p:spPr>
          <a:xfrm>
            <a:off x="457200" y="34550"/>
            <a:ext cx="4188900" cy="6123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Calibri"/>
                <a:ea typeface="Calibri"/>
                <a:cs typeface="Calibri"/>
                <a:sym typeface="Calibri"/>
              </a:rPr>
              <a:t>Spring Framewor</a:t>
            </a:r>
            <a:r>
              <a:rPr b="0" i="0" lang="en-US" sz="4000" u="none" cap="none" strike="noStrike">
                <a:solidFill>
                  <a:srgbClr val="000000"/>
                </a:solidFill>
                <a:latin typeface="Calibri"/>
                <a:ea typeface="Calibri"/>
                <a:cs typeface="Calibri"/>
                <a:sym typeface="Calibri"/>
              </a:rPr>
              <a:t>k</a:t>
            </a:r>
            <a:endParaRPr b="0" i="0" sz="4000" u="none" cap="none" strike="noStrike">
              <a:solidFill>
                <a:schemeClr val="dk1"/>
              </a:solidFill>
              <a:latin typeface="Arial"/>
              <a:ea typeface="Arial"/>
              <a:cs typeface="Arial"/>
              <a:sym typeface="Arial"/>
            </a:endParaRPr>
          </a:p>
        </p:txBody>
      </p:sp>
      <p:sp>
        <p:nvSpPr>
          <p:cNvPr id="132" name="Google Shape;132;p29"/>
          <p:cNvSpPr/>
          <p:nvPr/>
        </p:nvSpPr>
        <p:spPr>
          <a:xfrm>
            <a:off x="457200" y="806900"/>
            <a:ext cx="8148900" cy="3868500"/>
          </a:xfrm>
          <a:prstGeom prst="rect">
            <a:avLst/>
          </a:prstGeom>
          <a:noFill/>
          <a:ln>
            <a:noFill/>
          </a:ln>
        </p:spPr>
        <p:txBody>
          <a:bodyPr anchorCtr="0" anchor="t" bIns="45000" lIns="90000" spcFirstLastPara="1" rIns="90000" wrap="square" tIns="45000">
            <a:noAutofit/>
          </a:bodyPr>
          <a:lstStyle/>
          <a:p>
            <a:pPr indent="-355600" lvl="0" marL="457200" rtl="0" algn="just">
              <a:lnSpc>
                <a:spcPct val="115000"/>
              </a:lnSpc>
              <a:spcBef>
                <a:spcPts val="0"/>
              </a:spcBef>
              <a:spcAft>
                <a:spcPts val="0"/>
              </a:spcAft>
              <a:buClr>
                <a:srgbClr val="0E101A"/>
              </a:buClr>
              <a:buSzPts val="2000"/>
              <a:buChar char="➢"/>
            </a:pPr>
            <a:r>
              <a:rPr lang="en-US" sz="2000">
                <a:solidFill>
                  <a:srgbClr val="0E101A"/>
                </a:solidFill>
              </a:rPr>
              <a:t>It is an open-source Java platform that provides comprehensive infrastructure support for developing robust Java applications very easily and quickly. </a:t>
            </a:r>
            <a:endParaRPr sz="2000">
              <a:solidFill>
                <a:srgbClr val="0E101A"/>
              </a:solidFill>
            </a:endParaRPr>
          </a:p>
          <a:p>
            <a:pPr indent="-355600" lvl="0" marL="457200" rtl="0" algn="just">
              <a:lnSpc>
                <a:spcPct val="115000"/>
              </a:lnSpc>
              <a:spcBef>
                <a:spcPts val="0"/>
              </a:spcBef>
              <a:spcAft>
                <a:spcPts val="0"/>
              </a:spcAft>
              <a:buClr>
                <a:srgbClr val="0E101A"/>
              </a:buClr>
              <a:buSzPts val="2000"/>
              <a:buChar char="➢"/>
            </a:pPr>
            <a:r>
              <a:rPr lang="en-US" sz="2000">
                <a:solidFill>
                  <a:srgbClr val="0E101A"/>
                </a:solidFill>
              </a:rPr>
              <a:t>Spring is the most popular application development framework for enterprise Java software. </a:t>
            </a:r>
            <a:endParaRPr sz="2000">
              <a:solidFill>
                <a:srgbClr val="0E101A"/>
              </a:solidFill>
            </a:endParaRPr>
          </a:p>
          <a:p>
            <a:pPr indent="-355600" lvl="0" marL="457200" rtl="0" algn="just">
              <a:lnSpc>
                <a:spcPct val="115000"/>
              </a:lnSpc>
              <a:spcBef>
                <a:spcPts val="0"/>
              </a:spcBef>
              <a:spcAft>
                <a:spcPts val="0"/>
              </a:spcAft>
              <a:buClr>
                <a:srgbClr val="0E101A"/>
              </a:buClr>
              <a:buSzPts val="2000"/>
              <a:buChar char="➢"/>
            </a:pPr>
            <a:r>
              <a:rPr lang="en-US" sz="2000">
                <a:solidFill>
                  <a:srgbClr val="0E101A"/>
                </a:solidFill>
              </a:rPr>
              <a:t>We can use the Spring Framework core features in developing any Java application. Also, there are extensions for building web applications on top of the Java EE platform. </a:t>
            </a:r>
            <a:endParaRPr sz="2000">
              <a:solidFill>
                <a:srgbClr val="0E101A"/>
              </a:solidFill>
            </a:endParaRPr>
          </a:p>
          <a:p>
            <a:pPr indent="-355600" lvl="0" marL="457200" rtl="0" algn="just">
              <a:lnSpc>
                <a:spcPct val="115000"/>
              </a:lnSpc>
              <a:spcBef>
                <a:spcPts val="0"/>
              </a:spcBef>
              <a:spcAft>
                <a:spcPts val="0"/>
              </a:spcAft>
              <a:buClr>
                <a:srgbClr val="0E101A"/>
              </a:buClr>
              <a:buSzPts val="2000"/>
              <a:buChar char="➢"/>
            </a:pPr>
            <a:r>
              <a:rPr lang="en-US" sz="2000">
                <a:solidFill>
                  <a:srgbClr val="0E101A"/>
                </a:solidFill>
              </a:rPr>
              <a:t>Spring framework aims to make Java EE development straightforward and promote good programming practices by enabling a POJO-based programming model.</a:t>
            </a:r>
            <a:endParaRPr sz="2900">
              <a:latin typeface="Calibri"/>
              <a:ea typeface="Calibri"/>
              <a:cs typeface="Calibri"/>
              <a:sym typeface="Calibri"/>
            </a:endParaRPr>
          </a:p>
        </p:txBody>
      </p:sp>
      <p:sp>
        <p:nvSpPr>
          <p:cNvPr id="133" name="Google Shape;133;p29"/>
          <p:cNvSpPr txBox="1"/>
          <p:nvPr/>
        </p:nvSpPr>
        <p:spPr>
          <a:xfrm>
            <a:off x="5124600" y="29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6"/>
          <p:cNvSpPr/>
          <p:nvPr/>
        </p:nvSpPr>
        <p:spPr>
          <a:xfrm>
            <a:off x="450550" y="99000"/>
            <a:ext cx="66255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lang="en-US" sz="3600">
                <a:latin typeface="Calibri"/>
                <a:ea typeface="Calibri"/>
                <a:cs typeface="Calibri"/>
                <a:sym typeface="Calibri"/>
              </a:rPr>
              <a:t>Relational </a:t>
            </a:r>
            <a:r>
              <a:rPr b="0" i="0" lang="en-US" sz="3600" u="none" cap="none" strike="noStrike">
                <a:solidFill>
                  <a:srgbClr val="000000"/>
                </a:solidFill>
                <a:latin typeface="Calibri"/>
                <a:ea typeface="Calibri"/>
                <a:cs typeface="Calibri"/>
                <a:sym typeface="Calibri"/>
              </a:rPr>
              <a:t>Databa</a:t>
            </a:r>
            <a:r>
              <a:rPr lang="en-US" sz="3600">
                <a:latin typeface="Calibri"/>
                <a:ea typeface="Calibri"/>
                <a:cs typeface="Calibri"/>
                <a:sym typeface="Calibri"/>
              </a:rPr>
              <a:t>ses</a:t>
            </a:r>
            <a:endParaRPr b="0" i="0" sz="3600" u="none" cap="none" strike="noStrike">
              <a:solidFill>
                <a:schemeClr val="dk1"/>
              </a:solidFill>
              <a:latin typeface="Arial"/>
              <a:ea typeface="Arial"/>
              <a:cs typeface="Arial"/>
              <a:sym typeface="Arial"/>
            </a:endParaRPr>
          </a:p>
        </p:txBody>
      </p:sp>
      <p:sp>
        <p:nvSpPr>
          <p:cNvPr id="297" name="Google Shape;297;p56"/>
          <p:cNvSpPr/>
          <p:nvPr/>
        </p:nvSpPr>
        <p:spPr>
          <a:xfrm>
            <a:off x="487475" y="749900"/>
            <a:ext cx="8230800" cy="3823200"/>
          </a:xfrm>
          <a:prstGeom prst="rect">
            <a:avLst/>
          </a:prstGeom>
          <a:noFill/>
          <a:ln>
            <a:noFill/>
          </a:ln>
        </p:spPr>
        <p:txBody>
          <a:bodyPr anchorCtr="0" anchor="t" bIns="45000" lIns="90000" spcFirstLastPara="1" rIns="90000" wrap="square" tIns="45000">
            <a:noAutofit/>
          </a:bodyPr>
          <a:lstStyle/>
          <a:p>
            <a:pPr indent="-336010" lvl="0" marL="343080" marR="0" rtl="0" algn="just">
              <a:lnSpc>
                <a:spcPct val="115000"/>
              </a:lnSpc>
              <a:spcBef>
                <a:spcPts val="0"/>
              </a:spcBef>
              <a:spcAft>
                <a:spcPts val="0"/>
              </a:spcAft>
              <a:buSzPts val="1900"/>
              <a:buFont typeface="Calibri"/>
              <a:buChar char="➢"/>
            </a:pPr>
            <a:r>
              <a:rPr lang="en-US" sz="1900">
                <a:latin typeface="Calibri"/>
                <a:ea typeface="Calibri"/>
                <a:cs typeface="Calibri"/>
                <a:sym typeface="Calibri"/>
              </a:rPr>
              <a:t>The relational database model is the most extensively used and the oldest database type. The three critical components of a relational DB are:</a:t>
            </a:r>
            <a:endParaRPr sz="1900">
              <a:latin typeface="Calibri"/>
              <a:ea typeface="Calibri"/>
              <a:cs typeface="Calibri"/>
              <a:sym typeface="Calibri"/>
            </a:endParaRPr>
          </a:p>
          <a:p>
            <a:pPr indent="-349250" lvl="1" marL="914400" rtl="0" algn="l">
              <a:lnSpc>
                <a:spcPct val="115000"/>
              </a:lnSpc>
              <a:spcBef>
                <a:spcPts val="0"/>
              </a:spcBef>
              <a:spcAft>
                <a:spcPts val="0"/>
              </a:spcAft>
              <a:buSzPts val="1900"/>
              <a:buFont typeface="Calibri"/>
              <a:buChar char="○"/>
            </a:pPr>
            <a:r>
              <a:rPr lang="en-US" sz="1900">
                <a:latin typeface="Calibri"/>
                <a:ea typeface="Calibri"/>
                <a:cs typeface="Calibri"/>
                <a:sym typeface="Calibri"/>
              </a:rPr>
              <a:t>Tables. An entity type with relations.</a:t>
            </a:r>
            <a:endParaRPr sz="1900">
              <a:latin typeface="Calibri"/>
              <a:ea typeface="Calibri"/>
              <a:cs typeface="Calibri"/>
              <a:sym typeface="Calibri"/>
            </a:endParaRPr>
          </a:p>
          <a:p>
            <a:pPr indent="-349250" lvl="1" marL="914400" rtl="0" algn="l">
              <a:lnSpc>
                <a:spcPct val="115000"/>
              </a:lnSpc>
              <a:spcBef>
                <a:spcPts val="0"/>
              </a:spcBef>
              <a:spcAft>
                <a:spcPts val="0"/>
              </a:spcAft>
              <a:buSzPts val="1900"/>
              <a:buFont typeface="Calibri"/>
              <a:buChar char="○"/>
            </a:pPr>
            <a:r>
              <a:rPr lang="en-US" sz="1900">
                <a:latin typeface="Calibri"/>
                <a:ea typeface="Calibri"/>
                <a:cs typeface="Calibri"/>
                <a:sym typeface="Calibri"/>
              </a:rPr>
              <a:t>Rows. Records or instances of an entity type.</a:t>
            </a:r>
            <a:endParaRPr sz="1900">
              <a:latin typeface="Calibri"/>
              <a:ea typeface="Calibri"/>
              <a:cs typeface="Calibri"/>
              <a:sym typeface="Calibri"/>
            </a:endParaRPr>
          </a:p>
          <a:p>
            <a:pPr indent="-349250" lvl="1" marL="914400" rtl="0" algn="l">
              <a:lnSpc>
                <a:spcPct val="115000"/>
              </a:lnSpc>
              <a:spcBef>
                <a:spcPts val="0"/>
              </a:spcBef>
              <a:spcAft>
                <a:spcPts val="0"/>
              </a:spcAft>
              <a:buSzPts val="1900"/>
              <a:buFont typeface="Calibri"/>
              <a:buChar char="○"/>
            </a:pPr>
            <a:r>
              <a:rPr lang="en-US" sz="1900">
                <a:latin typeface="Calibri"/>
                <a:ea typeface="Calibri"/>
                <a:cs typeface="Calibri"/>
                <a:sym typeface="Calibri"/>
              </a:rPr>
              <a:t>Columns. Value attributes of instances</a:t>
            </a:r>
            <a:r>
              <a:rPr lang="en-US" sz="1900">
                <a:solidFill>
                  <a:srgbClr val="404040"/>
                </a:solidFill>
                <a:latin typeface="Calibri"/>
                <a:ea typeface="Calibri"/>
                <a:cs typeface="Calibri"/>
                <a:sym typeface="Calibri"/>
              </a:rPr>
              <a:t>.</a:t>
            </a:r>
            <a:endParaRPr sz="1900">
              <a:solidFill>
                <a:srgbClr val="404040"/>
              </a:solidFill>
              <a:latin typeface="Calibri"/>
              <a:ea typeface="Calibri"/>
              <a:cs typeface="Calibri"/>
              <a:sym typeface="Calibri"/>
            </a:endParaRPr>
          </a:p>
          <a:p>
            <a:pPr indent="0" lvl="0" marL="457200" marR="0" rtl="0" algn="just">
              <a:lnSpc>
                <a:spcPct val="115000"/>
              </a:lnSpc>
              <a:spcBef>
                <a:spcPts val="0"/>
              </a:spcBef>
              <a:spcAft>
                <a:spcPts val="0"/>
              </a:spcAft>
              <a:buNone/>
            </a:pPr>
            <a:r>
              <a:t/>
            </a:r>
            <a:endParaRPr sz="2000">
              <a:latin typeface="Calibri"/>
              <a:ea typeface="Calibri"/>
              <a:cs typeface="Calibri"/>
              <a:sym typeface="Calibri"/>
            </a:endParaRPr>
          </a:p>
          <a:p>
            <a:pPr indent="0" lvl="0" marL="0" marR="0" rtl="0" algn="just">
              <a:lnSpc>
                <a:spcPct val="115000"/>
              </a:lnSpc>
              <a:spcBef>
                <a:spcPts val="0"/>
              </a:spcBef>
              <a:spcAft>
                <a:spcPts val="0"/>
              </a:spcAft>
              <a:buNone/>
            </a:pPr>
            <a:r>
              <a:t/>
            </a:r>
            <a:endParaRPr i="0" sz="2000" u="none" cap="none" strike="noStrike">
              <a:solidFill>
                <a:schemeClr val="dk1"/>
              </a:solidFill>
              <a:latin typeface="Calibri"/>
              <a:ea typeface="Calibri"/>
              <a:cs typeface="Calibri"/>
              <a:sym typeface="Calibri"/>
            </a:endParaRPr>
          </a:p>
        </p:txBody>
      </p:sp>
      <p:pic>
        <p:nvPicPr>
          <p:cNvPr id="298" name="Google Shape;298;p56"/>
          <p:cNvPicPr preferRelativeResize="0"/>
          <p:nvPr/>
        </p:nvPicPr>
        <p:blipFill>
          <a:blip r:embed="rId3">
            <a:alphaModFix/>
          </a:blip>
          <a:stretch>
            <a:fillRect/>
          </a:stretch>
        </p:blipFill>
        <p:spPr>
          <a:xfrm>
            <a:off x="2674575" y="2500075"/>
            <a:ext cx="4146050" cy="2073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7"/>
          <p:cNvSpPr/>
          <p:nvPr/>
        </p:nvSpPr>
        <p:spPr>
          <a:xfrm>
            <a:off x="450550" y="99000"/>
            <a:ext cx="66255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lang="en-US" sz="3600">
                <a:latin typeface="Calibri"/>
                <a:ea typeface="Calibri"/>
                <a:cs typeface="Calibri"/>
                <a:sym typeface="Calibri"/>
              </a:rPr>
              <a:t>Relational </a:t>
            </a:r>
            <a:r>
              <a:rPr b="0" i="0" lang="en-US" sz="3600" u="none" cap="none" strike="noStrike">
                <a:solidFill>
                  <a:srgbClr val="000000"/>
                </a:solidFill>
                <a:latin typeface="Calibri"/>
                <a:ea typeface="Calibri"/>
                <a:cs typeface="Calibri"/>
                <a:sym typeface="Calibri"/>
              </a:rPr>
              <a:t>Databa</a:t>
            </a:r>
            <a:r>
              <a:rPr lang="en-US" sz="3600">
                <a:latin typeface="Calibri"/>
                <a:ea typeface="Calibri"/>
                <a:cs typeface="Calibri"/>
                <a:sym typeface="Calibri"/>
              </a:rPr>
              <a:t>ses</a:t>
            </a:r>
            <a:endParaRPr b="0" i="0" sz="3600" u="none" cap="none" strike="noStrike">
              <a:solidFill>
                <a:schemeClr val="dk1"/>
              </a:solidFill>
              <a:latin typeface="Arial"/>
              <a:ea typeface="Arial"/>
              <a:cs typeface="Arial"/>
              <a:sym typeface="Arial"/>
            </a:endParaRPr>
          </a:p>
        </p:txBody>
      </p:sp>
      <p:sp>
        <p:nvSpPr>
          <p:cNvPr id="304" name="Google Shape;304;p57"/>
          <p:cNvSpPr/>
          <p:nvPr/>
        </p:nvSpPr>
        <p:spPr>
          <a:xfrm>
            <a:off x="499175" y="732325"/>
            <a:ext cx="8312700" cy="4033800"/>
          </a:xfrm>
          <a:prstGeom prst="rect">
            <a:avLst/>
          </a:prstGeom>
          <a:noFill/>
          <a:ln>
            <a:noFill/>
          </a:ln>
        </p:spPr>
        <p:txBody>
          <a:bodyPr anchorCtr="0" anchor="t" bIns="45000" lIns="90000" spcFirstLastPara="1" rIns="90000" wrap="square" tIns="45000">
            <a:noAutofit/>
          </a:bodyPr>
          <a:lstStyle/>
          <a:p>
            <a:pPr indent="-349250" lvl="0" marL="457200" rtl="0" algn="l">
              <a:lnSpc>
                <a:spcPct val="115000"/>
              </a:lnSpc>
              <a:spcBef>
                <a:spcPts val="0"/>
              </a:spcBef>
              <a:spcAft>
                <a:spcPts val="0"/>
              </a:spcAft>
              <a:buClr>
                <a:srgbClr val="0E101A"/>
              </a:buClr>
              <a:buSzPts val="1900"/>
              <a:buFont typeface="Calibri"/>
              <a:buChar char="➢"/>
            </a:pPr>
            <a:r>
              <a:rPr lang="en-US" sz="1900">
                <a:solidFill>
                  <a:srgbClr val="0E101A"/>
                </a:solidFill>
                <a:latin typeface="Calibri"/>
                <a:ea typeface="Calibri"/>
                <a:cs typeface="Calibri"/>
                <a:sym typeface="Calibri"/>
              </a:rPr>
              <a:t>The main features of a relational database are:</a:t>
            </a:r>
            <a:endParaRPr sz="1900">
              <a:solidFill>
                <a:srgbClr val="0E101A"/>
              </a:solidFill>
              <a:latin typeface="Calibri"/>
              <a:ea typeface="Calibri"/>
              <a:cs typeface="Calibri"/>
              <a:sym typeface="Calibri"/>
            </a:endParaRPr>
          </a:p>
          <a:p>
            <a:pPr indent="-349250" lvl="1" marL="914400" rtl="0" algn="l">
              <a:lnSpc>
                <a:spcPct val="115000"/>
              </a:lnSpc>
              <a:spcBef>
                <a:spcPts val="0"/>
              </a:spcBef>
              <a:spcAft>
                <a:spcPts val="0"/>
              </a:spcAft>
              <a:buClr>
                <a:srgbClr val="0E101A"/>
              </a:buClr>
              <a:buSzPts val="1900"/>
              <a:buFont typeface="Calibri"/>
              <a:buChar char="○"/>
            </a:pPr>
            <a:r>
              <a:rPr lang="en-US" sz="1900">
                <a:solidFill>
                  <a:srgbClr val="0E101A"/>
                </a:solidFill>
                <a:latin typeface="Calibri"/>
                <a:ea typeface="Calibri"/>
                <a:cs typeface="Calibri"/>
                <a:sym typeface="Calibri"/>
              </a:rPr>
              <a:t>The database retains integrity while performing transactions (ACID).</a:t>
            </a:r>
            <a:endParaRPr sz="1900">
              <a:solidFill>
                <a:srgbClr val="0E101A"/>
              </a:solidFill>
              <a:latin typeface="Calibri"/>
              <a:ea typeface="Calibri"/>
              <a:cs typeface="Calibri"/>
              <a:sym typeface="Calibri"/>
            </a:endParaRPr>
          </a:p>
          <a:p>
            <a:pPr indent="-349250" lvl="1" marL="914400" rtl="0" algn="l">
              <a:lnSpc>
                <a:spcPct val="115000"/>
              </a:lnSpc>
              <a:spcBef>
                <a:spcPts val="0"/>
              </a:spcBef>
              <a:spcAft>
                <a:spcPts val="0"/>
              </a:spcAft>
              <a:buClr>
                <a:srgbClr val="0E101A"/>
              </a:buClr>
              <a:buSzPts val="1900"/>
              <a:buFont typeface="Calibri"/>
              <a:buChar char="○"/>
            </a:pPr>
            <a:r>
              <a:rPr lang="en-US" sz="1900">
                <a:solidFill>
                  <a:srgbClr val="0E101A"/>
                </a:solidFill>
                <a:latin typeface="Calibri"/>
                <a:ea typeface="Calibri"/>
                <a:cs typeface="Calibri"/>
                <a:sym typeface="Calibri"/>
              </a:rPr>
              <a:t>Provides the capability to store any data and run complex queries.</a:t>
            </a:r>
            <a:endParaRPr sz="1900">
              <a:solidFill>
                <a:srgbClr val="0E101A"/>
              </a:solidFill>
              <a:latin typeface="Calibri"/>
              <a:ea typeface="Calibri"/>
              <a:cs typeface="Calibri"/>
              <a:sym typeface="Calibri"/>
            </a:endParaRPr>
          </a:p>
          <a:p>
            <a:pPr indent="-349250" lvl="0" marL="457200" rtl="0" algn="l">
              <a:lnSpc>
                <a:spcPct val="115000"/>
              </a:lnSpc>
              <a:spcBef>
                <a:spcPts val="0"/>
              </a:spcBef>
              <a:spcAft>
                <a:spcPts val="0"/>
              </a:spcAft>
              <a:buClr>
                <a:srgbClr val="0E101A"/>
              </a:buClr>
              <a:buSzPts val="1900"/>
              <a:buFont typeface="Calibri"/>
              <a:buChar char="➢"/>
            </a:pPr>
            <a:r>
              <a:rPr lang="en-US" sz="1900">
                <a:solidFill>
                  <a:srgbClr val="0E101A"/>
                </a:solidFill>
                <a:latin typeface="Calibri"/>
                <a:ea typeface="Calibri"/>
                <a:cs typeface="Calibri"/>
                <a:sym typeface="Calibri"/>
              </a:rPr>
              <a:t>The relational databases are the most implemented database type mainly used for Online transaction systems. The database supports many users and frequent queries needed in online transactions.</a:t>
            </a:r>
            <a:endParaRPr sz="1900">
              <a:solidFill>
                <a:srgbClr val="0E101A"/>
              </a:solidFill>
              <a:latin typeface="Calibri"/>
              <a:ea typeface="Calibri"/>
              <a:cs typeface="Calibri"/>
              <a:sym typeface="Calibri"/>
            </a:endParaRPr>
          </a:p>
          <a:p>
            <a:pPr indent="-349250" lvl="0" marL="457200" rtl="0" algn="l">
              <a:lnSpc>
                <a:spcPct val="115000"/>
              </a:lnSpc>
              <a:spcBef>
                <a:spcPts val="0"/>
              </a:spcBef>
              <a:spcAft>
                <a:spcPts val="0"/>
              </a:spcAft>
              <a:buClr>
                <a:srgbClr val="0E101A"/>
              </a:buClr>
              <a:buSzPts val="1900"/>
              <a:buFont typeface="Calibri"/>
              <a:buChar char="➢"/>
            </a:pPr>
            <a:r>
              <a:rPr lang="en-US" sz="1900">
                <a:solidFill>
                  <a:srgbClr val="0E101A"/>
                </a:solidFill>
                <a:latin typeface="Calibri"/>
                <a:ea typeface="Calibri"/>
                <a:cs typeface="Calibri"/>
                <a:sym typeface="Calibri"/>
              </a:rPr>
              <a:t>The most popular relational databases are:</a:t>
            </a:r>
            <a:endParaRPr sz="1900">
              <a:solidFill>
                <a:srgbClr val="0E101A"/>
              </a:solidFill>
              <a:latin typeface="Calibri"/>
              <a:ea typeface="Calibri"/>
              <a:cs typeface="Calibri"/>
              <a:sym typeface="Calibri"/>
            </a:endParaRPr>
          </a:p>
          <a:p>
            <a:pPr indent="-349250" lvl="1" marL="914400" marR="0" rtl="0" algn="just">
              <a:lnSpc>
                <a:spcPct val="115000"/>
              </a:lnSpc>
              <a:spcBef>
                <a:spcPts val="0"/>
              </a:spcBef>
              <a:spcAft>
                <a:spcPts val="0"/>
              </a:spcAft>
              <a:buSzPts val="1900"/>
              <a:buFont typeface="Calibri"/>
              <a:buChar char="○"/>
            </a:pPr>
            <a:r>
              <a:rPr lang="en-US" sz="1900">
                <a:latin typeface="Calibri"/>
                <a:ea typeface="Calibri"/>
                <a:cs typeface="Calibri"/>
                <a:sym typeface="Calibri"/>
              </a:rPr>
              <a:t>Oracle</a:t>
            </a:r>
            <a:endParaRPr sz="1900">
              <a:latin typeface="Calibri"/>
              <a:ea typeface="Calibri"/>
              <a:cs typeface="Calibri"/>
              <a:sym typeface="Calibri"/>
            </a:endParaRPr>
          </a:p>
          <a:p>
            <a:pPr indent="-349250" lvl="1" marL="914400" marR="0" rtl="0" algn="just">
              <a:lnSpc>
                <a:spcPct val="115000"/>
              </a:lnSpc>
              <a:spcBef>
                <a:spcPts val="0"/>
              </a:spcBef>
              <a:spcAft>
                <a:spcPts val="0"/>
              </a:spcAft>
              <a:buSzPts val="1900"/>
              <a:buFont typeface="Calibri"/>
              <a:buChar char="○"/>
            </a:pPr>
            <a:r>
              <a:rPr lang="en-US" sz="1900">
                <a:latin typeface="Calibri"/>
                <a:ea typeface="Calibri"/>
                <a:cs typeface="Calibri"/>
                <a:sym typeface="Calibri"/>
              </a:rPr>
              <a:t>MySQL</a:t>
            </a:r>
            <a:endParaRPr sz="1900">
              <a:latin typeface="Calibri"/>
              <a:ea typeface="Calibri"/>
              <a:cs typeface="Calibri"/>
              <a:sym typeface="Calibri"/>
            </a:endParaRPr>
          </a:p>
          <a:p>
            <a:pPr indent="-349250" lvl="1" marL="914400" marR="0" rtl="0" algn="just">
              <a:lnSpc>
                <a:spcPct val="115000"/>
              </a:lnSpc>
              <a:spcBef>
                <a:spcPts val="0"/>
              </a:spcBef>
              <a:spcAft>
                <a:spcPts val="0"/>
              </a:spcAft>
              <a:buSzPts val="1900"/>
              <a:buFont typeface="Calibri"/>
              <a:buChar char="○"/>
            </a:pPr>
            <a:r>
              <a:rPr lang="en-US" sz="1900">
                <a:latin typeface="Calibri"/>
                <a:ea typeface="Calibri"/>
                <a:cs typeface="Calibri"/>
                <a:sym typeface="Calibri"/>
              </a:rPr>
              <a:t>Microsoft SQL Server</a:t>
            </a:r>
            <a:endParaRPr sz="1900">
              <a:latin typeface="Calibri"/>
              <a:ea typeface="Calibri"/>
              <a:cs typeface="Calibri"/>
              <a:sym typeface="Calibri"/>
            </a:endParaRPr>
          </a:p>
          <a:p>
            <a:pPr indent="-349250" lvl="1" marL="914400" marR="0" rtl="0" algn="just">
              <a:lnSpc>
                <a:spcPct val="115000"/>
              </a:lnSpc>
              <a:spcBef>
                <a:spcPts val="0"/>
              </a:spcBef>
              <a:spcAft>
                <a:spcPts val="0"/>
              </a:spcAft>
              <a:buSzPts val="1900"/>
              <a:buFont typeface="Calibri"/>
              <a:buChar char="○"/>
            </a:pPr>
            <a:r>
              <a:rPr lang="en-US" sz="1900">
                <a:latin typeface="Calibri"/>
                <a:ea typeface="Calibri"/>
                <a:cs typeface="Calibri"/>
                <a:sym typeface="Calibri"/>
              </a:rPr>
              <a:t>Postgre SQL</a:t>
            </a:r>
            <a:endParaRPr sz="1900">
              <a:latin typeface="Calibri"/>
              <a:ea typeface="Calibri"/>
              <a:cs typeface="Calibri"/>
              <a:sym typeface="Calibri"/>
            </a:endParaRPr>
          </a:p>
          <a:p>
            <a:pPr indent="-349250" lvl="1" marL="914400" marR="0" rtl="0" algn="just">
              <a:lnSpc>
                <a:spcPct val="115000"/>
              </a:lnSpc>
              <a:spcBef>
                <a:spcPts val="0"/>
              </a:spcBef>
              <a:spcAft>
                <a:spcPts val="0"/>
              </a:spcAft>
              <a:buSzPts val="1900"/>
              <a:buFont typeface="Calibri"/>
              <a:buChar char="○"/>
            </a:pPr>
            <a:r>
              <a:rPr lang="en-US" sz="1900">
                <a:latin typeface="Calibri"/>
                <a:ea typeface="Calibri"/>
                <a:cs typeface="Calibri"/>
                <a:sym typeface="Calibri"/>
              </a:rPr>
              <a:t>IBM DB2</a:t>
            </a:r>
            <a:endParaRPr sz="1900">
              <a:latin typeface="Calibri"/>
              <a:ea typeface="Calibri"/>
              <a:cs typeface="Calibri"/>
              <a:sym typeface="Calibri"/>
            </a:endParaRPr>
          </a:p>
          <a:p>
            <a:pPr indent="0" lvl="0" marL="457200" marR="0" rtl="0" algn="just">
              <a:lnSpc>
                <a:spcPct val="115000"/>
              </a:lnSpc>
              <a:spcBef>
                <a:spcPts val="0"/>
              </a:spcBef>
              <a:spcAft>
                <a:spcPts val="0"/>
              </a:spcAft>
              <a:buNone/>
            </a:pPr>
            <a:r>
              <a:t/>
            </a:r>
            <a:endParaRPr sz="2000">
              <a:latin typeface="Calibri"/>
              <a:ea typeface="Calibri"/>
              <a:cs typeface="Calibri"/>
              <a:sym typeface="Calibri"/>
            </a:endParaRPr>
          </a:p>
          <a:p>
            <a:pPr indent="0" lvl="0" marL="0" marR="0" rtl="0" algn="just">
              <a:lnSpc>
                <a:spcPct val="115000"/>
              </a:lnSpc>
              <a:spcBef>
                <a:spcPts val="0"/>
              </a:spcBef>
              <a:spcAft>
                <a:spcPts val="0"/>
              </a:spcAft>
              <a:buNone/>
            </a:pPr>
            <a:r>
              <a:t/>
            </a:r>
            <a:endParaRPr i="0" sz="2000" u="none" cap="none" strike="noStrike">
              <a:solidFill>
                <a:schemeClr val="dk1"/>
              </a:solidFill>
              <a:latin typeface="Calibri"/>
              <a:ea typeface="Calibri"/>
              <a:cs typeface="Calibri"/>
              <a:sym typeface="Calibri"/>
            </a:endParaRPr>
          </a:p>
        </p:txBody>
      </p:sp>
      <p:sp>
        <p:nvSpPr>
          <p:cNvPr id="305" name="Google Shape;305;p57"/>
          <p:cNvSpPr txBox="1"/>
          <p:nvPr/>
        </p:nvSpPr>
        <p:spPr>
          <a:xfrm>
            <a:off x="3705550" y="2993175"/>
            <a:ext cx="3370500" cy="1149900"/>
          </a:xfrm>
          <a:prstGeom prst="rect">
            <a:avLst/>
          </a:prstGeom>
          <a:noFill/>
          <a:ln>
            <a:noFill/>
          </a:ln>
        </p:spPr>
        <p:txBody>
          <a:bodyPr anchorCtr="0" anchor="t" bIns="91425" lIns="91425" spcFirstLastPara="1" rIns="91425" wrap="square" tIns="91425">
            <a:spAutoFit/>
          </a:bodyPr>
          <a:lstStyle/>
          <a:p>
            <a:pPr indent="-349250" lvl="1" marL="914400" marR="0" rtl="0" algn="just">
              <a:lnSpc>
                <a:spcPct val="115000"/>
              </a:lnSpc>
              <a:spcBef>
                <a:spcPts val="0"/>
              </a:spcBef>
              <a:spcAft>
                <a:spcPts val="0"/>
              </a:spcAft>
              <a:buSzPts val="1900"/>
              <a:buFont typeface="Calibri"/>
              <a:buChar char="○"/>
            </a:pPr>
            <a:r>
              <a:rPr lang="en-US" sz="1900">
                <a:latin typeface="Calibri"/>
                <a:ea typeface="Calibri"/>
                <a:cs typeface="Calibri"/>
                <a:sym typeface="Calibri"/>
              </a:rPr>
              <a:t>SQLite</a:t>
            </a:r>
            <a:endParaRPr sz="1900">
              <a:latin typeface="Calibri"/>
              <a:ea typeface="Calibri"/>
              <a:cs typeface="Calibri"/>
              <a:sym typeface="Calibri"/>
            </a:endParaRPr>
          </a:p>
          <a:p>
            <a:pPr indent="-349250" lvl="1" marL="914400" marR="0" rtl="0" algn="just">
              <a:lnSpc>
                <a:spcPct val="115000"/>
              </a:lnSpc>
              <a:spcBef>
                <a:spcPts val="0"/>
              </a:spcBef>
              <a:spcAft>
                <a:spcPts val="0"/>
              </a:spcAft>
              <a:buSzPts val="1900"/>
              <a:buFont typeface="Calibri"/>
              <a:buChar char="○"/>
            </a:pPr>
            <a:r>
              <a:rPr lang="en-US" sz="1900">
                <a:latin typeface="Calibri"/>
                <a:ea typeface="Calibri"/>
                <a:cs typeface="Calibri"/>
                <a:sym typeface="Calibri"/>
              </a:rPr>
              <a:t>Microsoft Access</a:t>
            </a:r>
            <a:endParaRPr sz="1900">
              <a:latin typeface="Calibri"/>
              <a:ea typeface="Calibri"/>
              <a:cs typeface="Calibri"/>
              <a:sym typeface="Calibri"/>
            </a:endParaRPr>
          </a:p>
          <a:p>
            <a:pPr indent="-349250" lvl="1" marL="914400" marR="0" rtl="0" algn="just">
              <a:lnSpc>
                <a:spcPct val="115000"/>
              </a:lnSpc>
              <a:spcBef>
                <a:spcPts val="0"/>
              </a:spcBef>
              <a:spcAft>
                <a:spcPts val="0"/>
              </a:spcAft>
              <a:buSzPts val="1900"/>
              <a:buFont typeface="Calibri"/>
              <a:buChar char="○"/>
            </a:pPr>
            <a:r>
              <a:rPr lang="en-US" sz="1900">
                <a:latin typeface="Calibri"/>
                <a:ea typeface="Calibri"/>
                <a:cs typeface="Calibri"/>
                <a:sym typeface="Calibri"/>
              </a:rPr>
              <a:t>MariaDB</a:t>
            </a:r>
            <a:endParaRPr sz="1900">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8"/>
          <p:cNvSpPr/>
          <p:nvPr/>
        </p:nvSpPr>
        <p:spPr>
          <a:xfrm>
            <a:off x="450550" y="99000"/>
            <a:ext cx="66255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lang="en-US" sz="3600">
                <a:latin typeface="Calibri"/>
                <a:ea typeface="Calibri"/>
                <a:cs typeface="Calibri"/>
                <a:sym typeface="Calibri"/>
              </a:rPr>
              <a:t>Non-</a:t>
            </a:r>
            <a:r>
              <a:rPr lang="en-US" sz="3600">
                <a:latin typeface="Calibri"/>
                <a:ea typeface="Calibri"/>
                <a:cs typeface="Calibri"/>
                <a:sym typeface="Calibri"/>
              </a:rPr>
              <a:t>Relational </a:t>
            </a:r>
            <a:r>
              <a:rPr b="0" i="0" lang="en-US" sz="3600" u="none" cap="none" strike="noStrike">
                <a:solidFill>
                  <a:srgbClr val="000000"/>
                </a:solidFill>
                <a:latin typeface="Calibri"/>
                <a:ea typeface="Calibri"/>
                <a:cs typeface="Calibri"/>
                <a:sym typeface="Calibri"/>
              </a:rPr>
              <a:t>Databa</a:t>
            </a:r>
            <a:r>
              <a:rPr lang="en-US" sz="3600">
                <a:latin typeface="Calibri"/>
                <a:ea typeface="Calibri"/>
                <a:cs typeface="Calibri"/>
                <a:sym typeface="Calibri"/>
              </a:rPr>
              <a:t>ses</a:t>
            </a:r>
            <a:endParaRPr b="0" i="0" sz="3600" u="none" cap="none" strike="noStrike">
              <a:solidFill>
                <a:schemeClr val="dk1"/>
              </a:solidFill>
              <a:latin typeface="Arial"/>
              <a:ea typeface="Arial"/>
              <a:cs typeface="Arial"/>
              <a:sym typeface="Arial"/>
            </a:endParaRPr>
          </a:p>
        </p:txBody>
      </p:sp>
      <p:sp>
        <p:nvSpPr>
          <p:cNvPr id="311" name="Google Shape;311;p58"/>
          <p:cNvSpPr/>
          <p:nvPr/>
        </p:nvSpPr>
        <p:spPr>
          <a:xfrm>
            <a:off x="487475" y="749900"/>
            <a:ext cx="7996800" cy="3922500"/>
          </a:xfrm>
          <a:prstGeom prst="rect">
            <a:avLst/>
          </a:prstGeom>
          <a:noFill/>
          <a:ln>
            <a:noFill/>
          </a:ln>
        </p:spPr>
        <p:txBody>
          <a:bodyPr anchorCtr="0" anchor="t" bIns="45000" lIns="90000" spcFirstLastPara="1" rIns="90000" wrap="square" tIns="45000">
            <a:noAutofit/>
          </a:bodyPr>
          <a:lstStyle/>
          <a:p>
            <a:pPr indent="-349250" lvl="0" marL="457200" marR="0" rtl="0" algn="just">
              <a:lnSpc>
                <a:spcPct val="115000"/>
              </a:lnSpc>
              <a:spcBef>
                <a:spcPts val="0"/>
              </a:spcBef>
              <a:spcAft>
                <a:spcPts val="0"/>
              </a:spcAft>
              <a:buSzPts val="1900"/>
              <a:buFont typeface="Calibri"/>
              <a:buChar char="➢"/>
            </a:pPr>
            <a:r>
              <a:rPr lang="en-US" sz="1900">
                <a:latin typeface="Calibri"/>
                <a:ea typeface="Calibri"/>
                <a:cs typeface="Calibri"/>
                <a:sym typeface="Calibri"/>
              </a:rPr>
              <a:t>A non-relational database, or NoSQL ("Not Only SQL"), is a type of database that models and stores data differently from relational databases. Instead of tables, non-relational databases model relationships between data alternatively.</a:t>
            </a:r>
            <a:endParaRPr sz="1900">
              <a:latin typeface="Calibri"/>
              <a:ea typeface="Calibri"/>
              <a:cs typeface="Calibri"/>
              <a:sym typeface="Calibri"/>
            </a:endParaRPr>
          </a:p>
          <a:p>
            <a:pPr indent="-349250" lvl="0" marL="457200" rtl="0" algn="l">
              <a:lnSpc>
                <a:spcPct val="115000"/>
              </a:lnSpc>
              <a:spcBef>
                <a:spcPts val="0"/>
              </a:spcBef>
              <a:spcAft>
                <a:spcPts val="0"/>
              </a:spcAft>
              <a:buSzPts val="1900"/>
              <a:buFont typeface="Calibri"/>
              <a:buChar char="➢"/>
            </a:pPr>
            <a:r>
              <a:rPr lang="en-US" sz="1900">
                <a:latin typeface="Calibri"/>
                <a:ea typeface="Calibri"/>
                <a:cs typeface="Calibri"/>
                <a:sym typeface="Calibri"/>
              </a:rPr>
              <a:t>The 4 </a:t>
            </a:r>
            <a:r>
              <a:rPr lang="en-US" sz="1900">
                <a:uFill>
                  <a:noFill/>
                </a:uFill>
                <a:latin typeface="Calibri"/>
                <a:ea typeface="Calibri"/>
                <a:cs typeface="Calibri"/>
                <a:sym typeface="Calibri"/>
                <a:hlinkClick r:id="rId3"/>
              </a:rPr>
              <a:t>NoSQL database</a:t>
            </a:r>
            <a:r>
              <a:rPr lang="en-US" sz="1900">
                <a:latin typeface="Calibri"/>
                <a:ea typeface="Calibri"/>
                <a:cs typeface="Calibri"/>
                <a:sym typeface="Calibri"/>
              </a:rPr>
              <a:t>:</a:t>
            </a:r>
            <a:endParaRPr sz="1900">
              <a:latin typeface="Calibri"/>
              <a:ea typeface="Calibri"/>
              <a:cs typeface="Calibri"/>
              <a:sym typeface="Calibri"/>
            </a:endParaRPr>
          </a:p>
          <a:p>
            <a:pPr indent="-349250" lvl="1" marL="914400" rtl="0" algn="l">
              <a:lnSpc>
                <a:spcPct val="115000"/>
              </a:lnSpc>
              <a:spcBef>
                <a:spcPts val="0"/>
              </a:spcBef>
              <a:spcAft>
                <a:spcPts val="0"/>
              </a:spcAft>
              <a:buSzPts val="1900"/>
              <a:buFont typeface="Calibri"/>
              <a:buChar char="○"/>
            </a:pPr>
            <a:r>
              <a:rPr lang="en-US" sz="1900">
                <a:latin typeface="Calibri"/>
                <a:ea typeface="Calibri"/>
                <a:cs typeface="Calibri"/>
                <a:sym typeface="Calibri"/>
              </a:rPr>
              <a:t>Column based</a:t>
            </a:r>
            <a:endParaRPr sz="1900">
              <a:latin typeface="Calibri"/>
              <a:ea typeface="Calibri"/>
              <a:cs typeface="Calibri"/>
              <a:sym typeface="Calibri"/>
            </a:endParaRPr>
          </a:p>
          <a:p>
            <a:pPr indent="-349250" lvl="1" marL="914400" rtl="0" algn="l">
              <a:lnSpc>
                <a:spcPct val="115000"/>
              </a:lnSpc>
              <a:spcBef>
                <a:spcPts val="0"/>
              </a:spcBef>
              <a:spcAft>
                <a:spcPts val="0"/>
              </a:spcAft>
              <a:buSzPts val="1900"/>
              <a:buFont typeface="Calibri"/>
              <a:buChar char="○"/>
            </a:pPr>
            <a:r>
              <a:rPr lang="en-US" sz="1900">
                <a:solidFill>
                  <a:schemeClr val="dk1"/>
                </a:solidFill>
                <a:latin typeface="Calibri"/>
                <a:ea typeface="Calibri"/>
                <a:cs typeface="Calibri"/>
                <a:sym typeface="Calibri"/>
              </a:rPr>
              <a:t>Key-value</a:t>
            </a:r>
            <a:endParaRPr sz="1900">
              <a:latin typeface="Calibri"/>
              <a:ea typeface="Calibri"/>
              <a:cs typeface="Calibri"/>
              <a:sym typeface="Calibri"/>
            </a:endParaRPr>
          </a:p>
          <a:p>
            <a:pPr indent="-349250" lvl="1" marL="914400" rtl="0" algn="l">
              <a:lnSpc>
                <a:spcPct val="115000"/>
              </a:lnSpc>
              <a:spcBef>
                <a:spcPts val="0"/>
              </a:spcBef>
              <a:spcAft>
                <a:spcPts val="0"/>
              </a:spcAft>
              <a:buSzPts val="1900"/>
              <a:buFont typeface="Calibri"/>
              <a:buChar char="○"/>
            </a:pPr>
            <a:r>
              <a:rPr lang="en-US" sz="1900">
                <a:uFill>
                  <a:noFill/>
                </a:uFill>
                <a:latin typeface="Calibri"/>
                <a:ea typeface="Calibri"/>
                <a:cs typeface="Calibri"/>
                <a:sym typeface="Calibri"/>
                <a:hlinkClick r:id="rId4"/>
              </a:rPr>
              <a:t>Graph</a:t>
            </a:r>
            <a:endParaRPr sz="1900">
              <a:solidFill>
                <a:schemeClr val="dk1"/>
              </a:solidFill>
              <a:latin typeface="Calibri"/>
              <a:ea typeface="Calibri"/>
              <a:cs typeface="Calibri"/>
              <a:sym typeface="Calibri"/>
            </a:endParaRPr>
          </a:p>
          <a:p>
            <a:pPr indent="-349250" lvl="1" marL="914400" rtl="0" algn="l">
              <a:lnSpc>
                <a:spcPct val="115000"/>
              </a:lnSpc>
              <a:spcBef>
                <a:spcPts val="0"/>
              </a:spcBef>
              <a:spcAft>
                <a:spcPts val="0"/>
              </a:spcAft>
              <a:buSzPts val="1900"/>
              <a:buFont typeface="Calibri"/>
              <a:buChar char="○"/>
            </a:pPr>
            <a:r>
              <a:rPr lang="en-US" sz="1900">
                <a:solidFill>
                  <a:schemeClr val="dk1"/>
                </a:solidFill>
                <a:latin typeface="Calibri"/>
                <a:ea typeface="Calibri"/>
                <a:cs typeface="Calibri"/>
                <a:sym typeface="Calibri"/>
              </a:rPr>
              <a:t>Document</a:t>
            </a:r>
            <a:endParaRPr sz="1200">
              <a:solidFill>
                <a:srgbClr val="0074DB"/>
              </a:solidFill>
              <a:latin typeface="Roboto"/>
              <a:ea typeface="Roboto"/>
              <a:cs typeface="Roboto"/>
              <a:sym typeface="Roboto"/>
            </a:endParaRPr>
          </a:p>
          <a:p>
            <a:pPr indent="0" lvl="0" marL="914400" rtl="0" algn="l">
              <a:lnSpc>
                <a:spcPct val="115000"/>
              </a:lnSpc>
              <a:spcBef>
                <a:spcPts val="0"/>
              </a:spcBef>
              <a:spcAft>
                <a:spcPts val="0"/>
              </a:spcAft>
              <a:buNone/>
            </a:pPr>
            <a:r>
              <a:t/>
            </a:r>
            <a:endParaRPr sz="1200">
              <a:solidFill>
                <a:srgbClr val="0074DB"/>
              </a:solidFill>
              <a:latin typeface="Roboto"/>
              <a:ea typeface="Roboto"/>
              <a:cs typeface="Roboto"/>
              <a:sym typeface="Roboto"/>
            </a:endParaRPr>
          </a:p>
          <a:p>
            <a:pPr indent="0" lvl="0" marL="457200" marR="0" rtl="0" algn="just">
              <a:lnSpc>
                <a:spcPct val="115000"/>
              </a:lnSpc>
              <a:spcBef>
                <a:spcPts val="0"/>
              </a:spcBef>
              <a:spcAft>
                <a:spcPts val="0"/>
              </a:spcAft>
              <a:buNone/>
            </a:pPr>
            <a:r>
              <a:t/>
            </a:r>
            <a:endParaRPr sz="1900">
              <a:latin typeface="Calibri"/>
              <a:ea typeface="Calibri"/>
              <a:cs typeface="Calibri"/>
              <a:sym typeface="Calibri"/>
            </a:endParaRPr>
          </a:p>
          <a:p>
            <a:pPr indent="0" lvl="0" marL="457200" marR="0" rtl="0" algn="just">
              <a:lnSpc>
                <a:spcPct val="115000"/>
              </a:lnSpc>
              <a:spcBef>
                <a:spcPts val="0"/>
              </a:spcBef>
              <a:spcAft>
                <a:spcPts val="0"/>
              </a:spcAft>
              <a:buNone/>
            </a:pPr>
            <a:r>
              <a:t/>
            </a:r>
            <a:endParaRPr sz="2000">
              <a:latin typeface="Calibri"/>
              <a:ea typeface="Calibri"/>
              <a:cs typeface="Calibri"/>
              <a:sym typeface="Calibri"/>
            </a:endParaRPr>
          </a:p>
          <a:p>
            <a:pPr indent="0" lvl="0" marL="0" marR="0" rtl="0" algn="just">
              <a:lnSpc>
                <a:spcPct val="115000"/>
              </a:lnSpc>
              <a:spcBef>
                <a:spcPts val="0"/>
              </a:spcBef>
              <a:spcAft>
                <a:spcPts val="0"/>
              </a:spcAft>
              <a:buNone/>
            </a:pPr>
            <a:r>
              <a:t/>
            </a:r>
            <a:endParaRPr i="0" sz="2000" u="none" cap="none" strike="noStrike">
              <a:solidFill>
                <a:schemeClr val="dk1"/>
              </a:solidFill>
              <a:latin typeface="Calibri"/>
              <a:ea typeface="Calibri"/>
              <a:cs typeface="Calibri"/>
              <a:sym typeface="Calibri"/>
            </a:endParaRPr>
          </a:p>
        </p:txBody>
      </p:sp>
      <p:pic>
        <p:nvPicPr>
          <p:cNvPr id="312" name="Google Shape;312;p58"/>
          <p:cNvPicPr preferRelativeResize="0"/>
          <p:nvPr/>
        </p:nvPicPr>
        <p:blipFill>
          <a:blip r:embed="rId5">
            <a:alphaModFix/>
          </a:blip>
          <a:stretch>
            <a:fillRect/>
          </a:stretch>
        </p:blipFill>
        <p:spPr>
          <a:xfrm>
            <a:off x="3598200" y="2152175"/>
            <a:ext cx="4806650" cy="24033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9"/>
          <p:cNvSpPr/>
          <p:nvPr/>
        </p:nvSpPr>
        <p:spPr>
          <a:xfrm>
            <a:off x="450550" y="99000"/>
            <a:ext cx="66255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lang="en-US" sz="3600">
                <a:latin typeface="Calibri"/>
                <a:ea typeface="Calibri"/>
                <a:cs typeface="Calibri"/>
                <a:sym typeface="Calibri"/>
              </a:rPr>
              <a:t>Non-</a:t>
            </a:r>
            <a:r>
              <a:rPr lang="en-US" sz="3600">
                <a:latin typeface="Calibri"/>
                <a:ea typeface="Calibri"/>
                <a:cs typeface="Calibri"/>
                <a:sym typeface="Calibri"/>
              </a:rPr>
              <a:t>Relational </a:t>
            </a:r>
            <a:r>
              <a:rPr b="0" i="0" lang="en-US" sz="3600" u="none" cap="none" strike="noStrike">
                <a:solidFill>
                  <a:srgbClr val="000000"/>
                </a:solidFill>
                <a:latin typeface="Calibri"/>
                <a:ea typeface="Calibri"/>
                <a:cs typeface="Calibri"/>
                <a:sym typeface="Calibri"/>
              </a:rPr>
              <a:t>Databa</a:t>
            </a:r>
            <a:r>
              <a:rPr lang="en-US" sz="3600">
                <a:latin typeface="Calibri"/>
                <a:ea typeface="Calibri"/>
                <a:cs typeface="Calibri"/>
                <a:sym typeface="Calibri"/>
              </a:rPr>
              <a:t>ses</a:t>
            </a:r>
            <a:endParaRPr b="0" i="0" sz="3600" u="none" cap="none" strike="noStrike">
              <a:solidFill>
                <a:schemeClr val="dk1"/>
              </a:solidFill>
              <a:latin typeface="Arial"/>
              <a:ea typeface="Arial"/>
              <a:cs typeface="Arial"/>
              <a:sym typeface="Arial"/>
            </a:endParaRPr>
          </a:p>
        </p:txBody>
      </p:sp>
      <p:sp>
        <p:nvSpPr>
          <p:cNvPr id="318" name="Google Shape;318;p59"/>
          <p:cNvSpPr/>
          <p:nvPr/>
        </p:nvSpPr>
        <p:spPr>
          <a:xfrm>
            <a:off x="499175" y="732325"/>
            <a:ext cx="7973400" cy="4033800"/>
          </a:xfrm>
          <a:prstGeom prst="rect">
            <a:avLst/>
          </a:prstGeom>
          <a:noFill/>
          <a:ln>
            <a:noFill/>
          </a:ln>
        </p:spPr>
        <p:txBody>
          <a:bodyPr anchorCtr="0" anchor="t" bIns="45000" lIns="90000" spcFirstLastPara="1" rIns="90000" wrap="square" tIns="45000">
            <a:noAutofit/>
          </a:bodyPr>
          <a:lstStyle/>
          <a:p>
            <a:pPr indent="-349250" lvl="0" marL="457200" rtl="0" algn="l">
              <a:lnSpc>
                <a:spcPct val="115000"/>
              </a:lnSpc>
              <a:spcBef>
                <a:spcPts val="0"/>
              </a:spcBef>
              <a:spcAft>
                <a:spcPts val="0"/>
              </a:spcAft>
              <a:buClr>
                <a:srgbClr val="0E101A"/>
              </a:buClr>
              <a:buSzPts val="1900"/>
              <a:buFont typeface="Calibri"/>
              <a:buChar char="➢"/>
            </a:pPr>
            <a:r>
              <a:rPr lang="en-US" sz="1900">
                <a:solidFill>
                  <a:srgbClr val="0E101A"/>
                </a:solidFill>
                <a:latin typeface="Calibri"/>
                <a:ea typeface="Calibri"/>
                <a:cs typeface="Calibri"/>
                <a:sym typeface="Calibri"/>
              </a:rPr>
              <a:t>The </a:t>
            </a:r>
            <a:r>
              <a:rPr lang="en-US" sz="1900">
                <a:solidFill>
                  <a:srgbClr val="0E101A"/>
                </a:solidFill>
                <a:latin typeface="Calibri"/>
                <a:ea typeface="Calibri"/>
                <a:cs typeface="Calibri"/>
                <a:sym typeface="Calibri"/>
              </a:rPr>
              <a:t>main features of a non-relational database are:</a:t>
            </a:r>
            <a:endParaRPr sz="1900">
              <a:solidFill>
                <a:srgbClr val="0E101A"/>
              </a:solidFill>
              <a:latin typeface="Calibri"/>
              <a:ea typeface="Calibri"/>
              <a:cs typeface="Calibri"/>
              <a:sym typeface="Calibri"/>
            </a:endParaRPr>
          </a:p>
          <a:p>
            <a:pPr indent="-349250" lvl="1" marL="914400" rtl="0" algn="just">
              <a:lnSpc>
                <a:spcPct val="115000"/>
              </a:lnSpc>
              <a:spcBef>
                <a:spcPts val="0"/>
              </a:spcBef>
              <a:spcAft>
                <a:spcPts val="0"/>
              </a:spcAft>
              <a:buClr>
                <a:srgbClr val="0E101A"/>
              </a:buClr>
              <a:buSzPts val="1900"/>
              <a:buFont typeface="Calibri"/>
              <a:buChar char="○"/>
            </a:pPr>
            <a:r>
              <a:rPr i="1" lang="en-US" sz="1900">
                <a:solidFill>
                  <a:srgbClr val="0E101A"/>
                </a:solidFill>
                <a:latin typeface="Calibri"/>
                <a:ea typeface="Calibri"/>
                <a:cs typeface="Calibri"/>
                <a:sym typeface="Calibri"/>
              </a:rPr>
              <a:t>Flexible:</a:t>
            </a:r>
            <a:r>
              <a:rPr lang="en-US" sz="1900">
                <a:solidFill>
                  <a:srgbClr val="0E101A"/>
                </a:solidFill>
                <a:latin typeface="Calibri"/>
                <a:ea typeface="Calibri"/>
                <a:cs typeface="Calibri"/>
                <a:sym typeface="Calibri"/>
              </a:rPr>
              <a:t> Handling structured, semi-structured, and unstructured data is a breeze with non-relational database types.</a:t>
            </a:r>
            <a:endParaRPr sz="1900">
              <a:solidFill>
                <a:srgbClr val="0E101A"/>
              </a:solidFill>
              <a:latin typeface="Calibri"/>
              <a:ea typeface="Calibri"/>
              <a:cs typeface="Calibri"/>
              <a:sym typeface="Calibri"/>
            </a:endParaRPr>
          </a:p>
          <a:p>
            <a:pPr indent="-349250" lvl="1" marL="914400" rtl="0" algn="just">
              <a:lnSpc>
                <a:spcPct val="115000"/>
              </a:lnSpc>
              <a:spcBef>
                <a:spcPts val="0"/>
              </a:spcBef>
              <a:spcAft>
                <a:spcPts val="0"/>
              </a:spcAft>
              <a:buClr>
                <a:srgbClr val="0E101A"/>
              </a:buClr>
              <a:buSzPts val="1900"/>
              <a:buFont typeface="Calibri"/>
              <a:buChar char="○"/>
            </a:pPr>
            <a:r>
              <a:rPr i="1" lang="en-US" sz="1900">
                <a:solidFill>
                  <a:srgbClr val="0E101A"/>
                </a:solidFill>
                <a:latin typeface="Calibri"/>
                <a:ea typeface="Calibri"/>
                <a:cs typeface="Calibri"/>
                <a:sym typeface="Calibri"/>
              </a:rPr>
              <a:t>Scalable and responsive:</a:t>
            </a:r>
            <a:r>
              <a:rPr lang="en-US" sz="1900">
                <a:solidFill>
                  <a:srgbClr val="0E101A"/>
                </a:solidFill>
                <a:latin typeface="Calibri"/>
                <a:ea typeface="Calibri"/>
                <a:cs typeface="Calibri"/>
                <a:sym typeface="Calibri"/>
              </a:rPr>
              <a:t> Massive data storage scales well with on-demand servers and provides quick query responses.</a:t>
            </a:r>
            <a:endParaRPr sz="1900">
              <a:solidFill>
                <a:srgbClr val="0E101A"/>
              </a:solidFill>
              <a:latin typeface="Calibri"/>
              <a:ea typeface="Calibri"/>
              <a:cs typeface="Calibri"/>
              <a:sym typeface="Calibri"/>
            </a:endParaRPr>
          </a:p>
          <a:p>
            <a:pPr indent="-349250" lvl="0" marL="457200" rtl="0" algn="l">
              <a:lnSpc>
                <a:spcPct val="115000"/>
              </a:lnSpc>
              <a:spcBef>
                <a:spcPts val="0"/>
              </a:spcBef>
              <a:spcAft>
                <a:spcPts val="0"/>
              </a:spcAft>
              <a:buClr>
                <a:srgbClr val="0E101A"/>
              </a:buClr>
              <a:buSzPts val="1900"/>
              <a:buFont typeface="Calibri"/>
              <a:buChar char="➢"/>
            </a:pPr>
            <a:r>
              <a:rPr lang="en-US" sz="1900">
                <a:solidFill>
                  <a:srgbClr val="0E101A"/>
                </a:solidFill>
                <a:latin typeface="Calibri"/>
                <a:ea typeface="Calibri"/>
                <a:cs typeface="Calibri"/>
                <a:sym typeface="Calibri"/>
              </a:rPr>
              <a:t>The n</a:t>
            </a:r>
            <a:r>
              <a:rPr lang="en-US" sz="1900">
                <a:solidFill>
                  <a:srgbClr val="0E101A"/>
                </a:solidFill>
                <a:latin typeface="Calibri"/>
                <a:ea typeface="Calibri"/>
                <a:cs typeface="Calibri"/>
                <a:sym typeface="Calibri"/>
              </a:rPr>
              <a:t>on-relational databases perform best with variable data structures and massive amounts of data. </a:t>
            </a:r>
            <a:endParaRPr sz="1900">
              <a:solidFill>
                <a:srgbClr val="0E101A"/>
              </a:solidFill>
              <a:latin typeface="Calibri"/>
              <a:ea typeface="Calibri"/>
              <a:cs typeface="Calibri"/>
              <a:sym typeface="Calibri"/>
            </a:endParaRPr>
          </a:p>
          <a:p>
            <a:pPr indent="-349250" lvl="0" marL="457200" rtl="0" algn="l">
              <a:lnSpc>
                <a:spcPct val="115000"/>
              </a:lnSpc>
              <a:spcBef>
                <a:spcPts val="0"/>
              </a:spcBef>
              <a:spcAft>
                <a:spcPts val="0"/>
              </a:spcAft>
              <a:buClr>
                <a:srgbClr val="0E101A"/>
              </a:buClr>
              <a:buSzPts val="1900"/>
              <a:buFont typeface="Calibri"/>
              <a:buChar char="➢"/>
            </a:pPr>
            <a:r>
              <a:rPr lang="en-US" sz="1900">
                <a:solidFill>
                  <a:srgbClr val="0E101A"/>
                </a:solidFill>
                <a:latin typeface="Calibri"/>
                <a:ea typeface="Calibri"/>
                <a:cs typeface="Calibri"/>
                <a:sym typeface="Calibri"/>
              </a:rPr>
              <a:t>The most popular non-relational databases are:</a:t>
            </a:r>
            <a:endParaRPr sz="1900">
              <a:solidFill>
                <a:srgbClr val="0E101A"/>
              </a:solidFill>
              <a:latin typeface="Calibri"/>
              <a:ea typeface="Calibri"/>
              <a:cs typeface="Calibri"/>
              <a:sym typeface="Calibri"/>
            </a:endParaRPr>
          </a:p>
          <a:p>
            <a:pPr indent="-349250" lvl="1" marL="914400" marR="0" rtl="0" algn="just">
              <a:lnSpc>
                <a:spcPct val="115000"/>
              </a:lnSpc>
              <a:spcBef>
                <a:spcPts val="0"/>
              </a:spcBef>
              <a:spcAft>
                <a:spcPts val="0"/>
              </a:spcAft>
              <a:buSzPts val="1900"/>
              <a:buFont typeface="Calibri"/>
              <a:buChar char="○"/>
            </a:pPr>
            <a:r>
              <a:rPr lang="en-US" sz="1900">
                <a:latin typeface="Calibri"/>
                <a:ea typeface="Calibri"/>
                <a:cs typeface="Calibri"/>
                <a:sym typeface="Calibri"/>
              </a:rPr>
              <a:t>MongoDB</a:t>
            </a:r>
            <a:endParaRPr sz="1900">
              <a:latin typeface="Calibri"/>
              <a:ea typeface="Calibri"/>
              <a:cs typeface="Calibri"/>
              <a:sym typeface="Calibri"/>
            </a:endParaRPr>
          </a:p>
          <a:p>
            <a:pPr indent="-349250" lvl="1" marL="914400" marR="0" rtl="0" algn="just">
              <a:lnSpc>
                <a:spcPct val="115000"/>
              </a:lnSpc>
              <a:spcBef>
                <a:spcPts val="0"/>
              </a:spcBef>
              <a:spcAft>
                <a:spcPts val="0"/>
              </a:spcAft>
              <a:buSzPts val="1900"/>
              <a:buFont typeface="Calibri"/>
              <a:buChar char="○"/>
            </a:pPr>
            <a:r>
              <a:rPr lang="en-US" sz="1900">
                <a:latin typeface="Calibri"/>
                <a:ea typeface="Calibri"/>
                <a:cs typeface="Calibri"/>
                <a:sym typeface="Calibri"/>
              </a:rPr>
              <a:t>Redis</a:t>
            </a:r>
            <a:endParaRPr sz="1900">
              <a:latin typeface="Calibri"/>
              <a:ea typeface="Calibri"/>
              <a:cs typeface="Calibri"/>
              <a:sym typeface="Calibri"/>
            </a:endParaRPr>
          </a:p>
          <a:p>
            <a:pPr indent="-349250" lvl="1" marL="914400" marR="0" rtl="0" algn="just">
              <a:lnSpc>
                <a:spcPct val="115000"/>
              </a:lnSpc>
              <a:spcBef>
                <a:spcPts val="0"/>
              </a:spcBef>
              <a:spcAft>
                <a:spcPts val="0"/>
              </a:spcAft>
              <a:buSzPts val="1900"/>
              <a:buFont typeface="Calibri"/>
              <a:buChar char="○"/>
            </a:pPr>
            <a:r>
              <a:rPr lang="en-US" sz="1900">
                <a:latin typeface="Calibri"/>
                <a:ea typeface="Calibri"/>
                <a:cs typeface="Calibri"/>
                <a:sym typeface="Calibri"/>
              </a:rPr>
              <a:t>Cassandra</a:t>
            </a:r>
            <a:endParaRPr sz="1900">
              <a:latin typeface="Calibri"/>
              <a:ea typeface="Calibri"/>
              <a:cs typeface="Calibri"/>
              <a:sym typeface="Calibri"/>
            </a:endParaRPr>
          </a:p>
          <a:p>
            <a:pPr indent="-349250" lvl="1" marL="914400" marR="0" rtl="0" algn="just">
              <a:lnSpc>
                <a:spcPct val="115000"/>
              </a:lnSpc>
              <a:spcBef>
                <a:spcPts val="0"/>
              </a:spcBef>
              <a:spcAft>
                <a:spcPts val="0"/>
              </a:spcAft>
              <a:buSzPts val="1900"/>
              <a:buFont typeface="Calibri"/>
              <a:buChar char="○"/>
            </a:pPr>
            <a:r>
              <a:rPr lang="en-US" sz="1900">
                <a:latin typeface="Calibri"/>
                <a:ea typeface="Calibri"/>
                <a:cs typeface="Calibri"/>
                <a:sym typeface="Calibri"/>
              </a:rPr>
              <a:t>Neo4J</a:t>
            </a:r>
            <a:endParaRPr sz="1900">
              <a:latin typeface="Calibri"/>
              <a:ea typeface="Calibri"/>
              <a:cs typeface="Calibri"/>
              <a:sym typeface="Calibri"/>
            </a:endParaRPr>
          </a:p>
          <a:p>
            <a:pPr indent="0" lvl="0" marL="457200" marR="0" rtl="0" algn="just">
              <a:lnSpc>
                <a:spcPct val="115000"/>
              </a:lnSpc>
              <a:spcBef>
                <a:spcPts val="0"/>
              </a:spcBef>
              <a:spcAft>
                <a:spcPts val="0"/>
              </a:spcAft>
              <a:buNone/>
            </a:pPr>
            <a:r>
              <a:t/>
            </a:r>
            <a:endParaRPr sz="2000">
              <a:latin typeface="Calibri"/>
              <a:ea typeface="Calibri"/>
              <a:cs typeface="Calibri"/>
              <a:sym typeface="Calibri"/>
            </a:endParaRPr>
          </a:p>
          <a:p>
            <a:pPr indent="0" lvl="0" marL="0" marR="0" rtl="0" algn="just">
              <a:lnSpc>
                <a:spcPct val="115000"/>
              </a:lnSpc>
              <a:spcBef>
                <a:spcPts val="0"/>
              </a:spcBef>
              <a:spcAft>
                <a:spcPts val="0"/>
              </a:spcAft>
              <a:buNone/>
            </a:pPr>
            <a:r>
              <a:t/>
            </a:r>
            <a:endParaRPr i="0" sz="2000" u="none" cap="none" strike="noStrike">
              <a:solidFill>
                <a:schemeClr val="dk1"/>
              </a:solidFill>
              <a:latin typeface="Calibri"/>
              <a:ea typeface="Calibri"/>
              <a:cs typeface="Calibri"/>
              <a:sym typeface="Calibri"/>
            </a:endParaRPr>
          </a:p>
        </p:txBody>
      </p:sp>
      <p:sp>
        <p:nvSpPr>
          <p:cNvPr id="319" name="Google Shape;319;p59"/>
          <p:cNvSpPr txBox="1"/>
          <p:nvPr/>
        </p:nvSpPr>
        <p:spPr>
          <a:xfrm>
            <a:off x="3986400" y="3344300"/>
            <a:ext cx="3370500" cy="1149900"/>
          </a:xfrm>
          <a:prstGeom prst="rect">
            <a:avLst/>
          </a:prstGeom>
          <a:noFill/>
          <a:ln>
            <a:noFill/>
          </a:ln>
        </p:spPr>
        <p:txBody>
          <a:bodyPr anchorCtr="0" anchor="t" bIns="91425" lIns="91425" spcFirstLastPara="1" rIns="91425" wrap="square" tIns="91425">
            <a:spAutoFit/>
          </a:bodyPr>
          <a:lstStyle/>
          <a:p>
            <a:pPr indent="-349250" lvl="1" marL="914400" marR="0" rtl="0" algn="just">
              <a:lnSpc>
                <a:spcPct val="115000"/>
              </a:lnSpc>
              <a:spcBef>
                <a:spcPts val="0"/>
              </a:spcBef>
              <a:spcAft>
                <a:spcPts val="0"/>
              </a:spcAft>
              <a:buSzPts val="1900"/>
              <a:buFont typeface="Calibri"/>
              <a:buChar char="○"/>
            </a:pPr>
            <a:r>
              <a:rPr lang="en-US" sz="1900">
                <a:latin typeface="Calibri"/>
                <a:ea typeface="Calibri"/>
                <a:cs typeface="Calibri"/>
                <a:sym typeface="Calibri"/>
              </a:rPr>
              <a:t>HBase</a:t>
            </a:r>
            <a:endParaRPr sz="1900">
              <a:latin typeface="Calibri"/>
              <a:ea typeface="Calibri"/>
              <a:cs typeface="Calibri"/>
              <a:sym typeface="Calibri"/>
            </a:endParaRPr>
          </a:p>
          <a:p>
            <a:pPr indent="-349250" lvl="1" marL="914400" marR="0" rtl="0" algn="just">
              <a:lnSpc>
                <a:spcPct val="115000"/>
              </a:lnSpc>
              <a:spcBef>
                <a:spcPts val="0"/>
              </a:spcBef>
              <a:spcAft>
                <a:spcPts val="0"/>
              </a:spcAft>
              <a:buSzPts val="1900"/>
              <a:buFont typeface="Calibri"/>
              <a:buChar char="○"/>
            </a:pPr>
            <a:r>
              <a:rPr lang="en-US" sz="1900">
                <a:latin typeface="Calibri"/>
                <a:ea typeface="Calibri"/>
                <a:cs typeface="Calibri"/>
                <a:sym typeface="Calibri"/>
              </a:rPr>
              <a:t>Oracle NoSQL</a:t>
            </a:r>
            <a:endParaRPr sz="1900">
              <a:latin typeface="Calibri"/>
              <a:ea typeface="Calibri"/>
              <a:cs typeface="Calibri"/>
              <a:sym typeface="Calibri"/>
            </a:endParaRPr>
          </a:p>
          <a:p>
            <a:pPr indent="-349250" lvl="1" marL="914400" marR="0" rtl="0" algn="just">
              <a:lnSpc>
                <a:spcPct val="115000"/>
              </a:lnSpc>
              <a:spcBef>
                <a:spcPts val="0"/>
              </a:spcBef>
              <a:spcAft>
                <a:spcPts val="0"/>
              </a:spcAft>
              <a:buSzPts val="1900"/>
              <a:buFont typeface="Calibri"/>
              <a:buChar char="○"/>
            </a:pPr>
            <a:r>
              <a:rPr lang="en-US" sz="1900">
                <a:latin typeface="Calibri"/>
                <a:ea typeface="Calibri"/>
                <a:cs typeface="Calibri"/>
                <a:sym typeface="Calibri"/>
              </a:rPr>
              <a:t>RavenDB</a:t>
            </a:r>
            <a:endParaRPr sz="1900">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60"/>
          <p:cNvSpPr/>
          <p:nvPr/>
        </p:nvSpPr>
        <p:spPr>
          <a:xfrm>
            <a:off x="450550" y="99000"/>
            <a:ext cx="66255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solidFill>
                  <a:srgbClr val="000000"/>
                </a:solidFill>
                <a:latin typeface="Calibri"/>
                <a:ea typeface="Calibri"/>
                <a:cs typeface="Calibri"/>
                <a:sym typeface="Calibri"/>
              </a:rPr>
              <a:t>Database </a:t>
            </a:r>
            <a:r>
              <a:rPr lang="en-US" sz="3600">
                <a:latin typeface="Calibri"/>
                <a:ea typeface="Calibri"/>
                <a:cs typeface="Calibri"/>
                <a:sym typeface="Calibri"/>
              </a:rPr>
              <a:t>Hosting</a:t>
            </a:r>
            <a:r>
              <a:rPr lang="en-US" sz="3600">
                <a:latin typeface="Calibri"/>
                <a:ea typeface="Calibri"/>
                <a:cs typeface="Calibri"/>
                <a:sym typeface="Calibri"/>
              </a:rPr>
              <a:t> Types</a:t>
            </a:r>
            <a:endParaRPr b="0" i="0" sz="3600" u="none" cap="none" strike="noStrike">
              <a:solidFill>
                <a:schemeClr val="dk1"/>
              </a:solidFill>
              <a:latin typeface="Arial"/>
              <a:ea typeface="Arial"/>
              <a:cs typeface="Arial"/>
              <a:sym typeface="Arial"/>
            </a:endParaRPr>
          </a:p>
        </p:txBody>
      </p:sp>
      <p:sp>
        <p:nvSpPr>
          <p:cNvPr id="325" name="Google Shape;325;p60"/>
          <p:cNvSpPr/>
          <p:nvPr/>
        </p:nvSpPr>
        <p:spPr>
          <a:xfrm>
            <a:off x="487475" y="825975"/>
            <a:ext cx="8074200" cy="3905100"/>
          </a:xfrm>
          <a:prstGeom prst="rect">
            <a:avLst/>
          </a:prstGeom>
          <a:noFill/>
          <a:ln>
            <a:noFill/>
          </a:ln>
        </p:spPr>
        <p:txBody>
          <a:bodyPr anchorCtr="0" anchor="t" bIns="45000" lIns="90000" spcFirstLastPara="1" rIns="90000" wrap="square" tIns="45000">
            <a:noAutofit/>
          </a:bodyPr>
          <a:lstStyle/>
          <a:p>
            <a:pPr indent="-342360" lvl="0" marL="343080" marR="0" rtl="0" algn="just">
              <a:lnSpc>
                <a:spcPct val="115000"/>
              </a:lnSpc>
              <a:spcBef>
                <a:spcPts val="0"/>
              </a:spcBef>
              <a:spcAft>
                <a:spcPts val="0"/>
              </a:spcAft>
              <a:buSzPts val="2000"/>
              <a:buFont typeface="Calibri"/>
              <a:buChar char="➢"/>
            </a:pPr>
            <a:r>
              <a:rPr lang="en-US" sz="2000">
                <a:latin typeface="Calibri"/>
                <a:ea typeface="Calibri"/>
                <a:cs typeface="Calibri"/>
                <a:sym typeface="Calibri"/>
              </a:rPr>
              <a:t>The two database types based on the hosting are:</a:t>
            </a:r>
            <a:endParaRPr sz="2000">
              <a:latin typeface="Calibri"/>
              <a:ea typeface="Calibri"/>
              <a:cs typeface="Calibri"/>
              <a:sym typeface="Calibri"/>
            </a:endParaRPr>
          </a:p>
          <a:p>
            <a:pPr indent="-355600" lvl="1" marL="914400" marR="0" rtl="0" algn="just">
              <a:lnSpc>
                <a:spcPct val="115000"/>
              </a:lnSpc>
              <a:spcBef>
                <a:spcPts val="0"/>
              </a:spcBef>
              <a:spcAft>
                <a:spcPts val="0"/>
              </a:spcAft>
              <a:buSzPts val="2000"/>
              <a:buFont typeface="Calibri"/>
              <a:buChar char="○"/>
            </a:pPr>
            <a:r>
              <a:rPr lang="en-US" sz="2000">
                <a:latin typeface="Calibri"/>
                <a:ea typeface="Calibri"/>
                <a:cs typeface="Calibri"/>
                <a:sym typeface="Calibri"/>
              </a:rPr>
              <a:t>On-premises databases</a:t>
            </a:r>
            <a:endParaRPr sz="2000">
              <a:latin typeface="Calibri"/>
              <a:ea typeface="Calibri"/>
              <a:cs typeface="Calibri"/>
              <a:sym typeface="Calibri"/>
            </a:endParaRPr>
          </a:p>
          <a:p>
            <a:pPr indent="-355600" lvl="1" marL="914400" marR="0" rtl="0" algn="just">
              <a:lnSpc>
                <a:spcPct val="115000"/>
              </a:lnSpc>
              <a:spcBef>
                <a:spcPts val="0"/>
              </a:spcBef>
              <a:spcAft>
                <a:spcPts val="0"/>
              </a:spcAft>
              <a:buSzPts val="2000"/>
              <a:buFont typeface="Calibri"/>
              <a:buChar char="○"/>
            </a:pPr>
            <a:r>
              <a:rPr lang="en-US" sz="2000">
                <a:latin typeface="Calibri"/>
                <a:ea typeface="Calibri"/>
                <a:cs typeface="Calibri"/>
                <a:sym typeface="Calibri"/>
              </a:rPr>
              <a:t>Cloud databases</a:t>
            </a:r>
            <a:endParaRPr sz="2000">
              <a:latin typeface="Calibri"/>
              <a:ea typeface="Calibri"/>
              <a:cs typeface="Calibri"/>
              <a:sym typeface="Calibri"/>
            </a:endParaRPr>
          </a:p>
          <a:p>
            <a:pPr indent="-342360" lvl="0" marL="343080" marR="0" rtl="0" algn="just">
              <a:lnSpc>
                <a:spcPct val="115000"/>
              </a:lnSpc>
              <a:spcBef>
                <a:spcPts val="0"/>
              </a:spcBef>
              <a:spcAft>
                <a:spcPts val="0"/>
              </a:spcAft>
              <a:buSzPts val="2000"/>
              <a:buFont typeface="Calibri"/>
              <a:buChar char="➢"/>
            </a:pPr>
            <a:r>
              <a:rPr lang="en-US" sz="2000">
                <a:latin typeface="Calibri"/>
                <a:ea typeface="Calibri"/>
                <a:cs typeface="Calibri"/>
                <a:sym typeface="Calibri"/>
              </a:rPr>
              <a:t>On-premises databases reside in-house. All the software, infrastructure and administration needed for support is local.</a:t>
            </a:r>
            <a:endParaRPr sz="2000">
              <a:latin typeface="Calibri"/>
              <a:ea typeface="Calibri"/>
              <a:cs typeface="Calibri"/>
              <a:sym typeface="Calibri"/>
            </a:endParaRPr>
          </a:p>
          <a:p>
            <a:pPr indent="-342360" lvl="0" marL="343080" marR="0" rtl="0" algn="just">
              <a:lnSpc>
                <a:spcPct val="115000"/>
              </a:lnSpc>
              <a:spcBef>
                <a:spcPts val="0"/>
              </a:spcBef>
              <a:spcAft>
                <a:spcPts val="0"/>
              </a:spcAft>
              <a:buSzPts val="2000"/>
              <a:buFont typeface="Calibri"/>
              <a:buChar char="➢"/>
            </a:pPr>
            <a:r>
              <a:rPr lang="en-US" sz="2000">
                <a:latin typeface="Calibri"/>
                <a:ea typeface="Calibri"/>
                <a:cs typeface="Calibri"/>
                <a:sym typeface="Calibri"/>
              </a:rPr>
              <a:t>The main </a:t>
            </a:r>
            <a:r>
              <a:rPr i="1" lang="en-US" sz="2000">
                <a:latin typeface="Calibri"/>
                <a:ea typeface="Calibri"/>
                <a:cs typeface="Calibri"/>
                <a:sym typeface="Calibri"/>
              </a:rPr>
              <a:t>on-premises database </a:t>
            </a:r>
            <a:r>
              <a:rPr lang="en-US" sz="2000">
                <a:latin typeface="Calibri"/>
                <a:ea typeface="Calibri"/>
                <a:cs typeface="Calibri"/>
                <a:sym typeface="Calibri"/>
              </a:rPr>
              <a:t>features are:</a:t>
            </a:r>
            <a:endParaRPr sz="2000">
              <a:latin typeface="Calibri"/>
              <a:ea typeface="Calibri"/>
              <a:cs typeface="Calibri"/>
              <a:sym typeface="Calibri"/>
            </a:endParaRPr>
          </a:p>
          <a:p>
            <a:pPr indent="-355600" lvl="1" marL="914400" marR="0" rtl="0" algn="just">
              <a:lnSpc>
                <a:spcPct val="115000"/>
              </a:lnSpc>
              <a:spcBef>
                <a:spcPts val="0"/>
              </a:spcBef>
              <a:spcAft>
                <a:spcPts val="0"/>
              </a:spcAft>
              <a:buSzPts val="2000"/>
              <a:buFont typeface="Calibri"/>
              <a:buChar char="○"/>
            </a:pPr>
            <a:r>
              <a:rPr i="1" lang="en-US" sz="2000">
                <a:latin typeface="Calibri"/>
                <a:ea typeface="Calibri"/>
                <a:cs typeface="Calibri"/>
                <a:sym typeface="Calibri"/>
              </a:rPr>
              <a:t>Security</a:t>
            </a:r>
            <a:r>
              <a:rPr lang="en-US" sz="2000">
                <a:latin typeface="Calibri"/>
                <a:ea typeface="Calibri"/>
                <a:cs typeface="Calibri"/>
                <a:sym typeface="Calibri"/>
              </a:rPr>
              <a:t>. Due to the </a:t>
            </a:r>
            <a:r>
              <a:rPr lang="en-US" sz="2000">
                <a:solidFill>
                  <a:schemeClr val="dk1"/>
                </a:solidFill>
                <a:latin typeface="Calibri"/>
                <a:ea typeface="Calibri"/>
                <a:cs typeface="Calibri"/>
                <a:sym typeface="Calibri"/>
              </a:rPr>
              <a:t>in-house </a:t>
            </a:r>
            <a:r>
              <a:rPr lang="en-US" sz="2000">
                <a:latin typeface="Calibri"/>
                <a:ea typeface="Calibri"/>
                <a:cs typeface="Calibri"/>
                <a:sym typeface="Calibri"/>
              </a:rPr>
              <a:t>infrastructure, on-premises databases are the best solution for storing sensitive information.</a:t>
            </a:r>
            <a:endParaRPr sz="2000">
              <a:latin typeface="Calibri"/>
              <a:ea typeface="Calibri"/>
              <a:cs typeface="Calibri"/>
              <a:sym typeface="Calibri"/>
            </a:endParaRPr>
          </a:p>
          <a:p>
            <a:pPr indent="-355600" lvl="1" marL="914400" marR="0" rtl="0" algn="just">
              <a:lnSpc>
                <a:spcPct val="115000"/>
              </a:lnSpc>
              <a:spcBef>
                <a:spcPts val="0"/>
              </a:spcBef>
              <a:spcAft>
                <a:spcPts val="0"/>
              </a:spcAft>
              <a:buSzPts val="2000"/>
              <a:buFont typeface="Calibri"/>
              <a:buChar char="○"/>
            </a:pPr>
            <a:r>
              <a:rPr i="1" lang="en-US" sz="2000">
                <a:latin typeface="Calibri"/>
                <a:ea typeface="Calibri"/>
                <a:cs typeface="Calibri"/>
                <a:sym typeface="Calibri"/>
              </a:rPr>
              <a:t>Control</a:t>
            </a:r>
            <a:r>
              <a:rPr lang="en-US" sz="2000">
                <a:latin typeface="Calibri"/>
                <a:ea typeface="Calibri"/>
                <a:cs typeface="Calibri"/>
                <a:sym typeface="Calibri"/>
              </a:rPr>
              <a:t>. The enterprise is in complete control over the available information, providing a high level of regulation and privacy over the data.</a:t>
            </a:r>
            <a:endParaRPr sz="2000">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61"/>
          <p:cNvSpPr/>
          <p:nvPr/>
        </p:nvSpPr>
        <p:spPr>
          <a:xfrm>
            <a:off x="450550" y="99000"/>
            <a:ext cx="66255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solidFill>
                  <a:srgbClr val="000000"/>
                </a:solidFill>
                <a:latin typeface="Calibri"/>
                <a:ea typeface="Calibri"/>
                <a:cs typeface="Calibri"/>
                <a:sym typeface="Calibri"/>
              </a:rPr>
              <a:t>Database </a:t>
            </a:r>
            <a:r>
              <a:rPr lang="en-US" sz="3600">
                <a:latin typeface="Calibri"/>
                <a:ea typeface="Calibri"/>
                <a:cs typeface="Calibri"/>
                <a:sym typeface="Calibri"/>
              </a:rPr>
              <a:t>Hosting Types</a:t>
            </a:r>
            <a:endParaRPr b="0" i="0" sz="3600" u="none" cap="none" strike="noStrike">
              <a:solidFill>
                <a:schemeClr val="dk1"/>
              </a:solidFill>
              <a:latin typeface="Arial"/>
              <a:ea typeface="Arial"/>
              <a:cs typeface="Arial"/>
              <a:sym typeface="Arial"/>
            </a:endParaRPr>
          </a:p>
        </p:txBody>
      </p:sp>
      <p:sp>
        <p:nvSpPr>
          <p:cNvPr id="331" name="Google Shape;331;p61"/>
          <p:cNvSpPr/>
          <p:nvPr/>
        </p:nvSpPr>
        <p:spPr>
          <a:xfrm>
            <a:off x="487475" y="738200"/>
            <a:ext cx="8074200" cy="3975300"/>
          </a:xfrm>
          <a:prstGeom prst="rect">
            <a:avLst/>
          </a:prstGeom>
          <a:noFill/>
          <a:ln>
            <a:noFill/>
          </a:ln>
        </p:spPr>
        <p:txBody>
          <a:bodyPr anchorCtr="0" anchor="t" bIns="45000" lIns="90000" spcFirstLastPara="1" rIns="90000" wrap="square" tIns="45000">
            <a:noAutofit/>
          </a:bodyPr>
          <a:lstStyle/>
          <a:p>
            <a:pPr indent="-336010" lvl="0" marL="343080" marR="0" rtl="0" algn="just">
              <a:lnSpc>
                <a:spcPct val="115000"/>
              </a:lnSpc>
              <a:spcBef>
                <a:spcPts val="0"/>
              </a:spcBef>
              <a:spcAft>
                <a:spcPts val="0"/>
              </a:spcAft>
              <a:buSzPts val="1900"/>
              <a:buFont typeface="Calibri"/>
              <a:buChar char="➢"/>
            </a:pPr>
            <a:r>
              <a:rPr lang="en-US" sz="1900">
                <a:latin typeface="Calibri"/>
                <a:ea typeface="Calibri"/>
                <a:cs typeface="Calibri"/>
                <a:sym typeface="Calibri"/>
              </a:rPr>
              <a:t>A cloud database is a hosting solution given by a third-party provider. The pay-as-go solution provides the </a:t>
            </a:r>
            <a:r>
              <a:rPr lang="en-US" sz="1900">
                <a:uFill>
                  <a:noFill/>
                </a:uFill>
                <a:latin typeface="Calibri"/>
                <a:ea typeface="Calibri"/>
                <a:cs typeface="Calibri"/>
                <a:sym typeface="Calibri"/>
                <a:hlinkClick r:id="rId3"/>
              </a:rPr>
              <a:t>database-as-a-service</a:t>
            </a:r>
            <a:r>
              <a:rPr lang="en-US" sz="1900">
                <a:latin typeface="Calibri"/>
                <a:ea typeface="Calibri"/>
                <a:cs typeface="Calibri"/>
                <a:sym typeface="Calibri"/>
              </a:rPr>
              <a:t>, avoiding setting up a data center physically. The agile approach minimizes the initial investments needed to acquire data space while quickly expanding as more resources are required.</a:t>
            </a:r>
            <a:endParaRPr sz="1900">
              <a:latin typeface="Calibri"/>
              <a:ea typeface="Calibri"/>
              <a:cs typeface="Calibri"/>
              <a:sym typeface="Calibri"/>
            </a:endParaRPr>
          </a:p>
          <a:p>
            <a:pPr indent="-336010" lvl="0" marL="343080" marR="0" rtl="0" algn="just">
              <a:lnSpc>
                <a:spcPct val="115000"/>
              </a:lnSpc>
              <a:spcBef>
                <a:spcPts val="0"/>
              </a:spcBef>
              <a:spcAft>
                <a:spcPts val="0"/>
              </a:spcAft>
              <a:buSzPts val="1900"/>
              <a:buFont typeface="Calibri"/>
              <a:buChar char="➢"/>
            </a:pPr>
            <a:r>
              <a:rPr lang="en-US" sz="1900">
                <a:latin typeface="Calibri"/>
                <a:ea typeface="Calibri"/>
                <a:cs typeface="Calibri"/>
                <a:sym typeface="Calibri"/>
              </a:rPr>
              <a:t>The leading </a:t>
            </a:r>
            <a:r>
              <a:rPr i="1" lang="en-US" sz="1900">
                <a:latin typeface="Calibri"/>
                <a:ea typeface="Calibri"/>
                <a:cs typeface="Calibri"/>
                <a:sym typeface="Calibri"/>
              </a:rPr>
              <a:t>cloud database </a:t>
            </a:r>
            <a:r>
              <a:rPr lang="en-US" sz="1900">
                <a:latin typeface="Calibri"/>
                <a:ea typeface="Calibri"/>
                <a:cs typeface="Calibri"/>
                <a:sym typeface="Calibri"/>
              </a:rPr>
              <a:t>features are:</a:t>
            </a:r>
            <a:endParaRPr sz="1900">
              <a:latin typeface="Calibri"/>
              <a:ea typeface="Calibri"/>
              <a:cs typeface="Calibri"/>
              <a:sym typeface="Calibri"/>
            </a:endParaRPr>
          </a:p>
          <a:p>
            <a:pPr indent="-349250" lvl="1" marL="914400" marR="0" rtl="0" algn="just">
              <a:lnSpc>
                <a:spcPct val="115000"/>
              </a:lnSpc>
              <a:spcBef>
                <a:spcPts val="0"/>
              </a:spcBef>
              <a:spcAft>
                <a:spcPts val="0"/>
              </a:spcAft>
              <a:buSzPts val="1900"/>
              <a:buFont typeface="Calibri"/>
              <a:buChar char="○"/>
            </a:pPr>
            <a:r>
              <a:rPr i="1" lang="en-US" sz="1900">
                <a:latin typeface="Calibri"/>
                <a:ea typeface="Calibri"/>
                <a:cs typeface="Calibri"/>
                <a:sym typeface="Calibri"/>
              </a:rPr>
              <a:t>Scalability</a:t>
            </a:r>
            <a:r>
              <a:rPr lang="en-US" sz="1900">
                <a:latin typeface="Calibri"/>
                <a:ea typeface="Calibri"/>
                <a:cs typeface="Calibri"/>
                <a:sym typeface="Calibri"/>
              </a:rPr>
              <a:t>. Cloud databases are flexible. Increasing or decreasing resources is quick due to virtualization.</a:t>
            </a:r>
            <a:endParaRPr sz="1900">
              <a:latin typeface="Calibri"/>
              <a:ea typeface="Calibri"/>
              <a:cs typeface="Calibri"/>
              <a:sym typeface="Calibri"/>
            </a:endParaRPr>
          </a:p>
          <a:p>
            <a:pPr indent="-349250" lvl="1" marL="914400" marR="0" rtl="0" algn="just">
              <a:lnSpc>
                <a:spcPct val="115000"/>
              </a:lnSpc>
              <a:spcBef>
                <a:spcPts val="0"/>
              </a:spcBef>
              <a:spcAft>
                <a:spcPts val="0"/>
              </a:spcAft>
              <a:buSzPts val="1900"/>
              <a:buFont typeface="Calibri"/>
              <a:buChar char="○"/>
            </a:pPr>
            <a:r>
              <a:rPr i="1" lang="en-US" sz="1900">
                <a:latin typeface="Calibri"/>
                <a:ea typeface="Calibri"/>
                <a:cs typeface="Calibri"/>
                <a:sym typeface="Calibri"/>
              </a:rPr>
              <a:t>Cost</a:t>
            </a:r>
            <a:r>
              <a:rPr lang="en-US" sz="1900">
                <a:latin typeface="Calibri"/>
                <a:ea typeface="Calibri"/>
                <a:cs typeface="Calibri"/>
                <a:sym typeface="Calibri"/>
              </a:rPr>
              <a:t>. With a cloud database, you only pay for what you need. The cost of investing in technical staff, as well as maintenance, is minimized.</a:t>
            </a:r>
            <a:endParaRPr sz="1900">
              <a:latin typeface="Calibri"/>
              <a:ea typeface="Calibri"/>
              <a:cs typeface="Calibri"/>
              <a:sym typeface="Calibri"/>
            </a:endParaRPr>
          </a:p>
          <a:p>
            <a:pPr indent="-349250" lvl="0" marL="457200" marR="0" rtl="0" algn="just">
              <a:lnSpc>
                <a:spcPct val="115000"/>
              </a:lnSpc>
              <a:spcBef>
                <a:spcPts val="0"/>
              </a:spcBef>
              <a:spcAft>
                <a:spcPts val="0"/>
              </a:spcAft>
              <a:buSzPts val="1900"/>
              <a:buFont typeface="Calibri"/>
              <a:buChar char="➢"/>
            </a:pPr>
            <a:r>
              <a:rPr lang="en-US" sz="1900">
                <a:latin typeface="Calibri"/>
                <a:ea typeface="Calibri"/>
                <a:cs typeface="Calibri"/>
                <a:sym typeface="Calibri"/>
              </a:rPr>
              <a:t>Examples: Amazon AWS, Google Cloud, IBM Bluemix, Cloud Foundry (Pivotal).</a:t>
            </a:r>
            <a:endParaRPr sz="1900">
              <a:latin typeface="Calibri"/>
              <a:ea typeface="Calibri"/>
              <a:cs typeface="Calibri"/>
              <a:sym typeface="Calibri"/>
            </a:endParaRPr>
          </a:p>
          <a:p>
            <a:pPr indent="0" lvl="0" marL="914400" marR="0" rtl="0" algn="just">
              <a:lnSpc>
                <a:spcPct val="115000"/>
              </a:lnSpc>
              <a:spcBef>
                <a:spcPts val="0"/>
              </a:spcBef>
              <a:spcAft>
                <a:spcPts val="0"/>
              </a:spcAft>
              <a:buNone/>
            </a:pPr>
            <a:r>
              <a:t/>
            </a:r>
            <a:endParaRPr i="1" sz="2000">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62"/>
          <p:cNvSpPr/>
          <p:nvPr/>
        </p:nvSpPr>
        <p:spPr>
          <a:xfrm>
            <a:off x="450550" y="99000"/>
            <a:ext cx="66255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solidFill>
                  <a:srgbClr val="000000"/>
                </a:solidFill>
                <a:latin typeface="Calibri"/>
                <a:ea typeface="Calibri"/>
                <a:cs typeface="Calibri"/>
                <a:sym typeface="Calibri"/>
              </a:rPr>
              <a:t>Java Database Connectivity (JDBC)</a:t>
            </a:r>
            <a:endParaRPr b="0" i="0" sz="3600" u="none" cap="none" strike="noStrike">
              <a:solidFill>
                <a:schemeClr val="dk1"/>
              </a:solidFill>
              <a:latin typeface="Arial"/>
              <a:ea typeface="Arial"/>
              <a:cs typeface="Arial"/>
              <a:sym typeface="Arial"/>
            </a:endParaRPr>
          </a:p>
        </p:txBody>
      </p:sp>
      <p:sp>
        <p:nvSpPr>
          <p:cNvPr id="337" name="Google Shape;337;p62"/>
          <p:cNvSpPr/>
          <p:nvPr/>
        </p:nvSpPr>
        <p:spPr>
          <a:xfrm>
            <a:off x="487475" y="890350"/>
            <a:ext cx="8074200" cy="3031800"/>
          </a:xfrm>
          <a:prstGeom prst="rect">
            <a:avLst/>
          </a:prstGeom>
          <a:noFill/>
          <a:ln>
            <a:noFill/>
          </a:ln>
        </p:spPr>
        <p:txBody>
          <a:bodyPr anchorCtr="0" anchor="t" bIns="45000" lIns="90000" spcFirstLastPara="1" rIns="90000" wrap="square" tIns="45000">
            <a:noAutofit/>
          </a:bodyPr>
          <a:lstStyle/>
          <a:p>
            <a:pPr indent="-342360" lvl="0" marL="343080" marR="0" rtl="0" algn="just">
              <a:lnSpc>
                <a:spcPct val="115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Java Database Connectivity (JDBC) is an application program interface (API) packaged with the Java SE edition that makes it possible to standardize and simplify the process of connecting Java applications to external relational database management systems (RDBMS).</a:t>
            </a:r>
            <a:endParaRPr b="0" i="0" sz="2000" u="none" cap="none" strike="noStrike">
              <a:solidFill>
                <a:schemeClr val="dk1"/>
              </a:solidFill>
              <a:latin typeface="Calibri"/>
              <a:ea typeface="Calibri"/>
              <a:cs typeface="Calibri"/>
              <a:sym typeface="Calibri"/>
            </a:endParaRPr>
          </a:p>
          <a:p>
            <a:pPr indent="-342360" lvl="0" marL="343080" marR="0" rtl="0" algn="just">
              <a:lnSpc>
                <a:spcPct val="115000"/>
              </a:lnSpc>
              <a:spcBef>
                <a:spcPts val="641"/>
              </a:spcBef>
              <a:spcAft>
                <a:spcPts val="0"/>
              </a:spcAft>
              <a:buClr>
                <a:srgbClr val="000000"/>
              </a:buClr>
              <a:buSzPts val="2000"/>
              <a:buFont typeface="Arial"/>
              <a:buChar char="➢"/>
            </a:pPr>
            <a:r>
              <a:rPr lang="en-US" sz="2000">
                <a:latin typeface="Calibri"/>
                <a:ea typeface="Calibri"/>
                <a:cs typeface="Calibri"/>
                <a:sym typeface="Calibri"/>
              </a:rPr>
              <a:t>Fundamentally, applications written in Java perform logic. For example, the Java language provides iterative logic with loops, conditional logic with if statements and object-oriented analysis through classes and interfaces but do not store data persistently.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63"/>
          <p:cNvSpPr/>
          <p:nvPr/>
        </p:nvSpPr>
        <p:spPr>
          <a:xfrm>
            <a:off x="450550" y="99000"/>
            <a:ext cx="66255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Calibri"/>
                <a:ea typeface="Calibri"/>
                <a:cs typeface="Calibri"/>
                <a:sym typeface="Calibri"/>
              </a:rPr>
              <a:t>Java </a:t>
            </a:r>
            <a:r>
              <a:rPr lang="en-US" sz="4000">
                <a:latin typeface="Calibri"/>
                <a:ea typeface="Calibri"/>
                <a:cs typeface="Calibri"/>
                <a:sym typeface="Calibri"/>
              </a:rPr>
              <a:t>SE</a:t>
            </a:r>
            <a:r>
              <a:rPr b="0" i="0" lang="en-US" sz="4000" u="none" cap="none" strike="noStrike">
                <a:solidFill>
                  <a:srgbClr val="000000"/>
                </a:solidFill>
                <a:latin typeface="Calibri"/>
                <a:ea typeface="Calibri"/>
                <a:cs typeface="Calibri"/>
                <a:sym typeface="Calibri"/>
              </a:rPr>
              <a:t> </a:t>
            </a:r>
            <a:r>
              <a:rPr lang="en-US" sz="4000">
                <a:latin typeface="Calibri"/>
                <a:ea typeface="Calibri"/>
                <a:cs typeface="Calibri"/>
                <a:sym typeface="Calibri"/>
              </a:rPr>
              <a:t>- </a:t>
            </a:r>
            <a:r>
              <a:rPr b="0" i="0" lang="en-US" sz="4000" u="none" cap="none" strike="noStrike">
                <a:solidFill>
                  <a:srgbClr val="000000"/>
                </a:solidFill>
                <a:latin typeface="Calibri"/>
                <a:ea typeface="Calibri"/>
                <a:cs typeface="Calibri"/>
                <a:sym typeface="Calibri"/>
              </a:rPr>
              <a:t>JDBC</a:t>
            </a:r>
            <a:endParaRPr b="0" i="0" sz="4000" u="none" cap="none" strike="noStrike">
              <a:solidFill>
                <a:schemeClr val="dk1"/>
              </a:solidFill>
              <a:latin typeface="Arial"/>
              <a:ea typeface="Arial"/>
              <a:cs typeface="Arial"/>
              <a:sym typeface="Arial"/>
            </a:endParaRPr>
          </a:p>
        </p:txBody>
      </p:sp>
      <p:pic>
        <p:nvPicPr>
          <p:cNvPr id="343" name="Google Shape;343;p63"/>
          <p:cNvPicPr preferRelativeResize="0"/>
          <p:nvPr/>
        </p:nvPicPr>
        <p:blipFill>
          <a:blip r:embed="rId3">
            <a:alphaModFix/>
          </a:blip>
          <a:stretch>
            <a:fillRect/>
          </a:stretch>
        </p:blipFill>
        <p:spPr>
          <a:xfrm>
            <a:off x="1818175" y="805350"/>
            <a:ext cx="5187550" cy="3838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64"/>
          <p:cNvSpPr/>
          <p:nvPr/>
        </p:nvSpPr>
        <p:spPr>
          <a:xfrm>
            <a:off x="447475" y="89475"/>
            <a:ext cx="37005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Calibri"/>
                <a:ea typeface="Calibri"/>
                <a:cs typeface="Calibri"/>
                <a:sym typeface="Calibri"/>
              </a:rPr>
              <a:t>SQL </a:t>
            </a:r>
            <a:r>
              <a:rPr lang="en-US" sz="4000">
                <a:latin typeface="Calibri"/>
                <a:ea typeface="Calibri"/>
                <a:cs typeface="Calibri"/>
                <a:sym typeface="Calibri"/>
              </a:rPr>
              <a:t>-</a:t>
            </a:r>
            <a:r>
              <a:rPr b="0" i="0" lang="en-US" sz="4000" u="none" cap="none" strike="noStrike">
                <a:solidFill>
                  <a:srgbClr val="000000"/>
                </a:solidFill>
                <a:latin typeface="Calibri"/>
                <a:ea typeface="Calibri"/>
                <a:cs typeface="Calibri"/>
                <a:sym typeface="Calibri"/>
              </a:rPr>
              <a:t> JDBC</a:t>
            </a:r>
            <a:endParaRPr b="0" i="0" sz="4000" u="none" cap="none" strike="noStrike">
              <a:solidFill>
                <a:schemeClr val="dk1"/>
              </a:solidFill>
              <a:latin typeface="Arial"/>
              <a:ea typeface="Arial"/>
              <a:cs typeface="Arial"/>
              <a:sym typeface="Arial"/>
            </a:endParaRPr>
          </a:p>
        </p:txBody>
      </p:sp>
      <p:sp>
        <p:nvSpPr>
          <p:cNvPr id="349" name="Google Shape;349;p64"/>
          <p:cNvSpPr/>
          <p:nvPr/>
        </p:nvSpPr>
        <p:spPr>
          <a:xfrm>
            <a:off x="517025" y="971650"/>
            <a:ext cx="7984500" cy="3087600"/>
          </a:xfrm>
          <a:prstGeom prst="rect">
            <a:avLst/>
          </a:prstGeom>
          <a:noFill/>
          <a:ln>
            <a:noFill/>
          </a:ln>
        </p:spPr>
        <p:txBody>
          <a:bodyPr anchorCtr="0" anchor="t" bIns="45000" lIns="90000" spcFirstLastPara="1" rIns="90000" wrap="square" tIns="45000">
            <a:noAutofit/>
          </a:bodyPr>
          <a:lstStyle/>
          <a:p>
            <a:pPr indent="-342360" lvl="0" marL="343080" marR="0" rtl="0" algn="just">
              <a:lnSpc>
                <a:spcPct val="115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Structured Query Language (SQL) is an ISO specification that defines how applications can query, create, update, and delete information. Generally speaking, it defines how to interact with a relational database. </a:t>
            </a:r>
            <a:endParaRPr b="0" i="0" sz="2000" u="none" cap="none" strike="noStrike">
              <a:solidFill>
                <a:schemeClr val="dk1"/>
              </a:solidFill>
              <a:latin typeface="Calibri"/>
              <a:ea typeface="Calibri"/>
              <a:cs typeface="Calibri"/>
              <a:sym typeface="Calibri"/>
            </a:endParaRPr>
          </a:p>
          <a:p>
            <a:pPr indent="-342360" lvl="0" marL="343080" marR="0" rtl="0" algn="just">
              <a:lnSpc>
                <a:spcPct val="115000"/>
              </a:lnSpc>
              <a:spcBef>
                <a:spcPts val="641"/>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The goal of the JDBC API is to provide a connection to a relational database that allows  the execution of SQL statements. The results from those SQL statements can be processed within a Java program. </a:t>
            </a:r>
            <a:endParaRPr b="0" i="0" sz="2000" u="none" cap="none" strike="noStrike">
              <a:solidFill>
                <a:schemeClr val="dk1"/>
              </a:solidFill>
              <a:latin typeface="Calibri"/>
              <a:ea typeface="Calibri"/>
              <a:cs typeface="Calibri"/>
              <a:sym typeface="Calibri"/>
            </a:endParaRPr>
          </a:p>
          <a:p>
            <a:pPr indent="-342360" lvl="0" marL="343080" marR="0" rtl="0" algn="just">
              <a:lnSpc>
                <a:spcPct val="115000"/>
              </a:lnSpc>
              <a:spcBef>
                <a:spcPts val="641"/>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JDBC is a connectivity API. SQL remains the language used to actually talk to the database.</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5"/>
          <p:cNvSpPr/>
          <p:nvPr/>
        </p:nvSpPr>
        <p:spPr>
          <a:xfrm>
            <a:off x="457950" y="128700"/>
            <a:ext cx="3979500" cy="5409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Calibri"/>
                <a:ea typeface="Calibri"/>
                <a:cs typeface="Calibri"/>
                <a:sym typeface="Calibri"/>
              </a:rPr>
              <a:t>Criticisms of JDBC</a:t>
            </a:r>
            <a:endParaRPr b="0" i="0" sz="4000" u="none" cap="none" strike="noStrike">
              <a:solidFill>
                <a:schemeClr val="dk1"/>
              </a:solidFill>
              <a:latin typeface="Arial"/>
              <a:ea typeface="Arial"/>
              <a:cs typeface="Arial"/>
              <a:sym typeface="Arial"/>
            </a:endParaRPr>
          </a:p>
        </p:txBody>
      </p:sp>
      <p:sp>
        <p:nvSpPr>
          <p:cNvPr id="355" name="Google Shape;355;p65"/>
          <p:cNvSpPr/>
          <p:nvPr/>
        </p:nvSpPr>
        <p:spPr>
          <a:xfrm>
            <a:off x="457950" y="971650"/>
            <a:ext cx="7873500" cy="3009300"/>
          </a:xfrm>
          <a:prstGeom prst="rect">
            <a:avLst/>
          </a:prstGeom>
          <a:noFill/>
          <a:ln>
            <a:noFill/>
          </a:ln>
        </p:spPr>
        <p:txBody>
          <a:bodyPr anchorCtr="0" anchor="t" bIns="45000" lIns="90000" spcFirstLastPara="1" rIns="90000" wrap="square" tIns="45000">
            <a:noAutofit/>
          </a:bodyPr>
          <a:lstStyle/>
          <a:p>
            <a:pPr indent="-355600" lvl="0" marL="457200" rtl="0" algn="just">
              <a:lnSpc>
                <a:spcPct val="115000"/>
              </a:lnSpc>
              <a:spcBef>
                <a:spcPts val="0"/>
              </a:spcBef>
              <a:spcAft>
                <a:spcPts val="0"/>
              </a:spcAft>
              <a:buClr>
                <a:srgbClr val="0E101A"/>
              </a:buClr>
              <a:buSzPts val="2000"/>
              <a:buFont typeface="Calibri"/>
              <a:buChar char="➢"/>
            </a:pPr>
            <a:r>
              <a:rPr lang="en-US" sz="2000">
                <a:solidFill>
                  <a:srgbClr val="0E101A"/>
                </a:solidFill>
                <a:latin typeface="Calibri"/>
                <a:ea typeface="Calibri"/>
                <a:cs typeface="Calibri"/>
                <a:sym typeface="Calibri"/>
              </a:rPr>
              <a:t>JDBC is often criticized for burdening the developer by writing a significant amount of boilerplate code to perform a basic operation. </a:t>
            </a:r>
            <a:endParaRPr sz="2000">
              <a:solidFill>
                <a:srgbClr val="0E101A"/>
              </a:solidFill>
              <a:latin typeface="Calibri"/>
              <a:ea typeface="Calibri"/>
              <a:cs typeface="Calibri"/>
              <a:sym typeface="Calibri"/>
            </a:endParaRPr>
          </a:p>
          <a:p>
            <a:pPr indent="-355600" lvl="0" marL="457200" rtl="0" algn="just">
              <a:lnSpc>
                <a:spcPct val="115000"/>
              </a:lnSpc>
              <a:spcBef>
                <a:spcPts val="0"/>
              </a:spcBef>
              <a:spcAft>
                <a:spcPts val="0"/>
              </a:spcAft>
              <a:buClr>
                <a:srgbClr val="0E101A"/>
              </a:buClr>
              <a:buSzPts val="2000"/>
              <a:buFont typeface="Calibri"/>
              <a:buChar char="➢"/>
            </a:pPr>
            <a:r>
              <a:rPr lang="en-US" sz="2000">
                <a:solidFill>
                  <a:srgbClr val="0E101A"/>
                </a:solidFill>
                <a:latin typeface="Calibri"/>
                <a:ea typeface="Calibri"/>
                <a:cs typeface="Calibri"/>
                <a:sym typeface="Calibri"/>
              </a:rPr>
              <a:t>In addition to this, interactions with the JDBC API throw many potential exceptions that must be handled. However, there is very little a developer can do when these JDBC errors occur. </a:t>
            </a:r>
            <a:endParaRPr sz="2000">
              <a:solidFill>
                <a:srgbClr val="0E101A"/>
              </a:solidFill>
              <a:latin typeface="Calibri"/>
              <a:ea typeface="Calibri"/>
              <a:cs typeface="Calibri"/>
              <a:sym typeface="Calibri"/>
            </a:endParaRPr>
          </a:p>
          <a:p>
            <a:pPr indent="-355600" lvl="0" marL="457200" rtl="0" algn="just">
              <a:lnSpc>
                <a:spcPct val="115000"/>
              </a:lnSpc>
              <a:spcBef>
                <a:spcPts val="0"/>
              </a:spcBef>
              <a:spcAft>
                <a:spcPts val="0"/>
              </a:spcAft>
              <a:buClr>
                <a:srgbClr val="0E101A"/>
              </a:buClr>
              <a:buSzPts val="2000"/>
              <a:buFont typeface="Calibri"/>
              <a:buChar char="➢"/>
            </a:pPr>
            <a:r>
              <a:rPr lang="en-US" sz="2000">
                <a:solidFill>
                  <a:srgbClr val="0E101A"/>
                </a:solidFill>
                <a:latin typeface="Calibri"/>
                <a:ea typeface="Calibri"/>
                <a:cs typeface="Calibri"/>
                <a:sym typeface="Calibri"/>
              </a:rPr>
              <a:t>As a result, operations that might require only a few code lines in other languages can be five or six times in length when performing the same database operation in Java.</a:t>
            </a:r>
            <a:endParaRPr sz="2000">
              <a:solidFill>
                <a:srgbClr val="0E101A"/>
              </a:solidFill>
              <a:latin typeface="Calibri"/>
              <a:ea typeface="Calibri"/>
              <a:cs typeface="Calibri"/>
              <a:sym typeface="Calibri"/>
            </a:endParaRPr>
          </a:p>
          <a:p>
            <a:pPr indent="0" lvl="0" marL="457200" marR="0" rtl="0" algn="just">
              <a:lnSpc>
                <a:spcPct val="100000"/>
              </a:lnSpc>
              <a:spcBef>
                <a:spcPts val="641"/>
              </a:spcBef>
              <a:spcAft>
                <a:spcPts val="0"/>
              </a:spcAft>
              <a:buNone/>
            </a:pPr>
            <a:r>
              <a:t/>
            </a:r>
            <a:endParaRPr sz="2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0"/>
          <p:cNvSpPr/>
          <p:nvPr/>
        </p:nvSpPr>
        <p:spPr>
          <a:xfrm>
            <a:off x="423575" y="898475"/>
            <a:ext cx="8167200" cy="3290400"/>
          </a:xfrm>
          <a:prstGeom prst="rect">
            <a:avLst/>
          </a:prstGeom>
          <a:noFill/>
          <a:ln>
            <a:noFill/>
          </a:ln>
        </p:spPr>
        <p:txBody>
          <a:bodyPr anchorCtr="0" anchor="t" bIns="45000" lIns="90000" spcFirstLastPara="1" rIns="90000" wrap="square" tIns="45000">
            <a:noAutofit/>
          </a:bodyPr>
          <a:lstStyle/>
          <a:p>
            <a:pPr indent="-355600" lvl="0" marL="457200" rtl="0" algn="just">
              <a:lnSpc>
                <a:spcPct val="115000"/>
              </a:lnSpc>
              <a:spcBef>
                <a:spcPts val="0"/>
              </a:spcBef>
              <a:spcAft>
                <a:spcPts val="0"/>
              </a:spcAft>
              <a:buClr>
                <a:srgbClr val="0E101A"/>
              </a:buClr>
              <a:buSzPts val="2000"/>
              <a:buChar char="➢"/>
            </a:pPr>
            <a:r>
              <a:rPr lang="en-US" sz="2000">
                <a:solidFill>
                  <a:srgbClr val="0E101A"/>
                </a:solidFill>
              </a:rPr>
              <a:t>It comprises several modules such as Spring Security, Spring Data, Spring Batch, Spring AOP, Spring MVC, to mention a few of them.</a:t>
            </a:r>
            <a:endParaRPr sz="2000">
              <a:solidFill>
                <a:srgbClr val="0E101A"/>
              </a:solidFill>
            </a:endParaRPr>
          </a:p>
          <a:p>
            <a:pPr indent="-355600" lvl="0" marL="457200" rtl="0" algn="just">
              <a:lnSpc>
                <a:spcPct val="115000"/>
              </a:lnSpc>
              <a:spcBef>
                <a:spcPts val="0"/>
              </a:spcBef>
              <a:spcAft>
                <a:spcPts val="0"/>
              </a:spcAft>
              <a:buClr>
                <a:srgbClr val="0E101A"/>
              </a:buClr>
              <a:buSzPts val="2000"/>
              <a:buChar char="➢"/>
            </a:pPr>
            <a:r>
              <a:rPr lang="en-US" sz="2000">
                <a:solidFill>
                  <a:srgbClr val="0E101A"/>
                </a:solidFill>
              </a:rPr>
              <a:t>We, as software developers, may come across common problems in our coding projects. Spring modules solve these by using design patterns and the best practices available in the market. Spring also allows us to choose just the modules that our project needs.  </a:t>
            </a:r>
            <a:endParaRPr sz="2000">
              <a:solidFill>
                <a:srgbClr val="0E101A"/>
              </a:solidFill>
            </a:endParaRPr>
          </a:p>
          <a:p>
            <a:pPr indent="-355600" lvl="0" marL="457200" rtl="0" algn="just">
              <a:lnSpc>
                <a:spcPct val="115000"/>
              </a:lnSpc>
              <a:spcBef>
                <a:spcPts val="0"/>
              </a:spcBef>
              <a:spcAft>
                <a:spcPts val="0"/>
              </a:spcAft>
              <a:buClr>
                <a:srgbClr val="0E101A"/>
              </a:buClr>
              <a:buSzPts val="2000"/>
              <a:buChar char="➢"/>
            </a:pPr>
            <a:r>
              <a:rPr lang="en-US" sz="2000">
                <a:solidFill>
                  <a:srgbClr val="0E101A"/>
                </a:solidFill>
              </a:rPr>
              <a:t>It was initially written by Rod Johnson and was first released under the Apache 2.0 license in June 2003 (Gang of Four Book)</a:t>
            </a:r>
            <a:endParaRPr sz="2000">
              <a:solidFill>
                <a:srgbClr val="0E101A"/>
              </a:solidFill>
            </a:endParaRPr>
          </a:p>
          <a:p>
            <a:pPr indent="0" lvl="0" marL="457200" marR="0" rtl="0" algn="just">
              <a:lnSpc>
                <a:spcPct val="100000"/>
              </a:lnSpc>
              <a:spcBef>
                <a:spcPts val="479"/>
              </a:spcBef>
              <a:spcAft>
                <a:spcPts val="0"/>
              </a:spcAft>
              <a:buNone/>
            </a:pPr>
            <a:r>
              <a:t/>
            </a:r>
            <a:endParaRPr sz="2244">
              <a:solidFill>
                <a:schemeClr val="dk1"/>
              </a:solidFill>
              <a:latin typeface="Calibri"/>
              <a:ea typeface="Calibri"/>
              <a:cs typeface="Calibri"/>
              <a:sym typeface="Calibri"/>
            </a:endParaRPr>
          </a:p>
        </p:txBody>
      </p:sp>
      <p:sp>
        <p:nvSpPr>
          <p:cNvPr id="139" name="Google Shape;139;p30"/>
          <p:cNvSpPr/>
          <p:nvPr/>
        </p:nvSpPr>
        <p:spPr>
          <a:xfrm>
            <a:off x="457200" y="34550"/>
            <a:ext cx="4188900" cy="6123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Calibri"/>
                <a:ea typeface="Calibri"/>
                <a:cs typeface="Calibri"/>
                <a:sym typeface="Calibri"/>
              </a:rPr>
              <a:t>Spring Framework</a:t>
            </a:r>
            <a:endParaRPr b="0" i="0" sz="4000" u="none" cap="none" strike="noStrik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66"/>
          <p:cNvSpPr/>
          <p:nvPr/>
        </p:nvSpPr>
        <p:spPr>
          <a:xfrm>
            <a:off x="443175" y="133200"/>
            <a:ext cx="14625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80000"/>
              </a:lnSpc>
              <a:spcBef>
                <a:spcPts val="0"/>
              </a:spcBef>
              <a:spcAft>
                <a:spcPts val="0"/>
              </a:spcAft>
              <a:buNone/>
            </a:pPr>
            <a:r>
              <a:rPr b="0" i="0" lang="en-US" sz="4009" u="none" cap="none" strike="noStrike">
                <a:solidFill>
                  <a:srgbClr val="000000"/>
                </a:solidFill>
                <a:latin typeface="Calibri"/>
                <a:ea typeface="Calibri"/>
                <a:cs typeface="Calibri"/>
                <a:sym typeface="Calibri"/>
              </a:rPr>
              <a:t>JDBC</a:t>
            </a:r>
            <a:endParaRPr b="0" i="0" sz="4009" u="none" cap="none" strike="noStrike">
              <a:solidFill>
                <a:schemeClr val="dk1"/>
              </a:solidFill>
              <a:latin typeface="Arial"/>
              <a:ea typeface="Arial"/>
              <a:cs typeface="Arial"/>
              <a:sym typeface="Arial"/>
            </a:endParaRPr>
          </a:p>
        </p:txBody>
      </p:sp>
      <p:sp>
        <p:nvSpPr>
          <p:cNvPr id="361" name="Google Shape;361;p66"/>
          <p:cNvSpPr/>
          <p:nvPr/>
        </p:nvSpPr>
        <p:spPr>
          <a:xfrm>
            <a:off x="1139760" y="3718080"/>
            <a:ext cx="8838360" cy="373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2" name="Google Shape;362;p66"/>
          <p:cNvPicPr preferRelativeResize="0"/>
          <p:nvPr/>
        </p:nvPicPr>
        <p:blipFill rotWithShape="1">
          <a:blip r:embed="rId3">
            <a:alphaModFix/>
          </a:blip>
          <a:srcRect b="0" l="0" r="0" t="0"/>
          <a:stretch/>
        </p:blipFill>
        <p:spPr>
          <a:xfrm>
            <a:off x="1408550" y="914650"/>
            <a:ext cx="6019200" cy="344232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7"/>
          <p:cNvSpPr/>
          <p:nvPr/>
        </p:nvSpPr>
        <p:spPr>
          <a:xfrm>
            <a:off x="428400" y="96275"/>
            <a:ext cx="79527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3700" u="none" cap="none" strike="noStrike">
                <a:solidFill>
                  <a:srgbClr val="000000"/>
                </a:solidFill>
                <a:latin typeface="Calibri"/>
                <a:ea typeface="Calibri"/>
                <a:cs typeface="Calibri"/>
                <a:sym typeface="Calibri"/>
              </a:rPr>
              <a:t>Object Relational Mapping (ORM)</a:t>
            </a:r>
            <a:endParaRPr b="0" i="0" sz="3700" u="none" cap="none" strike="noStrike">
              <a:solidFill>
                <a:schemeClr val="dk1"/>
              </a:solidFill>
              <a:latin typeface="Arial"/>
              <a:ea typeface="Arial"/>
              <a:cs typeface="Arial"/>
              <a:sym typeface="Arial"/>
            </a:endParaRPr>
          </a:p>
        </p:txBody>
      </p:sp>
      <p:sp>
        <p:nvSpPr>
          <p:cNvPr id="368" name="Google Shape;368;p67"/>
          <p:cNvSpPr/>
          <p:nvPr/>
        </p:nvSpPr>
        <p:spPr>
          <a:xfrm>
            <a:off x="544600" y="964650"/>
            <a:ext cx="8020200" cy="3688500"/>
          </a:xfrm>
          <a:prstGeom prst="rect">
            <a:avLst/>
          </a:prstGeom>
          <a:noFill/>
          <a:ln>
            <a:noFill/>
          </a:ln>
        </p:spPr>
        <p:txBody>
          <a:bodyPr anchorCtr="0" anchor="t" bIns="45000" lIns="90000" spcFirstLastPara="1" rIns="90000" wrap="square" tIns="45000">
            <a:noAutofit/>
          </a:bodyPr>
          <a:lstStyle/>
          <a:p>
            <a:pPr indent="-343376" lvl="0" marL="343080" marR="0" rtl="0" algn="just">
              <a:lnSpc>
                <a:spcPct val="115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The philosophies behind object-oriented development and relational database systems are very different, which often leads to discussions about the object-relational mismatch. </a:t>
            </a:r>
            <a:endParaRPr b="0" i="0" sz="2000" u="none" cap="none" strike="noStrike">
              <a:solidFill>
                <a:schemeClr val="dk1"/>
              </a:solidFill>
              <a:latin typeface="Calibri"/>
              <a:ea typeface="Calibri"/>
              <a:cs typeface="Calibri"/>
              <a:sym typeface="Calibri"/>
            </a:endParaRPr>
          </a:p>
          <a:p>
            <a:pPr indent="-343376" lvl="0" marL="343080" marR="0" rtl="0" algn="just">
              <a:lnSpc>
                <a:spcPct val="115000"/>
              </a:lnSpc>
              <a:spcBef>
                <a:spcPts val="641"/>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Object-oriented systems are designed much differently than relational systems, and pulling data from a relational database and bringing that data into an object</a:t>
            </a:r>
            <a:r>
              <a:rPr lang="en-US" sz="2000">
                <a:latin typeface="Calibri"/>
                <a:ea typeface="Calibri"/>
                <a:cs typeface="Calibri"/>
                <a:sym typeface="Calibri"/>
              </a:rPr>
              <a:t>-</a:t>
            </a:r>
            <a:r>
              <a:rPr b="0" i="0" lang="en-US" sz="2000" u="none" cap="none" strike="noStrike">
                <a:solidFill>
                  <a:srgbClr val="000000"/>
                </a:solidFill>
                <a:latin typeface="Calibri"/>
                <a:ea typeface="Calibri"/>
                <a:cs typeface="Calibri"/>
                <a:sym typeface="Calibri"/>
              </a:rPr>
              <a:t>oriented system is not a straightforward process. </a:t>
            </a:r>
            <a:endParaRPr b="0" i="0" sz="2000" u="none" cap="none" strike="noStrike">
              <a:solidFill>
                <a:schemeClr val="dk1"/>
              </a:solidFill>
              <a:latin typeface="Calibri"/>
              <a:ea typeface="Calibri"/>
              <a:cs typeface="Calibri"/>
              <a:sym typeface="Calibri"/>
            </a:endParaRPr>
          </a:p>
          <a:p>
            <a:pPr indent="-343376" lvl="0" marL="343080" marR="0" rtl="0" algn="just">
              <a:lnSpc>
                <a:spcPct val="115000"/>
              </a:lnSpc>
              <a:spcBef>
                <a:spcPts val="641"/>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The goal of the JDBC API is to define classes, methods and interfaces that minimize the mismatch and make it easier to marshal data back and forth between a Java program and an external database. But JDBC efforts are not sufficient.</a:t>
            </a:r>
            <a:endParaRPr b="0" i="0" sz="2000" u="none" cap="none" strike="noStrike">
              <a:solidFill>
                <a:schemeClr val="dk1"/>
              </a:solidFill>
              <a:latin typeface="Calibri"/>
              <a:ea typeface="Calibri"/>
              <a:cs typeface="Calibri"/>
              <a:sym typeface="Calibri"/>
            </a:endParaRPr>
          </a:p>
          <a:p>
            <a:pPr indent="0" lvl="0" marL="0" marR="0" rtl="0" algn="just">
              <a:lnSpc>
                <a:spcPct val="100000"/>
              </a:lnSpc>
              <a:spcBef>
                <a:spcPts val="641"/>
              </a:spcBef>
              <a:spcAft>
                <a:spcPts val="0"/>
              </a:spcAft>
              <a:buNone/>
            </a:pPr>
            <a:r>
              <a:t/>
            </a:r>
            <a:endParaRPr b="0" i="0" sz="3024" u="none" cap="none" strike="noStrik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8"/>
          <p:cNvSpPr/>
          <p:nvPr/>
        </p:nvSpPr>
        <p:spPr>
          <a:xfrm>
            <a:off x="421000" y="88875"/>
            <a:ext cx="68067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3700" u="none" cap="none" strike="noStrike">
                <a:solidFill>
                  <a:srgbClr val="000000"/>
                </a:solidFill>
                <a:latin typeface="Calibri"/>
                <a:ea typeface="Calibri"/>
                <a:cs typeface="Calibri"/>
                <a:sym typeface="Calibri"/>
              </a:rPr>
              <a:t>Object Relational Mapping (ORM)</a:t>
            </a:r>
            <a:endParaRPr b="0" i="0" sz="3700" u="none" cap="none" strike="noStrike">
              <a:solidFill>
                <a:schemeClr val="dk1"/>
              </a:solidFill>
              <a:latin typeface="Arial"/>
              <a:ea typeface="Arial"/>
              <a:cs typeface="Arial"/>
              <a:sym typeface="Arial"/>
            </a:endParaRPr>
          </a:p>
        </p:txBody>
      </p:sp>
      <p:sp>
        <p:nvSpPr>
          <p:cNvPr id="374" name="Google Shape;374;p68"/>
          <p:cNvSpPr/>
          <p:nvPr/>
        </p:nvSpPr>
        <p:spPr>
          <a:xfrm>
            <a:off x="480100" y="971650"/>
            <a:ext cx="8006400" cy="3400800"/>
          </a:xfrm>
          <a:prstGeom prst="rect">
            <a:avLst/>
          </a:prstGeom>
          <a:noFill/>
          <a:ln>
            <a:noFill/>
          </a:ln>
        </p:spPr>
        <p:txBody>
          <a:bodyPr anchorCtr="0" anchor="t" bIns="45000" lIns="90000" spcFirstLastPara="1" rIns="90000" wrap="square" tIns="45000">
            <a:noAutofit/>
          </a:bodyPr>
          <a:lstStyle/>
          <a:p>
            <a:pPr indent="-355600" lvl="0" marL="457200" marR="0" rtl="0" algn="just">
              <a:lnSpc>
                <a:spcPct val="115000"/>
              </a:lnSpc>
              <a:spcBef>
                <a:spcPts val="0"/>
              </a:spcBef>
              <a:spcAft>
                <a:spcPts val="0"/>
              </a:spcAft>
              <a:buClr>
                <a:srgbClr val="000000"/>
              </a:buClr>
              <a:buSzPts val="2000"/>
              <a:buFont typeface="Calibri"/>
              <a:buChar char="➢"/>
            </a:pPr>
            <a:r>
              <a:rPr i="0" lang="en-US" sz="2000" u="none" cap="none" strike="noStrike">
                <a:solidFill>
                  <a:srgbClr val="000000"/>
                </a:solidFill>
                <a:latin typeface="Calibri"/>
                <a:ea typeface="Calibri"/>
                <a:cs typeface="Calibri"/>
                <a:sym typeface="Calibri"/>
              </a:rPr>
              <a:t>To help address the object-relational mismatch, several frameworks exist that simplify moving data between a relational database and a Java program. </a:t>
            </a:r>
            <a:endParaRPr i="0" sz="2000" u="none" cap="none" strike="noStrike">
              <a:solidFill>
                <a:schemeClr val="dk1"/>
              </a:solidFill>
              <a:latin typeface="Calibri"/>
              <a:ea typeface="Calibri"/>
              <a:cs typeface="Calibri"/>
              <a:sym typeface="Calibri"/>
            </a:endParaRPr>
          </a:p>
          <a:p>
            <a:pPr indent="-355600" lvl="0" marL="457200" marR="0" rtl="0" algn="just">
              <a:lnSpc>
                <a:spcPct val="115000"/>
              </a:lnSpc>
              <a:spcBef>
                <a:spcPts val="0"/>
              </a:spcBef>
              <a:spcAft>
                <a:spcPts val="0"/>
              </a:spcAft>
              <a:buClr>
                <a:srgbClr val="000000"/>
              </a:buClr>
              <a:buSzPts val="2000"/>
              <a:buFont typeface="Calibri"/>
              <a:buChar char="➢"/>
            </a:pPr>
            <a:r>
              <a:rPr i="0" lang="en-US" sz="2000" u="none" cap="none" strike="noStrike">
                <a:solidFill>
                  <a:srgbClr val="000000"/>
                </a:solidFill>
                <a:latin typeface="Calibri"/>
                <a:ea typeface="Calibri"/>
                <a:cs typeface="Calibri"/>
                <a:sym typeface="Calibri"/>
              </a:rPr>
              <a:t>Popular object-relational mapping (ORM) frameworks include Hibernate, TopLink and DataNucleus. </a:t>
            </a:r>
            <a:endParaRPr i="0" sz="2000" u="none" cap="none" strike="noStrike">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rgbClr val="0E101A"/>
              </a:buClr>
              <a:buSzPts val="2000"/>
              <a:buFont typeface="Calibri"/>
              <a:buChar char="➢"/>
            </a:pPr>
            <a:r>
              <a:rPr lang="en-US" sz="2000">
                <a:solidFill>
                  <a:srgbClr val="0E101A"/>
                </a:solidFill>
                <a:latin typeface="Calibri"/>
                <a:ea typeface="Calibri"/>
                <a:cs typeface="Calibri"/>
                <a:sym typeface="Calibri"/>
              </a:rPr>
              <a:t>While each framework has its unique capabilities, they all comply with the Java Persistence API standard, JPA for short, which is now part of the Java EE/Jakarta EE specification.</a:t>
            </a:r>
            <a:endParaRPr sz="2000">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9"/>
          <p:cNvSpPr/>
          <p:nvPr/>
        </p:nvSpPr>
        <p:spPr>
          <a:xfrm>
            <a:off x="443825" y="79400"/>
            <a:ext cx="68310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3700" u="none" cap="none" strike="noStrike">
                <a:solidFill>
                  <a:srgbClr val="000000"/>
                </a:solidFill>
                <a:latin typeface="Calibri"/>
                <a:ea typeface="Calibri"/>
                <a:cs typeface="Calibri"/>
                <a:sym typeface="Calibri"/>
              </a:rPr>
              <a:t>Object Relational Mapping (ORM)</a:t>
            </a:r>
            <a:endParaRPr b="0" i="0" sz="3700" u="none" cap="none" strike="noStrike">
              <a:solidFill>
                <a:schemeClr val="dk1"/>
              </a:solidFill>
              <a:latin typeface="Arial"/>
              <a:ea typeface="Arial"/>
              <a:cs typeface="Arial"/>
              <a:sym typeface="Arial"/>
            </a:endParaRPr>
          </a:p>
        </p:txBody>
      </p:sp>
      <p:sp>
        <p:nvSpPr>
          <p:cNvPr id="380" name="Google Shape;380;p69"/>
          <p:cNvSpPr/>
          <p:nvPr/>
        </p:nvSpPr>
        <p:spPr>
          <a:xfrm>
            <a:off x="0" y="971640"/>
            <a:ext cx="8838360" cy="3809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1" name="Google Shape;381;p69"/>
          <p:cNvPicPr preferRelativeResize="0"/>
          <p:nvPr/>
        </p:nvPicPr>
        <p:blipFill rotWithShape="1">
          <a:blip r:embed="rId3">
            <a:alphaModFix/>
          </a:blip>
          <a:srcRect b="0" l="0" r="0" t="0"/>
          <a:stretch/>
        </p:blipFill>
        <p:spPr>
          <a:xfrm>
            <a:off x="685800" y="952560"/>
            <a:ext cx="7389721" cy="352692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70"/>
          <p:cNvSpPr/>
          <p:nvPr/>
        </p:nvSpPr>
        <p:spPr>
          <a:xfrm>
            <a:off x="457572" y="118575"/>
            <a:ext cx="61014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Calibri"/>
                <a:ea typeface="Calibri"/>
                <a:cs typeface="Calibri"/>
                <a:sym typeface="Calibri"/>
              </a:rPr>
              <a:t>Java </a:t>
            </a:r>
            <a:r>
              <a:rPr lang="en-US" sz="4000">
                <a:latin typeface="Calibri"/>
                <a:ea typeface="Calibri"/>
                <a:cs typeface="Calibri"/>
                <a:sym typeface="Calibri"/>
              </a:rPr>
              <a:t>Persistence</a:t>
            </a:r>
            <a:r>
              <a:rPr b="0" i="0" lang="en-US" sz="4000" u="none" cap="none" strike="noStrike">
                <a:solidFill>
                  <a:srgbClr val="000000"/>
                </a:solidFill>
                <a:latin typeface="Calibri"/>
                <a:ea typeface="Calibri"/>
                <a:cs typeface="Calibri"/>
                <a:sym typeface="Calibri"/>
              </a:rPr>
              <a:t> API (JPA)</a:t>
            </a:r>
            <a:endParaRPr b="0" i="0" sz="4000" u="none" cap="none" strike="noStrike">
              <a:solidFill>
                <a:schemeClr val="dk1"/>
              </a:solidFill>
              <a:latin typeface="Arial"/>
              <a:ea typeface="Arial"/>
              <a:cs typeface="Arial"/>
              <a:sym typeface="Arial"/>
            </a:endParaRPr>
          </a:p>
        </p:txBody>
      </p:sp>
      <p:sp>
        <p:nvSpPr>
          <p:cNvPr id="387" name="Google Shape;387;p70"/>
          <p:cNvSpPr/>
          <p:nvPr/>
        </p:nvSpPr>
        <p:spPr>
          <a:xfrm>
            <a:off x="457575" y="971650"/>
            <a:ext cx="8021700" cy="2514600"/>
          </a:xfrm>
          <a:prstGeom prst="rect">
            <a:avLst/>
          </a:prstGeom>
          <a:noFill/>
          <a:ln>
            <a:noFill/>
          </a:ln>
        </p:spPr>
        <p:txBody>
          <a:bodyPr anchorCtr="0" anchor="t" bIns="45000" lIns="90000" spcFirstLastPara="1" rIns="90000" wrap="square" tIns="45000">
            <a:noAutofit/>
          </a:bodyPr>
          <a:lstStyle/>
          <a:p>
            <a:pPr indent="-355600" lvl="0" marL="457200" rtl="0" algn="just">
              <a:lnSpc>
                <a:spcPct val="115000"/>
              </a:lnSpc>
              <a:spcBef>
                <a:spcPts val="0"/>
              </a:spcBef>
              <a:spcAft>
                <a:spcPts val="0"/>
              </a:spcAft>
              <a:buClr>
                <a:srgbClr val="0E101A"/>
              </a:buClr>
              <a:buSzPts val="2000"/>
              <a:buChar char="➢"/>
            </a:pPr>
            <a:r>
              <a:rPr lang="en-US" sz="2000">
                <a:solidFill>
                  <a:srgbClr val="0E101A"/>
                </a:solidFill>
              </a:rPr>
              <a:t>JPA is the standard specification for ORM in Java EE.</a:t>
            </a:r>
            <a:endParaRPr sz="2000">
              <a:solidFill>
                <a:srgbClr val="0E101A"/>
              </a:solidFill>
            </a:endParaRPr>
          </a:p>
          <a:p>
            <a:pPr indent="-355600" lvl="0" marL="457200" rtl="0" algn="just">
              <a:lnSpc>
                <a:spcPct val="115000"/>
              </a:lnSpc>
              <a:spcBef>
                <a:spcPts val="0"/>
              </a:spcBef>
              <a:spcAft>
                <a:spcPts val="0"/>
              </a:spcAft>
              <a:buClr>
                <a:srgbClr val="0E101A"/>
              </a:buClr>
              <a:buSzPts val="2000"/>
              <a:buChar char="➢"/>
            </a:pPr>
            <a:r>
              <a:rPr lang="en-US" sz="2000">
                <a:solidFill>
                  <a:srgbClr val="0E101A"/>
                </a:solidFill>
              </a:rPr>
              <a:t>Hibernate is a framework that implements that specification. You can use the standard JPA APIs and configure your application to use Hibernate as the specification provider under the covers.</a:t>
            </a:r>
            <a:endParaRPr sz="2000">
              <a:solidFill>
                <a:srgbClr val="0E101A"/>
              </a:solidFill>
            </a:endParaRPr>
          </a:p>
          <a:p>
            <a:pPr indent="-355600" lvl="0" marL="457200" rtl="0" algn="just">
              <a:lnSpc>
                <a:spcPct val="115000"/>
              </a:lnSpc>
              <a:spcBef>
                <a:spcPts val="0"/>
              </a:spcBef>
              <a:spcAft>
                <a:spcPts val="0"/>
              </a:spcAft>
              <a:buClr>
                <a:srgbClr val="0E101A"/>
              </a:buClr>
              <a:buSzPts val="2000"/>
              <a:buChar char="➢"/>
            </a:pPr>
            <a:r>
              <a:rPr lang="en-US" sz="2000">
                <a:solidFill>
                  <a:srgbClr val="0E101A"/>
                </a:solidFill>
              </a:rPr>
              <a:t>It helps reduce the burden of writing codes for relational object management. The programmer follows the ‘JPA Provider’ framework, allowing easy interaction with the database instance. </a:t>
            </a:r>
            <a:endParaRPr sz="3532">
              <a:latin typeface="Calibri"/>
              <a:ea typeface="Calibri"/>
              <a:cs typeface="Calibri"/>
              <a:sym typeface="Calibri"/>
            </a:endParaRPr>
          </a:p>
          <a:p>
            <a:pPr indent="0" lvl="0" marL="0" marR="0" rtl="0" algn="just">
              <a:lnSpc>
                <a:spcPct val="90000"/>
              </a:lnSpc>
              <a:spcBef>
                <a:spcPts val="641"/>
              </a:spcBef>
              <a:spcAft>
                <a:spcPts val="0"/>
              </a:spcAft>
              <a:buNone/>
            </a:pPr>
            <a:r>
              <a:t/>
            </a:r>
            <a:endParaRPr b="0" i="0" sz="3008" u="none" cap="none" strike="noStrik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71"/>
          <p:cNvSpPr/>
          <p:nvPr/>
        </p:nvSpPr>
        <p:spPr>
          <a:xfrm>
            <a:off x="457572" y="118575"/>
            <a:ext cx="61014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Calibri"/>
                <a:ea typeface="Calibri"/>
                <a:cs typeface="Calibri"/>
                <a:sym typeface="Calibri"/>
              </a:rPr>
              <a:t>Java </a:t>
            </a:r>
            <a:r>
              <a:rPr lang="en-US" sz="4000">
                <a:latin typeface="Calibri"/>
                <a:ea typeface="Calibri"/>
                <a:cs typeface="Calibri"/>
                <a:sym typeface="Calibri"/>
              </a:rPr>
              <a:t>EE - </a:t>
            </a:r>
            <a:r>
              <a:rPr b="0" i="0" lang="en-US" sz="4000" u="none" cap="none" strike="noStrike">
                <a:solidFill>
                  <a:srgbClr val="000000"/>
                </a:solidFill>
                <a:latin typeface="Calibri"/>
                <a:ea typeface="Calibri"/>
                <a:cs typeface="Calibri"/>
                <a:sym typeface="Calibri"/>
              </a:rPr>
              <a:t>JPA</a:t>
            </a:r>
            <a:endParaRPr b="0" i="0" sz="4000" u="none" cap="none" strike="noStrike">
              <a:solidFill>
                <a:schemeClr val="dk1"/>
              </a:solidFill>
              <a:latin typeface="Arial"/>
              <a:ea typeface="Arial"/>
              <a:cs typeface="Arial"/>
              <a:sym typeface="Arial"/>
            </a:endParaRPr>
          </a:p>
        </p:txBody>
      </p:sp>
      <p:pic>
        <p:nvPicPr>
          <p:cNvPr id="393" name="Google Shape;393;p71"/>
          <p:cNvPicPr preferRelativeResize="0"/>
          <p:nvPr/>
        </p:nvPicPr>
        <p:blipFill>
          <a:blip r:embed="rId3">
            <a:alphaModFix/>
          </a:blip>
          <a:stretch>
            <a:fillRect/>
          </a:stretch>
        </p:blipFill>
        <p:spPr>
          <a:xfrm>
            <a:off x="1504100" y="1119738"/>
            <a:ext cx="6057900" cy="31146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72"/>
          <p:cNvSpPr/>
          <p:nvPr/>
        </p:nvSpPr>
        <p:spPr>
          <a:xfrm>
            <a:off x="428400" y="96275"/>
            <a:ext cx="64038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Calibri"/>
                <a:ea typeface="Calibri"/>
                <a:cs typeface="Calibri"/>
                <a:sym typeface="Calibri"/>
              </a:rPr>
              <a:t>Java </a:t>
            </a:r>
            <a:r>
              <a:rPr lang="en-US" sz="4000">
                <a:latin typeface="Calibri"/>
                <a:ea typeface="Calibri"/>
                <a:cs typeface="Calibri"/>
                <a:sym typeface="Calibri"/>
              </a:rPr>
              <a:t>Persistence</a:t>
            </a:r>
            <a:r>
              <a:rPr b="0" i="0" lang="en-US" sz="4000" u="none" cap="none" strike="noStrike">
                <a:solidFill>
                  <a:srgbClr val="000000"/>
                </a:solidFill>
                <a:latin typeface="Calibri"/>
                <a:ea typeface="Calibri"/>
                <a:cs typeface="Calibri"/>
                <a:sym typeface="Calibri"/>
              </a:rPr>
              <a:t> API (JPA)</a:t>
            </a:r>
            <a:endParaRPr b="0" i="0" sz="4000" u="none" cap="none" strike="noStrike">
              <a:solidFill>
                <a:schemeClr val="dk1"/>
              </a:solidFill>
              <a:latin typeface="Arial"/>
              <a:ea typeface="Arial"/>
              <a:cs typeface="Arial"/>
              <a:sym typeface="Arial"/>
            </a:endParaRPr>
          </a:p>
        </p:txBody>
      </p:sp>
      <p:pic>
        <p:nvPicPr>
          <p:cNvPr descr="JPA" id="399" name="Google Shape;399;p72"/>
          <p:cNvPicPr preferRelativeResize="0"/>
          <p:nvPr/>
        </p:nvPicPr>
        <p:blipFill rotWithShape="1">
          <a:blip r:embed="rId3">
            <a:alphaModFix/>
          </a:blip>
          <a:srcRect b="0" l="0" r="0" t="0"/>
          <a:stretch/>
        </p:blipFill>
        <p:spPr>
          <a:xfrm>
            <a:off x="1512325" y="1558113"/>
            <a:ext cx="5971676" cy="20272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73"/>
          <p:cNvSpPr/>
          <p:nvPr/>
        </p:nvSpPr>
        <p:spPr>
          <a:xfrm>
            <a:off x="443200" y="79400"/>
            <a:ext cx="44649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Calibri"/>
                <a:ea typeface="Calibri"/>
                <a:cs typeface="Calibri"/>
                <a:sym typeface="Calibri"/>
              </a:rPr>
              <a:t>Spring Data JPA</a:t>
            </a:r>
            <a:endParaRPr b="0" i="0" sz="4000" u="none" cap="none" strike="noStrike">
              <a:solidFill>
                <a:schemeClr val="dk1"/>
              </a:solidFill>
              <a:latin typeface="Arial"/>
              <a:ea typeface="Arial"/>
              <a:cs typeface="Arial"/>
              <a:sym typeface="Arial"/>
            </a:endParaRPr>
          </a:p>
        </p:txBody>
      </p:sp>
      <p:sp>
        <p:nvSpPr>
          <p:cNvPr id="405" name="Google Shape;405;p73"/>
          <p:cNvSpPr/>
          <p:nvPr/>
        </p:nvSpPr>
        <p:spPr>
          <a:xfrm>
            <a:off x="487475" y="971650"/>
            <a:ext cx="8006700" cy="2595900"/>
          </a:xfrm>
          <a:prstGeom prst="rect">
            <a:avLst/>
          </a:prstGeom>
          <a:noFill/>
          <a:ln>
            <a:noFill/>
          </a:ln>
        </p:spPr>
        <p:txBody>
          <a:bodyPr anchorCtr="0" anchor="t" bIns="45000" lIns="90000" spcFirstLastPara="1" rIns="90000" wrap="square" tIns="45000">
            <a:noAutofit/>
          </a:bodyPr>
          <a:lstStyle/>
          <a:p>
            <a:pPr indent="-355600" lvl="0" marL="457200" rtl="0" algn="just">
              <a:lnSpc>
                <a:spcPct val="115000"/>
              </a:lnSpc>
              <a:spcBef>
                <a:spcPts val="0"/>
              </a:spcBef>
              <a:spcAft>
                <a:spcPts val="0"/>
              </a:spcAft>
              <a:buClr>
                <a:srgbClr val="0E101A"/>
              </a:buClr>
              <a:buSzPts val="2000"/>
              <a:buChar char="➢"/>
            </a:pPr>
            <a:r>
              <a:rPr lang="en-US" sz="2000">
                <a:solidFill>
                  <a:srgbClr val="0E101A"/>
                </a:solidFill>
              </a:rPr>
              <a:t>Spring Data JPA is not a JPA provider. </a:t>
            </a:r>
            <a:endParaRPr sz="2000">
              <a:solidFill>
                <a:srgbClr val="0E101A"/>
              </a:solidFill>
            </a:endParaRPr>
          </a:p>
          <a:p>
            <a:pPr indent="-355600" lvl="0" marL="457200" rtl="0" algn="just">
              <a:lnSpc>
                <a:spcPct val="115000"/>
              </a:lnSpc>
              <a:spcBef>
                <a:spcPts val="0"/>
              </a:spcBef>
              <a:spcAft>
                <a:spcPts val="0"/>
              </a:spcAft>
              <a:buClr>
                <a:srgbClr val="0E101A"/>
              </a:buClr>
              <a:buSzPts val="2000"/>
              <a:buChar char="➢"/>
            </a:pPr>
            <a:r>
              <a:rPr lang="en-US" sz="2000">
                <a:solidFill>
                  <a:srgbClr val="0E101A"/>
                </a:solidFill>
              </a:rPr>
              <a:t>It is a library/framework that adds an extra layer of abstraction on the top of our JPA provider. </a:t>
            </a:r>
            <a:endParaRPr sz="2000">
              <a:solidFill>
                <a:srgbClr val="0E101A"/>
              </a:solidFill>
            </a:endParaRPr>
          </a:p>
          <a:p>
            <a:pPr indent="-355600" lvl="0" marL="457200" rtl="0" algn="just">
              <a:lnSpc>
                <a:spcPct val="115000"/>
              </a:lnSpc>
              <a:spcBef>
                <a:spcPts val="0"/>
              </a:spcBef>
              <a:spcAft>
                <a:spcPts val="0"/>
              </a:spcAft>
              <a:buClr>
                <a:srgbClr val="0E101A"/>
              </a:buClr>
              <a:buSzPts val="2000"/>
              <a:buChar char="➢"/>
            </a:pPr>
            <a:r>
              <a:rPr lang="en-US" sz="2000">
                <a:solidFill>
                  <a:srgbClr val="0E101A"/>
                </a:solidFill>
              </a:rPr>
              <a:t>It supports creating JPA repositories by extending the Spring Data repository interfaces.</a:t>
            </a:r>
            <a:endParaRPr sz="2000">
              <a:solidFill>
                <a:srgbClr val="0E101A"/>
              </a:solidFill>
            </a:endParaRPr>
          </a:p>
          <a:p>
            <a:pPr indent="-355600" lvl="0" marL="457200" rtl="0" algn="just">
              <a:lnSpc>
                <a:spcPct val="115000"/>
              </a:lnSpc>
              <a:spcBef>
                <a:spcPts val="0"/>
              </a:spcBef>
              <a:spcAft>
                <a:spcPts val="0"/>
              </a:spcAft>
              <a:buClr>
                <a:srgbClr val="0E101A"/>
              </a:buClr>
              <a:buSzPts val="2000"/>
              <a:buChar char="➢"/>
            </a:pPr>
            <a:r>
              <a:rPr lang="en-US" sz="2000">
                <a:solidFill>
                  <a:srgbClr val="0E101A"/>
                </a:solidFill>
              </a:rPr>
              <a:t>Spring Data Common provides the infrastructure shared by the data store-specific Spring Data projects.</a:t>
            </a:r>
            <a:endParaRPr sz="3318">
              <a:latin typeface="Calibri"/>
              <a:ea typeface="Calibri"/>
              <a:cs typeface="Calibri"/>
              <a:sym typeface="Calibri"/>
            </a:endParaRPr>
          </a:p>
          <a:p>
            <a:pPr indent="0" lvl="0" marL="0" marR="0" rtl="0" algn="just">
              <a:lnSpc>
                <a:spcPct val="100000"/>
              </a:lnSpc>
              <a:spcBef>
                <a:spcPts val="641"/>
              </a:spcBef>
              <a:spcAft>
                <a:spcPts val="0"/>
              </a:spcAft>
              <a:buNone/>
            </a:pPr>
            <a:r>
              <a:t/>
            </a:r>
            <a:endParaRPr b="0" i="0" sz="2976" u="none" cap="none" strike="noStrike">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74"/>
          <p:cNvSpPr/>
          <p:nvPr/>
        </p:nvSpPr>
        <p:spPr>
          <a:xfrm>
            <a:off x="451225" y="99575"/>
            <a:ext cx="46089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80000"/>
              </a:lnSpc>
              <a:spcBef>
                <a:spcPts val="0"/>
              </a:spcBef>
              <a:spcAft>
                <a:spcPts val="0"/>
              </a:spcAft>
              <a:buNone/>
            </a:pPr>
            <a:r>
              <a:rPr b="0" i="0" lang="en-US" sz="4009" u="none" cap="none" strike="noStrike">
                <a:solidFill>
                  <a:srgbClr val="000000"/>
                </a:solidFill>
                <a:latin typeface="Calibri"/>
                <a:ea typeface="Calibri"/>
                <a:cs typeface="Calibri"/>
                <a:sym typeface="Calibri"/>
              </a:rPr>
              <a:t>Spring Data JPA</a:t>
            </a:r>
            <a:endParaRPr b="0" i="0" sz="4009" u="none" cap="none" strike="noStrike">
              <a:solidFill>
                <a:schemeClr val="dk1"/>
              </a:solidFill>
              <a:latin typeface="Arial"/>
              <a:ea typeface="Arial"/>
              <a:cs typeface="Arial"/>
              <a:sym typeface="Arial"/>
            </a:endParaRPr>
          </a:p>
        </p:txBody>
      </p:sp>
      <p:sp>
        <p:nvSpPr>
          <p:cNvPr id="411" name="Google Shape;411;p74"/>
          <p:cNvSpPr/>
          <p:nvPr/>
        </p:nvSpPr>
        <p:spPr>
          <a:xfrm>
            <a:off x="2130480" y="4205160"/>
            <a:ext cx="8838360" cy="3809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pringdatajpalayers" id="412" name="Google Shape;412;p74"/>
          <p:cNvPicPr preferRelativeResize="0"/>
          <p:nvPr/>
        </p:nvPicPr>
        <p:blipFill rotWithShape="1">
          <a:blip r:embed="rId3">
            <a:alphaModFix/>
          </a:blip>
          <a:srcRect b="0" l="0" r="0" t="0"/>
          <a:stretch/>
        </p:blipFill>
        <p:spPr>
          <a:xfrm>
            <a:off x="2362320" y="1428840"/>
            <a:ext cx="3973320" cy="25614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75"/>
          <p:cNvSpPr/>
          <p:nvPr/>
        </p:nvSpPr>
        <p:spPr>
          <a:xfrm>
            <a:off x="450550" y="59950"/>
            <a:ext cx="62043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Calibri"/>
                <a:ea typeface="Calibri"/>
                <a:cs typeface="Calibri"/>
                <a:sym typeface="Calibri"/>
              </a:rPr>
              <a:t>Spring Data JPA Repositories</a:t>
            </a:r>
            <a:endParaRPr b="0" i="0" sz="4000" u="none" cap="none" strike="noStrike">
              <a:solidFill>
                <a:schemeClr val="dk1"/>
              </a:solidFill>
              <a:latin typeface="Arial"/>
              <a:ea typeface="Arial"/>
              <a:cs typeface="Arial"/>
              <a:sym typeface="Arial"/>
            </a:endParaRPr>
          </a:p>
        </p:txBody>
      </p:sp>
      <p:sp>
        <p:nvSpPr>
          <p:cNvPr id="418" name="Google Shape;418;p75"/>
          <p:cNvSpPr/>
          <p:nvPr/>
        </p:nvSpPr>
        <p:spPr>
          <a:xfrm>
            <a:off x="504350" y="836175"/>
            <a:ext cx="7930500" cy="3809100"/>
          </a:xfrm>
          <a:prstGeom prst="rect">
            <a:avLst/>
          </a:prstGeom>
          <a:noFill/>
          <a:ln>
            <a:noFill/>
          </a:ln>
        </p:spPr>
        <p:txBody>
          <a:bodyPr anchorCtr="0" anchor="t" bIns="45000" lIns="90000" spcFirstLastPara="1" rIns="90000" wrap="square" tIns="45000">
            <a:noAutofit/>
          </a:bodyPr>
          <a:lstStyle/>
          <a:p>
            <a:pPr indent="-355600" lvl="0" marL="457200" rtl="0" algn="just">
              <a:lnSpc>
                <a:spcPct val="100000"/>
              </a:lnSpc>
              <a:spcBef>
                <a:spcPts val="0"/>
              </a:spcBef>
              <a:spcAft>
                <a:spcPts val="0"/>
              </a:spcAft>
              <a:buClr>
                <a:srgbClr val="0E101A"/>
              </a:buClr>
              <a:buSzPts val="2000"/>
              <a:buChar char="➢"/>
            </a:pPr>
            <a:r>
              <a:rPr lang="en-US" sz="2000">
                <a:solidFill>
                  <a:srgbClr val="0E101A"/>
                </a:solidFill>
              </a:rPr>
              <a:t>A JPA Repository class defines the operations that we can execute on a Database.</a:t>
            </a:r>
            <a:endParaRPr sz="2000">
              <a:solidFill>
                <a:srgbClr val="0E101A"/>
              </a:solidFill>
            </a:endParaRPr>
          </a:p>
          <a:p>
            <a:pPr indent="-355600" lvl="0" marL="457200" rtl="0" algn="just">
              <a:lnSpc>
                <a:spcPct val="100000"/>
              </a:lnSpc>
              <a:spcBef>
                <a:spcPts val="0"/>
              </a:spcBef>
              <a:spcAft>
                <a:spcPts val="0"/>
              </a:spcAft>
              <a:buClr>
                <a:srgbClr val="0E101A"/>
              </a:buClr>
              <a:buSzPts val="2000"/>
              <a:buChar char="➢"/>
            </a:pPr>
            <a:r>
              <a:rPr lang="en-US" sz="2000">
                <a:solidFill>
                  <a:srgbClr val="0E101A"/>
                </a:solidFill>
              </a:rPr>
              <a:t>Spring Data JPA comes out of the box with JPA Repositories that we can extend and customize for our project’s needs.</a:t>
            </a:r>
            <a:endParaRPr sz="2000">
              <a:solidFill>
                <a:srgbClr val="0E101A"/>
              </a:solidFill>
            </a:endParaRPr>
          </a:p>
          <a:p>
            <a:pPr indent="-355600" lvl="0" marL="457200" rtl="0" algn="just">
              <a:lnSpc>
                <a:spcPct val="100000"/>
              </a:lnSpc>
              <a:spcBef>
                <a:spcPts val="0"/>
              </a:spcBef>
              <a:spcAft>
                <a:spcPts val="0"/>
              </a:spcAft>
              <a:buClr>
                <a:srgbClr val="0E101A"/>
              </a:buClr>
              <a:buSzPts val="2000"/>
              <a:buChar char="➢"/>
            </a:pPr>
            <a:r>
              <a:rPr lang="en-US" sz="2000">
                <a:solidFill>
                  <a:srgbClr val="0E101A"/>
                </a:solidFill>
              </a:rPr>
              <a:t>Spring Data generates SQL code based on the definitions of the operations in the Repositories. We can continually create our SQL code for complex operations that are hard to define in the Repositories. </a:t>
            </a:r>
            <a:endParaRPr sz="2000">
              <a:solidFill>
                <a:srgbClr val="0E101A"/>
              </a:solidFill>
            </a:endParaRPr>
          </a:p>
          <a:p>
            <a:pPr indent="-355600" lvl="0" marL="457200" rtl="0" algn="just">
              <a:lnSpc>
                <a:spcPct val="100000"/>
              </a:lnSpc>
              <a:spcBef>
                <a:spcPts val="0"/>
              </a:spcBef>
              <a:spcAft>
                <a:spcPts val="0"/>
              </a:spcAft>
              <a:buClr>
                <a:srgbClr val="0E101A"/>
              </a:buClr>
              <a:buSzPts val="2000"/>
              <a:buChar char="➢"/>
            </a:pPr>
            <a:r>
              <a:rPr lang="en-US" sz="2000">
                <a:solidFill>
                  <a:srgbClr val="0E101A"/>
                </a:solidFill>
              </a:rPr>
              <a:t>Spring Data Commons project provides interfaces such as:</a:t>
            </a:r>
            <a:endParaRPr sz="2000">
              <a:solidFill>
                <a:srgbClr val="0E101A"/>
              </a:solidFill>
            </a:endParaRPr>
          </a:p>
          <a:p>
            <a:pPr indent="-355600" lvl="1" marL="914400" rtl="0" algn="just">
              <a:lnSpc>
                <a:spcPct val="100000"/>
              </a:lnSpc>
              <a:spcBef>
                <a:spcPts val="0"/>
              </a:spcBef>
              <a:spcAft>
                <a:spcPts val="0"/>
              </a:spcAft>
              <a:buClr>
                <a:srgbClr val="0E101A"/>
              </a:buClr>
              <a:buSzPts val="2000"/>
              <a:buChar char="○"/>
            </a:pPr>
            <a:r>
              <a:rPr lang="en-US" sz="2000">
                <a:solidFill>
                  <a:srgbClr val="0E101A"/>
                </a:solidFill>
              </a:rPr>
              <a:t>Repository&lt;T, ID extends Serializable&gt;</a:t>
            </a:r>
            <a:endParaRPr sz="2000">
              <a:solidFill>
                <a:srgbClr val="0E101A"/>
              </a:solidFill>
            </a:endParaRPr>
          </a:p>
          <a:p>
            <a:pPr indent="-355600" lvl="1" marL="914400" rtl="0" algn="just">
              <a:lnSpc>
                <a:spcPct val="100000"/>
              </a:lnSpc>
              <a:spcBef>
                <a:spcPts val="0"/>
              </a:spcBef>
              <a:spcAft>
                <a:spcPts val="0"/>
              </a:spcAft>
              <a:buClr>
                <a:srgbClr val="0E101A"/>
              </a:buClr>
              <a:buSzPts val="2000"/>
              <a:buChar char="○"/>
            </a:pPr>
            <a:r>
              <a:rPr lang="en-US" sz="2000">
                <a:solidFill>
                  <a:srgbClr val="0E101A"/>
                </a:solidFill>
              </a:rPr>
              <a:t>CrudRepository&lt;T, ID extends Serializable&gt;</a:t>
            </a:r>
            <a:endParaRPr sz="2000">
              <a:solidFill>
                <a:srgbClr val="0E101A"/>
              </a:solidFill>
            </a:endParaRPr>
          </a:p>
          <a:p>
            <a:pPr indent="-355600" lvl="1" marL="914400" rtl="0" algn="just">
              <a:lnSpc>
                <a:spcPct val="100000"/>
              </a:lnSpc>
              <a:spcBef>
                <a:spcPts val="0"/>
              </a:spcBef>
              <a:spcAft>
                <a:spcPts val="0"/>
              </a:spcAft>
              <a:buClr>
                <a:srgbClr val="0E101A"/>
              </a:buClr>
              <a:buSzPts val="2000"/>
              <a:buChar char="○"/>
            </a:pPr>
            <a:r>
              <a:rPr lang="en-US" sz="2000">
                <a:solidFill>
                  <a:srgbClr val="0E101A"/>
                </a:solidFill>
              </a:rPr>
              <a:t>JpaRepository&lt;T, ID extends Serializable&gt;</a:t>
            </a:r>
            <a:endParaRPr sz="29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1"/>
          <p:cNvSpPr/>
          <p:nvPr/>
        </p:nvSpPr>
        <p:spPr>
          <a:xfrm>
            <a:off x="457200" y="54725"/>
            <a:ext cx="2944800" cy="6123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Calibri"/>
                <a:ea typeface="Calibri"/>
                <a:cs typeface="Calibri"/>
                <a:sym typeface="Calibri"/>
              </a:rPr>
              <a:t>Spring Boot </a:t>
            </a:r>
            <a:endParaRPr b="0" i="0" sz="4000" u="none" cap="none" strike="noStrike">
              <a:solidFill>
                <a:schemeClr val="dk1"/>
              </a:solidFill>
              <a:latin typeface="Arial"/>
              <a:ea typeface="Arial"/>
              <a:cs typeface="Arial"/>
              <a:sym typeface="Arial"/>
            </a:endParaRPr>
          </a:p>
        </p:txBody>
      </p:sp>
      <p:sp>
        <p:nvSpPr>
          <p:cNvPr id="145" name="Google Shape;145;p31"/>
          <p:cNvSpPr/>
          <p:nvPr/>
        </p:nvSpPr>
        <p:spPr>
          <a:xfrm>
            <a:off x="485375" y="840100"/>
            <a:ext cx="8073600" cy="3718500"/>
          </a:xfrm>
          <a:prstGeom prst="rect">
            <a:avLst/>
          </a:prstGeom>
          <a:noFill/>
          <a:ln>
            <a:noFill/>
          </a:ln>
        </p:spPr>
        <p:txBody>
          <a:bodyPr anchorCtr="0" anchor="t" bIns="45000" lIns="90000" spcFirstLastPara="1" rIns="90000" wrap="square" tIns="45000">
            <a:noAutofit/>
          </a:bodyPr>
          <a:lstStyle/>
          <a:p>
            <a:pPr indent="-304260" lvl="0" marL="343080" marR="0" rtl="0" algn="just">
              <a:lnSpc>
                <a:spcPct val="115000"/>
              </a:lnSpc>
              <a:spcBef>
                <a:spcPts val="0"/>
              </a:spcBef>
              <a:spcAft>
                <a:spcPts val="0"/>
              </a:spcAft>
              <a:buClr>
                <a:srgbClr val="000000"/>
              </a:buClr>
              <a:buSzPts val="1800"/>
              <a:buFont typeface="Calibri"/>
              <a:buChar char="➢"/>
            </a:pPr>
            <a:r>
              <a:rPr i="0" lang="en-US" sz="1800" u="none" cap="none" strike="noStrike">
                <a:solidFill>
                  <a:srgbClr val="000000"/>
                </a:solidFill>
                <a:latin typeface="Calibri"/>
                <a:ea typeface="Calibri"/>
                <a:cs typeface="Calibri"/>
                <a:sym typeface="Calibri"/>
              </a:rPr>
              <a:t>Spring Boot is a Spring module that provides the RAD (Rapid Application Development) feature to the Spring framework.</a:t>
            </a:r>
            <a:endParaRPr sz="1800">
              <a:latin typeface="Calibri"/>
              <a:ea typeface="Calibri"/>
              <a:cs typeface="Calibri"/>
              <a:sym typeface="Calibri"/>
            </a:endParaRPr>
          </a:p>
          <a:p>
            <a:pPr indent="-304260" lvl="0" marL="343080" marR="0" rtl="0" algn="just">
              <a:lnSpc>
                <a:spcPct val="115000"/>
              </a:lnSpc>
              <a:spcBef>
                <a:spcPts val="479"/>
              </a:spcBef>
              <a:spcAft>
                <a:spcPts val="0"/>
              </a:spcAft>
              <a:buClr>
                <a:srgbClr val="000000"/>
              </a:buClr>
              <a:buSzPts val="1800"/>
              <a:buFont typeface="Calibri"/>
              <a:buChar char="➢"/>
            </a:pPr>
            <a:r>
              <a:rPr i="0" lang="en-US" sz="1800" u="none" cap="none" strike="noStrike">
                <a:solidFill>
                  <a:srgbClr val="000000"/>
                </a:solidFill>
                <a:latin typeface="Calibri"/>
                <a:ea typeface="Calibri"/>
                <a:cs typeface="Calibri"/>
                <a:sym typeface="Calibri"/>
              </a:rPr>
              <a:t>It is used to create a stand-alone spring-based application that you can just run because it needs minimal spring configuration.</a:t>
            </a:r>
            <a:endParaRPr i="0" sz="1800" u="none" cap="none" strike="noStrike">
              <a:solidFill>
                <a:schemeClr val="dk1"/>
              </a:solidFill>
              <a:latin typeface="Calibri"/>
              <a:ea typeface="Calibri"/>
              <a:cs typeface="Calibri"/>
              <a:sym typeface="Calibri"/>
            </a:endParaRPr>
          </a:p>
          <a:p>
            <a:pPr indent="-304260" lvl="0" marL="343080" marR="0" rtl="0" algn="just">
              <a:lnSpc>
                <a:spcPct val="115000"/>
              </a:lnSpc>
              <a:spcBef>
                <a:spcPts val="479"/>
              </a:spcBef>
              <a:spcAft>
                <a:spcPts val="0"/>
              </a:spcAft>
              <a:buClr>
                <a:srgbClr val="000000"/>
              </a:buClr>
              <a:buSzPts val="1800"/>
              <a:buFont typeface="Calibri"/>
              <a:buChar char="➢"/>
            </a:pPr>
            <a:r>
              <a:rPr lang="en-US" sz="1800">
                <a:latin typeface="Calibri"/>
                <a:ea typeface="Calibri"/>
                <a:cs typeface="Calibri"/>
                <a:sym typeface="Calibri"/>
              </a:rPr>
              <a:t>It uses </a:t>
            </a:r>
            <a:r>
              <a:rPr i="1" lang="en-US" sz="1800">
                <a:latin typeface="Calibri"/>
                <a:ea typeface="Calibri"/>
                <a:cs typeface="Calibri"/>
                <a:sym typeface="Calibri"/>
              </a:rPr>
              <a:t>convention over configuration</a:t>
            </a:r>
            <a:r>
              <a:rPr lang="en-US" sz="1800">
                <a:latin typeface="Calibri"/>
                <a:ea typeface="Calibri"/>
                <a:cs typeface="Calibri"/>
                <a:sym typeface="Calibri"/>
              </a:rPr>
              <a:t> software design paradigm used by </a:t>
            </a:r>
            <a:r>
              <a:rPr lang="en-US" sz="1800">
                <a:uFill>
                  <a:noFill/>
                </a:uFill>
                <a:latin typeface="Calibri"/>
                <a:ea typeface="Calibri"/>
                <a:cs typeface="Calibri"/>
                <a:sym typeface="Calibri"/>
                <a:hlinkClick r:id="rId3"/>
              </a:rPr>
              <a:t>software frameworks</a:t>
            </a:r>
            <a:r>
              <a:rPr lang="en-US" sz="1800">
                <a:latin typeface="Calibri"/>
                <a:ea typeface="Calibri"/>
                <a:cs typeface="Calibri"/>
                <a:sym typeface="Calibri"/>
              </a:rPr>
              <a:t> that attempts to decrease the number of decisions that a </a:t>
            </a:r>
            <a:r>
              <a:rPr lang="en-US" sz="1800">
                <a:uFill>
                  <a:noFill/>
                </a:uFill>
                <a:latin typeface="Calibri"/>
                <a:ea typeface="Calibri"/>
                <a:cs typeface="Calibri"/>
                <a:sym typeface="Calibri"/>
                <a:hlinkClick r:id="rId4"/>
              </a:rPr>
              <a:t>developer</a:t>
            </a:r>
            <a:r>
              <a:rPr lang="en-US" sz="1800">
                <a:latin typeface="Calibri"/>
                <a:ea typeface="Calibri"/>
                <a:cs typeface="Calibri"/>
                <a:sym typeface="Calibri"/>
              </a:rPr>
              <a:t> is required to make without necessarily losing flexibility. This means a developer only needs to specify unconventional aspects of the application. For example, if there is a </a:t>
            </a:r>
            <a:r>
              <a:rPr lang="en-US" sz="1800">
                <a:uFill>
                  <a:noFill/>
                </a:uFill>
                <a:latin typeface="Calibri"/>
                <a:ea typeface="Calibri"/>
                <a:cs typeface="Calibri"/>
                <a:sym typeface="Calibri"/>
                <a:hlinkClick r:id="rId5"/>
              </a:rPr>
              <a:t>class</a:t>
            </a:r>
            <a:r>
              <a:rPr lang="en-US" sz="1800">
                <a:latin typeface="Calibri"/>
                <a:ea typeface="Calibri"/>
                <a:cs typeface="Calibri"/>
                <a:sym typeface="Calibri"/>
              </a:rPr>
              <a:t> Sales in the model, the corresponding </a:t>
            </a:r>
            <a:r>
              <a:rPr lang="en-US" sz="1800">
                <a:uFill>
                  <a:noFill/>
                </a:uFill>
                <a:latin typeface="Calibri"/>
                <a:ea typeface="Calibri"/>
                <a:cs typeface="Calibri"/>
                <a:sym typeface="Calibri"/>
                <a:hlinkClick r:id="rId6"/>
              </a:rPr>
              <a:t>table</a:t>
            </a:r>
            <a:r>
              <a:rPr lang="en-US" sz="1800">
                <a:latin typeface="Calibri"/>
                <a:ea typeface="Calibri"/>
                <a:cs typeface="Calibri"/>
                <a:sym typeface="Calibri"/>
              </a:rPr>
              <a:t> in the database is called "sales" by default. It is only if one deviates from this convention, such as the table "product sales", that one needs to write code regarding these names.</a:t>
            </a:r>
            <a:endParaRPr i="0" sz="1800" u="none" cap="none" strike="noStrike">
              <a:solidFill>
                <a:schemeClr val="dk1"/>
              </a:solidFill>
              <a:latin typeface="Calibri"/>
              <a:ea typeface="Calibri"/>
              <a:cs typeface="Calibri"/>
              <a:sym typeface="Calibri"/>
            </a:endParaRPr>
          </a:p>
          <a:p>
            <a:pPr indent="0" lvl="0" marL="0" marR="0" rtl="0" algn="just">
              <a:lnSpc>
                <a:spcPct val="100000"/>
              </a:lnSpc>
              <a:spcBef>
                <a:spcPts val="479"/>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6"/>
          <p:cNvSpPr/>
          <p:nvPr/>
        </p:nvSpPr>
        <p:spPr>
          <a:xfrm>
            <a:off x="2130480" y="4205160"/>
            <a:ext cx="8838360" cy="3809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6"/>
          <p:cNvSpPr/>
          <p:nvPr/>
        </p:nvSpPr>
        <p:spPr>
          <a:xfrm>
            <a:off x="0" y="971640"/>
            <a:ext cx="8838360" cy="3809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5" name="Google Shape;425;p76"/>
          <p:cNvPicPr preferRelativeResize="0"/>
          <p:nvPr/>
        </p:nvPicPr>
        <p:blipFill rotWithShape="1">
          <a:blip r:embed="rId3">
            <a:alphaModFix/>
          </a:blip>
          <a:srcRect b="0" l="0" r="0" t="0"/>
          <a:stretch/>
        </p:blipFill>
        <p:spPr>
          <a:xfrm>
            <a:off x="1392540" y="805040"/>
            <a:ext cx="6575040" cy="3877920"/>
          </a:xfrm>
          <a:prstGeom prst="rect">
            <a:avLst/>
          </a:prstGeom>
          <a:noFill/>
          <a:ln>
            <a:noFill/>
          </a:ln>
        </p:spPr>
      </p:pic>
      <p:sp>
        <p:nvSpPr>
          <p:cNvPr id="426" name="Google Shape;426;p76"/>
          <p:cNvSpPr/>
          <p:nvPr/>
        </p:nvSpPr>
        <p:spPr>
          <a:xfrm>
            <a:off x="457925" y="67350"/>
            <a:ext cx="62043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Calibri"/>
                <a:ea typeface="Calibri"/>
                <a:cs typeface="Calibri"/>
                <a:sym typeface="Calibri"/>
              </a:rPr>
              <a:t>Spring Data JPA Repositories</a:t>
            </a:r>
            <a:endParaRPr b="0" i="0" sz="4000" u="none" cap="none" strike="noStrike">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7"/>
          <p:cNvSpPr/>
          <p:nvPr/>
        </p:nvSpPr>
        <p:spPr>
          <a:xfrm>
            <a:off x="450550" y="81500"/>
            <a:ext cx="66105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Calibri"/>
                <a:ea typeface="Calibri"/>
                <a:cs typeface="Calibri"/>
                <a:sym typeface="Calibri"/>
              </a:rPr>
              <a:t>Spring Data JPA Query Creation</a:t>
            </a:r>
            <a:endParaRPr b="0" i="0" sz="4000" u="none" cap="none" strike="noStrike">
              <a:solidFill>
                <a:schemeClr val="dk1"/>
              </a:solidFill>
              <a:latin typeface="Arial"/>
              <a:ea typeface="Arial"/>
              <a:cs typeface="Arial"/>
              <a:sym typeface="Arial"/>
            </a:endParaRPr>
          </a:p>
        </p:txBody>
      </p:sp>
      <p:sp>
        <p:nvSpPr>
          <p:cNvPr id="432" name="Google Shape;432;p77"/>
          <p:cNvSpPr/>
          <p:nvPr/>
        </p:nvSpPr>
        <p:spPr>
          <a:xfrm>
            <a:off x="492525" y="823925"/>
            <a:ext cx="8252700" cy="3742500"/>
          </a:xfrm>
          <a:prstGeom prst="rect">
            <a:avLst/>
          </a:prstGeom>
          <a:noFill/>
          <a:ln>
            <a:noFill/>
          </a:ln>
        </p:spPr>
        <p:txBody>
          <a:bodyPr anchorCtr="0" anchor="t" bIns="45000" lIns="90000" spcFirstLastPara="1" rIns="90000" wrap="square" tIns="45000">
            <a:noAutofit/>
          </a:bodyPr>
          <a:lstStyle/>
          <a:p>
            <a:pPr indent="-331374" lvl="0" marL="343080" marR="0" rtl="0" algn="just">
              <a:lnSpc>
                <a:spcPct val="115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The query builder mechanism built into Spring Data repository infrastructure is useful for building constraining queries over entities of the repository. </a:t>
            </a:r>
            <a:endParaRPr b="0" i="0" sz="2000" u="none" cap="none" strike="noStrike">
              <a:solidFill>
                <a:schemeClr val="dk1"/>
              </a:solidFill>
              <a:latin typeface="Calibri"/>
              <a:ea typeface="Calibri"/>
              <a:cs typeface="Calibri"/>
              <a:sym typeface="Calibri"/>
            </a:endParaRPr>
          </a:p>
          <a:p>
            <a:pPr indent="-331374" lvl="0" marL="343080" marR="0" rtl="0" algn="just">
              <a:lnSpc>
                <a:spcPct val="115000"/>
              </a:lnSpc>
              <a:spcBef>
                <a:spcPts val="641"/>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The mechanism strips the prefixes find…By, read…By, query…By, count…By, and get…By from the method and starts parsing the rest of it.</a:t>
            </a:r>
            <a:endParaRPr b="0" i="0" sz="2000" u="none" cap="none" strike="noStrike">
              <a:solidFill>
                <a:schemeClr val="dk1"/>
              </a:solidFill>
              <a:latin typeface="Calibri"/>
              <a:ea typeface="Calibri"/>
              <a:cs typeface="Calibri"/>
              <a:sym typeface="Calibri"/>
            </a:endParaRPr>
          </a:p>
          <a:p>
            <a:pPr indent="-331374" lvl="0" marL="343080" marR="0" rtl="0" algn="just">
              <a:lnSpc>
                <a:spcPct val="115000"/>
              </a:lnSpc>
              <a:spcBef>
                <a:spcPts val="641"/>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The introducing clause can contain further expressions, such as a Distinct to set a distinct flag on the query to be created. </a:t>
            </a:r>
            <a:endParaRPr b="0" i="0" sz="2000" u="none" cap="none" strike="noStrike">
              <a:solidFill>
                <a:schemeClr val="dk1"/>
              </a:solidFill>
              <a:latin typeface="Calibri"/>
              <a:ea typeface="Calibri"/>
              <a:cs typeface="Calibri"/>
              <a:sym typeface="Calibri"/>
            </a:endParaRPr>
          </a:p>
          <a:p>
            <a:pPr indent="-331374" lvl="0" marL="343080" marR="0" rtl="0" algn="just">
              <a:lnSpc>
                <a:spcPct val="115000"/>
              </a:lnSpc>
              <a:spcBef>
                <a:spcPts val="641"/>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However, the first By acts as a delimiter to indicate the start of the actual criteria. At a fundamental level, you can define conditions on entity properties and concatenate them with “And” and “Or”. </a:t>
            </a:r>
            <a:endParaRPr b="0" i="0" sz="2000" u="none" cap="none" strike="noStrike">
              <a:solidFill>
                <a:schemeClr val="dk1"/>
              </a:solidFill>
              <a:latin typeface="Calibri"/>
              <a:ea typeface="Calibri"/>
              <a:cs typeface="Calibri"/>
              <a:sym typeface="Calibri"/>
            </a:endParaRPr>
          </a:p>
          <a:p>
            <a:pPr indent="0" lvl="0" marL="0" marR="0" rtl="0" algn="just">
              <a:lnSpc>
                <a:spcPct val="90000"/>
              </a:lnSpc>
              <a:spcBef>
                <a:spcPts val="641"/>
              </a:spcBef>
              <a:spcAft>
                <a:spcPts val="0"/>
              </a:spcAft>
              <a:buNone/>
            </a:pPr>
            <a:r>
              <a:t/>
            </a:r>
            <a:endParaRPr b="0" i="0" sz="2576" u="none" cap="none" strike="noStrike">
              <a:solidFill>
                <a:schemeClr val="dk1"/>
              </a:solidFill>
              <a:latin typeface="Arial"/>
              <a:ea typeface="Arial"/>
              <a:cs typeface="Arial"/>
              <a:sym typeface="Arial"/>
            </a:endParaRPr>
          </a:p>
          <a:p>
            <a:pPr indent="0" lvl="0" marL="0" marR="0" rtl="0" algn="just">
              <a:lnSpc>
                <a:spcPct val="90000"/>
              </a:lnSpc>
              <a:spcBef>
                <a:spcPts val="641"/>
              </a:spcBef>
              <a:spcAft>
                <a:spcPts val="0"/>
              </a:spcAft>
              <a:buNone/>
            </a:pPr>
            <a:r>
              <a:t/>
            </a:r>
            <a:endParaRPr b="0" i="0" sz="2576" u="none" cap="none" strike="noStrike">
              <a:solidFill>
                <a:schemeClr val="dk1"/>
              </a:solidFill>
              <a:latin typeface="Arial"/>
              <a:ea typeface="Arial"/>
              <a:cs typeface="Arial"/>
              <a:sym typeface="Arial"/>
            </a:endParaRPr>
          </a:p>
          <a:p>
            <a:pPr indent="0" lvl="0" marL="0" marR="0" rtl="0" algn="just">
              <a:lnSpc>
                <a:spcPct val="90000"/>
              </a:lnSpc>
              <a:spcBef>
                <a:spcPts val="641"/>
              </a:spcBef>
              <a:spcAft>
                <a:spcPts val="0"/>
              </a:spcAft>
              <a:buNone/>
            </a:pPr>
            <a:r>
              <a:t/>
            </a:r>
            <a:endParaRPr b="0" i="0" sz="2576" u="none" cap="none" strike="noStrike">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8"/>
          <p:cNvSpPr/>
          <p:nvPr/>
        </p:nvSpPr>
        <p:spPr>
          <a:xfrm>
            <a:off x="0" y="971640"/>
            <a:ext cx="8838360" cy="380916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641"/>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641"/>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438" name="Google Shape;438;p78"/>
          <p:cNvPicPr preferRelativeResize="0"/>
          <p:nvPr/>
        </p:nvPicPr>
        <p:blipFill rotWithShape="1">
          <a:blip r:embed="rId3">
            <a:alphaModFix/>
          </a:blip>
          <a:srcRect b="0" l="0" r="0" t="0"/>
          <a:stretch/>
        </p:blipFill>
        <p:spPr>
          <a:xfrm>
            <a:off x="450550" y="1006870"/>
            <a:ext cx="8276041" cy="3228480"/>
          </a:xfrm>
          <a:prstGeom prst="rect">
            <a:avLst/>
          </a:prstGeom>
          <a:noFill/>
          <a:ln>
            <a:noFill/>
          </a:ln>
        </p:spPr>
      </p:pic>
      <p:sp>
        <p:nvSpPr>
          <p:cNvPr id="439" name="Google Shape;439;p78"/>
          <p:cNvSpPr/>
          <p:nvPr/>
        </p:nvSpPr>
        <p:spPr>
          <a:xfrm>
            <a:off x="450550" y="81500"/>
            <a:ext cx="66105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Calibri"/>
                <a:ea typeface="Calibri"/>
                <a:cs typeface="Calibri"/>
                <a:sym typeface="Calibri"/>
              </a:rPr>
              <a:t>Spring Data JPA Query Creation</a:t>
            </a:r>
            <a:endParaRPr b="0" i="0" sz="4000" u="none" cap="none" strike="noStrike">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9"/>
          <p:cNvSpPr/>
          <p:nvPr/>
        </p:nvSpPr>
        <p:spPr>
          <a:xfrm>
            <a:off x="463925" y="119675"/>
            <a:ext cx="67506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80000"/>
              </a:lnSpc>
              <a:spcBef>
                <a:spcPts val="0"/>
              </a:spcBef>
              <a:spcAft>
                <a:spcPts val="0"/>
              </a:spcAft>
              <a:buNone/>
            </a:pPr>
            <a:r>
              <a:rPr b="0" i="0" lang="en-US" sz="4009" u="none" cap="none" strike="noStrike">
                <a:solidFill>
                  <a:srgbClr val="000000"/>
                </a:solidFill>
                <a:latin typeface="Calibri"/>
                <a:ea typeface="Calibri"/>
                <a:cs typeface="Calibri"/>
                <a:sym typeface="Calibri"/>
              </a:rPr>
              <a:t>Spring Data JPA Doc</a:t>
            </a:r>
            <a:r>
              <a:rPr lang="en-US" sz="4009">
                <a:latin typeface="Calibri"/>
                <a:ea typeface="Calibri"/>
                <a:cs typeface="Calibri"/>
                <a:sym typeface="Calibri"/>
              </a:rPr>
              <a:t>umentation</a:t>
            </a:r>
            <a:endParaRPr b="0" i="0" sz="4009" u="none" cap="none" strike="noStrike">
              <a:solidFill>
                <a:schemeClr val="dk1"/>
              </a:solidFill>
              <a:latin typeface="Arial"/>
              <a:ea typeface="Arial"/>
              <a:cs typeface="Arial"/>
              <a:sym typeface="Arial"/>
            </a:endParaRPr>
          </a:p>
        </p:txBody>
      </p:sp>
      <p:sp>
        <p:nvSpPr>
          <p:cNvPr id="445" name="Google Shape;445;p79"/>
          <p:cNvSpPr/>
          <p:nvPr/>
        </p:nvSpPr>
        <p:spPr>
          <a:xfrm>
            <a:off x="409025" y="866325"/>
            <a:ext cx="8446800" cy="92730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641"/>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641"/>
              </a:spcBef>
              <a:spcAft>
                <a:spcPts val="0"/>
              </a:spcAft>
              <a:buNone/>
            </a:pPr>
            <a:r>
              <a:t/>
            </a:r>
            <a:endParaRPr b="0" i="0" sz="1800" u="none" cap="none" strike="noStrike">
              <a:solidFill>
                <a:schemeClr val="dk1"/>
              </a:solidFill>
              <a:latin typeface="Arial"/>
              <a:ea typeface="Arial"/>
              <a:cs typeface="Arial"/>
              <a:sym typeface="Arial"/>
            </a:endParaRPr>
          </a:p>
        </p:txBody>
      </p:sp>
      <p:sp>
        <p:nvSpPr>
          <p:cNvPr id="446" name="Google Shape;446;p79"/>
          <p:cNvSpPr/>
          <p:nvPr/>
        </p:nvSpPr>
        <p:spPr>
          <a:xfrm>
            <a:off x="605650" y="1047600"/>
            <a:ext cx="7105500" cy="418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800" u="sng">
                <a:solidFill>
                  <a:schemeClr val="hlink"/>
                </a:solidFill>
                <a:latin typeface="Calibri"/>
                <a:ea typeface="Calibri"/>
                <a:cs typeface="Calibri"/>
                <a:sym typeface="Calibri"/>
                <a:hlinkClick r:id="rId3"/>
              </a:rPr>
              <a:t>Spring Data JPA - Reference Documentation</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80"/>
          <p:cNvSpPr/>
          <p:nvPr/>
        </p:nvSpPr>
        <p:spPr>
          <a:xfrm>
            <a:off x="450550" y="84550"/>
            <a:ext cx="19425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Calibri"/>
                <a:ea typeface="Calibri"/>
                <a:cs typeface="Calibri"/>
                <a:sym typeface="Calibri"/>
              </a:rPr>
              <a:t>Agenda</a:t>
            </a:r>
            <a:endParaRPr b="0" i="0" sz="4000" u="none" cap="none" strike="noStrike">
              <a:solidFill>
                <a:schemeClr val="dk1"/>
              </a:solidFill>
              <a:latin typeface="Arial"/>
              <a:ea typeface="Arial"/>
              <a:cs typeface="Arial"/>
              <a:sym typeface="Arial"/>
            </a:endParaRPr>
          </a:p>
        </p:txBody>
      </p:sp>
      <p:sp>
        <p:nvSpPr>
          <p:cNvPr id="452" name="Google Shape;452;p80"/>
          <p:cNvSpPr/>
          <p:nvPr/>
        </p:nvSpPr>
        <p:spPr>
          <a:xfrm>
            <a:off x="533325" y="993450"/>
            <a:ext cx="6815700" cy="3156600"/>
          </a:xfrm>
          <a:prstGeom prst="rect">
            <a:avLst/>
          </a:prstGeom>
          <a:noFill/>
          <a:ln>
            <a:noFill/>
          </a:ln>
        </p:spPr>
        <p:txBody>
          <a:bodyPr anchorCtr="0" anchor="t" bIns="45000" lIns="90000" spcFirstLastPara="1" rIns="90000" wrap="square" tIns="45000">
            <a:noAutofit/>
          </a:bodyPr>
          <a:lstStyle/>
          <a:p>
            <a:pPr indent="-316960" lvl="0" marL="343080" marR="0" rtl="0" algn="l">
              <a:lnSpc>
                <a:spcPct val="115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What is AOP?</a:t>
            </a:r>
            <a:endParaRPr sz="2000">
              <a:solidFill>
                <a:schemeClr val="dk1"/>
              </a:solidFill>
              <a:latin typeface="Calibri"/>
              <a:ea typeface="Calibri"/>
              <a:cs typeface="Calibri"/>
              <a:sym typeface="Calibri"/>
            </a:endParaRPr>
          </a:p>
          <a:p>
            <a:pPr indent="-316960" lvl="0" marL="343080" marR="0" rtl="0" algn="l">
              <a:lnSpc>
                <a:spcPct val="115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AOP Terminology</a:t>
            </a:r>
            <a:endParaRPr sz="2000">
              <a:solidFill>
                <a:schemeClr val="dk1"/>
              </a:solidFill>
              <a:latin typeface="Calibri"/>
              <a:ea typeface="Calibri"/>
              <a:cs typeface="Calibri"/>
              <a:sym typeface="Calibri"/>
            </a:endParaRPr>
          </a:p>
          <a:p>
            <a:pPr indent="-316960" lvl="0" marL="343080" marR="0" rtl="0" algn="l">
              <a:lnSpc>
                <a:spcPct val="115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Spring AOP Definition</a:t>
            </a:r>
            <a:endParaRPr b="0" i="0" sz="2000" u="none" cap="none" strike="noStrike">
              <a:solidFill>
                <a:schemeClr val="dk1"/>
              </a:solidFill>
              <a:latin typeface="Calibri"/>
              <a:ea typeface="Calibri"/>
              <a:cs typeface="Calibri"/>
              <a:sym typeface="Calibri"/>
            </a:endParaRPr>
          </a:p>
          <a:p>
            <a:pPr indent="0" lvl="0" marL="0" marR="0" rtl="0" algn="l">
              <a:lnSpc>
                <a:spcPct val="150000"/>
              </a:lnSpc>
              <a:spcBef>
                <a:spcPts val="641"/>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50000"/>
              </a:lnSpc>
              <a:spcBef>
                <a:spcPts val="641"/>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81"/>
          <p:cNvSpPr/>
          <p:nvPr/>
        </p:nvSpPr>
        <p:spPr>
          <a:xfrm>
            <a:off x="420600" y="81525"/>
            <a:ext cx="65811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Calibri"/>
                <a:ea typeface="Calibri"/>
                <a:cs typeface="Calibri"/>
                <a:sym typeface="Calibri"/>
              </a:rPr>
              <a:t>Aspect Oriented Programming</a:t>
            </a:r>
            <a:endParaRPr b="0" i="0" sz="4000" u="none" cap="none" strike="noStrike">
              <a:solidFill>
                <a:schemeClr val="dk1"/>
              </a:solidFill>
              <a:latin typeface="Arial"/>
              <a:ea typeface="Arial"/>
              <a:cs typeface="Arial"/>
              <a:sym typeface="Arial"/>
            </a:endParaRPr>
          </a:p>
        </p:txBody>
      </p:sp>
      <p:sp>
        <p:nvSpPr>
          <p:cNvPr id="458" name="Google Shape;458;p81"/>
          <p:cNvSpPr/>
          <p:nvPr/>
        </p:nvSpPr>
        <p:spPr>
          <a:xfrm>
            <a:off x="420600" y="786650"/>
            <a:ext cx="8243400" cy="3888900"/>
          </a:xfrm>
          <a:prstGeom prst="rect">
            <a:avLst/>
          </a:prstGeom>
          <a:noFill/>
          <a:ln>
            <a:noFill/>
          </a:ln>
        </p:spPr>
        <p:txBody>
          <a:bodyPr anchorCtr="0" anchor="t" bIns="45000" lIns="90000" spcFirstLastPara="1" rIns="90000" wrap="square" tIns="45000">
            <a:noAutofit/>
          </a:bodyPr>
          <a:lstStyle/>
          <a:p>
            <a:pPr indent="-320675" lvl="0" marL="457200" rtl="0" algn="just">
              <a:lnSpc>
                <a:spcPct val="115000"/>
              </a:lnSpc>
              <a:spcBef>
                <a:spcPts val="0"/>
              </a:spcBef>
              <a:spcAft>
                <a:spcPts val="0"/>
              </a:spcAft>
              <a:buClr>
                <a:srgbClr val="0E101A"/>
              </a:buClr>
              <a:buSzPts val="1450"/>
              <a:buChar char="➢"/>
            </a:pPr>
            <a:r>
              <a:rPr lang="en-US" sz="1450">
                <a:solidFill>
                  <a:srgbClr val="0E101A"/>
                </a:solidFill>
              </a:rPr>
              <a:t>AOP stands for Aspect-Oriented Programming. </a:t>
            </a:r>
            <a:endParaRPr sz="1450">
              <a:solidFill>
                <a:srgbClr val="0E101A"/>
              </a:solidFill>
            </a:endParaRPr>
          </a:p>
          <a:p>
            <a:pPr indent="-320675" lvl="0" marL="457200" rtl="0" algn="just">
              <a:lnSpc>
                <a:spcPct val="115000"/>
              </a:lnSpc>
              <a:spcBef>
                <a:spcPts val="0"/>
              </a:spcBef>
              <a:spcAft>
                <a:spcPts val="0"/>
              </a:spcAft>
              <a:buClr>
                <a:srgbClr val="0E101A"/>
              </a:buClr>
              <a:buSzPts val="1450"/>
              <a:buChar char="➢"/>
            </a:pPr>
            <a:r>
              <a:rPr lang="en-US" sz="1450">
                <a:solidFill>
                  <a:srgbClr val="0E101A"/>
                </a:solidFill>
              </a:rPr>
              <a:t>AOP is a programming paradigm that aims to increase modularity by separating cross-cutting concerns. </a:t>
            </a:r>
            <a:endParaRPr sz="1450">
              <a:solidFill>
                <a:srgbClr val="0E101A"/>
              </a:solidFill>
            </a:endParaRPr>
          </a:p>
          <a:p>
            <a:pPr indent="-320675" lvl="0" marL="457200" rtl="0" algn="just">
              <a:lnSpc>
                <a:spcPct val="115000"/>
              </a:lnSpc>
              <a:spcBef>
                <a:spcPts val="0"/>
              </a:spcBef>
              <a:spcAft>
                <a:spcPts val="0"/>
              </a:spcAft>
              <a:buClr>
                <a:srgbClr val="0E101A"/>
              </a:buClr>
              <a:buSzPts val="1450"/>
              <a:buChar char="➢"/>
            </a:pPr>
            <a:r>
              <a:rPr lang="en-US" sz="1450">
                <a:solidFill>
                  <a:srgbClr val="0E101A"/>
                </a:solidFill>
              </a:rPr>
              <a:t>During software development, functions that span multiple points of an application are called cross-cutting concerns. These cross-cutting concerns differ from the applications’ main business logic. Hence, separating these cross-cutting concerns from the business logic is where aspect-oriented programming (AOP) comes into the picture.</a:t>
            </a:r>
            <a:endParaRPr sz="1450">
              <a:solidFill>
                <a:srgbClr val="0E101A"/>
              </a:solidFill>
            </a:endParaRPr>
          </a:p>
          <a:p>
            <a:pPr indent="-320675" lvl="0" marL="457200" rtl="0" algn="just">
              <a:lnSpc>
                <a:spcPct val="115000"/>
              </a:lnSpc>
              <a:spcBef>
                <a:spcPts val="0"/>
              </a:spcBef>
              <a:spcAft>
                <a:spcPts val="0"/>
              </a:spcAft>
              <a:buClr>
                <a:srgbClr val="0E101A"/>
              </a:buClr>
              <a:buSzPts val="1450"/>
              <a:buChar char="➢"/>
            </a:pPr>
            <a:r>
              <a:rPr lang="en-US" sz="1450">
                <a:solidFill>
                  <a:srgbClr val="0E101A"/>
                </a:solidFill>
              </a:rPr>
              <a:t>Using AOP, we define the standard functionality in one place. Still, we can determine how and where this functionality is applied without modifying the class to which we are using the new feature. We can now modularize cross-cutting concerns into special classes called aspects. </a:t>
            </a:r>
            <a:endParaRPr sz="1450">
              <a:solidFill>
                <a:srgbClr val="0E101A"/>
              </a:solidFill>
            </a:endParaRPr>
          </a:p>
          <a:p>
            <a:pPr indent="-320675" lvl="0" marL="457200" rtl="0" algn="just">
              <a:lnSpc>
                <a:spcPct val="115000"/>
              </a:lnSpc>
              <a:spcBef>
                <a:spcPts val="0"/>
              </a:spcBef>
              <a:spcAft>
                <a:spcPts val="0"/>
              </a:spcAft>
              <a:buClr>
                <a:srgbClr val="0E101A"/>
              </a:buClr>
              <a:buSzPts val="1450"/>
              <a:buChar char="➢"/>
            </a:pPr>
            <a:r>
              <a:rPr lang="en-US" sz="1450">
                <a:solidFill>
                  <a:srgbClr val="0E101A"/>
                </a:solidFill>
              </a:rPr>
              <a:t>AOP offers mainly two benefits. First, each concern’s logic is now in one place instead of being scattered all over the codebase. Second, our business modules are cleaner since they only contain code for their primary concern, and secondary concerns have been moved to aspects.</a:t>
            </a:r>
            <a:endParaRPr sz="1450">
              <a:latin typeface="Calibri"/>
              <a:ea typeface="Calibri"/>
              <a:cs typeface="Calibri"/>
              <a:sym typeface="Calibri"/>
            </a:endParaRPr>
          </a:p>
          <a:p>
            <a:pPr indent="0" lvl="0" marL="0" marR="0" rtl="0" algn="just">
              <a:lnSpc>
                <a:spcPct val="80000"/>
              </a:lnSpc>
              <a:spcBef>
                <a:spcPts val="641"/>
              </a:spcBef>
              <a:spcAft>
                <a:spcPts val="0"/>
              </a:spcAft>
              <a:buNone/>
            </a:pPr>
            <a:r>
              <a:t/>
            </a:r>
            <a:endParaRPr b="0" i="0" sz="1520" u="none" cap="none" strike="noStrike">
              <a:solidFill>
                <a:schemeClr val="dk1"/>
              </a:solidFill>
              <a:latin typeface="Arial"/>
              <a:ea typeface="Arial"/>
              <a:cs typeface="Arial"/>
              <a:sym typeface="Arial"/>
            </a:endParaRPr>
          </a:p>
          <a:p>
            <a:pPr indent="0" lvl="0" marL="0" marR="0" rtl="0" algn="just">
              <a:lnSpc>
                <a:spcPct val="80000"/>
              </a:lnSpc>
              <a:spcBef>
                <a:spcPts val="641"/>
              </a:spcBef>
              <a:spcAft>
                <a:spcPts val="0"/>
              </a:spcAft>
              <a:buNone/>
            </a:pPr>
            <a:r>
              <a:t/>
            </a:r>
            <a:endParaRPr b="0" i="0" sz="1520" u="none" cap="none" strike="noStrike">
              <a:solidFill>
                <a:schemeClr val="dk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82"/>
          <p:cNvSpPr/>
          <p:nvPr/>
        </p:nvSpPr>
        <p:spPr>
          <a:xfrm>
            <a:off x="435775" y="74100"/>
            <a:ext cx="42102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Calibri"/>
                <a:ea typeface="Calibri"/>
                <a:cs typeface="Calibri"/>
                <a:sym typeface="Calibri"/>
              </a:rPr>
              <a:t>AOP Terminology</a:t>
            </a:r>
            <a:endParaRPr b="0" i="0" sz="4000" u="none" cap="none" strike="noStrike">
              <a:solidFill>
                <a:schemeClr val="dk1"/>
              </a:solidFill>
              <a:latin typeface="Arial"/>
              <a:ea typeface="Arial"/>
              <a:cs typeface="Arial"/>
              <a:sym typeface="Arial"/>
            </a:endParaRPr>
          </a:p>
        </p:txBody>
      </p:sp>
      <p:sp>
        <p:nvSpPr>
          <p:cNvPr id="464" name="Google Shape;464;p82"/>
          <p:cNvSpPr/>
          <p:nvPr/>
        </p:nvSpPr>
        <p:spPr>
          <a:xfrm>
            <a:off x="435775" y="845450"/>
            <a:ext cx="7895700" cy="3760200"/>
          </a:xfrm>
          <a:prstGeom prst="rect">
            <a:avLst/>
          </a:prstGeom>
          <a:noFill/>
          <a:ln>
            <a:noFill/>
          </a:ln>
        </p:spPr>
        <p:txBody>
          <a:bodyPr anchorCtr="0" anchor="t" bIns="45000" lIns="90000" spcFirstLastPara="1" rIns="90000" wrap="square" tIns="45000">
            <a:noAutofit/>
          </a:bodyPr>
          <a:lstStyle/>
          <a:p>
            <a:pPr indent="-342360" lvl="0" marL="343080" marR="0" rtl="0" algn="just">
              <a:lnSpc>
                <a:spcPct val="100000"/>
              </a:lnSpc>
              <a:spcBef>
                <a:spcPts val="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Pointcut: </a:t>
            </a:r>
            <a:r>
              <a:rPr b="0" i="0" lang="en-US" sz="2000" u="none" cap="none" strike="noStrike">
                <a:solidFill>
                  <a:srgbClr val="000000"/>
                </a:solidFill>
                <a:latin typeface="Calibri"/>
                <a:ea typeface="Calibri"/>
                <a:cs typeface="Calibri"/>
                <a:sym typeface="Calibri"/>
              </a:rPr>
              <a:t>It is the expression that defines what method’s calls should be intercepted. For example: </a:t>
            </a:r>
            <a:endParaRPr/>
          </a:p>
          <a:p>
            <a:pPr indent="0" lvl="0" marL="457200" marR="0" rtl="0" algn="l">
              <a:lnSpc>
                <a:spcPct val="100000"/>
              </a:lnSpc>
              <a:spcBef>
                <a:spcPts val="400"/>
              </a:spcBef>
              <a:spcAft>
                <a:spcPts val="0"/>
              </a:spcAft>
              <a:buNone/>
            </a:pPr>
            <a:r>
              <a:rPr b="0" i="0" lang="en-US" sz="2000" u="none" cap="none" strike="noStrike">
                <a:solidFill>
                  <a:srgbClr val="000000"/>
                </a:solidFill>
                <a:latin typeface="Calibri"/>
                <a:ea typeface="Calibri"/>
                <a:cs typeface="Calibri"/>
                <a:sym typeface="Calibri"/>
              </a:rPr>
              <a:t>      execution</a:t>
            </a:r>
            <a:r>
              <a:rPr b="0" i="0" lang="en-US" sz="2000" u="none" cap="none" strike="noStrike">
                <a:solidFill>
                  <a:srgbClr val="0070C0"/>
                </a:solidFill>
                <a:latin typeface="Calibri"/>
                <a:ea typeface="Calibri"/>
                <a:cs typeface="Calibri"/>
                <a:sym typeface="Calibri"/>
              </a:rPr>
              <a:t>(* com.busyqa.course.service.UserService.*(..))</a:t>
            </a:r>
            <a:endParaRPr b="0" i="0" sz="2000" u="none" cap="none" strike="noStrike">
              <a:solidFill>
                <a:schemeClr val="dk1"/>
              </a:solidFill>
              <a:latin typeface="Arial"/>
              <a:ea typeface="Arial"/>
              <a:cs typeface="Arial"/>
              <a:sym typeface="Arial"/>
            </a:endParaRPr>
          </a:p>
          <a:p>
            <a:pPr indent="-342360" lvl="0" marL="343080" marR="0" rtl="0" algn="just">
              <a:lnSpc>
                <a:spcPct val="100000"/>
              </a:lnSpc>
              <a:spcBef>
                <a:spcPts val="4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Advice: </a:t>
            </a:r>
            <a:r>
              <a:rPr b="0" i="0" lang="en-US" sz="2000" u="none" cap="none" strike="noStrike">
                <a:solidFill>
                  <a:srgbClr val="000000"/>
                </a:solidFill>
                <a:latin typeface="Calibri"/>
                <a:ea typeface="Calibri"/>
                <a:cs typeface="Calibri"/>
                <a:sym typeface="Calibri"/>
              </a:rPr>
              <a:t>It is the logic that you want to invoke when you intercept a method.</a:t>
            </a:r>
            <a:endParaRPr b="0" i="0" sz="2000" u="none" cap="none" strike="noStrike">
              <a:solidFill>
                <a:schemeClr val="dk1"/>
              </a:solidFill>
              <a:latin typeface="Arial"/>
              <a:ea typeface="Arial"/>
              <a:cs typeface="Arial"/>
              <a:sym typeface="Arial"/>
            </a:endParaRPr>
          </a:p>
          <a:p>
            <a:pPr indent="-342360" lvl="0" marL="343080" marR="0" rtl="0" algn="just">
              <a:lnSpc>
                <a:spcPct val="100000"/>
              </a:lnSpc>
              <a:spcBef>
                <a:spcPts val="4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Aspect</a:t>
            </a:r>
            <a:r>
              <a:rPr b="0" i="0" lang="en-US" sz="2000" u="none" cap="none" strike="noStrike">
                <a:solidFill>
                  <a:srgbClr val="000000"/>
                </a:solidFill>
                <a:latin typeface="Calibri"/>
                <a:ea typeface="Calibri"/>
                <a:cs typeface="Calibri"/>
                <a:sym typeface="Calibri"/>
              </a:rPr>
              <a:t>: The combination of defining when you want to intercept a method call (Pointcut) and what to do (Advice) is called an Aspect. In other words, it is the class that contains advices and join points.</a:t>
            </a:r>
            <a:endParaRPr b="0" i="0" sz="2000" u="none" cap="none" strike="noStrike">
              <a:solidFill>
                <a:schemeClr val="dk1"/>
              </a:solidFill>
              <a:latin typeface="Arial"/>
              <a:ea typeface="Arial"/>
              <a:cs typeface="Arial"/>
              <a:sym typeface="Arial"/>
            </a:endParaRPr>
          </a:p>
          <a:p>
            <a:pPr indent="-342360" lvl="0" marL="343080" marR="0" rtl="0" algn="just">
              <a:lnSpc>
                <a:spcPct val="100000"/>
              </a:lnSpc>
              <a:spcBef>
                <a:spcPts val="40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Join Point</a:t>
            </a:r>
            <a:r>
              <a:rPr b="0" i="0" lang="en-US" sz="2000" u="none" cap="none" strike="noStrike">
                <a:solidFill>
                  <a:srgbClr val="000000"/>
                </a:solidFill>
                <a:latin typeface="Calibri"/>
                <a:ea typeface="Calibri"/>
                <a:cs typeface="Calibri"/>
                <a:sym typeface="Calibri"/>
              </a:rPr>
              <a:t>: When the code is executed, and the condition of a pointcut is met, the advice is executed. The JoinPoint is a specific execution instance of an advice.</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40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641"/>
              </a:spcBef>
              <a:spcAft>
                <a:spcPts val="0"/>
              </a:spcAft>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83"/>
          <p:cNvSpPr/>
          <p:nvPr/>
        </p:nvSpPr>
        <p:spPr>
          <a:xfrm>
            <a:off x="438400" y="109075"/>
            <a:ext cx="41952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80000"/>
              </a:lnSpc>
              <a:spcBef>
                <a:spcPts val="0"/>
              </a:spcBef>
              <a:spcAft>
                <a:spcPts val="0"/>
              </a:spcAft>
              <a:buNone/>
            </a:pPr>
            <a:r>
              <a:rPr b="0" i="0" lang="en-US" sz="4009" u="none" cap="none" strike="noStrike">
                <a:solidFill>
                  <a:srgbClr val="000000"/>
                </a:solidFill>
                <a:latin typeface="Calibri"/>
                <a:ea typeface="Calibri"/>
                <a:cs typeface="Calibri"/>
                <a:sym typeface="Calibri"/>
              </a:rPr>
              <a:t>AOP Terminology</a:t>
            </a:r>
            <a:endParaRPr b="0" i="0" sz="4009" u="none" cap="none" strike="noStrike">
              <a:solidFill>
                <a:schemeClr val="dk1"/>
              </a:solidFill>
              <a:latin typeface="Arial"/>
              <a:ea typeface="Arial"/>
              <a:cs typeface="Arial"/>
              <a:sym typeface="Arial"/>
            </a:endParaRPr>
          </a:p>
        </p:txBody>
      </p:sp>
      <p:pic>
        <p:nvPicPr>
          <p:cNvPr descr="https://www.baeldung.com/wp-content/uploads/2017/11/Program_Execution.jpg" id="470" name="Google Shape;470;p83"/>
          <p:cNvPicPr preferRelativeResize="0"/>
          <p:nvPr/>
        </p:nvPicPr>
        <p:blipFill rotWithShape="1">
          <a:blip r:embed="rId3">
            <a:alphaModFix/>
          </a:blip>
          <a:srcRect b="0" l="0" r="0" t="0"/>
          <a:stretch/>
        </p:blipFill>
        <p:spPr>
          <a:xfrm>
            <a:off x="1447920" y="895320"/>
            <a:ext cx="6098400" cy="365868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84"/>
          <p:cNvSpPr/>
          <p:nvPr/>
        </p:nvSpPr>
        <p:spPr>
          <a:xfrm>
            <a:off x="435775" y="92850"/>
            <a:ext cx="42249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80000"/>
              </a:lnSpc>
              <a:spcBef>
                <a:spcPts val="0"/>
              </a:spcBef>
              <a:spcAft>
                <a:spcPts val="0"/>
              </a:spcAft>
              <a:buNone/>
            </a:pPr>
            <a:r>
              <a:rPr b="0" i="0" lang="en-US" sz="4009" u="none" cap="none" strike="noStrike">
                <a:solidFill>
                  <a:srgbClr val="000000"/>
                </a:solidFill>
                <a:latin typeface="Calibri"/>
                <a:ea typeface="Calibri"/>
                <a:cs typeface="Calibri"/>
                <a:sym typeface="Calibri"/>
              </a:rPr>
              <a:t>Spring AOP</a:t>
            </a:r>
            <a:endParaRPr b="0" i="0" sz="4009" u="none" cap="none" strike="noStrike">
              <a:solidFill>
                <a:schemeClr val="dk1"/>
              </a:solidFill>
              <a:latin typeface="Arial"/>
              <a:ea typeface="Arial"/>
              <a:cs typeface="Arial"/>
              <a:sym typeface="Arial"/>
            </a:endParaRPr>
          </a:p>
        </p:txBody>
      </p:sp>
      <p:sp>
        <p:nvSpPr>
          <p:cNvPr id="476" name="Google Shape;476;p84"/>
          <p:cNvSpPr/>
          <p:nvPr/>
        </p:nvSpPr>
        <p:spPr>
          <a:xfrm>
            <a:off x="435775" y="758625"/>
            <a:ext cx="8109900" cy="1221000"/>
          </a:xfrm>
          <a:prstGeom prst="rect">
            <a:avLst/>
          </a:prstGeom>
          <a:noFill/>
          <a:ln>
            <a:noFill/>
          </a:ln>
        </p:spPr>
        <p:txBody>
          <a:bodyPr anchorCtr="0" anchor="t" bIns="45000" lIns="90000" spcFirstLastPara="1" rIns="90000" wrap="square" tIns="45000">
            <a:noAutofit/>
          </a:bodyPr>
          <a:lstStyle/>
          <a:p>
            <a:pPr indent="-361410" lvl="0" marL="343080" marR="0" rtl="0" algn="just">
              <a:lnSpc>
                <a:spcPct val="80000"/>
              </a:lnSpc>
              <a:spcBef>
                <a:spcPts val="0"/>
              </a:spcBef>
              <a:spcAft>
                <a:spcPts val="0"/>
              </a:spcAft>
              <a:buClr>
                <a:srgbClr val="000000"/>
              </a:buClr>
              <a:buSzPts val="1850"/>
              <a:buFont typeface="Arial"/>
              <a:buChar char="➢"/>
            </a:pPr>
            <a:r>
              <a:rPr b="0" i="0" lang="en-US" sz="1850" u="none" cap="none" strike="noStrike">
                <a:solidFill>
                  <a:srgbClr val="000000"/>
                </a:solidFill>
                <a:latin typeface="Calibri"/>
                <a:ea typeface="Calibri"/>
                <a:cs typeface="Calibri"/>
                <a:sym typeface="Calibri"/>
              </a:rPr>
              <a:t>Spring AOP is the Spring Module that helps us implement AOP concepts in our project.</a:t>
            </a:r>
            <a:endParaRPr b="0" i="0" sz="1850" u="none" cap="none" strike="noStrike">
              <a:solidFill>
                <a:schemeClr val="dk1"/>
              </a:solidFill>
              <a:latin typeface="Calibri"/>
              <a:ea typeface="Calibri"/>
              <a:cs typeface="Calibri"/>
              <a:sym typeface="Calibri"/>
            </a:endParaRPr>
          </a:p>
          <a:p>
            <a:pPr indent="-361410" lvl="0" marL="343080" marR="0" rtl="0" algn="just">
              <a:lnSpc>
                <a:spcPct val="80000"/>
              </a:lnSpc>
              <a:spcBef>
                <a:spcPts val="0"/>
              </a:spcBef>
              <a:spcAft>
                <a:spcPts val="0"/>
              </a:spcAft>
              <a:buClr>
                <a:srgbClr val="000000"/>
              </a:buClr>
              <a:buSzPts val="1850"/>
              <a:buFont typeface="Arial"/>
              <a:buChar char="➢"/>
            </a:pPr>
            <a:r>
              <a:rPr b="0" i="0" lang="en-US" sz="1850" u="none" cap="none" strike="noStrike">
                <a:solidFill>
                  <a:srgbClr val="000000"/>
                </a:solidFill>
                <a:latin typeface="Calibri"/>
                <a:ea typeface="Calibri"/>
                <a:cs typeface="Calibri"/>
                <a:sym typeface="Calibri"/>
              </a:rPr>
              <a:t>Spring AspectJ AOP implementation provides many annotations:</a:t>
            </a:r>
            <a:endParaRPr b="0" i="0" sz="1850" u="none" cap="none" strike="noStrike">
              <a:solidFill>
                <a:schemeClr val="dk1"/>
              </a:solidFill>
              <a:latin typeface="Calibri"/>
              <a:ea typeface="Calibri"/>
              <a:cs typeface="Calibri"/>
              <a:sym typeface="Calibri"/>
            </a:endParaRPr>
          </a:p>
          <a:p>
            <a:pPr indent="-304170" lvl="1" marL="743040" marR="0" rtl="0" algn="just">
              <a:lnSpc>
                <a:spcPct val="80000"/>
              </a:lnSpc>
              <a:spcBef>
                <a:spcPts val="0"/>
              </a:spcBef>
              <a:spcAft>
                <a:spcPts val="0"/>
              </a:spcAft>
              <a:buClr>
                <a:srgbClr val="000000"/>
              </a:buClr>
              <a:buSzPts val="1850"/>
              <a:buFont typeface="Noto Sans Symbols"/>
              <a:buChar char="○"/>
            </a:pPr>
            <a:r>
              <a:rPr b="1" i="0" lang="en-US" sz="1850" u="none" cap="none" strike="noStrike">
                <a:solidFill>
                  <a:srgbClr val="000000"/>
                </a:solidFill>
                <a:latin typeface="Calibri"/>
                <a:ea typeface="Calibri"/>
                <a:cs typeface="Calibri"/>
                <a:sym typeface="Calibri"/>
              </a:rPr>
              <a:t>@Aspect</a:t>
            </a:r>
            <a:r>
              <a:rPr b="0" i="0" lang="en-US" sz="1850" u="none" cap="none" strike="noStrike">
                <a:solidFill>
                  <a:srgbClr val="000000"/>
                </a:solidFill>
                <a:latin typeface="Calibri"/>
                <a:ea typeface="Calibri"/>
                <a:cs typeface="Calibri"/>
                <a:sym typeface="Calibri"/>
              </a:rPr>
              <a:t>: Declares the class as an Aspect.</a:t>
            </a:r>
            <a:endParaRPr b="0" i="0" sz="1850" u="none" cap="none" strike="noStrike">
              <a:solidFill>
                <a:schemeClr val="dk1"/>
              </a:solidFill>
              <a:latin typeface="Calibri"/>
              <a:ea typeface="Calibri"/>
              <a:cs typeface="Calibri"/>
              <a:sym typeface="Calibri"/>
            </a:endParaRPr>
          </a:p>
          <a:p>
            <a:pPr indent="-304170" lvl="1" marL="743040" marR="0" rtl="0" algn="just">
              <a:lnSpc>
                <a:spcPct val="80000"/>
              </a:lnSpc>
              <a:spcBef>
                <a:spcPts val="0"/>
              </a:spcBef>
              <a:spcAft>
                <a:spcPts val="0"/>
              </a:spcAft>
              <a:buClr>
                <a:srgbClr val="000000"/>
              </a:buClr>
              <a:buSzPts val="1850"/>
              <a:buFont typeface="Noto Sans Symbols"/>
              <a:buChar char="○"/>
            </a:pPr>
            <a:r>
              <a:rPr b="1" i="0" lang="en-US" sz="1850" u="none" cap="none" strike="noStrike">
                <a:solidFill>
                  <a:srgbClr val="000000"/>
                </a:solidFill>
                <a:latin typeface="Calibri"/>
                <a:ea typeface="Calibri"/>
                <a:cs typeface="Calibri"/>
                <a:sym typeface="Calibri"/>
              </a:rPr>
              <a:t>@Pointcut:</a:t>
            </a:r>
            <a:r>
              <a:rPr b="0" i="0" lang="en-US" sz="1850" u="none" cap="none" strike="noStrike">
                <a:solidFill>
                  <a:srgbClr val="000000"/>
                </a:solidFill>
                <a:latin typeface="Calibri"/>
                <a:ea typeface="Calibri"/>
                <a:cs typeface="Calibri"/>
                <a:sym typeface="Calibri"/>
              </a:rPr>
              <a:t> Declares the pointcut expression</a:t>
            </a:r>
            <a:r>
              <a:rPr lang="en-US" sz="1850">
                <a:latin typeface="Calibri"/>
                <a:ea typeface="Calibri"/>
                <a:cs typeface="Calibri"/>
                <a:sym typeface="Calibri"/>
              </a:rPr>
              <a:t>.</a:t>
            </a:r>
            <a:endParaRPr b="0" i="0" sz="1850" u="none" cap="none" strike="noStrike">
              <a:solidFill>
                <a:schemeClr val="dk1"/>
              </a:solidFill>
              <a:latin typeface="Calibri"/>
              <a:ea typeface="Calibri"/>
              <a:cs typeface="Calibri"/>
              <a:sym typeface="Calibri"/>
            </a:endParaRPr>
          </a:p>
          <a:p>
            <a:pPr indent="0" lvl="0" marL="0" marR="0" rtl="0" algn="l">
              <a:lnSpc>
                <a:spcPct val="80000"/>
              </a:lnSpc>
              <a:spcBef>
                <a:spcPts val="479"/>
              </a:spcBef>
              <a:spcAft>
                <a:spcPts val="0"/>
              </a:spcAft>
              <a:buNone/>
            </a:pPr>
            <a:br>
              <a:rPr b="0" i="0" lang="en-US" sz="450" u="none" cap="none" strike="noStrike">
                <a:solidFill>
                  <a:schemeClr val="dk1"/>
                </a:solidFill>
                <a:latin typeface="Arial"/>
                <a:ea typeface="Arial"/>
                <a:cs typeface="Arial"/>
                <a:sym typeface="Arial"/>
              </a:rPr>
            </a:br>
            <a:endParaRPr b="0" i="0" sz="1550" u="none" cap="none" strike="noStrike">
              <a:solidFill>
                <a:schemeClr val="dk1"/>
              </a:solidFill>
              <a:latin typeface="Arial"/>
              <a:ea typeface="Arial"/>
              <a:cs typeface="Arial"/>
              <a:sym typeface="Arial"/>
            </a:endParaRPr>
          </a:p>
          <a:p>
            <a:pPr indent="0" lvl="0" marL="0" marR="0" rtl="0" algn="just">
              <a:lnSpc>
                <a:spcPct val="80000"/>
              </a:lnSpc>
              <a:spcBef>
                <a:spcPts val="641"/>
              </a:spcBef>
              <a:spcAft>
                <a:spcPts val="0"/>
              </a:spcAft>
              <a:buNone/>
            </a:pPr>
            <a:r>
              <a:t/>
            </a:r>
            <a:endParaRPr b="0" i="0" sz="1550" u="none" cap="none" strike="noStrike">
              <a:solidFill>
                <a:schemeClr val="dk1"/>
              </a:solidFill>
              <a:latin typeface="Arial"/>
              <a:ea typeface="Arial"/>
              <a:cs typeface="Arial"/>
              <a:sym typeface="Arial"/>
            </a:endParaRPr>
          </a:p>
        </p:txBody>
      </p:sp>
      <p:sp>
        <p:nvSpPr>
          <p:cNvPr id="477" name="Google Shape;477;p84"/>
          <p:cNvSpPr/>
          <p:nvPr/>
        </p:nvSpPr>
        <p:spPr>
          <a:xfrm>
            <a:off x="325000" y="1949950"/>
            <a:ext cx="8220600" cy="2740200"/>
          </a:xfrm>
          <a:prstGeom prst="rect">
            <a:avLst/>
          </a:prstGeom>
          <a:noFill/>
          <a:ln>
            <a:noFill/>
          </a:ln>
        </p:spPr>
        <p:txBody>
          <a:bodyPr anchorCtr="0" anchor="t" bIns="45000" lIns="90000" spcFirstLastPara="1" rIns="90000" wrap="square" tIns="45000">
            <a:noAutofit/>
          </a:bodyPr>
          <a:lstStyle/>
          <a:p>
            <a:pPr indent="-346075" lvl="0" marL="457200" marR="0" rtl="0" algn="just">
              <a:lnSpc>
                <a:spcPct val="80000"/>
              </a:lnSpc>
              <a:spcBef>
                <a:spcPts val="0"/>
              </a:spcBef>
              <a:spcAft>
                <a:spcPts val="0"/>
              </a:spcAft>
              <a:buClr>
                <a:srgbClr val="000000"/>
              </a:buClr>
              <a:buSzPts val="1850"/>
              <a:buFont typeface="Calibri"/>
              <a:buChar char="➢"/>
            </a:pPr>
            <a:r>
              <a:rPr b="0" i="0" lang="en-US" sz="1850" u="none" cap="none" strike="noStrike">
                <a:solidFill>
                  <a:srgbClr val="000000"/>
                </a:solidFill>
                <a:latin typeface="Calibri"/>
                <a:ea typeface="Calibri"/>
                <a:cs typeface="Calibri"/>
                <a:sym typeface="Calibri"/>
              </a:rPr>
              <a:t>The annotations used to create “advices” are given below:</a:t>
            </a:r>
            <a:endParaRPr b="0" i="0" sz="1850" u="none" cap="none" strike="noStrike">
              <a:solidFill>
                <a:schemeClr val="dk1"/>
              </a:solidFill>
              <a:latin typeface="Calibri"/>
              <a:ea typeface="Calibri"/>
              <a:cs typeface="Calibri"/>
              <a:sym typeface="Calibri"/>
            </a:endParaRPr>
          </a:p>
          <a:p>
            <a:pPr indent="-304170" lvl="1" marL="743040" marR="0" rtl="0" algn="just">
              <a:lnSpc>
                <a:spcPct val="80000"/>
              </a:lnSpc>
              <a:spcBef>
                <a:spcPts val="0"/>
              </a:spcBef>
              <a:spcAft>
                <a:spcPts val="0"/>
              </a:spcAft>
              <a:buClr>
                <a:srgbClr val="000000"/>
              </a:buClr>
              <a:buSzPts val="1850"/>
              <a:buFont typeface="Noto Sans Symbols"/>
              <a:buChar char="○"/>
            </a:pPr>
            <a:r>
              <a:rPr b="1" i="0" lang="en-US" sz="1850" u="none" cap="none" strike="noStrike">
                <a:solidFill>
                  <a:srgbClr val="000000"/>
                </a:solidFill>
                <a:latin typeface="Calibri"/>
                <a:ea typeface="Calibri"/>
                <a:cs typeface="Calibri"/>
                <a:sym typeface="Calibri"/>
              </a:rPr>
              <a:t>@Before:</a:t>
            </a:r>
            <a:r>
              <a:rPr b="0" i="0" lang="en-US" sz="1850" u="none" cap="none" strike="noStrike">
                <a:solidFill>
                  <a:srgbClr val="000000"/>
                </a:solidFill>
                <a:latin typeface="Calibri"/>
                <a:ea typeface="Calibri"/>
                <a:cs typeface="Calibri"/>
                <a:sym typeface="Calibri"/>
              </a:rPr>
              <a:t> Declares a “before advice”. It is applied before calling the actual method.</a:t>
            </a:r>
            <a:endParaRPr b="0" i="0" sz="1850" u="none" cap="none" strike="noStrike">
              <a:solidFill>
                <a:schemeClr val="dk1"/>
              </a:solidFill>
              <a:latin typeface="Calibri"/>
              <a:ea typeface="Calibri"/>
              <a:cs typeface="Calibri"/>
              <a:sym typeface="Calibri"/>
            </a:endParaRPr>
          </a:p>
          <a:p>
            <a:pPr indent="-304170" lvl="1" marL="743040" marR="0" rtl="0" algn="just">
              <a:lnSpc>
                <a:spcPct val="80000"/>
              </a:lnSpc>
              <a:spcBef>
                <a:spcPts val="0"/>
              </a:spcBef>
              <a:spcAft>
                <a:spcPts val="0"/>
              </a:spcAft>
              <a:buClr>
                <a:srgbClr val="000000"/>
              </a:buClr>
              <a:buSzPts val="1850"/>
              <a:buFont typeface="Noto Sans Symbols"/>
              <a:buChar char="○"/>
            </a:pPr>
            <a:r>
              <a:rPr b="1" i="0" lang="en-US" sz="1850" u="none" cap="none" strike="noStrike">
                <a:solidFill>
                  <a:srgbClr val="000000"/>
                </a:solidFill>
                <a:latin typeface="Calibri"/>
                <a:ea typeface="Calibri"/>
                <a:cs typeface="Calibri"/>
                <a:sym typeface="Calibri"/>
              </a:rPr>
              <a:t>@After:</a:t>
            </a:r>
            <a:r>
              <a:rPr b="0" i="0" lang="en-US" sz="1850" u="none" cap="none" strike="noStrike">
                <a:solidFill>
                  <a:srgbClr val="000000"/>
                </a:solidFill>
                <a:latin typeface="Calibri"/>
                <a:ea typeface="Calibri"/>
                <a:cs typeface="Calibri"/>
                <a:sym typeface="Calibri"/>
              </a:rPr>
              <a:t> Declares an “after advice”. It is applied after calling the actual method and before returning the result.</a:t>
            </a:r>
            <a:endParaRPr b="0" i="0" sz="1850" u="none" cap="none" strike="noStrike">
              <a:solidFill>
                <a:schemeClr val="dk1"/>
              </a:solidFill>
              <a:latin typeface="Calibri"/>
              <a:ea typeface="Calibri"/>
              <a:cs typeface="Calibri"/>
              <a:sym typeface="Calibri"/>
            </a:endParaRPr>
          </a:p>
          <a:p>
            <a:pPr indent="-304170" lvl="1" marL="743040" marR="0" rtl="0" algn="just">
              <a:lnSpc>
                <a:spcPct val="80000"/>
              </a:lnSpc>
              <a:spcBef>
                <a:spcPts val="0"/>
              </a:spcBef>
              <a:spcAft>
                <a:spcPts val="0"/>
              </a:spcAft>
              <a:buClr>
                <a:srgbClr val="000000"/>
              </a:buClr>
              <a:buSzPts val="1850"/>
              <a:buFont typeface="Noto Sans Symbols"/>
              <a:buChar char="○"/>
            </a:pPr>
            <a:r>
              <a:rPr b="1" i="0" lang="en-US" sz="1850" u="none" cap="none" strike="noStrike">
                <a:solidFill>
                  <a:srgbClr val="000000"/>
                </a:solidFill>
                <a:latin typeface="Calibri"/>
                <a:ea typeface="Calibri"/>
                <a:cs typeface="Calibri"/>
                <a:sym typeface="Calibri"/>
              </a:rPr>
              <a:t>@AfterReturning:</a:t>
            </a:r>
            <a:r>
              <a:rPr b="0" i="0" lang="en-US" sz="1850" u="none" cap="none" strike="noStrike">
                <a:solidFill>
                  <a:srgbClr val="000000"/>
                </a:solidFill>
                <a:latin typeface="Calibri"/>
                <a:ea typeface="Calibri"/>
                <a:cs typeface="Calibri"/>
                <a:sym typeface="Calibri"/>
              </a:rPr>
              <a:t> Declares an “after returning advice”. It is applied after calling the actual method and before returning the result. You can get the result’s value in the advice.</a:t>
            </a:r>
            <a:endParaRPr b="0" i="0" sz="1850" u="none" cap="none" strike="noStrike">
              <a:solidFill>
                <a:schemeClr val="dk1"/>
              </a:solidFill>
              <a:latin typeface="Calibri"/>
              <a:ea typeface="Calibri"/>
              <a:cs typeface="Calibri"/>
              <a:sym typeface="Calibri"/>
            </a:endParaRPr>
          </a:p>
          <a:p>
            <a:pPr indent="-304170" lvl="1" marL="743040" marR="0" rtl="0" algn="just">
              <a:lnSpc>
                <a:spcPct val="80000"/>
              </a:lnSpc>
              <a:spcBef>
                <a:spcPts val="0"/>
              </a:spcBef>
              <a:spcAft>
                <a:spcPts val="0"/>
              </a:spcAft>
              <a:buClr>
                <a:srgbClr val="000000"/>
              </a:buClr>
              <a:buSzPts val="1850"/>
              <a:buFont typeface="Noto Sans Symbols"/>
              <a:buChar char="○"/>
            </a:pPr>
            <a:r>
              <a:rPr b="1" i="0" lang="en-US" sz="1850" u="none" cap="none" strike="noStrike">
                <a:solidFill>
                  <a:srgbClr val="000000"/>
                </a:solidFill>
                <a:latin typeface="Calibri"/>
                <a:ea typeface="Calibri"/>
                <a:cs typeface="Calibri"/>
                <a:sym typeface="Calibri"/>
              </a:rPr>
              <a:t>@Around:</a:t>
            </a:r>
            <a:r>
              <a:rPr b="0" i="0" lang="en-US" sz="1850" u="none" cap="none" strike="noStrike">
                <a:solidFill>
                  <a:srgbClr val="000000"/>
                </a:solidFill>
                <a:latin typeface="Calibri"/>
                <a:ea typeface="Calibri"/>
                <a:cs typeface="Calibri"/>
                <a:sym typeface="Calibri"/>
              </a:rPr>
              <a:t> Declares an “around advice”. It is applied before and after calling the actual method.</a:t>
            </a:r>
            <a:endParaRPr b="0" i="0" sz="1850" u="none" cap="none" strike="noStrike">
              <a:solidFill>
                <a:schemeClr val="dk1"/>
              </a:solidFill>
              <a:latin typeface="Calibri"/>
              <a:ea typeface="Calibri"/>
              <a:cs typeface="Calibri"/>
              <a:sym typeface="Calibri"/>
            </a:endParaRPr>
          </a:p>
          <a:p>
            <a:pPr indent="-304170" lvl="1" marL="743040" marR="0" rtl="0" algn="just">
              <a:lnSpc>
                <a:spcPct val="80000"/>
              </a:lnSpc>
              <a:spcBef>
                <a:spcPts val="0"/>
              </a:spcBef>
              <a:spcAft>
                <a:spcPts val="0"/>
              </a:spcAft>
              <a:buClr>
                <a:srgbClr val="000000"/>
              </a:buClr>
              <a:buSzPts val="1850"/>
              <a:buFont typeface="Noto Sans Symbols"/>
              <a:buChar char="○"/>
            </a:pPr>
            <a:r>
              <a:rPr b="1" i="0" lang="en-US" sz="1850" u="none" cap="none" strike="noStrike">
                <a:solidFill>
                  <a:srgbClr val="000000"/>
                </a:solidFill>
                <a:latin typeface="Calibri"/>
                <a:ea typeface="Calibri"/>
                <a:cs typeface="Calibri"/>
                <a:sym typeface="Calibri"/>
              </a:rPr>
              <a:t>@AfterThrowing:</a:t>
            </a:r>
            <a:r>
              <a:rPr b="0" i="0" lang="en-US" sz="1850" u="none" cap="none" strike="noStrike">
                <a:solidFill>
                  <a:srgbClr val="000000"/>
                </a:solidFill>
                <a:latin typeface="Calibri"/>
                <a:ea typeface="Calibri"/>
                <a:cs typeface="Calibri"/>
                <a:sym typeface="Calibri"/>
              </a:rPr>
              <a:t> Declares a “throws advice”. It is applied if the actual method throws an exception.</a:t>
            </a:r>
            <a:endParaRPr b="0" i="0" sz="1850" u="none" cap="none" strike="noStrike">
              <a:solidFill>
                <a:schemeClr val="dk1"/>
              </a:solidFill>
              <a:latin typeface="Calibri"/>
              <a:ea typeface="Calibri"/>
              <a:cs typeface="Calibri"/>
              <a:sym typeface="Calibri"/>
            </a:endParaRPr>
          </a:p>
          <a:p>
            <a:pPr indent="0" lvl="0" marL="0" marR="0" rtl="0" algn="l">
              <a:lnSpc>
                <a:spcPct val="80000"/>
              </a:lnSpc>
              <a:spcBef>
                <a:spcPts val="479"/>
              </a:spcBef>
              <a:spcAft>
                <a:spcPts val="0"/>
              </a:spcAft>
              <a:buNone/>
            </a:pPr>
            <a:br>
              <a:rPr b="0" i="0" lang="en-US" sz="450" u="none" cap="none" strike="noStrike">
                <a:solidFill>
                  <a:schemeClr val="dk1"/>
                </a:solidFill>
                <a:latin typeface="Arial"/>
                <a:ea typeface="Arial"/>
                <a:cs typeface="Arial"/>
                <a:sym typeface="Arial"/>
              </a:rPr>
            </a:br>
            <a:endParaRPr b="0" i="0" sz="1550" u="none" cap="none" strike="noStrike">
              <a:solidFill>
                <a:schemeClr val="dk1"/>
              </a:solidFill>
              <a:latin typeface="Arial"/>
              <a:ea typeface="Arial"/>
              <a:cs typeface="Arial"/>
              <a:sym typeface="Arial"/>
            </a:endParaRPr>
          </a:p>
          <a:p>
            <a:pPr indent="0" lvl="0" marL="0" marR="0" rtl="0" algn="just">
              <a:lnSpc>
                <a:spcPct val="80000"/>
              </a:lnSpc>
              <a:spcBef>
                <a:spcPts val="641"/>
              </a:spcBef>
              <a:spcAft>
                <a:spcPts val="0"/>
              </a:spcAft>
              <a:buNone/>
            </a:pPr>
            <a:r>
              <a:t/>
            </a:r>
            <a:endParaRPr b="0" i="0" sz="1550" u="none" cap="none" strike="noStrike">
              <a:solidFill>
                <a:schemeClr val="dk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85"/>
          <p:cNvSpPr/>
          <p:nvPr/>
        </p:nvSpPr>
        <p:spPr>
          <a:xfrm>
            <a:off x="443175" y="76750"/>
            <a:ext cx="19203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80000"/>
              </a:lnSpc>
              <a:spcBef>
                <a:spcPts val="0"/>
              </a:spcBef>
              <a:spcAft>
                <a:spcPts val="0"/>
              </a:spcAft>
              <a:buNone/>
            </a:pPr>
            <a:r>
              <a:rPr b="0" i="0" lang="en-US" sz="4009" u="none" cap="none" strike="noStrike">
                <a:solidFill>
                  <a:srgbClr val="000000"/>
                </a:solidFill>
                <a:latin typeface="Calibri"/>
                <a:ea typeface="Calibri"/>
                <a:cs typeface="Calibri"/>
                <a:sym typeface="Calibri"/>
              </a:rPr>
              <a:t>Agenda</a:t>
            </a:r>
            <a:endParaRPr b="0" i="0" sz="4009" u="none" cap="none" strike="noStrike">
              <a:solidFill>
                <a:schemeClr val="dk1"/>
              </a:solidFill>
              <a:latin typeface="Arial"/>
              <a:ea typeface="Arial"/>
              <a:cs typeface="Arial"/>
              <a:sym typeface="Arial"/>
            </a:endParaRPr>
          </a:p>
        </p:txBody>
      </p:sp>
      <p:sp>
        <p:nvSpPr>
          <p:cNvPr id="483" name="Google Shape;483;p85"/>
          <p:cNvSpPr/>
          <p:nvPr/>
        </p:nvSpPr>
        <p:spPr>
          <a:xfrm>
            <a:off x="534575" y="974375"/>
            <a:ext cx="4564500" cy="3380700"/>
          </a:xfrm>
          <a:prstGeom prst="rect">
            <a:avLst/>
          </a:prstGeom>
          <a:noFill/>
          <a:ln>
            <a:noFill/>
          </a:ln>
        </p:spPr>
        <p:txBody>
          <a:bodyPr anchorCtr="0" anchor="t" bIns="45000" lIns="90000" spcFirstLastPara="1" rIns="90000" wrap="square" tIns="45000">
            <a:noAutofit/>
          </a:bodyPr>
          <a:lstStyle/>
          <a:p>
            <a:pPr indent="-357124" lvl="0" marL="457200" marR="0" rtl="0" algn="l">
              <a:lnSpc>
                <a:spcPct val="115000"/>
              </a:lnSpc>
              <a:spcBef>
                <a:spcPts val="0"/>
              </a:spcBef>
              <a:spcAft>
                <a:spcPts val="0"/>
              </a:spcAft>
              <a:buSzPts val="2024"/>
              <a:buFont typeface="Calibri"/>
              <a:buChar char="➢"/>
            </a:pPr>
            <a:r>
              <a:rPr b="0" i="0" lang="en-US" sz="2024" u="none" cap="none" strike="noStrike">
                <a:solidFill>
                  <a:srgbClr val="000000"/>
                </a:solidFill>
                <a:latin typeface="Calibri"/>
                <a:ea typeface="Calibri"/>
                <a:cs typeface="Calibri"/>
                <a:sym typeface="Calibri"/>
              </a:rPr>
              <a:t>Web Services</a:t>
            </a:r>
            <a:r>
              <a:rPr lang="en-US" sz="2024">
                <a:solidFill>
                  <a:schemeClr val="dk1"/>
                </a:solidFill>
                <a:latin typeface="Calibri"/>
                <a:ea typeface="Calibri"/>
                <a:cs typeface="Calibri"/>
                <a:sym typeface="Calibri"/>
              </a:rPr>
              <a:t> </a:t>
            </a:r>
            <a:r>
              <a:rPr b="0" i="0" lang="en-US" sz="2024" u="none" cap="none" strike="noStrike">
                <a:solidFill>
                  <a:srgbClr val="000000"/>
                </a:solidFill>
                <a:latin typeface="Calibri"/>
                <a:ea typeface="Calibri"/>
                <a:cs typeface="Calibri"/>
                <a:sym typeface="Calibri"/>
              </a:rPr>
              <a:t>Definition</a:t>
            </a:r>
            <a:endParaRPr b="0" i="0" sz="2024" u="none" cap="none" strike="noStrike">
              <a:solidFill>
                <a:schemeClr val="dk1"/>
              </a:solidFill>
              <a:latin typeface="Calibri"/>
              <a:ea typeface="Calibri"/>
              <a:cs typeface="Calibri"/>
              <a:sym typeface="Calibri"/>
            </a:endParaRPr>
          </a:p>
          <a:p>
            <a:pPr indent="-357124" lvl="0" marL="457200" marR="0" rtl="0" algn="l">
              <a:lnSpc>
                <a:spcPct val="115000"/>
              </a:lnSpc>
              <a:spcBef>
                <a:spcPts val="0"/>
              </a:spcBef>
              <a:spcAft>
                <a:spcPts val="0"/>
              </a:spcAft>
              <a:buClr>
                <a:srgbClr val="000000"/>
              </a:buClr>
              <a:buSzPts val="2024"/>
              <a:buFont typeface="Calibri"/>
              <a:buChar char="➢"/>
            </a:pPr>
            <a:r>
              <a:rPr b="0" i="0" lang="en-US" sz="2024" u="none" cap="none" strike="noStrike">
                <a:solidFill>
                  <a:srgbClr val="000000"/>
                </a:solidFill>
                <a:latin typeface="Calibri"/>
                <a:ea typeface="Calibri"/>
                <a:cs typeface="Calibri"/>
                <a:sym typeface="Calibri"/>
              </a:rPr>
              <a:t>SOAP Web Services</a:t>
            </a:r>
            <a:endParaRPr b="0" i="0" sz="2024" u="none" cap="none" strike="noStrike">
              <a:solidFill>
                <a:schemeClr val="dk1"/>
              </a:solidFill>
              <a:latin typeface="Calibri"/>
              <a:ea typeface="Calibri"/>
              <a:cs typeface="Calibri"/>
              <a:sym typeface="Calibri"/>
            </a:endParaRPr>
          </a:p>
          <a:p>
            <a:pPr indent="-357124" lvl="1" marL="914400" marR="0" rtl="0" algn="l">
              <a:lnSpc>
                <a:spcPct val="115000"/>
              </a:lnSpc>
              <a:spcBef>
                <a:spcPts val="0"/>
              </a:spcBef>
              <a:spcAft>
                <a:spcPts val="0"/>
              </a:spcAft>
              <a:buClr>
                <a:srgbClr val="000000"/>
              </a:buClr>
              <a:buSzPts val="2024"/>
              <a:buFont typeface="Calibri"/>
              <a:buChar char="○"/>
            </a:pPr>
            <a:r>
              <a:rPr b="0" i="0" lang="en-US" sz="2024" u="none" cap="none" strike="noStrike">
                <a:solidFill>
                  <a:srgbClr val="000000"/>
                </a:solidFill>
                <a:latin typeface="Calibri"/>
                <a:ea typeface="Calibri"/>
                <a:cs typeface="Calibri"/>
                <a:sym typeface="Calibri"/>
              </a:rPr>
              <a:t>Definition</a:t>
            </a:r>
            <a:endParaRPr b="0" i="0" sz="2024" u="none" cap="none" strike="noStrike">
              <a:solidFill>
                <a:schemeClr val="dk1"/>
              </a:solidFill>
              <a:latin typeface="Calibri"/>
              <a:ea typeface="Calibri"/>
              <a:cs typeface="Calibri"/>
              <a:sym typeface="Calibri"/>
            </a:endParaRPr>
          </a:p>
          <a:p>
            <a:pPr indent="-357124" lvl="1" marL="914400" marR="0" rtl="0" algn="l">
              <a:lnSpc>
                <a:spcPct val="115000"/>
              </a:lnSpc>
              <a:spcBef>
                <a:spcPts val="0"/>
              </a:spcBef>
              <a:spcAft>
                <a:spcPts val="0"/>
              </a:spcAft>
              <a:buClr>
                <a:srgbClr val="000000"/>
              </a:buClr>
              <a:buSzPts val="2024"/>
              <a:buFont typeface="Calibri"/>
              <a:buChar char="○"/>
            </a:pPr>
            <a:r>
              <a:rPr b="0" i="0" lang="en-US" sz="2024" u="none" cap="none" strike="noStrike">
                <a:solidFill>
                  <a:srgbClr val="000000"/>
                </a:solidFill>
                <a:latin typeface="Calibri"/>
                <a:ea typeface="Calibri"/>
                <a:cs typeface="Calibri"/>
                <a:sym typeface="Calibri"/>
              </a:rPr>
              <a:t>WSDL</a:t>
            </a:r>
            <a:endParaRPr b="0" i="0" sz="2024" u="none" cap="none" strike="noStrike">
              <a:solidFill>
                <a:schemeClr val="dk1"/>
              </a:solidFill>
              <a:latin typeface="Calibri"/>
              <a:ea typeface="Calibri"/>
              <a:cs typeface="Calibri"/>
              <a:sym typeface="Calibri"/>
            </a:endParaRPr>
          </a:p>
          <a:p>
            <a:pPr indent="-357124" lvl="1" marL="914400" marR="0" rtl="0" algn="l">
              <a:lnSpc>
                <a:spcPct val="115000"/>
              </a:lnSpc>
              <a:spcBef>
                <a:spcPts val="0"/>
              </a:spcBef>
              <a:spcAft>
                <a:spcPts val="0"/>
              </a:spcAft>
              <a:buClr>
                <a:srgbClr val="000000"/>
              </a:buClr>
              <a:buSzPts val="2024"/>
              <a:buFont typeface="Calibri"/>
              <a:buChar char="○"/>
            </a:pPr>
            <a:r>
              <a:rPr b="0" i="0" lang="en-US" sz="2024" u="none" cap="none" strike="noStrike">
                <a:solidFill>
                  <a:srgbClr val="000000"/>
                </a:solidFill>
                <a:latin typeface="Calibri"/>
                <a:ea typeface="Calibri"/>
                <a:cs typeface="Calibri"/>
                <a:sym typeface="Calibri"/>
              </a:rPr>
              <a:t>Advantages</a:t>
            </a:r>
            <a:endParaRPr b="0" i="0" sz="2024" u="none" cap="none" strike="noStrike">
              <a:solidFill>
                <a:schemeClr val="dk1"/>
              </a:solidFill>
              <a:latin typeface="Calibri"/>
              <a:ea typeface="Calibri"/>
              <a:cs typeface="Calibri"/>
              <a:sym typeface="Calibri"/>
            </a:endParaRPr>
          </a:p>
          <a:p>
            <a:pPr indent="-357124" lvl="0" marL="457200" marR="0" rtl="0" algn="l">
              <a:lnSpc>
                <a:spcPct val="115000"/>
              </a:lnSpc>
              <a:spcBef>
                <a:spcPts val="0"/>
              </a:spcBef>
              <a:spcAft>
                <a:spcPts val="0"/>
              </a:spcAft>
              <a:buClr>
                <a:srgbClr val="000000"/>
              </a:buClr>
              <a:buSzPts val="2024"/>
              <a:buFont typeface="Calibri"/>
              <a:buChar char="➢"/>
            </a:pPr>
            <a:r>
              <a:rPr b="0" i="0" lang="en-US" sz="2024" u="none" cap="none" strike="noStrike">
                <a:solidFill>
                  <a:srgbClr val="000000"/>
                </a:solidFill>
                <a:latin typeface="Calibri"/>
                <a:ea typeface="Calibri"/>
                <a:cs typeface="Calibri"/>
                <a:sym typeface="Calibri"/>
              </a:rPr>
              <a:t>Restful Web Services</a:t>
            </a:r>
            <a:endParaRPr b="0" i="0" sz="2024" u="none" cap="none" strike="noStrike">
              <a:solidFill>
                <a:schemeClr val="dk1"/>
              </a:solidFill>
              <a:latin typeface="Calibri"/>
              <a:ea typeface="Calibri"/>
              <a:cs typeface="Calibri"/>
              <a:sym typeface="Calibri"/>
            </a:endParaRPr>
          </a:p>
          <a:p>
            <a:pPr indent="-357124" lvl="1" marL="914400" marR="0" rtl="0" algn="l">
              <a:lnSpc>
                <a:spcPct val="115000"/>
              </a:lnSpc>
              <a:spcBef>
                <a:spcPts val="0"/>
              </a:spcBef>
              <a:spcAft>
                <a:spcPts val="0"/>
              </a:spcAft>
              <a:buClr>
                <a:srgbClr val="000000"/>
              </a:buClr>
              <a:buSzPts val="2024"/>
              <a:buFont typeface="Calibri"/>
              <a:buChar char="○"/>
            </a:pPr>
            <a:r>
              <a:rPr b="0" i="0" lang="en-US" sz="2024" u="none" cap="none" strike="noStrike">
                <a:solidFill>
                  <a:srgbClr val="000000"/>
                </a:solidFill>
                <a:latin typeface="Calibri"/>
                <a:ea typeface="Calibri"/>
                <a:cs typeface="Calibri"/>
                <a:sym typeface="Calibri"/>
              </a:rPr>
              <a:t>Definition</a:t>
            </a:r>
            <a:endParaRPr b="0" i="0" sz="2024" u="none" cap="none" strike="noStrike">
              <a:solidFill>
                <a:srgbClr val="000000"/>
              </a:solidFill>
              <a:latin typeface="Calibri"/>
              <a:ea typeface="Calibri"/>
              <a:cs typeface="Calibri"/>
              <a:sym typeface="Calibri"/>
            </a:endParaRPr>
          </a:p>
          <a:p>
            <a:pPr indent="-357124" lvl="1" marL="914400" marR="0" rtl="0" algn="l">
              <a:lnSpc>
                <a:spcPct val="115000"/>
              </a:lnSpc>
              <a:spcBef>
                <a:spcPts val="0"/>
              </a:spcBef>
              <a:spcAft>
                <a:spcPts val="0"/>
              </a:spcAft>
              <a:buSzPts val="2024"/>
              <a:buFont typeface="Calibri"/>
              <a:buChar char="○"/>
            </a:pPr>
            <a:r>
              <a:rPr lang="en-US" sz="2024">
                <a:latin typeface="Calibri"/>
                <a:ea typeface="Calibri"/>
                <a:cs typeface="Calibri"/>
                <a:sym typeface="Calibri"/>
              </a:rPr>
              <a:t>JSON</a:t>
            </a:r>
            <a:endParaRPr sz="2024">
              <a:latin typeface="Calibri"/>
              <a:ea typeface="Calibri"/>
              <a:cs typeface="Calibri"/>
              <a:sym typeface="Calibri"/>
            </a:endParaRPr>
          </a:p>
          <a:p>
            <a:pPr indent="0" lvl="0" marL="0" marR="0" rtl="0" algn="l">
              <a:lnSpc>
                <a:spcPct val="130000"/>
              </a:lnSpc>
              <a:spcBef>
                <a:spcPts val="479"/>
              </a:spcBef>
              <a:spcAft>
                <a:spcPts val="0"/>
              </a:spcAft>
              <a:buNone/>
            </a:pPr>
            <a:r>
              <a:t/>
            </a:r>
            <a:endParaRPr b="0" i="0" sz="1824" u="none" cap="none" strike="noStrike">
              <a:solidFill>
                <a:schemeClr val="dk1"/>
              </a:solidFill>
              <a:latin typeface="Arial"/>
              <a:ea typeface="Arial"/>
              <a:cs typeface="Arial"/>
              <a:sym typeface="Arial"/>
            </a:endParaRPr>
          </a:p>
          <a:p>
            <a:pPr indent="0" lvl="0" marL="0" marR="0" rtl="0" algn="l">
              <a:lnSpc>
                <a:spcPct val="130000"/>
              </a:lnSpc>
              <a:spcBef>
                <a:spcPts val="641"/>
              </a:spcBef>
              <a:spcAft>
                <a:spcPts val="0"/>
              </a:spcAft>
              <a:buNone/>
            </a:pPr>
            <a:r>
              <a:t/>
            </a:r>
            <a:endParaRPr b="0" i="0" sz="1824"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2"/>
          <p:cNvSpPr/>
          <p:nvPr/>
        </p:nvSpPr>
        <p:spPr>
          <a:xfrm>
            <a:off x="457200" y="54725"/>
            <a:ext cx="5365500" cy="6123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Calibri"/>
                <a:ea typeface="Calibri"/>
                <a:cs typeface="Calibri"/>
                <a:sym typeface="Calibri"/>
              </a:rPr>
              <a:t>Spring Boot Advantages</a:t>
            </a:r>
            <a:endParaRPr b="0" i="0" sz="4000" u="none" cap="none" strike="noStrike">
              <a:solidFill>
                <a:schemeClr val="dk1"/>
              </a:solidFill>
              <a:latin typeface="Arial"/>
              <a:ea typeface="Arial"/>
              <a:cs typeface="Arial"/>
              <a:sym typeface="Arial"/>
            </a:endParaRPr>
          </a:p>
        </p:txBody>
      </p:sp>
      <p:sp>
        <p:nvSpPr>
          <p:cNvPr id="151" name="Google Shape;151;p32"/>
          <p:cNvSpPr/>
          <p:nvPr/>
        </p:nvSpPr>
        <p:spPr>
          <a:xfrm>
            <a:off x="500850" y="871500"/>
            <a:ext cx="8068200" cy="3774300"/>
          </a:xfrm>
          <a:prstGeom prst="rect">
            <a:avLst/>
          </a:prstGeom>
          <a:noFill/>
          <a:ln>
            <a:noFill/>
          </a:ln>
        </p:spPr>
        <p:txBody>
          <a:bodyPr anchorCtr="0" anchor="t" bIns="45000" lIns="90000" spcFirstLastPara="1" rIns="90000" wrap="square" tIns="45000">
            <a:noAutofit/>
          </a:bodyPr>
          <a:lstStyle/>
          <a:p>
            <a:pPr indent="-316960" lvl="0" marL="343080" marR="0" rtl="0" algn="just">
              <a:lnSpc>
                <a:spcPct val="115000"/>
              </a:lnSpc>
              <a:spcBef>
                <a:spcPts val="0"/>
              </a:spcBef>
              <a:spcAft>
                <a:spcPts val="0"/>
              </a:spcAft>
              <a:buClr>
                <a:srgbClr val="000000"/>
              </a:buClr>
              <a:buSzPts val="2025"/>
              <a:buFont typeface="Arial"/>
              <a:buChar char="➢"/>
            </a:pPr>
            <a:r>
              <a:rPr b="0" i="0" lang="en-US" sz="2025" u="none" cap="none" strike="noStrike">
                <a:solidFill>
                  <a:srgbClr val="000000"/>
                </a:solidFill>
                <a:latin typeface="Calibri"/>
                <a:ea typeface="Calibri"/>
                <a:cs typeface="Calibri"/>
                <a:sym typeface="Calibri"/>
              </a:rPr>
              <a:t>Stand-alone Spring applications can be started using java -jar.</a:t>
            </a:r>
            <a:endParaRPr b="0" i="0" sz="2025" u="none" cap="none" strike="noStrike">
              <a:solidFill>
                <a:schemeClr val="dk1"/>
              </a:solidFill>
              <a:latin typeface="Calibri"/>
              <a:ea typeface="Calibri"/>
              <a:cs typeface="Calibri"/>
              <a:sym typeface="Calibri"/>
            </a:endParaRPr>
          </a:p>
          <a:p>
            <a:pPr indent="-316960" lvl="0" marL="343080" marR="0" rtl="0" algn="just">
              <a:lnSpc>
                <a:spcPct val="115000"/>
              </a:lnSpc>
              <a:spcBef>
                <a:spcPts val="479"/>
              </a:spcBef>
              <a:spcAft>
                <a:spcPts val="0"/>
              </a:spcAft>
              <a:buClr>
                <a:srgbClr val="000000"/>
              </a:buClr>
              <a:buSzPts val="2025"/>
              <a:buFont typeface="Arial"/>
              <a:buChar char="➢"/>
            </a:pPr>
            <a:r>
              <a:rPr b="0" i="0" lang="en-US" sz="2025" u="none" cap="none" strike="noStrike">
                <a:solidFill>
                  <a:srgbClr val="000000"/>
                </a:solidFill>
                <a:latin typeface="Calibri"/>
                <a:ea typeface="Calibri"/>
                <a:cs typeface="Calibri"/>
                <a:sym typeface="Calibri"/>
              </a:rPr>
              <a:t>Embed Tomcat, Jetty or Undertow. You don't need to deploy WAR files.</a:t>
            </a:r>
            <a:endParaRPr b="0" i="0" sz="2025" u="none" cap="none" strike="noStrike">
              <a:solidFill>
                <a:schemeClr val="dk1"/>
              </a:solidFill>
              <a:latin typeface="Calibri"/>
              <a:ea typeface="Calibri"/>
              <a:cs typeface="Calibri"/>
              <a:sym typeface="Calibri"/>
            </a:endParaRPr>
          </a:p>
          <a:p>
            <a:pPr indent="-316960" lvl="0" marL="343080" marR="0" rtl="0" algn="just">
              <a:lnSpc>
                <a:spcPct val="115000"/>
              </a:lnSpc>
              <a:spcBef>
                <a:spcPts val="479"/>
              </a:spcBef>
              <a:spcAft>
                <a:spcPts val="0"/>
              </a:spcAft>
              <a:buClr>
                <a:srgbClr val="000000"/>
              </a:buClr>
              <a:buSzPts val="2025"/>
              <a:buFont typeface="Arial"/>
              <a:buChar char="➢"/>
            </a:pPr>
            <a:r>
              <a:rPr lang="en-US" sz="2025">
                <a:latin typeface="Calibri"/>
                <a:ea typeface="Calibri"/>
                <a:cs typeface="Calibri"/>
                <a:sym typeface="Calibri"/>
              </a:rPr>
              <a:t>It provides opinionated 'starter' POMs to simplify your Maven or Gradle configuration. Opinionated means it comes with a default configuration that you can override. </a:t>
            </a:r>
            <a:r>
              <a:rPr lang="en-US" sz="2025">
                <a:latin typeface="Calibri"/>
                <a:ea typeface="Calibri"/>
                <a:cs typeface="Calibri"/>
                <a:sym typeface="Calibri"/>
              </a:rPr>
              <a:t>Spring's opinion that it's a good starting point.</a:t>
            </a:r>
            <a:endParaRPr b="0" i="0" sz="2025" u="none" cap="none" strike="noStrike">
              <a:solidFill>
                <a:schemeClr val="dk1"/>
              </a:solidFill>
              <a:latin typeface="Calibri"/>
              <a:ea typeface="Calibri"/>
              <a:cs typeface="Calibri"/>
              <a:sym typeface="Calibri"/>
            </a:endParaRPr>
          </a:p>
          <a:p>
            <a:pPr indent="-316960" lvl="0" marL="343080" marR="0" rtl="0" algn="just">
              <a:lnSpc>
                <a:spcPct val="115000"/>
              </a:lnSpc>
              <a:spcBef>
                <a:spcPts val="479"/>
              </a:spcBef>
              <a:spcAft>
                <a:spcPts val="0"/>
              </a:spcAft>
              <a:buClr>
                <a:srgbClr val="000000"/>
              </a:buClr>
              <a:buSzPts val="2025"/>
              <a:buFont typeface="Arial"/>
              <a:buChar char="➢"/>
            </a:pPr>
            <a:r>
              <a:rPr b="0" i="0" lang="en-US" sz="2025" u="none" cap="none" strike="noStrike">
                <a:solidFill>
                  <a:srgbClr val="000000"/>
                </a:solidFill>
                <a:latin typeface="Calibri"/>
                <a:ea typeface="Calibri"/>
                <a:cs typeface="Calibri"/>
                <a:sym typeface="Calibri"/>
              </a:rPr>
              <a:t>It provides production-ready features such as metrics, health checks and externalized con</a:t>
            </a:r>
            <a:r>
              <a:rPr lang="en-US" sz="2025">
                <a:latin typeface="Calibri"/>
                <a:ea typeface="Calibri"/>
                <a:cs typeface="Calibri"/>
                <a:sym typeface="Calibri"/>
              </a:rPr>
              <a:t>figuration. The </a:t>
            </a:r>
            <a:r>
              <a:rPr lang="en-US" sz="2025">
                <a:uFill>
                  <a:noFill/>
                </a:uFill>
                <a:latin typeface="Calibri"/>
                <a:ea typeface="Calibri"/>
                <a:cs typeface="Calibri"/>
                <a:sym typeface="Calibri"/>
                <a:hlinkClick r:id="rId3"/>
              </a:rPr>
              <a:t>spring-boot-actuator</a:t>
            </a:r>
            <a:r>
              <a:rPr lang="en-US" sz="2025">
                <a:latin typeface="Calibri"/>
                <a:ea typeface="Calibri"/>
                <a:cs typeface="Calibri"/>
                <a:sym typeface="Calibri"/>
              </a:rPr>
              <a:t> module provides all of Spring Boot’s production-ready features. </a:t>
            </a:r>
            <a:endParaRPr b="0" i="0" sz="2025" u="none" cap="none" strike="noStrike">
              <a:solidFill>
                <a:schemeClr val="dk1"/>
              </a:solidFill>
              <a:latin typeface="Calibri"/>
              <a:ea typeface="Calibri"/>
              <a:cs typeface="Calibri"/>
              <a:sym typeface="Calibri"/>
            </a:endParaRPr>
          </a:p>
          <a:p>
            <a:pPr indent="-316960" lvl="0" marL="343080" marR="0" rtl="0" algn="just">
              <a:lnSpc>
                <a:spcPct val="115000"/>
              </a:lnSpc>
              <a:spcBef>
                <a:spcPts val="479"/>
              </a:spcBef>
              <a:spcAft>
                <a:spcPts val="0"/>
              </a:spcAft>
              <a:buClr>
                <a:srgbClr val="000000"/>
              </a:buClr>
              <a:buSzPts val="2025"/>
              <a:buFont typeface="Arial"/>
              <a:buChar char="➢"/>
            </a:pPr>
            <a:r>
              <a:rPr b="0" i="0" lang="en-US" sz="2025" u="none" cap="none" strike="noStrike">
                <a:solidFill>
                  <a:srgbClr val="000000"/>
                </a:solidFill>
                <a:latin typeface="Calibri"/>
                <a:ea typeface="Calibri"/>
                <a:cs typeface="Calibri"/>
                <a:sym typeface="Calibri"/>
              </a:rPr>
              <a:t>Absolutely no code generation and no requirement for XML configuration.</a:t>
            </a:r>
            <a:endParaRPr b="0" i="0" sz="2025"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328" u="none" cap="none" strike="noStrike">
              <a:solidFill>
                <a:schemeClr val="dk1"/>
              </a:solidFill>
              <a:latin typeface="Arial"/>
              <a:ea typeface="Arial"/>
              <a:cs typeface="Arial"/>
              <a:sym typeface="Arial"/>
            </a:endParaRPr>
          </a:p>
          <a:p>
            <a:pPr indent="0" lvl="0" marL="0" marR="0" rtl="0" algn="just">
              <a:lnSpc>
                <a:spcPct val="100000"/>
              </a:lnSpc>
              <a:spcBef>
                <a:spcPts val="479"/>
              </a:spcBef>
              <a:spcAft>
                <a:spcPts val="0"/>
              </a:spcAft>
              <a:buNone/>
            </a:pPr>
            <a:r>
              <a:t/>
            </a:r>
            <a:endParaRPr b="0" i="0" sz="2328" u="none" cap="none" strike="noStrike">
              <a:solidFill>
                <a:schemeClr val="dk1"/>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86"/>
          <p:cNvSpPr/>
          <p:nvPr/>
        </p:nvSpPr>
        <p:spPr>
          <a:xfrm>
            <a:off x="440275" y="90725"/>
            <a:ext cx="30312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Calibri"/>
                <a:ea typeface="Calibri"/>
                <a:cs typeface="Calibri"/>
                <a:sym typeface="Calibri"/>
              </a:rPr>
              <a:t>Web Services</a:t>
            </a:r>
            <a:endParaRPr b="0" i="0" sz="4000" u="none" cap="none" strike="noStrike">
              <a:solidFill>
                <a:schemeClr val="dk1"/>
              </a:solidFill>
              <a:latin typeface="Arial"/>
              <a:ea typeface="Arial"/>
              <a:cs typeface="Arial"/>
              <a:sym typeface="Arial"/>
            </a:endParaRPr>
          </a:p>
        </p:txBody>
      </p:sp>
      <p:sp>
        <p:nvSpPr>
          <p:cNvPr id="489" name="Google Shape;489;p86"/>
          <p:cNvSpPr/>
          <p:nvPr/>
        </p:nvSpPr>
        <p:spPr>
          <a:xfrm>
            <a:off x="440275" y="971648"/>
            <a:ext cx="8006100" cy="1187700"/>
          </a:xfrm>
          <a:prstGeom prst="rect">
            <a:avLst/>
          </a:prstGeom>
          <a:noFill/>
          <a:ln>
            <a:noFill/>
          </a:ln>
        </p:spPr>
        <p:txBody>
          <a:bodyPr anchorCtr="0" anchor="t" bIns="45000" lIns="90000" spcFirstLastPara="1" rIns="90000" wrap="square" tIns="45000">
            <a:noAutofit/>
          </a:bodyPr>
          <a:lstStyle/>
          <a:p>
            <a:pPr indent="-304260" lvl="0" marL="343080" marR="0" rtl="0" algn="just">
              <a:lnSpc>
                <a:spcPct val="115000"/>
              </a:lnSpc>
              <a:spcBef>
                <a:spcPts val="0"/>
              </a:spcBef>
              <a:spcAft>
                <a:spcPts val="0"/>
              </a:spcAft>
              <a:buClr>
                <a:srgbClr val="000000"/>
              </a:buClr>
              <a:buSzPts val="2035"/>
              <a:buFont typeface="Arial"/>
              <a:buChar char="➢"/>
            </a:pPr>
            <a:r>
              <a:rPr b="0" i="0" lang="en-US" sz="2035" u="none" cap="none" strike="noStrike">
                <a:solidFill>
                  <a:srgbClr val="000000"/>
                </a:solidFill>
                <a:latin typeface="Calibri"/>
                <a:ea typeface="Calibri"/>
                <a:cs typeface="Calibri"/>
                <a:sym typeface="Calibri"/>
              </a:rPr>
              <a:t>It is a service</a:t>
            </a:r>
            <a:r>
              <a:rPr lang="en-US" sz="2035">
                <a:latin typeface="Calibri"/>
                <a:ea typeface="Calibri"/>
                <a:cs typeface="Calibri"/>
                <a:sym typeface="Calibri"/>
              </a:rPr>
              <a:t> offered by a computer to another computer used to transfer information over the network.</a:t>
            </a:r>
            <a:endParaRPr sz="2035">
              <a:latin typeface="Calibri"/>
              <a:ea typeface="Calibri"/>
              <a:cs typeface="Calibri"/>
              <a:sym typeface="Calibri"/>
            </a:endParaRPr>
          </a:p>
          <a:p>
            <a:pPr indent="-304260" lvl="0" marL="343080" marR="0" rtl="0" algn="just">
              <a:lnSpc>
                <a:spcPct val="115000"/>
              </a:lnSpc>
              <a:spcBef>
                <a:spcPts val="0"/>
              </a:spcBef>
              <a:spcAft>
                <a:spcPts val="0"/>
              </a:spcAft>
              <a:buSzPts val="2035"/>
              <a:buFont typeface="Calibri"/>
              <a:buChar char="➢"/>
            </a:pPr>
            <a:r>
              <a:rPr lang="en-US" sz="2035">
                <a:latin typeface="Calibri"/>
                <a:ea typeface="Calibri"/>
                <a:cs typeface="Calibri"/>
                <a:sym typeface="Calibri"/>
              </a:rPr>
              <a:t>The information can be transferred in XML or JSON data formats.</a:t>
            </a:r>
            <a:endParaRPr sz="2035">
              <a:latin typeface="Calibri"/>
              <a:ea typeface="Calibri"/>
              <a:cs typeface="Calibri"/>
              <a:sym typeface="Calibri"/>
            </a:endParaRPr>
          </a:p>
          <a:p>
            <a:pPr indent="0" lvl="0" marL="0" marR="0" rtl="0" algn="l">
              <a:lnSpc>
                <a:spcPct val="80000"/>
              </a:lnSpc>
              <a:spcBef>
                <a:spcPts val="479"/>
              </a:spcBef>
              <a:spcAft>
                <a:spcPts val="0"/>
              </a:spcAft>
              <a:buNone/>
            </a:pPr>
            <a:br>
              <a:rPr b="0" i="0" lang="en-US" sz="1395" u="none" cap="none" strike="noStrike">
                <a:solidFill>
                  <a:schemeClr val="dk1"/>
                </a:solidFill>
                <a:latin typeface="Arial"/>
                <a:ea typeface="Arial"/>
                <a:cs typeface="Arial"/>
                <a:sym typeface="Arial"/>
              </a:rPr>
            </a:br>
            <a:endParaRPr b="0" i="0" sz="4882" u="none" cap="none" strike="noStrike">
              <a:solidFill>
                <a:schemeClr val="dk1"/>
              </a:solidFill>
              <a:latin typeface="Arial"/>
              <a:ea typeface="Arial"/>
              <a:cs typeface="Arial"/>
              <a:sym typeface="Arial"/>
            </a:endParaRPr>
          </a:p>
          <a:p>
            <a:pPr indent="0" lvl="0" marL="0" marR="0" rtl="0" algn="just">
              <a:lnSpc>
                <a:spcPct val="80000"/>
              </a:lnSpc>
              <a:spcBef>
                <a:spcPts val="641"/>
              </a:spcBef>
              <a:spcAft>
                <a:spcPts val="0"/>
              </a:spcAft>
              <a:buNone/>
            </a:pPr>
            <a:r>
              <a:t/>
            </a:r>
            <a:endParaRPr b="0" i="0" sz="4882" u="none" cap="none" strike="noStrike">
              <a:solidFill>
                <a:schemeClr val="dk1"/>
              </a:solidFill>
              <a:latin typeface="Arial"/>
              <a:ea typeface="Arial"/>
              <a:cs typeface="Arial"/>
              <a:sym typeface="Arial"/>
            </a:endParaRPr>
          </a:p>
        </p:txBody>
      </p:sp>
      <p:pic>
        <p:nvPicPr>
          <p:cNvPr id="490" name="Google Shape;490;p86"/>
          <p:cNvPicPr preferRelativeResize="0"/>
          <p:nvPr/>
        </p:nvPicPr>
        <p:blipFill>
          <a:blip r:embed="rId3">
            <a:alphaModFix/>
          </a:blip>
          <a:stretch>
            <a:fillRect/>
          </a:stretch>
        </p:blipFill>
        <p:spPr>
          <a:xfrm>
            <a:off x="2476413" y="2372098"/>
            <a:ext cx="3933825" cy="16287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7"/>
          <p:cNvSpPr/>
          <p:nvPr/>
        </p:nvSpPr>
        <p:spPr>
          <a:xfrm>
            <a:off x="440275" y="90725"/>
            <a:ext cx="39339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lang="en-US" sz="4000">
                <a:latin typeface="Calibri"/>
                <a:ea typeface="Calibri"/>
                <a:cs typeface="Calibri"/>
                <a:sym typeface="Calibri"/>
              </a:rPr>
              <a:t>Communication</a:t>
            </a:r>
            <a:endParaRPr b="0" i="0" sz="4000" u="none" cap="none" strike="noStrike">
              <a:solidFill>
                <a:schemeClr val="dk1"/>
              </a:solidFill>
              <a:latin typeface="Arial"/>
              <a:ea typeface="Arial"/>
              <a:cs typeface="Arial"/>
              <a:sym typeface="Arial"/>
            </a:endParaRPr>
          </a:p>
        </p:txBody>
      </p:sp>
      <p:sp>
        <p:nvSpPr>
          <p:cNvPr id="496" name="Google Shape;496;p87"/>
          <p:cNvSpPr/>
          <p:nvPr/>
        </p:nvSpPr>
        <p:spPr>
          <a:xfrm>
            <a:off x="440275" y="971648"/>
            <a:ext cx="8006100" cy="1187700"/>
          </a:xfrm>
          <a:prstGeom prst="rect">
            <a:avLst/>
          </a:prstGeom>
          <a:noFill/>
          <a:ln>
            <a:noFill/>
          </a:ln>
        </p:spPr>
        <p:txBody>
          <a:bodyPr anchorCtr="0" anchor="t" bIns="45000" lIns="90000" spcFirstLastPara="1" rIns="90000" wrap="square" tIns="45000">
            <a:noAutofit/>
          </a:bodyPr>
          <a:lstStyle/>
          <a:p>
            <a:pPr indent="-304260" lvl="0" marL="343080" marR="0" rtl="0" algn="just">
              <a:lnSpc>
                <a:spcPct val="115000"/>
              </a:lnSpc>
              <a:spcBef>
                <a:spcPts val="0"/>
              </a:spcBef>
              <a:spcAft>
                <a:spcPts val="0"/>
              </a:spcAft>
              <a:buClr>
                <a:srgbClr val="000000"/>
              </a:buClr>
              <a:buSzPts val="2035"/>
              <a:buFont typeface="Arial"/>
              <a:buChar char="➢"/>
            </a:pPr>
            <a:r>
              <a:rPr b="0" i="0" lang="en-US" sz="2035" u="none" cap="none" strike="noStrike">
                <a:solidFill>
                  <a:srgbClr val="000000"/>
                </a:solidFill>
                <a:latin typeface="Calibri"/>
                <a:ea typeface="Calibri"/>
                <a:cs typeface="Calibri"/>
                <a:sym typeface="Calibri"/>
              </a:rPr>
              <a:t>It is a service</a:t>
            </a:r>
            <a:r>
              <a:rPr lang="en-US" sz="2035">
                <a:latin typeface="Calibri"/>
                <a:ea typeface="Calibri"/>
                <a:cs typeface="Calibri"/>
                <a:sym typeface="Calibri"/>
              </a:rPr>
              <a:t> offered by a computer to another computer used to transfer information over the network.</a:t>
            </a:r>
            <a:endParaRPr sz="2035">
              <a:latin typeface="Calibri"/>
              <a:ea typeface="Calibri"/>
              <a:cs typeface="Calibri"/>
              <a:sym typeface="Calibri"/>
            </a:endParaRPr>
          </a:p>
          <a:p>
            <a:pPr indent="-304260" lvl="0" marL="343080" marR="0" rtl="0" algn="just">
              <a:lnSpc>
                <a:spcPct val="115000"/>
              </a:lnSpc>
              <a:spcBef>
                <a:spcPts val="0"/>
              </a:spcBef>
              <a:spcAft>
                <a:spcPts val="0"/>
              </a:spcAft>
              <a:buSzPts val="2035"/>
              <a:buFont typeface="Calibri"/>
              <a:buChar char="➢"/>
            </a:pPr>
            <a:r>
              <a:rPr lang="en-US" sz="2035">
                <a:latin typeface="Calibri"/>
                <a:ea typeface="Calibri"/>
                <a:cs typeface="Calibri"/>
                <a:sym typeface="Calibri"/>
              </a:rPr>
              <a:t>The information can be transferred in XML or JSON data formats.</a:t>
            </a:r>
            <a:endParaRPr sz="2035">
              <a:latin typeface="Calibri"/>
              <a:ea typeface="Calibri"/>
              <a:cs typeface="Calibri"/>
              <a:sym typeface="Calibri"/>
            </a:endParaRPr>
          </a:p>
          <a:p>
            <a:pPr indent="0" lvl="0" marL="0" marR="0" rtl="0" algn="l">
              <a:lnSpc>
                <a:spcPct val="80000"/>
              </a:lnSpc>
              <a:spcBef>
                <a:spcPts val="479"/>
              </a:spcBef>
              <a:spcAft>
                <a:spcPts val="0"/>
              </a:spcAft>
              <a:buNone/>
            </a:pPr>
            <a:br>
              <a:rPr b="0" i="0" lang="en-US" sz="1395" u="none" cap="none" strike="noStrike">
                <a:solidFill>
                  <a:schemeClr val="dk1"/>
                </a:solidFill>
                <a:latin typeface="Arial"/>
                <a:ea typeface="Arial"/>
                <a:cs typeface="Arial"/>
                <a:sym typeface="Arial"/>
              </a:rPr>
            </a:br>
            <a:endParaRPr b="0" i="0" sz="4882" u="none" cap="none" strike="noStrike">
              <a:solidFill>
                <a:schemeClr val="dk1"/>
              </a:solidFill>
              <a:latin typeface="Arial"/>
              <a:ea typeface="Arial"/>
              <a:cs typeface="Arial"/>
              <a:sym typeface="Arial"/>
            </a:endParaRPr>
          </a:p>
          <a:p>
            <a:pPr indent="0" lvl="0" marL="0" marR="0" rtl="0" algn="just">
              <a:lnSpc>
                <a:spcPct val="80000"/>
              </a:lnSpc>
              <a:spcBef>
                <a:spcPts val="641"/>
              </a:spcBef>
              <a:spcAft>
                <a:spcPts val="0"/>
              </a:spcAft>
              <a:buNone/>
            </a:pPr>
            <a:r>
              <a:t/>
            </a:r>
            <a:endParaRPr b="0" i="0" sz="4882" u="none" cap="none" strike="noStrike">
              <a:solidFill>
                <a:schemeClr val="dk1"/>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8"/>
          <p:cNvSpPr/>
          <p:nvPr/>
        </p:nvSpPr>
        <p:spPr>
          <a:xfrm>
            <a:off x="421025" y="81500"/>
            <a:ext cx="16767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Calibri"/>
                <a:ea typeface="Calibri"/>
                <a:cs typeface="Calibri"/>
                <a:sym typeface="Calibri"/>
              </a:rPr>
              <a:t>SOAP</a:t>
            </a:r>
            <a:endParaRPr b="0" i="0" sz="4000" u="none" cap="none" strike="noStrike">
              <a:solidFill>
                <a:schemeClr val="dk1"/>
              </a:solidFill>
              <a:latin typeface="Arial"/>
              <a:ea typeface="Arial"/>
              <a:cs typeface="Arial"/>
              <a:sym typeface="Arial"/>
            </a:endParaRPr>
          </a:p>
        </p:txBody>
      </p:sp>
      <p:sp>
        <p:nvSpPr>
          <p:cNvPr id="502" name="Google Shape;502;p88"/>
          <p:cNvSpPr/>
          <p:nvPr/>
        </p:nvSpPr>
        <p:spPr>
          <a:xfrm>
            <a:off x="494875" y="971650"/>
            <a:ext cx="7940100" cy="2280900"/>
          </a:xfrm>
          <a:prstGeom prst="rect">
            <a:avLst/>
          </a:prstGeom>
          <a:noFill/>
          <a:ln>
            <a:noFill/>
          </a:ln>
        </p:spPr>
        <p:txBody>
          <a:bodyPr anchorCtr="0" anchor="t" bIns="45000" lIns="90000" spcFirstLastPara="1" rIns="90000" wrap="square" tIns="45000">
            <a:noAutofit/>
          </a:bodyPr>
          <a:lstStyle/>
          <a:p>
            <a:pPr indent="-316960" lvl="0" marL="343080" marR="0" rtl="0" algn="just">
              <a:lnSpc>
                <a:spcPct val="115000"/>
              </a:lnSpc>
              <a:spcBef>
                <a:spcPts val="0"/>
              </a:spcBef>
              <a:spcAft>
                <a:spcPts val="0"/>
              </a:spcAft>
              <a:buClr>
                <a:srgbClr val="000000"/>
              </a:buClr>
              <a:buSzPts val="2025"/>
              <a:buFont typeface="Arial"/>
              <a:buChar char="➢"/>
            </a:pPr>
            <a:r>
              <a:rPr b="0" i="0" lang="en-US" sz="2025" u="none" cap="none" strike="noStrike">
                <a:solidFill>
                  <a:srgbClr val="000000"/>
                </a:solidFill>
                <a:latin typeface="Calibri"/>
                <a:ea typeface="Calibri"/>
                <a:cs typeface="Calibri"/>
                <a:sym typeface="Calibri"/>
              </a:rPr>
              <a:t>It stands for Simple Object Access Protocol.</a:t>
            </a:r>
            <a:endParaRPr b="0" i="0" sz="2025" u="none" cap="none" strike="noStrike">
              <a:solidFill>
                <a:srgbClr val="000000"/>
              </a:solidFill>
              <a:latin typeface="Calibri"/>
              <a:ea typeface="Calibri"/>
              <a:cs typeface="Calibri"/>
              <a:sym typeface="Calibri"/>
            </a:endParaRPr>
          </a:p>
          <a:p>
            <a:pPr indent="-316960" lvl="0" marL="343080" marR="0" rtl="0" algn="just">
              <a:lnSpc>
                <a:spcPct val="115000"/>
              </a:lnSpc>
              <a:spcBef>
                <a:spcPts val="0"/>
              </a:spcBef>
              <a:spcAft>
                <a:spcPts val="0"/>
              </a:spcAft>
              <a:buSzPts val="2025"/>
              <a:buFont typeface="Calibri"/>
              <a:buChar char="➢"/>
            </a:pPr>
            <a:r>
              <a:rPr lang="en-US" sz="2025">
                <a:latin typeface="Calibri"/>
                <a:ea typeface="Calibri"/>
                <a:cs typeface="Calibri"/>
                <a:sym typeface="Calibri"/>
              </a:rPr>
              <a:t>It is a messaging protocol specification for exchanging structured information in the implementation of web services in computer networks.</a:t>
            </a:r>
            <a:endParaRPr sz="2025">
              <a:latin typeface="Calibri"/>
              <a:ea typeface="Calibri"/>
              <a:cs typeface="Calibri"/>
              <a:sym typeface="Calibri"/>
            </a:endParaRPr>
          </a:p>
          <a:p>
            <a:pPr indent="-316960" lvl="0" marL="343080" marR="0" rtl="0" algn="just">
              <a:lnSpc>
                <a:spcPct val="115000"/>
              </a:lnSpc>
              <a:spcBef>
                <a:spcPts val="0"/>
              </a:spcBef>
              <a:spcAft>
                <a:spcPts val="0"/>
              </a:spcAft>
              <a:buSzPts val="2025"/>
              <a:buFont typeface="Calibri"/>
              <a:buChar char="➢"/>
            </a:pPr>
            <a:r>
              <a:rPr b="0" i="0" lang="en-US" sz="2025" u="none" cap="none" strike="noStrike">
                <a:solidFill>
                  <a:srgbClr val="000000"/>
                </a:solidFill>
                <a:latin typeface="Calibri"/>
                <a:ea typeface="Calibri"/>
                <a:cs typeface="Calibri"/>
                <a:sym typeface="Calibri"/>
              </a:rPr>
              <a:t>It transfers XML data as SOAP Messages. Each message has something that is known as an XML document.</a:t>
            </a:r>
            <a:endParaRPr b="0" i="0" sz="2025" u="none" cap="none" strike="noStrike">
              <a:solidFill>
                <a:schemeClr val="dk1"/>
              </a:solidFill>
              <a:latin typeface="Calibri"/>
              <a:ea typeface="Calibri"/>
              <a:cs typeface="Calibri"/>
              <a:sym typeface="Calibri"/>
            </a:endParaRPr>
          </a:p>
          <a:p>
            <a:pPr indent="0" lvl="0" marL="0" marR="0" rtl="0" algn="l">
              <a:lnSpc>
                <a:spcPct val="100000"/>
              </a:lnSpc>
              <a:spcBef>
                <a:spcPts val="479"/>
              </a:spcBef>
              <a:spcAft>
                <a:spcPts val="0"/>
              </a:spcAft>
              <a:buNone/>
            </a:pPr>
            <a:br>
              <a:rPr b="0" i="0" lang="en-US" sz="1745" u="none" cap="none" strike="noStrike">
                <a:solidFill>
                  <a:schemeClr val="dk1"/>
                </a:solidFill>
                <a:latin typeface="Arial"/>
                <a:ea typeface="Arial"/>
                <a:cs typeface="Arial"/>
                <a:sym typeface="Arial"/>
              </a:rPr>
            </a:br>
            <a:endParaRPr b="0" i="0" sz="3491" u="none" cap="none" strike="noStrike">
              <a:solidFill>
                <a:schemeClr val="dk1"/>
              </a:solidFill>
              <a:latin typeface="Arial"/>
              <a:ea typeface="Arial"/>
              <a:cs typeface="Arial"/>
              <a:sym typeface="Arial"/>
            </a:endParaRPr>
          </a:p>
          <a:p>
            <a:pPr indent="0" lvl="0" marL="0" marR="0" rtl="0" algn="just">
              <a:lnSpc>
                <a:spcPct val="100000"/>
              </a:lnSpc>
              <a:spcBef>
                <a:spcPts val="641"/>
              </a:spcBef>
              <a:spcAft>
                <a:spcPts val="0"/>
              </a:spcAft>
              <a:buNone/>
            </a:pPr>
            <a:r>
              <a:t/>
            </a:r>
            <a:endParaRPr b="0" i="0" sz="3491" u="none" cap="none" strike="noStrike">
              <a:solidFill>
                <a:schemeClr val="dk1"/>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9"/>
          <p:cNvSpPr/>
          <p:nvPr/>
        </p:nvSpPr>
        <p:spPr>
          <a:xfrm>
            <a:off x="457950" y="103650"/>
            <a:ext cx="18762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Calibri"/>
                <a:ea typeface="Calibri"/>
                <a:cs typeface="Calibri"/>
                <a:sym typeface="Calibri"/>
              </a:rPr>
              <a:t>WSDL</a:t>
            </a:r>
            <a:endParaRPr b="0" i="0" sz="4000" u="none" cap="none" strike="noStrike">
              <a:solidFill>
                <a:schemeClr val="dk1"/>
              </a:solidFill>
              <a:latin typeface="Arial"/>
              <a:ea typeface="Arial"/>
              <a:cs typeface="Arial"/>
              <a:sym typeface="Arial"/>
            </a:endParaRPr>
          </a:p>
        </p:txBody>
      </p:sp>
      <p:sp>
        <p:nvSpPr>
          <p:cNvPr id="508" name="Google Shape;508;p89"/>
          <p:cNvSpPr/>
          <p:nvPr/>
        </p:nvSpPr>
        <p:spPr>
          <a:xfrm>
            <a:off x="561375" y="963013"/>
            <a:ext cx="7888500" cy="1875900"/>
          </a:xfrm>
          <a:prstGeom prst="rect">
            <a:avLst/>
          </a:prstGeom>
          <a:noFill/>
          <a:ln>
            <a:noFill/>
          </a:ln>
        </p:spPr>
        <p:txBody>
          <a:bodyPr anchorCtr="0" anchor="t" bIns="45000" lIns="90000" spcFirstLastPara="1" rIns="90000" wrap="square" tIns="45000">
            <a:noAutofit/>
          </a:bodyPr>
          <a:lstStyle/>
          <a:p>
            <a:pPr indent="-316960" lvl="0" marL="343080" marR="0" rtl="0" algn="just">
              <a:lnSpc>
                <a:spcPct val="115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It stands for </a:t>
            </a:r>
            <a:r>
              <a:rPr b="0" i="1" lang="en-US" sz="2000" u="none" cap="none" strike="noStrike">
                <a:solidFill>
                  <a:srgbClr val="000000"/>
                </a:solidFill>
                <a:latin typeface="Calibri"/>
                <a:ea typeface="Calibri"/>
                <a:cs typeface="Calibri"/>
                <a:sym typeface="Calibri"/>
              </a:rPr>
              <a:t>Web Services Description Language</a:t>
            </a:r>
            <a:r>
              <a:rPr b="0" i="0" lang="en-US" sz="2000" u="none" cap="none" strike="noStrike">
                <a:solidFill>
                  <a:srgbClr val="000000"/>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316960" lvl="0" marL="343080" marR="0" rtl="0" algn="just">
              <a:lnSpc>
                <a:spcPct val="115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The WSDL file is an XML-based file that tells the client application what the web service does. </a:t>
            </a:r>
            <a:endParaRPr sz="2000">
              <a:latin typeface="Calibri"/>
              <a:ea typeface="Calibri"/>
              <a:cs typeface="Calibri"/>
              <a:sym typeface="Calibri"/>
            </a:endParaRPr>
          </a:p>
          <a:p>
            <a:pPr indent="-316960" lvl="0" marL="343080" marR="0" rtl="0" algn="just">
              <a:lnSpc>
                <a:spcPct val="115000"/>
              </a:lnSpc>
              <a:spcBef>
                <a:spcPts val="0"/>
              </a:spcBef>
              <a:spcAft>
                <a:spcPts val="0"/>
              </a:spcAft>
              <a:buSzPts val="2000"/>
              <a:buFont typeface="Calibri"/>
              <a:buChar char="➢"/>
            </a:pPr>
            <a:r>
              <a:rPr lang="en-US" sz="2000">
                <a:latin typeface="Calibri"/>
                <a:ea typeface="Calibri"/>
                <a:cs typeface="Calibri"/>
                <a:sym typeface="Calibri"/>
              </a:rPr>
              <a:t>T</a:t>
            </a:r>
            <a:r>
              <a:rPr lang="en-US" sz="2000">
                <a:solidFill>
                  <a:schemeClr val="dk1"/>
                </a:solidFill>
                <a:latin typeface="Calibri"/>
                <a:ea typeface="Calibri"/>
                <a:cs typeface="Calibri"/>
                <a:sym typeface="Calibri"/>
              </a:rPr>
              <a:t>he WSDL document tells the client application where the web service resides and how to use it.</a:t>
            </a:r>
            <a:endParaRPr sz="2000">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90"/>
          <p:cNvSpPr/>
          <p:nvPr/>
        </p:nvSpPr>
        <p:spPr>
          <a:xfrm>
            <a:off x="457950" y="103650"/>
            <a:ext cx="41040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Calibri"/>
                <a:ea typeface="Calibri"/>
                <a:cs typeface="Calibri"/>
                <a:sym typeface="Calibri"/>
              </a:rPr>
              <a:t>WSDL Example</a:t>
            </a:r>
            <a:endParaRPr b="0" i="0" sz="4000" u="none" cap="none" strike="noStrike">
              <a:solidFill>
                <a:schemeClr val="dk1"/>
              </a:solidFill>
              <a:latin typeface="Arial"/>
              <a:ea typeface="Arial"/>
              <a:cs typeface="Arial"/>
              <a:sym typeface="Arial"/>
            </a:endParaRPr>
          </a:p>
        </p:txBody>
      </p:sp>
      <p:pic>
        <p:nvPicPr>
          <p:cNvPr id="514" name="Google Shape;514;p90"/>
          <p:cNvPicPr preferRelativeResize="0"/>
          <p:nvPr/>
        </p:nvPicPr>
        <p:blipFill>
          <a:blip r:embed="rId3">
            <a:alphaModFix/>
          </a:blip>
          <a:stretch>
            <a:fillRect/>
          </a:stretch>
        </p:blipFill>
        <p:spPr>
          <a:xfrm>
            <a:off x="488288" y="875700"/>
            <a:ext cx="8016375" cy="36806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91"/>
          <p:cNvSpPr/>
          <p:nvPr/>
        </p:nvSpPr>
        <p:spPr>
          <a:xfrm>
            <a:off x="456875" y="74125"/>
            <a:ext cx="49425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Calibri"/>
                <a:ea typeface="Calibri"/>
                <a:cs typeface="Calibri"/>
                <a:sym typeface="Calibri"/>
              </a:rPr>
              <a:t>SOAP Advantages</a:t>
            </a:r>
            <a:endParaRPr b="0" i="0" sz="4000" u="none" cap="none" strike="noStrike">
              <a:solidFill>
                <a:schemeClr val="dk1"/>
              </a:solidFill>
              <a:latin typeface="Arial"/>
              <a:ea typeface="Arial"/>
              <a:cs typeface="Arial"/>
              <a:sym typeface="Arial"/>
            </a:endParaRPr>
          </a:p>
        </p:txBody>
      </p:sp>
      <p:sp>
        <p:nvSpPr>
          <p:cNvPr id="520" name="Google Shape;520;p91"/>
          <p:cNvSpPr/>
          <p:nvPr/>
        </p:nvSpPr>
        <p:spPr>
          <a:xfrm>
            <a:off x="493500" y="891225"/>
            <a:ext cx="8157000" cy="3580200"/>
          </a:xfrm>
          <a:prstGeom prst="rect">
            <a:avLst/>
          </a:prstGeom>
          <a:noFill/>
          <a:ln>
            <a:noFill/>
          </a:ln>
        </p:spPr>
        <p:txBody>
          <a:bodyPr anchorCtr="0" anchor="t" bIns="45000" lIns="90000" spcFirstLastPara="1" rIns="90000" wrap="square" tIns="45000">
            <a:noAutofit/>
          </a:bodyPr>
          <a:lstStyle/>
          <a:p>
            <a:pPr indent="-324897" lvl="0" marL="343080" marR="0" rtl="0" algn="just">
              <a:lnSpc>
                <a:spcPct val="115000"/>
              </a:lnSpc>
              <a:spcBef>
                <a:spcPts val="0"/>
              </a:spcBef>
              <a:spcAft>
                <a:spcPts val="0"/>
              </a:spcAft>
              <a:buClr>
                <a:srgbClr val="000000"/>
              </a:buClr>
              <a:buSzPts val="1900"/>
              <a:buFont typeface="Arial"/>
              <a:buChar char="➢"/>
            </a:pPr>
            <a:r>
              <a:rPr b="1" i="0" lang="en-US" sz="1900" u="none" cap="none" strike="noStrike">
                <a:solidFill>
                  <a:srgbClr val="000000"/>
                </a:solidFill>
                <a:latin typeface="Calibri"/>
                <a:ea typeface="Calibri"/>
                <a:cs typeface="Calibri"/>
                <a:sym typeface="Calibri"/>
              </a:rPr>
              <a:t>Exposing Business Functionality on the network</a:t>
            </a:r>
            <a:r>
              <a:rPr i="0" lang="en-US" sz="1900" u="none" cap="none" strike="noStrike">
                <a:solidFill>
                  <a:srgbClr val="000000"/>
                </a:solidFill>
                <a:latin typeface="Calibri"/>
                <a:ea typeface="Calibri"/>
                <a:cs typeface="Calibri"/>
                <a:sym typeface="Calibri"/>
              </a:rPr>
              <a:t> -</a:t>
            </a:r>
            <a:r>
              <a:rPr lang="en-US" sz="1900">
                <a:latin typeface="Calibri"/>
                <a:ea typeface="Calibri"/>
                <a:cs typeface="Calibri"/>
                <a:sym typeface="Calibri"/>
              </a:rPr>
              <a:t> A web service is a managed code unit that provides client applications or end-users functionality.</a:t>
            </a:r>
            <a:endParaRPr i="0" sz="1900" u="none" cap="none" strike="noStrike">
              <a:solidFill>
                <a:schemeClr val="dk1"/>
              </a:solidFill>
              <a:latin typeface="Calibri"/>
              <a:ea typeface="Calibri"/>
              <a:cs typeface="Calibri"/>
              <a:sym typeface="Calibri"/>
            </a:endParaRPr>
          </a:p>
          <a:p>
            <a:pPr indent="-324897" lvl="0" marL="343080" marR="0" rtl="0" algn="just">
              <a:lnSpc>
                <a:spcPct val="115000"/>
              </a:lnSpc>
              <a:spcBef>
                <a:spcPts val="519"/>
              </a:spcBef>
              <a:spcAft>
                <a:spcPts val="0"/>
              </a:spcAft>
              <a:buClr>
                <a:srgbClr val="000000"/>
              </a:buClr>
              <a:buSzPts val="1900"/>
              <a:buFont typeface="Arial"/>
              <a:buChar char="➢"/>
            </a:pPr>
            <a:r>
              <a:rPr b="1" i="0" lang="en-US" sz="1900" u="none" cap="none" strike="noStrike">
                <a:solidFill>
                  <a:srgbClr val="000000"/>
                </a:solidFill>
                <a:latin typeface="Calibri"/>
                <a:ea typeface="Calibri"/>
                <a:cs typeface="Calibri"/>
                <a:sym typeface="Calibri"/>
              </a:rPr>
              <a:t>Interoperability among applications</a:t>
            </a:r>
            <a:r>
              <a:rPr i="0" lang="en-US" sz="1900" u="none" cap="none" strike="noStrike">
                <a:solidFill>
                  <a:srgbClr val="000000"/>
                </a:solidFill>
                <a:latin typeface="Calibri"/>
                <a:ea typeface="Calibri"/>
                <a:cs typeface="Calibri"/>
                <a:sym typeface="Calibri"/>
              </a:rPr>
              <a:t> - Web services allow various applications to talk to each other and share data and services among themselves. </a:t>
            </a:r>
            <a:endParaRPr i="0" sz="1900" u="none" cap="none" strike="noStrike">
              <a:solidFill>
                <a:schemeClr val="dk1"/>
              </a:solidFill>
              <a:latin typeface="Calibri"/>
              <a:ea typeface="Calibri"/>
              <a:cs typeface="Calibri"/>
              <a:sym typeface="Calibri"/>
            </a:endParaRPr>
          </a:p>
          <a:p>
            <a:pPr indent="-324897" lvl="0" marL="343080" marR="0" rtl="0" algn="just">
              <a:lnSpc>
                <a:spcPct val="115000"/>
              </a:lnSpc>
              <a:spcBef>
                <a:spcPts val="519"/>
              </a:spcBef>
              <a:spcAft>
                <a:spcPts val="0"/>
              </a:spcAft>
              <a:buClr>
                <a:srgbClr val="000000"/>
              </a:buClr>
              <a:buSzPts val="1900"/>
              <a:buFont typeface="Arial"/>
              <a:buChar char="➢"/>
            </a:pPr>
            <a:r>
              <a:rPr b="1" i="0" lang="en-US" sz="1900" u="none" cap="none" strike="noStrike">
                <a:solidFill>
                  <a:srgbClr val="000000"/>
                </a:solidFill>
                <a:latin typeface="Calibri"/>
                <a:ea typeface="Calibri"/>
                <a:cs typeface="Calibri"/>
                <a:sym typeface="Calibri"/>
              </a:rPr>
              <a:t>A Standardized Protocol, which everybody understands</a:t>
            </a:r>
            <a:r>
              <a:rPr i="0" lang="en-US" sz="1900" u="none" cap="none" strike="noStrike">
                <a:solidFill>
                  <a:srgbClr val="000000"/>
                </a:solidFill>
                <a:latin typeface="Calibri"/>
                <a:ea typeface="Calibri"/>
                <a:cs typeface="Calibri"/>
                <a:sym typeface="Calibri"/>
              </a:rPr>
              <a:t> - Web services use standardized industry protocol for communication. </a:t>
            </a:r>
            <a:endParaRPr i="0" sz="1900" u="none" cap="none" strike="noStrike">
              <a:solidFill>
                <a:schemeClr val="dk1"/>
              </a:solidFill>
              <a:latin typeface="Calibri"/>
              <a:ea typeface="Calibri"/>
              <a:cs typeface="Calibri"/>
              <a:sym typeface="Calibri"/>
            </a:endParaRPr>
          </a:p>
          <a:p>
            <a:pPr indent="-324897" lvl="0" marL="343080" marR="0" rtl="0" algn="just">
              <a:lnSpc>
                <a:spcPct val="115000"/>
              </a:lnSpc>
              <a:spcBef>
                <a:spcPts val="519"/>
              </a:spcBef>
              <a:spcAft>
                <a:spcPts val="0"/>
              </a:spcAft>
              <a:buClr>
                <a:srgbClr val="000000"/>
              </a:buClr>
              <a:buSzPts val="1900"/>
              <a:buFont typeface="Arial"/>
              <a:buChar char="➢"/>
            </a:pPr>
            <a:r>
              <a:rPr b="1" i="0" lang="en-US" sz="1900" u="none" cap="none" strike="noStrike">
                <a:solidFill>
                  <a:srgbClr val="000000"/>
                </a:solidFill>
                <a:latin typeface="Calibri"/>
                <a:ea typeface="Calibri"/>
                <a:cs typeface="Calibri"/>
                <a:sym typeface="Calibri"/>
              </a:rPr>
              <a:t>Reduction in cost of communication</a:t>
            </a:r>
            <a:r>
              <a:rPr i="0" lang="en-US" sz="1900" u="none" cap="none" strike="noStrike">
                <a:solidFill>
                  <a:srgbClr val="000000"/>
                </a:solidFill>
                <a:latin typeface="Calibri"/>
                <a:ea typeface="Calibri"/>
                <a:cs typeface="Calibri"/>
                <a:sym typeface="Calibri"/>
              </a:rPr>
              <a:t> - Web services use SOAP over HTTP protocol, so you can use your existing low-cost internet for implementing web services.</a:t>
            </a:r>
            <a:endParaRPr i="0" sz="1900" u="none" cap="none" strike="noStrike">
              <a:solidFill>
                <a:schemeClr val="dk1"/>
              </a:solidFill>
              <a:latin typeface="Calibri"/>
              <a:ea typeface="Calibri"/>
              <a:cs typeface="Calibri"/>
              <a:sym typeface="Calibri"/>
            </a:endParaRPr>
          </a:p>
          <a:p>
            <a:pPr indent="0" lvl="0" marL="0" marR="0" rtl="0" algn="just">
              <a:lnSpc>
                <a:spcPct val="90000"/>
              </a:lnSpc>
              <a:spcBef>
                <a:spcPts val="641"/>
              </a:spcBef>
              <a:spcAft>
                <a:spcPts val="0"/>
              </a:spcAft>
              <a:buNone/>
            </a:pPr>
            <a:r>
              <a:t/>
            </a:r>
            <a:endParaRPr i="0" sz="1900" u="none" cap="none" strike="noStrike">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92"/>
          <p:cNvSpPr/>
          <p:nvPr/>
        </p:nvSpPr>
        <p:spPr>
          <a:xfrm>
            <a:off x="465325" y="111025"/>
            <a:ext cx="18243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80000"/>
              </a:lnSpc>
              <a:spcBef>
                <a:spcPts val="0"/>
              </a:spcBef>
              <a:spcAft>
                <a:spcPts val="0"/>
              </a:spcAft>
              <a:buNone/>
            </a:pPr>
            <a:r>
              <a:rPr b="0" i="0" lang="en-US" sz="4000" u="none" cap="none" strike="noStrike">
                <a:solidFill>
                  <a:srgbClr val="000000"/>
                </a:solidFill>
                <a:latin typeface="Calibri"/>
                <a:ea typeface="Calibri"/>
                <a:cs typeface="Calibri"/>
                <a:sym typeface="Calibri"/>
              </a:rPr>
              <a:t>RESTful</a:t>
            </a:r>
            <a:r>
              <a:rPr b="0" i="0" lang="en-US" sz="3565" u="none" cap="none" strike="noStrike">
                <a:solidFill>
                  <a:srgbClr val="000000"/>
                </a:solidFill>
                <a:latin typeface="Calibri"/>
                <a:ea typeface="Calibri"/>
                <a:cs typeface="Calibri"/>
                <a:sym typeface="Calibri"/>
              </a:rPr>
              <a:t> </a:t>
            </a:r>
            <a:r>
              <a:rPr b="0" i="0" lang="en-US" sz="3409" u="none" cap="none" strike="noStrike">
                <a:solidFill>
                  <a:srgbClr val="000000"/>
                </a:solidFill>
                <a:latin typeface="Calibri"/>
                <a:ea typeface="Calibri"/>
                <a:cs typeface="Calibri"/>
                <a:sym typeface="Calibri"/>
              </a:rPr>
              <a:t> </a:t>
            </a:r>
            <a:endParaRPr b="0" i="0" sz="3409" u="none" cap="none" strike="noStrike">
              <a:solidFill>
                <a:schemeClr val="dk1"/>
              </a:solidFill>
              <a:latin typeface="Arial"/>
              <a:ea typeface="Arial"/>
              <a:cs typeface="Arial"/>
              <a:sym typeface="Arial"/>
            </a:endParaRPr>
          </a:p>
        </p:txBody>
      </p:sp>
      <p:sp>
        <p:nvSpPr>
          <p:cNvPr id="526" name="Google Shape;526;p92"/>
          <p:cNvSpPr/>
          <p:nvPr/>
        </p:nvSpPr>
        <p:spPr>
          <a:xfrm>
            <a:off x="546575" y="880075"/>
            <a:ext cx="8006400" cy="2465700"/>
          </a:xfrm>
          <a:prstGeom prst="rect">
            <a:avLst/>
          </a:prstGeom>
          <a:noFill/>
          <a:ln>
            <a:noFill/>
          </a:ln>
        </p:spPr>
        <p:txBody>
          <a:bodyPr anchorCtr="0" anchor="t" bIns="45000" lIns="90000" spcFirstLastPara="1" rIns="90000" wrap="square" tIns="45000">
            <a:noAutofit/>
          </a:bodyPr>
          <a:lstStyle/>
          <a:p>
            <a:pPr indent="-316960" lvl="0" marL="343080" marR="0" rtl="0" algn="just">
              <a:lnSpc>
                <a:spcPct val="115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REST is a</a:t>
            </a:r>
            <a:r>
              <a:rPr lang="en-US" sz="2000">
                <a:latin typeface="Calibri"/>
                <a:ea typeface="Calibri"/>
                <a:cs typeface="Calibri"/>
                <a:sym typeface="Calibri"/>
              </a:rPr>
              <a:t> software</a:t>
            </a:r>
            <a:r>
              <a:rPr b="0" i="0" lang="en-US" sz="2000" u="none" cap="none" strike="noStrike">
                <a:solidFill>
                  <a:srgbClr val="000000"/>
                </a:solidFill>
                <a:latin typeface="Calibri"/>
                <a:ea typeface="Calibri"/>
                <a:cs typeface="Calibri"/>
                <a:sym typeface="Calibri"/>
              </a:rPr>
              <a:t> </a:t>
            </a:r>
            <a:r>
              <a:rPr lang="en-US" sz="2000">
                <a:latin typeface="Calibri"/>
                <a:ea typeface="Calibri"/>
                <a:cs typeface="Calibri"/>
                <a:sym typeface="Calibri"/>
              </a:rPr>
              <a:t>architecture that </a:t>
            </a:r>
            <a:r>
              <a:rPr b="0" i="0" lang="en-US" sz="2000" u="none" cap="none" strike="noStrike">
                <a:solidFill>
                  <a:srgbClr val="000000"/>
                </a:solidFill>
                <a:latin typeface="Calibri"/>
                <a:ea typeface="Calibri"/>
                <a:cs typeface="Calibri"/>
                <a:sym typeface="Calibri"/>
              </a:rPr>
              <a:t>stands for REpresentational State Transfer.</a:t>
            </a:r>
            <a:endParaRPr b="0" i="0" sz="2000" u="none" cap="none" strike="noStrike">
              <a:solidFill>
                <a:schemeClr val="dk1"/>
              </a:solidFill>
              <a:latin typeface="Arial"/>
              <a:ea typeface="Arial"/>
              <a:cs typeface="Arial"/>
              <a:sym typeface="Arial"/>
            </a:endParaRPr>
          </a:p>
          <a:p>
            <a:pPr indent="-316960" lvl="0" marL="343080" marR="0" rtl="0" algn="just">
              <a:lnSpc>
                <a:spcPct val="115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It helps to build lightweight, maintainable, and scalable Web Services.</a:t>
            </a:r>
            <a:endParaRPr sz="2000"/>
          </a:p>
          <a:p>
            <a:pPr indent="-316960" lvl="0" marL="343080" marR="0" rtl="0" algn="just">
              <a:lnSpc>
                <a:spcPct val="115000"/>
              </a:lnSpc>
              <a:spcBef>
                <a:spcPts val="479"/>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REST sends information in multiple standards, such as JSON and XML.</a:t>
            </a:r>
            <a:endParaRPr sz="2000">
              <a:latin typeface="Calibri"/>
              <a:ea typeface="Calibri"/>
              <a:cs typeface="Calibri"/>
              <a:sym typeface="Calibri"/>
            </a:endParaRPr>
          </a:p>
          <a:p>
            <a:pPr indent="-316960" lvl="0" marL="343080" marR="0" rtl="0" algn="just">
              <a:lnSpc>
                <a:spcPct val="115000"/>
              </a:lnSpc>
              <a:spcBef>
                <a:spcPts val="479"/>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A service built on the REST architecture is called a RESTful service. The underlying protocol for REST is HTTP, which is the primary web protocol.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641"/>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93"/>
          <p:cNvSpPr/>
          <p:nvPr/>
        </p:nvSpPr>
        <p:spPr>
          <a:xfrm>
            <a:off x="465300" y="107375"/>
            <a:ext cx="14778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80000"/>
              </a:lnSpc>
              <a:spcBef>
                <a:spcPts val="0"/>
              </a:spcBef>
              <a:spcAft>
                <a:spcPts val="0"/>
              </a:spcAft>
              <a:buNone/>
            </a:pPr>
            <a:r>
              <a:rPr b="0" i="0" lang="en-US" sz="4000" u="none" cap="none" strike="noStrike">
                <a:solidFill>
                  <a:srgbClr val="000000"/>
                </a:solidFill>
                <a:latin typeface="Calibri"/>
                <a:ea typeface="Calibri"/>
                <a:cs typeface="Calibri"/>
                <a:sym typeface="Calibri"/>
              </a:rPr>
              <a:t>JSON  </a:t>
            </a:r>
            <a:endParaRPr b="0" i="0" sz="4000" u="none" cap="none" strike="noStrike">
              <a:solidFill>
                <a:schemeClr val="dk1"/>
              </a:solidFill>
              <a:latin typeface="Arial"/>
              <a:ea typeface="Arial"/>
              <a:cs typeface="Arial"/>
              <a:sym typeface="Arial"/>
            </a:endParaRPr>
          </a:p>
        </p:txBody>
      </p:sp>
      <p:sp>
        <p:nvSpPr>
          <p:cNvPr id="532" name="Google Shape;532;p93"/>
          <p:cNvSpPr/>
          <p:nvPr/>
        </p:nvSpPr>
        <p:spPr>
          <a:xfrm>
            <a:off x="465300" y="867125"/>
            <a:ext cx="8139600" cy="3528600"/>
          </a:xfrm>
          <a:prstGeom prst="rect">
            <a:avLst/>
          </a:prstGeom>
          <a:noFill/>
          <a:ln>
            <a:noFill/>
          </a:ln>
        </p:spPr>
        <p:txBody>
          <a:bodyPr anchorCtr="0" anchor="t" bIns="45000" lIns="90000" spcFirstLastPara="1" rIns="90000" wrap="square" tIns="45000">
            <a:noAutofit/>
          </a:bodyPr>
          <a:lstStyle/>
          <a:p>
            <a:pPr indent="-342360" lvl="0" marL="343080" marR="0" rtl="0" algn="just">
              <a:lnSpc>
                <a:spcPct val="100000"/>
              </a:lnSpc>
              <a:spcBef>
                <a:spcPts val="0"/>
              </a:spcBef>
              <a:spcAft>
                <a:spcPts val="0"/>
              </a:spcAft>
              <a:buClr>
                <a:srgbClr val="000000"/>
              </a:buClr>
              <a:buSzPts val="2000"/>
              <a:buFont typeface="Calibri"/>
              <a:buChar char="➢"/>
            </a:pPr>
            <a:r>
              <a:rPr i="0" lang="en-US" sz="2000" u="none" cap="none" strike="noStrike">
                <a:solidFill>
                  <a:schemeClr val="dk1"/>
                </a:solidFill>
                <a:latin typeface="Calibri"/>
                <a:ea typeface="Calibri"/>
                <a:cs typeface="Calibri"/>
                <a:sym typeface="Calibri"/>
              </a:rPr>
              <a:t>JSON stands for JavaScript Object Notation. </a:t>
            </a:r>
            <a:endParaRPr sz="2000">
              <a:latin typeface="Calibri"/>
              <a:ea typeface="Calibri"/>
              <a:cs typeface="Calibri"/>
              <a:sym typeface="Calibri"/>
            </a:endParaRPr>
          </a:p>
          <a:p>
            <a:pPr indent="-342360" lvl="0" marL="343080" marR="0" rtl="0" algn="just">
              <a:lnSpc>
                <a:spcPct val="100000"/>
              </a:lnSpc>
              <a:spcBef>
                <a:spcPts val="479"/>
              </a:spcBef>
              <a:spcAft>
                <a:spcPts val="0"/>
              </a:spcAft>
              <a:buClr>
                <a:srgbClr val="000000"/>
              </a:buClr>
              <a:buSzPts val="2000"/>
              <a:buFont typeface="Calibri"/>
              <a:buChar char="➢"/>
            </a:pPr>
            <a:r>
              <a:rPr i="0" lang="en-US" sz="2000" u="none" cap="none" strike="noStrike">
                <a:solidFill>
                  <a:schemeClr val="dk1"/>
                </a:solidFill>
                <a:latin typeface="Calibri"/>
                <a:ea typeface="Calibri"/>
                <a:cs typeface="Calibri"/>
                <a:sym typeface="Calibri"/>
              </a:rPr>
              <a:t>It is a lightweight</a:t>
            </a:r>
            <a:r>
              <a:rPr lang="en-US" sz="2000">
                <a:solidFill>
                  <a:schemeClr val="dk1"/>
                </a:solidFill>
                <a:latin typeface="Calibri"/>
                <a:ea typeface="Calibri"/>
                <a:cs typeface="Calibri"/>
                <a:sym typeface="Calibri"/>
              </a:rPr>
              <a:t> and</a:t>
            </a:r>
            <a:r>
              <a:rPr i="0" lang="en-US" sz="2000" u="none" cap="none" strike="noStrike">
                <a:solidFill>
                  <a:schemeClr val="dk1"/>
                </a:solidFill>
                <a:latin typeface="Calibri"/>
                <a:ea typeface="Calibri"/>
                <a:cs typeface="Calibri"/>
                <a:sym typeface="Calibri"/>
              </a:rPr>
              <a:t> minimal data format used for storing and transporting data. </a:t>
            </a:r>
            <a:endParaRPr i="0" sz="2000" u="none" cap="none" strike="noStrike">
              <a:solidFill>
                <a:schemeClr val="dk1"/>
              </a:solidFill>
              <a:latin typeface="Calibri"/>
              <a:ea typeface="Calibri"/>
              <a:cs typeface="Calibri"/>
              <a:sym typeface="Calibri"/>
            </a:endParaRPr>
          </a:p>
          <a:p>
            <a:pPr indent="-342360" lvl="0" marL="343080" marR="0" rtl="0" algn="just">
              <a:lnSpc>
                <a:spcPct val="100000"/>
              </a:lnSpc>
              <a:spcBef>
                <a:spcPts val="479"/>
              </a:spcBef>
              <a:spcAft>
                <a:spcPts val="0"/>
              </a:spcAft>
              <a:buClr>
                <a:srgbClr val="000000"/>
              </a:buClr>
              <a:buSzPts val="2000"/>
              <a:buFont typeface="Calibri"/>
              <a:buChar char="➢"/>
            </a:pPr>
            <a:r>
              <a:rPr i="0" lang="en-US" sz="2000" u="none" cap="none" strike="noStrike">
                <a:solidFill>
                  <a:schemeClr val="dk1"/>
                </a:solidFill>
                <a:latin typeface="Calibri"/>
                <a:ea typeface="Calibri"/>
                <a:cs typeface="Calibri"/>
                <a:sym typeface="Calibri"/>
              </a:rPr>
              <a:t>It is </a:t>
            </a:r>
            <a:r>
              <a:rPr i="0" lang="en-US" sz="2000" u="none" cap="none" strike="noStrike">
                <a:solidFill>
                  <a:schemeClr val="dk1"/>
                </a:solidFill>
                <a:latin typeface="Calibri"/>
                <a:ea typeface="Calibri"/>
                <a:cs typeface="Calibri"/>
                <a:sym typeface="Calibri"/>
              </a:rPr>
              <a:t>often u</a:t>
            </a:r>
            <a:r>
              <a:rPr lang="en-US" sz="2000">
                <a:solidFill>
                  <a:schemeClr val="dk1"/>
                </a:solidFill>
                <a:latin typeface="Calibri"/>
                <a:ea typeface="Calibri"/>
                <a:cs typeface="Calibri"/>
                <a:sym typeface="Calibri"/>
              </a:rPr>
              <a:t>sed to </a:t>
            </a:r>
            <a:r>
              <a:rPr i="0" lang="en-US" sz="2000" u="none" cap="none" strike="noStrike">
                <a:solidFill>
                  <a:schemeClr val="dk1"/>
                </a:solidFill>
                <a:latin typeface="Calibri"/>
                <a:ea typeface="Calibri"/>
                <a:cs typeface="Calibri"/>
                <a:sym typeface="Calibri"/>
              </a:rPr>
              <a:t>sen</a:t>
            </a:r>
            <a:r>
              <a:rPr lang="en-US" sz="2000">
                <a:solidFill>
                  <a:schemeClr val="dk1"/>
                </a:solidFill>
                <a:latin typeface="Calibri"/>
                <a:ea typeface="Calibri"/>
                <a:cs typeface="Calibri"/>
                <a:sym typeface="Calibri"/>
              </a:rPr>
              <a:t>d</a:t>
            </a:r>
            <a:r>
              <a:rPr i="0" lang="en-US" sz="2000" u="none" cap="none" strike="noStrike">
                <a:solidFill>
                  <a:schemeClr val="dk1"/>
                </a:solidFill>
                <a:latin typeface="Calibri"/>
                <a:ea typeface="Calibri"/>
                <a:cs typeface="Calibri"/>
                <a:sym typeface="Calibri"/>
              </a:rPr>
              <a:t> data from a server to a web page or application. The fundamentals of the format are easy to understand</a:t>
            </a:r>
            <a:r>
              <a:rPr i="0" lang="en-US" sz="2000" u="none" cap="none" strike="noStrike">
                <a:solidFill>
                  <a:srgbClr val="000000"/>
                </a:solidFill>
                <a:latin typeface="Calibri"/>
                <a:ea typeface="Calibri"/>
                <a:cs typeface="Calibri"/>
                <a:sym typeface="Calibri"/>
              </a:rPr>
              <a:t>.</a:t>
            </a:r>
            <a:endParaRPr sz="2000">
              <a:latin typeface="Calibri"/>
              <a:ea typeface="Calibri"/>
              <a:cs typeface="Calibri"/>
              <a:sym typeface="Calibri"/>
            </a:endParaRPr>
          </a:p>
          <a:p>
            <a:pPr indent="-342360" lvl="0" marL="343080" marR="0" rtl="0" algn="just">
              <a:lnSpc>
                <a:spcPct val="100000"/>
              </a:lnSpc>
              <a:spcBef>
                <a:spcPts val="479"/>
              </a:spcBef>
              <a:spcAft>
                <a:spcPts val="0"/>
              </a:spcAft>
              <a:buClr>
                <a:srgbClr val="000000"/>
              </a:buClr>
              <a:buSzPts val="2000"/>
              <a:buFont typeface="Calibri"/>
              <a:buChar char="➢"/>
            </a:pPr>
            <a:r>
              <a:rPr i="0" lang="en-US" sz="2000" u="none" cap="none" strike="noStrike">
                <a:solidFill>
                  <a:schemeClr val="dk1"/>
                </a:solidFill>
                <a:latin typeface="Calibri"/>
                <a:ea typeface="Calibri"/>
                <a:cs typeface="Calibri"/>
                <a:sym typeface="Calibri"/>
              </a:rPr>
              <a:t>JSON is a text-only format and can be written in any programming language. JSON data is written in key</a:t>
            </a:r>
            <a:r>
              <a:rPr lang="en-US" sz="2000">
                <a:solidFill>
                  <a:schemeClr val="dk1"/>
                </a:solidFill>
                <a:latin typeface="Calibri"/>
                <a:ea typeface="Calibri"/>
                <a:cs typeface="Calibri"/>
                <a:sym typeface="Calibri"/>
              </a:rPr>
              <a:t>-</a:t>
            </a:r>
            <a:r>
              <a:rPr i="0" lang="en-US" sz="2000" u="none" cap="none" strike="noStrike">
                <a:solidFill>
                  <a:schemeClr val="dk1"/>
                </a:solidFill>
                <a:latin typeface="Calibri"/>
                <a:ea typeface="Calibri"/>
                <a:cs typeface="Calibri"/>
                <a:sym typeface="Calibri"/>
              </a:rPr>
              <a:t>value pairs</a:t>
            </a:r>
            <a:r>
              <a:rPr lang="en-US" sz="2000">
                <a:solidFill>
                  <a:schemeClr val="dk1"/>
                </a:solidFill>
                <a:latin typeface="Calibri"/>
                <a:ea typeface="Calibri"/>
                <a:cs typeface="Calibri"/>
                <a:sym typeface="Calibri"/>
              </a:rPr>
              <a:t> that</a:t>
            </a:r>
            <a:r>
              <a:rPr i="0" lang="en-US" sz="2000" u="none" cap="none" strike="noStrike">
                <a:solidFill>
                  <a:schemeClr val="dk1"/>
                </a:solidFill>
                <a:latin typeface="Calibri"/>
                <a:ea typeface="Calibri"/>
                <a:cs typeface="Calibri"/>
                <a:sym typeface="Calibri"/>
              </a:rPr>
              <a:t> consist of a field name (in double quotes), followed by a colon, followed by a value.</a:t>
            </a:r>
            <a:endParaRPr sz="2000">
              <a:latin typeface="Calibri"/>
              <a:ea typeface="Calibri"/>
              <a:cs typeface="Calibri"/>
              <a:sym typeface="Calibri"/>
            </a:endParaRPr>
          </a:p>
          <a:p>
            <a:pPr indent="0" lvl="0" marL="0" marR="0" rtl="0" algn="just">
              <a:lnSpc>
                <a:spcPct val="100000"/>
              </a:lnSpc>
              <a:spcBef>
                <a:spcPts val="479"/>
              </a:spcBef>
              <a:spcAft>
                <a:spcPts val="0"/>
              </a:spcAft>
              <a:buNone/>
            </a:pPr>
            <a:r>
              <a:rPr lang="en-US" sz="2000">
                <a:solidFill>
                  <a:srgbClr val="38761D"/>
                </a:solidFill>
                <a:latin typeface="Calibri"/>
                <a:ea typeface="Calibri"/>
                <a:cs typeface="Calibri"/>
                <a:sym typeface="Calibri"/>
              </a:rPr>
              <a:t>      </a:t>
            </a:r>
            <a:r>
              <a:rPr i="0" lang="en-US" sz="2000" u="none" cap="none" strike="noStrike">
                <a:solidFill>
                  <a:srgbClr val="38761D"/>
                </a:solidFill>
                <a:latin typeface="Calibri"/>
                <a:ea typeface="Calibri"/>
                <a:cs typeface="Calibri"/>
                <a:sym typeface="Calibri"/>
              </a:rPr>
              <a:t>For example:  </a:t>
            </a:r>
            <a:endParaRPr sz="2000">
              <a:solidFill>
                <a:srgbClr val="38761D"/>
              </a:solidFill>
              <a:latin typeface="Calibri"/>
              <a:ea typeface="Calibri"/>
              <a:cs typeface="Calibri"/>
              <a:sym typeface="Calibri"/>
            </a:endParaRPr>
          </a:p>
          <a:p>
            <a:pPr indent="0" lvl="0" marL="0" marR="0" rtl="0" algn="just">
              <a:lnSpc>
                <a:spcPct val="100000"/>
              </a:lnSpc>
              <a:spcBef>
                <a:spcPts val="479"/>
              </a:spcBef>
              <a:spcAft>
                <a:spcPts val="0"/>
              </a:spcAft>
              <a:buNone/>
            </a:pPr>
            <a:r>
              <a:rPr lang="en-US" sz="2000">
                <a:solidFill>
                  <a:srgbClr val="38761D"/>
                </a:solidFill>
                <a:latin typeface="Calibri"/>
                <a:ea typeface="Calibri"/>
                <a:cs typeface="Calibri"/>
                <a:sym typeface="Calibri"/>
              </a:rPr>
              <a:t>                  </a:t>
            </a:r>
            <a:r>
              <a:rPr i="0" lang="en-US" sz="2000" u="none" cap="none" strike="noStrike">
                <a:solidFill>
                  <a:srgbClr val="38761D"/>
                </a:solidFill>
                <a:latin typeface="Calibri"/>
                <a:ea typeface="Calibri"/>
                <a:cs typeface="Calibri"/>
                <a:sym typeface="Calibri"/>
              </a:rPr>
              <a:t>"firstName":"Kathy"</a:t>
            </a:r>
            <a:endParaRPr i="0" sz="2000" u="none" cap="none" strike="noStrike">
              <a:solidFill>
                <a:srgbClr val="38761D"/>
              </a:solidFill>
              <a:latin typeface="Calibri"/>
              <a:ea typeface="Calibri"/>
              <a:cs typeface="Calibri"/>
              <a:sym typeface="Calibri"/>
            </a:endParaRPr>
          </a:p>
          <a:p>
            <a:pPr indent="0" lvl="0" marL="0" marR="0" rtl="0" algn="just">
              <a:lnSpc>
                <a:spcPct val="100000"/>
              </a:lnSpc>
              <a:spcBef>
                <a:spcPts val="641"/>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94"/>
          <p:cNvSpPr/>
          <p:nvPr/>
        </p:nvSpPr>
        <p:spPr>
          <a:xfrm>
            <a:off x="465025" y="99975"/>
            <a:ext cx="41292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80000"/>
              </a:lnSpc>
              <a:spcBef>
                <a:spcPts val="0"/>
              </a:spcBef>
              <a:spcAft>
                <a:spcPts val="0"/>
              </a:spcAft>
              <a:buNone/>
            </a:pPr>
            <a:r>
              <a:rPr b="0" i="0" lang="en-US" sz="4000" u="none" cap="none" strike="noStrike">
                <a:solidFill>
                  <a:srgbClr val="000000"/>
                </a:solidFill>
                <a:latin typeface="Calibri"/>
                <a:ea typeface="Calibri"/>
                <a:cs typeface="Calibri"/>
                <a:sym typeface="Calibri"/>
              </a:rPr>
              <a:t>JSON </a:t>
            </a:r>
            <a:r>
              <a:rPr b="0" i="0" lang="en-US" sz="3409" u="none" cap="none" strike="noStrike">
                <a:solidFill>
                  <a:srgbClr val="000000"/>
                </a:solidFill>
                <a:latin typeface="Calibri"/>
                <a:ea typeface="Calibri"/>
                <a:cs typeface="Calibri"/>
                <a:sym typeface="Calibri"/>
              </a:rPr>
              <a:t> </a:t>
            </a:r>
            <a:endParaRPr b="0" i="0" sz="3409" u="none" cap="none" strike="noStrike">
              <a:solidFill>
                <a:schemeClr val="dk1"/>
              </a:solidFill>
              <a:latin typeface="Arial"/>
              <a:ea typeface="Arial"/>
              <a:cs typeface="Arial"/>
              <a:sym typeface="Arial"/>
            </a:endParaRPr>
          </a:p>
        </p:txBody>
      </p:sp>
      <p:sp>
        <p:nvSpPr>
          <p:cNvPr id="538" name="Google Shape;538;p94"/>
          <p:cNvSpPr/>
          <p:nvPr/>
        </p:nvSpPr>
        <p:spPr>
          <a:xfrm>
            <a:off x="530061" y="842528"/>
            <a:ext cx="8371800" cy="3733200"/>
          </a:xfrm>
          <a:prstGeom prst="rect">
            <a:avLst/>
          </a:prstGeom>
          <a:noFill/>
          <a:ln>
            <a:noFill/>
          </a:ln>
        </p:spPr>
        <p:txBody>
          <a:bodyPr anchorCtr="0" anchor="t" bIns="45000" lIns="90000" spcFirstLastPara="1" rIns="90000" wrap="square" tIns="45000">
            <a:noAutofit/>
          </a:bodyPr>
          <a:lstStyle/>
          <a:p>
            <a:pPr indent="-342360" lvl="0" marL="343080" marR="0" rtl="0" algn="just">
              <a:lnSpc>
                <a:spcPct val="100000"/>
              </a:lnSpc>
              <a:spcBef>
                <a:spcPts val="0"/>
              </a:spcBef>
              <a:spcAft>
                <a:spcPts val="0"/>
              </a:spcAft>
              <a:buClr>
                <a:srgbClr val="000000"/>
              </a:buClr>
              <a:buSzPts val="2000"/>
              <a:buChar char="➢"/>
            </a:pPr>
            <a:r>
              <a:rPr b="1" i="0" lang="en-US" sz="2000" u="none" cap="none" strike="noStrike">
                <a:solidFill>
                  <a:schemeClr val="dk1"/>
                </a:solidFill>
                <a:latin typeface="Calibri"/>
                <a:ea typeface="Calibri"/>
                <a:cs typeface="Calibri"/>
                <a:sym typeface="Calibri"/>
              </a:rPr>
              <a:t>JS</a:t>
            </a:r>
            <a:r>
              <a:rPr b="1" i="0" lang="en-US" sz="2000" u="none" cap="none" strike="noStrike">
                <a:solidFill>
                  <a:schemeClr val="dk1"/>
                </a:solidFill>
                <a:latin typeface="Calibri"/>
                <a:ea typeface="Calibri"/>
                <a:cs typeface="Calibri"/>
                <a:sym typeface="Calibri"/>
              </a:rPr>
              <a:t>ON Object:</a:t>
            </a:r>
            <a:endParaRPr b="1"/>
          </a:p>
          <a:p>
            <a:pPr indent="0" lvl="0" marL="457200" marR="0" rtl="0" algn="just">
              <a:lnSpc>
                <a:spcPct val="100000"/>
              </a:lnSpc>
              <a:spcBef>
                <a:spcPts val="0"/>
              </a:spcBef>
              <a:spcAft>
                <a:spcPts val="0"/>
              </a:spcAft>
              <a:buNone/>
            </a:pPr>
            <a:r>
              <a:t/>
            </a:r>
            <a:endParaRPr/>
          </a:p>
          <a:p>
            <a:pPr indent="0" lvl="0" marL="0" marR="0" rtl="0" algn="just">
              <a:lnSpc>
                <a:spcPct val="100000"/>
              </a:lnSpc>
              <a:spcBef>
                <a:spcPts val="479"/>
              </a:spcBef>
              <a:spcAft>
                <a:spcPts val="0"/>
              </a:spcAft>
              <a:buNone/>
            </a:pPr>
            <a:r>
              <a:t/>
            </a:r>
            <a:endParaRPr sz="2000">
              <a:solidFill>
                <a:schemeClr val="dk1"/>
              </a:solidFill>
            </a:endParaRPr>
          </a:p>
          <a:p>
            <a:pPr indent="0" lvl="0" marL="0" marR="0" rtl="0" algn="just">
              <a:lnSpc>
                <a:spcPct val="100000"/>
              </a:lnSpc>
              <a:spcBef>
                <a:spcPts val="479"/>
              </a:spcBef>
              <a:spcAft>
                <a:spcPts val="0"/>
              </a:spcAft>
              <a:buNone/>
            </a:pPr>
            <a:r>
              <a:t/>
            </a:r>
            <a:endParaRPr sz="2000">
              <a:solidFill>
                <a:schemeClr val="dk1"/>
              </a:solidFill>
            </a:endParaRPr>
          </a:p>
          <a:p>
            <a:pPr indent="-342360" lvl="0" marL="343080" rtl="0" algn="just">
              <a:spcBef>
                <a:spcPts val="0"/>
              </a:spcBef>
              <a:spcAft>
                <a:spcPts val="0"/>
              </a:spcAft>
              <a:buClr>
                <a:schemeClr val="dk1"/>
              </a:buClr>
              <a:buSzPts val="2000"/>
              <a:buChar char="➢"/>
            </a:pPr>
            <a:r>
              <a:rPr b="1" lang="en-US" sz="2000">
                <a:solidFill>
                  <a:schemeClr val="dk1"/>
                </a:solidFill>
                <a:latin typeface="Calibri"/>
                <a:ea typeface="Calibri"/>
                <a:cs typeface="Calibri"/>
                <a:sym typeface="Calibri"/>
              </a:rPr>
              <a:t>JSON Array:</a:t>
            </a:r>
            <a:endParaRPr b="1" sz="2000">
              <a:solidFill>
                <a:schemeClr val="dk1"/>
              </a:solidFill>
              <a:latin typeface="Calibri"/>
              <a:ea typeface="Calibri"/>
              <a:cs typeface="Calibri"/>
              <a:sym typeface="Calibri"/>
            </a:endParaRPr>
          </a:p>
        </p:txBody>
      </p:sp>
      <p:sp>
        <p:nvSpPr>
          <p:cNvPr id="539" name="Google Shape;539;p94"/>
          <p:cNvSpPr/>
          <p:nvPr/>
        </p:nvSpPr>
        <p:spPr>
          <a:xfrm>
            <a:off x="862300" y="2447500"/>
            <a:ext cx="7743300" cy="1815900"/>
          </a:xfrm>
          <a:prstGeom prst="rect">
            <a:avLst/>
          </a:prstGeom>
          <a:noFill/>
          <a:ln>
            <a:noFill/>
          </a:ln>
        </p:spPr>
        <p:txBody>
          <a:bodyPr anchorCtr="0" anchor="t" bIns="45000" lIns="90000" spcFirstLastPara="1" rIns="90000" wrap="square" tIns="45000">
            <a:noAutofit/>
          </a:bodyPr>
          <a:lstStyle/>
          <a:p>
            <a:pPr indent="0" lvl="0" marL="720" marR="0" rtl="0" algn="just">
              <a:spcBef>
                <a:spcPts val="0"/>
              </a:spcBef>
              <a:spcAft>
                <a:spcPts val="0"/>
              </a:spcAft>
              <a:buNone/>
            </a:pPr>
            <a:r>
              <a:rPr b="0" i="0" lang="en-US" sz="2000" u="none" cap="none" strike="noStrike">
                <a:solidFill>
                  <a:schemeClr val="dk1"/>
                </a:solidFill>
                <a:latin typeface="Calibri"/>
                <a:ea typeface="Calibri"/>
                <a:cs typeface="Calibri"/>
                <a:sym typeface="Calibri"/>
              </a:rPr>
              <a:t>It is a collection of associative JSON objects contained inside of square brackets.     "employees":[</a:t>
            </a:r>
            <a:r>
              <a:rPr lang="en-US"/>
              <a:t> </a:t>
            </a:r>
            <a:r>
              <a:rPr b="0" i="0" lang="en-US" sz="2000" u="none" cap="none" strike="noStrike">
                <a:solidFill>
                  <a:schemeClr val="dk1"/>
                </a:solidFill>
                <a:latin typeface="Calibri"/>
                <a:ea typeface="Calibri"/>
                <a:cs typeface="Calibri"/>
                <a:sym typeface="Calibri"/>
              </a:rPr>
              <a:t>{"firstName":"Kathy", "lastName":"Harris"},</a:t>
            </a:r>
            <a:endParaRPr/>
          </a:p>
          <a:p>
            <a:pPr indent="0" lvl="0" marL="0" marR="0" rtl="0" algn="just">
              <a:lnSpc>
                <a:spcPct val="100000"/>
              </a:lnSpc>
              <a:spcBef>
                <a:spcPts val="641"/>
              </a:spcBef>
              <a:spcAft>
                <a:spcPts val="0"/>
              </a:spcAft>
              <a:buNone/>
            </a:pPr>
            <a:r>
              <a:rPr b="0" i="0" lang="en-US" sz="2000" u="none" cap="none" strike="noStrike">
                <a:solidFill>
                  <a:schemeClr val="dk1"/>
                </a:solidFill>
                <a:latin typeface="Calibri"/>
                <a:ea typeface="Calibri"/>
                <a:cs typeface="Calibri"/>
                <a:sym typeface="Calibri"/>
              </a:rPr>
              <a:t>                                                {"firstName":"James", "lastName":"Smith"},</a:t>
            </a:r>
            <a:endParaRPr/>
          </a:p>
          <a:p>
            <a:pPr indent="0" lvl="0" marL="0" marR="0" rtl="0" algn="just">
              <a:lnSpc>
                <a:spcPct val="100000"/>
              </a:lnSpc>
              <a:spcBef>
                <a:spcPts val="641"/>
              </a:spcBef>
              <a:spcAft>
                <a:spcPts val="0"/>
              </a:spcAft>
              <a:buNone/>
            </a:pPr>
            <a:r>
              <a:rPr b="0" i="0" lang="en-US" sz="2000" u="none" cap="none" strike="noStrike">
                <a:solidFill>
                  <a:schemeClr val="dk1"/>
                </a:solidFill>
                <a:latin typeface="Calibri"/>
                <a:ea typeface="Calibri"/>
                <a:cs typeface="Calibri"/>
                <a:sym typeface="Calibri"/>
              </a:rPr>
              <a:t>                                                {"firstName":"Mary", "lastName":"Jones"} ]</a:t>
            </a:r>
            <a:endParaRPr b="0" i="0" sz="2000" u="none" cap="none" strike="noStrike">
              <a:solidFill>
                <a:schemeClr val="dk1"/>
              </a:solidFill>
              <a:latin typeface="Calibri"/>
              <a:ea typeface="Calibri"/>
              <a:cs typeface="Calibri"/>
              <a:sym typeface="Calibri"/>
            </a:endParaRPr>
          </a:p>
        </p:txBody>
      </p:sp>
      <p:sp>
        <p:nvSpPr>
          <p:cNvPr id="540" name="Google Shape;540;p94"/>
          <p:cNvSpPr/>
          <p:nvPr/>
        </p:nvSpPr>
        <p:spPr>
          <a:xfrm>
            <a:off x="895925" y="1128975"/>
            <a:ext cx="7481700" cy="1056300"/>
          </a:xfrm>
          <a:prstGeom prst="rect">
            <a:avLst/>
          </a:prstGeom>
          <a:noFill/>
          <a:ln>
            <a:noFill/>
          </a:ln>
        </p:spPr>
        <p:txBody>
          <a:bodyPr anchorCtr="0" anchor="t" bIns="45000" lIns="90000" spcFirstLastPara="1" rIns="90000" wrap="square" tIns="45000">
            <a:noAutofit/>
          </a:bodyPr>
          <a:lstStyle/>
          <a:p>
            <a:pPr indent="0" lvl="0" marL="720" marR="0" rtl="0" algn="just">
              <a:lnSpc>
                <a:spcPct val="100000"/>
              </a:lnSpc>
              <a:spcBef>
                <a:spcPts val="0"/>
              </a:spcBef>
              <a:spcAft>
                <a:spcPts val="0"/>
              </a:spcAft>
              <a:buNone/>
            </a:pPr>
            <a:r>
              <a:rPr b="0" i="0" lang="en-US" sz="2000" u="none" cap="none" strike="noStrike">
                <a:solidFill>
                  <a:schemeClr val="dk1"/>
                </a:solidFill>
                <a:latin typeface="Calibri"/>
                <a:ea typeface="Calibri"/>
                <a:cs typeface="Calibri"/>
                <a:sym typeface="Calibri"/>
              </a:rPr>
              <a:t>It is a collection of key</a:t>
            </a:r>
            <a:r>
              <a:rPr lang="en-US" sz="2000">
                <a:solidFill>
                  <a:schemeClr val="dk1"/>
                </a:solidFill>
                <a:latin typeface="Calibri"/>
                <a:ea typeface="Calibri"/>
                <a:cs typeface="Calibri"/>
                <a:sym typeface="Calibri"/>
              </a:rPr>
              <a:t>-</a:t>
            </a:r>
            <a:r>
              <a:rPr b="0" i="0" lang="en-US" sz="2000" u="none" cap="none" strike="noStrike">
                <a:solidFill>
                  <a:schemeClr val="dk1"/>
                </a:solidFill>
                <a:latin typeface="Calibri"/>
                <a:ea typeface="Calibri"/>
                <a:cs typeface="Calibri"/>
                <a:sym typeface="Calibri"/>
              </a:rPr>
              <a:t>value pairs. The key</a:t>
            </a:r>
            <a:r>
              <a:rPr lang="en-US" sz="2000">
                <a:solidFill>
                  <a:schemeClr val="dk1"/>
                </a:solidFill>
                <a:latin typeface="Calibri"/>
                <a:ea typeface="Calibri"/>
                <a:cs typeface="Calibri"/>
                <a:sym typeface="Calibri"/>
              </a:rPr>
              <a:t>-</a:t>
            </a:r>
            <a:r>
              <a:rPr b="0" i="0" lang="en-US" sz="2000" u="none" cap="none" strike="noStrike">
                <a:solidFill>
                  <a:schemeClr val="dk1"/>
                </a:solidFill>
                <a:latin typeface="Calibri"/>
                <a:ea typeface="Calibri"/>
                <a:cs typeface="Calibri"/>
                <a:sym typeface="Calibri"/>
              </a:rPr>
              <a:t>value pairs are written inside curly braces. For example, </a:t>
            </a:r>
            <a:endParaRPr b="0" i="0" sz="2000" u="none" cap="none" strike="noStrike">
              <a:solidFill>
                <a:schemeClr val="dk1"/>
              </a:solidFill>
              <a:latin typeface="Calibri"/>
              <a:ea typeface="Calibri"/>
              <a:cs typeface="Calibri"/>
              <a:sym typeface="Calibri"/>
            </a:endParaRPr>
          </a:p>
          <a:p>
            <a:pPr indent="0" lvl="2" marL="915120" marR="0" rtl="0" algn="just">
              <a:spcBef>
                <a:spcPts val="479"/>
              </a:spcBef>
              <a:spcAft>
                <a:spcPts val="0"/>
              </a:spcAft>
              <a:buNone/>
            </a:pPr>
            <a:r>
              <a:rPr lang="en-US" sz="2000">
                <a:solidFill>
                  <a:schemeClr val="dk1"/>
                </a:solidFill>
                <a:latin typeface="Calibri"/>
                <a:ea typeface="Calibri"/>
                <a:cs typeface="Calibri"/>
                <a:sym typeface="Calibri"/>
              </a:rPr>
              <a:t>                               </a:t>
            </a:r>
            <a:r>
              <a:rPr b="0" i="0" lang="en-US" sz="2000" u="none" cap="none" strike="noStrike">
                <a:solidFill>
                  <a:schemeClr val="dk1"/>
                </a:solidFill>
                <a:latin typeface="Calibri"/>
                <a:ea typeface="Calibri"/>
                <a:cs typeface="Calibri"/>
                <a:sym typeface="Calibri"/>
              </a:rPr>
              <a:t>{"firstName":</a:t>
            </a:r>
            <a:r>
              <a:rPr lang="en-US" sz="2000">
                <a:solidFill>
                  <a:schemeClr val="dk1"/>
                </a:solidFill>
                <a:latin typeface="Calibri"/>
                <a:ea typeface="Calibri"/>
                <a:cs typeface="Calibri"/>
                <a:sym typeface="Calibri"/>
              </a:rPr>
              <a:t>"</a:t>
            </a:r>
            <a:r>
              <a:rPr b="0" i="0" lang="en-US" sz="2000" u="none" cap="none" strike="noStrike">
                <a:solidFill>
                  <a:schemeClr val="dk1"/>
                </a:solidFill>
                <a:latin typeface="Calibri"/>
                <a:ea typeface="Calibri"/>
                <a:cs typeface="Calibri"/>
                <a:sym typeface="Calibri"/>
              </a:rPr>
              <a:t>Kathy","lastName":"Harris"}</a:t>
            </a:r>
            <a:endParaRPr b="0" i="0" sz="2000" u="none" cap="none" strike="noStrike">
              <a:solidFill>
                <a:schemeClr val="dk1"/>
              </a:solidFill>
              <a:latin typeface="Calibri"/>
              <a:ea typeface="Calibri"/>
              <a:cs typeface="Calibri"/>
              <a:sym typeface="Calibri"/>
            </a:endParaRPr>
          </a:p>
          <a:p>
            <a:pPr indent="0" lvl="2" marL="915120" marR="0" rtl="0" algn="just">
              <a:spcBef>
                <a:spcPts val="479"/>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95"/>
          <p:cNvSpPr/>
          <p:nvPr/>
        </p:nvSpPr>
        <p:spPr>
          <a:xfrm>
            <a:off x="443175" y="99125"/>
            <a:ext cx="35358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Calibri"/>
                <a:ea typeface="Calibri"/>
                <a:cs typeface="Calibri"/>
                <a:sym typeface="Calibri"/>
              </a:rPr>
              <a:t>JSON vs XML  </a:t>
            </a:r>
            <a:endParaRPr b="0" i="0" sz="4000" u="none" cap="none" strike="noStrike">
              <a:solidFill>
                <a:schemeClr val="dk1"/>
              </a:solidFill>
              <a:latin typeface="Arial"/>
              <a:ea typeface="Arial"/>
              <a:cs typeface="Arial"/>
              <a:sym typeface="Arial"/>
            </a:endParaRPr>
          </a:p>
        </p:txBody>
      </p:sp>
      <p:sp>
        <p:nvSpPr>
          <p:cNvPr id="546" name="Google Shape;546;p95"/>
          <p:cNvSpPr/>
          <p:nvPr/>
        </p:nvSpPr>
        <p:spPr>
          <a:xfrm>
            <a:off x="4988561" y="886404"/>
            <a:ext cx="3098797" cy="3630958"/>
          </a:xfrm>
          <a:prstGeom prst="rect">
            <a:avLst/>
          </a:prstGeom>
          <a:noFill/>
          <a:ln>
            <a:noFill/>
          </a:ln>
        </p:spPr>
        <p:txBody>
          <a:bodyPr anchorCtr="0" anchor="t" bIns="45000" lIns="90000" spcFirstLastPara="1" rIns="90000" wrap="square" tIns="45000">
            <a:noAutofit/>
          </a:bodyPr>
          <a:lstStyle/>
          <a:p>
            <a:pPr indent="0" lvl="0" marL="720" marR="0" rtl="0" algn="l">
              <a:lnSpc>
                <a:spcPct val="100000"/>
              </a:lnSpc>
              <a:spcBef>
                <a:spcPts val="0"/>
              </a:spcBef>
              <a:spcAft>
                <a:spcPts val="0"/>
              </a:spcAft>
              <a:buNone/>
            </a:pPr>
            <a:r>
              <a:rPr b="1" i="0" lang="en-US" u="none" cap="none" strike="noStrike">
                <a:solidFill>
                  <a:srgbClr val="974806"/>
                </a:solidFill>
                <a:latin typeface="Calibri"/>
                <a:ea typeface="Calibri"/>
                <a:cs typeface="Calibri"/>
                <a:sym typeface="Calibri"/>
              </a:rPr>
              <a:t>XML Format:</a:t>
            </a:r>
            <a:endParaRPr/>
          </a:p>
          <a:p>
            <a:pPr indent="0" lvl="0" marL="0" marR="0" rtl="0" algn="l">
              <a:spcBef>
                <a:spcPts val="0"/>
              </a:spcBef>
              <a:spcAft>
                <a:spcPts val="0"/>
              </a:spcAft>
              <a:buNone/>
            </a:pPr>
            <a:r>
              <a:t/>
            </a:r>
            <a:endParaRPr b="1">
              <a:solidFill>
                <a:srgbClr val="974806"/>
              </a:solidFill>
              <a:latin typeface="Calibri"/>
              <a:ea typeface="Calibri"/>
              <a:cs typeface="Calibri"/>
              <a:sym typeface="Calibri"/>
            </a:endParaRPr>
          </a:p>
          <a:p>
            <a:pPr indent="0" lvl="0" marL="0" marR="0" rtl="0" algn="l">
              <a:spcBef>
                <a:spcPts val="0"/>
              </a:spcBef>
              <a:spcAft>
                <a:spcPts val="0"/>
              </a:spcAft>
              <a:buNone/>
            </a:pPr>
            <a:r>
              <a:rPr b="0" i="0" lang="en-US" u="none" cap="none" strike="noStrike">
                <a:solidFill>
                  <a:srgbClr val="974806"/>
                </a:solidFill>
                <a:latin typeface="Calibri"/>
                <a:ea typeface="Calibri"/>
                <a:cs typeface="Calibri"/>
                <a:sym typeface="Calibri"/>
              </a:rPr>
              <a:t>&lt;employees&gt;</a:t>
            </a:r>
            <a:br>
              <a:rPr b="0" i="0" lang="en-US" u="none" cap="none" strike="noStrike">
                <a:solidFill>
                  <a:srgbClr val="974806"/>
                </a:solidFill>
                <a:latin typeface="Calibri"/>
                <a:ea typeface="Calibri"/>
                <a:cs typeface="Calibri"/>
                <a:sym typeface="Calibri"/>
              </a:rPr>
            </a:br>
            <a:r>
              <a:rPr b="0" i="0" lang="en-US" u="none" cap="none" strike="noStrike">
                <a:solidFill>
                  <a:srgbClr val="974806"/>
                </a:solidFill>
                <a:latin typeface="Calibri"/>
                <a:ea typeface="Calibri"/>
                <a:cs typeface="Calibri"/>
                <a:sym typeface="Calibri"/>
              </a:rPr>
              <a:t>    &lt;employee&gt;</a:t>
            </a:r>
            <a:br>
              <a:rPr b="0" i="0" lang="en-US" u="none" cap="none" strike="noStrike">
                <a:solidFill>
                  <a:srgbClr val="974806"/>
                </a:solidFill>
                <a:latin typeface="Calibri"/>
                <a:ea typeface="Calibri"/>
                <a:cs typeface="Calibri"/>
                <a:sym typeface="Calibri"/>
              </a:rPr>
            </a:br>
            <a:r>
              <a:rPr b="0" i="0" lang="en-US" u="none" cap="none" strike="noStrike">
                <a:solidFill>
                  <a:srgbClr val="974806"/>
                </a:solidFill>
                <a:latin typeface="Calibri"/>
                <a:ea typeface="Calibri"/>
                <a:cs typeface="Calibri"/>
                <a:sym typeface="Calibri"/>
              </a:rPr>
              <a:t>       &lt;firstName&gt;</a:t>
            </a:r>
            <a:r>
              <a:rPr b="1" i="0" lang="en-US" u="none" cap="none" strike="noStrike">
                <a:solidFill>
                  <a:srgbClr val="974806"/>
                </a:solidFill>
                <a:latin typeface="Calibri"/>
                <a:ea typeface="Calibri"/>
                <a:cs typeface="Calibri"/>
                <a:sym typeface="Calibri"/>
              </a:rPr>
              <a:t>John</a:t>
            </a:r>
            <a:r>
              <a:rPr b="0" i="0" lang="en-US" u="none" cap="none" strike="noStrike">
                <a:solidFill>
                  <a:srgbClr val="974806"/>
                </a:solidFill>
                <a:latin typeface="Calibri"/>
                <a:ea typeface="Calibri"/>
                <a:cs typeface="Calibri"/>
                <a:sym typeface="Calibri"/>
              </a:rPr>
              <a:t>&lt;/firstName&gt; </a:t>
            </a:r>
            <a:endParaRPr/>
          </a:p>
          <a:p>
            <a:pPr indent="0" lvl="0" marL="0" marR="0" rtl="0" algn="l">
              <a:spcBef>
                <a:spcPts val="0"/>
              </a:spcBef>
              <a:spcAft>
                <a:spcPts val="0"/>
              </a:spcAft>
              <a:buNone/>
            </a:pPr>
            <a:r>
              <a:rPr lang="en-US">
                <a:solidFill>
                  <a:srgbClr val="974806"/>
                </a:solidFill>
                <a:latin typeface="Calibri"/>
                <a:ea typeface="Calibri"/>
                <a:cs typeface="Calibri"/>
                <a:sym typeface="Calibri"/>
              </a:rPr>
              <a:t>       &lt;lastName&gt;</a:t>
            </a:r>
            <a:r>
              <a:rPr b="1" lang="en-US">
                <a:solidFill>
                  <a:srgbClr val="974806"/>
                </a:solidFill>
                <a:latin typeface="Calibri"/>
                <a:ea typeface="Calibri"/>
                <a:cs typeface="Calibri"/>
                <a:sym typeface="Calibri"/>
              </a:rPr>
              <a:t>Doe</a:t>
            </a:r>
            <a:r>
              <a:rPr lang="en-US">
                <a:solidFill>
                  <a:srgbClr val="974806"/>
                </a:solidFill>
                <a:latin typeface="Calibri"/>
                <a:ea typeface="Calibri"/>
                <a:cs typeface="Calibri"/>
                <a:sym typeface="Calibri"/>
              </a:rPr>
              <a:t>&lt;/lastName&gt;</a:t>
            </a:r>
            <a:br>
              <a:rPr lang="en-US">
                <a:solidFill>
                  <a:srgbClr val="974806"/>
                </a:solidFill>
                <a:latin typeface="Calibri"/>
                <a:ea typeface="Calibri"/>
                <a:cs typeface="Calibri"/>
                <a:sym typeface="Calibri"/>
              </a:rPr>
            </a:br>
            <a:r>
              <a:rPr lang="en-US">
                <a:solidFill>
                  <a:srgbClr val="974806"/>
                </a:solidFill>
                <a:latin typeface="Calibri"/>
                <a:ea typeface="Calibri"/>
                <a:cs typeface="Calibri"/>
                <a:sym typeface="Calibri"/>
              </a:rPr>
              <a:t>    &lt;/employee&gt;</a:t>
            </a:r>
            <a:br>
              <a:rPr lang="en-US">
                <a:solidFill>
                  <a:srgbClr val="974806"/>
                </a:solidFill>
                <a:latin typeface="Calibri"/>
                <a:ea typeface="Calibri"/>
                <a:cs typeface="Calibri"/>
                <a:sym typeface="Calibri"/>
              </a:rPr>
            </a:br>
            <a:r>
              <a:rPr lang="en-US">
                <a:solidFill>
                  <a:srgbClr val="974806"/>
                </a:solidFill>
                <a:latin typeface="Calibri"/>
                <a:ea typeface="Calibri"/>
                <a:cs typeface="Calibri"/>
                <a:sym typeface="Calibri"/>
              </a:rPr>
              <a:t>    &lt;employee&gt;</a:t>
            </a:r>
            <a:br>
              <a:rPr lang="en-US">
                <a:solidFill>
                  <a:srgbClr val="974806"/>
                </a:solidFill>
                <a:latin typeface="Calibri"/>
                <a:ea typeface="Calibri"/>
                <a:cs typeface="Calibri"/>
                <a:sym typeface="Calibri"/>
              </a:rPr>
            </a:br>
            <a:r>
              <a:rPr lang="en-US">
                <a:solidFill>
                  <a:srgbClr val="974806"/>
                </a:solidFill>
                <a:latin typeface="Calibri"/>
                <a:ea typeface="Calibri"/>
                <a:cs typeface="Calibri"/>
                <a:sym typeface="Calibri"/>
              </a:rPr>
              <a:t>       &lt;firstName&gt;</a:t>
            </a:r>
            <a:r>
              <a:rPr b="1" lang="en-US">
                <a:solidFill>
                  <a:srgbClr val="974806"/>
                </a:solidFill>
                <a:latin typeface="Calibri"/>
                <a:ea typeface="Calibri"/>
                <a:cs typeface="Calibri"/>
                <a:sym typeface="Calibri"/>
              </a:rPr>
              <a:t>Anna</a:t>
            </a:r>
            <a:r>
              <a:rPr lang="en-US">
                <a:solidFill>
                  <a:srgbClr val="974806"/>
                </a:solidFill>
                <a:latin typeface="Calibri"/>
                <a:ea typeface="Calibri"/>
                <a:cs typeface="Calibri"/>
                <a:sym typeface="Calibri"/>
              </a:rPr>
              <a:t>&lt;/firstName&gt; </a:t>
            </a:r>
            <a:endParaRPr/>
          </a:p>
          <a:p>
            <a:pPr indent="0" lvl="0" marL="0" marR="0" rtl="0" algn="l">
              <a:spcBef>
                <a:spcPts val="0"/>
              </a:spcBef>
              <a:spcAft>
                <a:spcPts val="0"/>
              </a:spcAft>
              <a:buNone/>
            </a:pPr>
            <a:r>
              <a:rPr lang="en-US">
                <a:solidFill>
                  <a:srgbClr val="974806"/>
                </a:solidFill>
                <a:latin typeface="Calibri"/>
                <a:ea typeface="Calibri"/>
                <a:cs typeface="Calibri"/>
                <a:sym typeface="Calibri"/>
              </a:rPr>
              <a:t>       &lt;lastName&gt;</a:t>
            </a:r>
            <a:r>
              <a:rPr b="1" lang="en-US">
                <a:solidFill>
                  <a:srgbClr val="974806"/>
                </a:solidFill>
                <a:latin typeface="Calibri"/>
                <a:ea typeface="Calibri"/>
                <a:cs typeface="Calibri"/>
                <a:sym typeface="Calibri"/>
              </a:rPr>
              <a:t>Smith</a:t>
            </a:r>
            <a:r>
              <a:rPr lang="en-US">
                <a:solidFill>
                  <a:srgbClr val="974806"/>
                </a:solidFill>
                <a:latin typeface="Calibri"/>
                <a:ea typeface="Calibri"/>
                <a:cs typeface="Calibri"/>
                <a:sym typeface="Calibri"/>
              </a:rPr>
              <a:t>&lt;/lastName&gt;</a:t>
            </a:r>
            <a:br>
              <a:rPr lang="en-US">
                <a:solidFill>
                  <a:srgbClr val="974806"/>
                </a:solidFill>
                <a:latin typeface="Calibri"/>
                <a:ea typeface="Calibri"/>
                <a:cs typeface="Calibri"/>
                <a:sym typeface="Calibri"/>
              </a:rPr>
            </a:br>
            <a:r>
              <a:rPr lang="en-US">
                <a:solidFill>
                  <a:srgbClr val="974806"/>
                </a:solidFill>
                <a:latin typeface="Calibri"/>
                <a:ea typeface="Calibri"/>
                <a:cs typeface="Calibri"/>
                <a:sym typeface="Calibri"/>
              </a:rPr>
              <a:t>    &lt;/employee&gt;</a:t>
            </a:r>
            <a:br>
              <a:rPr lang="en-US">
                <a:solidFill>
                  <a:srgbClr val="974806"/>
                </a:solidFill>
                <a:latin typeface="Calibri"/>
                <a:ea typeface="Calibri"/>
                <a:cs typeface="Calibri"/>
                <a:sym typeface="Calibri"/>
              </a:rPr>
            </a:br>
            <a:r>
              <a:rPr lang="en-US">
                <a:solidFill>
                  <a:srgbClr val="974806"/>
                </a:solidFill>
                <a:latin typeface="Calibri"/>
                <a:ea typeface="Calibri"/>
                <a:cs typeface="Calibri"/>
                <a:sym typeface="Calibri"/>
              </a:rPr>
              <a:t>    &lt;employee&gt;</a:t>
            </a:r>
            <a:br>
              <a:rPr lang="en-US">
                <a:solidFill>
                  <a:srgbClr val="974806"/>
                </a:solidFill>
                <a:latin typeface="Calibri"/>
                <a:ea typeface="Calibri"/>
                <a:cs typeface="Calibri"/>
                <a:sym typeface="Calibri"/>
              </a:rPr>
            </a:br>
            <a:r>
              <a:rPr lang="en-US">
                <a:solidFill>
                  <a:srgbClr val="974806"/>
                </a:solidFill>
                <a:latin typeface="Calibri"/>
                <a:ea typeface="Calibri"/>
                <a:cs typeface="Calibri"/>
                <a:sym typeface="Calibri"/>
              </a:rPr>
              <a:t>        &lt;firstName&gt;</a:t>
            </a:r>
            <a:r>
              <a:rPr b="1" lang="en-US">
                <a:solidFill>
                  <a:srgbClr val="974806"/>
                </a:solidFill>
                <a:latin typeface="Calibri"/>
                <a:ea typeface="Calibri"/>
                <a:cs typeface="Calibri"/>
                <a:sym typeface="Calibri"/>
              </a:rPr>
              <a:t>Peter</a:t>
            </a:r>
            <a:r>
              <a:rPr lang="en-US">
                <a:solidFill>
                  <a:srgbClr val="974806"/>
                </a:solidFill>
                <a:latin typeface="Calibri"/>
                <a:ea typeface="Calibri"/>
                <a:cs typeface="Calibri"/>
                <a:sym typeface="Calibri"/>
              </a:rPr>
              <a:t>&lt;/firstName&gt; </a:t>
            </a:r>
            <a:endParaRPr/>
          </a:p>
          <a:p>
            <a:pPr indent="0" lvl="0" marL="0" marR="0" rtl="0" algn="l">
              <a:spcBef>
                <a:spcPts val="0"/>
              </a:spcBef>
              <a:spcAft>
                <a:spcPts val="0"/>
              </a:spcAft>
              <a:buNone/>
            </a:pPr>
            <a:r>
              <a:rPr lang="en-US">
                <a:solidFill>
                  <a:srgbClr val="974806"/>
                </a:solidFill>
                <a:latin typeface="Calibri"/>
                <a:ea typeface="Calibri"/>
                <a:cs typeface="Calibri"/>
                <a:sym typeface="Calibri"/>
              </a:rPr>
              <a:t>        &lt;lastName&gt;</a:t>
            </a:r>
            <a:r>
              <a:rPr b="1" lang="en-US">
                <a:solidFill>
                  <a:srgbClr val="974806"/>
                </a:solidFill>
                <a:latin typeface="Calibri"/>
                <a:ea typeface="Calibri"/>
                <a:cs typeface="Calibri"/>
                <a:sym typeface="Calibri"/>
              </a:rPr>
              <a:t>Jones</a:t>
            </a:r>
            <a:r>
              <a:rPr lang="en-US">
                <a:solidFill>
                  <a:srgbClr val="974806"/>
                </a:solidFill>
                <a:latin typeface="Calibri"/>
                <a:ea typeface="Calibri"/>
                <a:cs typeface="Calibri"/>
                <a:sym typeface="Calibri"/>
              </a:rPr>
              <a:t>&lt;/lastName&gt;</a:t>
            </a:r>
            <a:br>
              <a:rPr lang="en-US">
                <a:solidFill>
                  <a:srgbClr val="974806"/>
                </a:solidFill>
                <a:latin typeface="Calibri"/>
                <a:ea typeface="Calibri"/>
                <a:cs typeface="Calibri"/>
                <a:sym typeface="Calibri"/>
              </a:rPr>
            </a:br>
            <a:r>
              <a:rPr lang="en-US">
                <a:solidFill>
                  <a:srgbClr val="974806"/>
                </a:solidFill>
                <a:latin typeface="Calibri"/>
                <a:ea typeface="Calibri"/>
                <a:cs typeface="Calibri"/>
                <a:sym typeface="Calibri"/>
              </a:rPr>
              <a:t>    &lt;/employee&gt;</a:t>
            </a:r>
            <a:br>
              <a:rPr lang="en-US">
                <a:solidFill>
                  <a:srgbClr val="974806"/>
                </a:solidFill>
                <a:latin typeface="Calibri"/>
                <a:ea typeface="Calibri"/>
                <a:cs typeface="Calibri"/>
                <a:sym typeface="Calibri"/>
              </a:rPr>
            </a:br>
            <a:r>
              <a:rPr lang="en-US">
                <a:solidFill>
                  <a:srgbClr val="974806"/>
                </a:solidFill>
                <a:latin typeface="Calibri"/>
                <a:ea typeface="Calibri"/>
                <a:cs typeface="Calibri"/>
                <a:sym typeface="Calibri"/>
              </a:rPr>
              <a:t>&lt;/employees&gt;</a:t>
            </a:r>
            <a:endParaRPr/>
          </a:p>
        </p:txBody>
      </p:sp>
      <p:sp>
        <p:nvSpPr>
          <p:cNvPr id="547" name="Google Shape;547;p95"/>
          <p:cNvSpPr/>
          <p:nvPr/>
        </p:nvSpPr>
        <p:spPr>
          <a:xfrm>
            <a:off x="511388" y="961108"/>
            <a:ext cx="4382345" cy="1653145"/>
          </a:xfrm>
          <a:prstGeom prst="rect">
            <a:avLst/>
          </a:prstGeom>
          <a:noFill/>
          <a:ln>
            <a:noFill/>
          </a:ln>
        </p:spPr>
        <p:txBody>
          <a:bodyPr anchorCtr="0" anchor="t" bIns="45000" lIns="90000" spcFirstLastPara="1" rIns="90000" wrap="square" tIns="45000">
            <a:noAutofit/>
          </a:bodyPr>
          <a:lstStyle/>
          <a:p>
            <a:pPr indent="0" lvl="0" marL="720" marR="0" rtl="0" algn="l">
              <a:lnSpc>
                <a:spcPct val="80000"/>
              </a:lnSpc>
              <a:spcBef>
                <a:spcPts val="0"/>
              </a:spcBef>
              <a:spcAft>
                <a:spcPts val="0"/>
              </a:spcAft>
              <a:buNone/>
            </a:pPr>
            <a:r>
              <a:rPr b="1" lang="en-US">
                <a:solidFill>
                  <a:schemeClr val="dk2"/>
                </a:solidFill>
                <a:latin typeface="Arial"/>
                <a:ea typeface="Arial"/>
                <a:cs typeface="Arial"/>
                <a:sym typeface="Arial"/>
              </a:rPr>
              <a:t>Java Data Structures:</a:t>
            </a:r>
            <a:endParaRPr/>
          </a:p>
          <a:p>
            <a:pPr indent="0" lvl="0" marL="720" marR="0" rtl="0" algn="l">
              <a:lnSpc>
                <a:spcPct val="80000"/>
              </a:lnSpc>
              <a:spcBef>
                <a:spcPts val="479"/>
              </a:spcBef>
              <a:spcAft>
                <a:spcPts val="0"/>
              </a:spcAft>
              <a:buNone/>
            </a:pPr>
            <a:r>
              <a:t/>
            </a:r>
            <a:endParaRPr b="1">
              <a:solidFill>
                <a:schemeClr val="dk2"/>
              </a:solidFill>
              <a:latin typeface="Arial"/>
              <a:ea typeface="Arial"/>
              <a:cs typeface="Arial"/>
              <a:sym typeface="Arial"/>
            </a:endParaRPr>
          </a:p>
          <a:p>
            <a:pPr indent="0" lvl="0" marL="720" marR="0" rtl="0" algn="l">
              <a:lnSpc>
                <a:spcPct val="80000"/>
              </a:lnSpc>
              <a:spcBef>
                <a:spcPts val="479"/>
              </a:spcBef>
              <a:spcAft>
                <a:spcPts val="0"/>
              </a:spcAft>
              <a:buNone/>
            </a:pPr>
            <a:r>
              <a:rPr lang="en-US">
                <a:solidFill>
                  <a:schemeClr val="dk2"/>
                </a:solidFill>
                <a:latin typeface="Arial"/>
                <a:ea typeface="Arial"/>
                <a:cs typeface="Arial"/>
                <a:sym typeface="Arial"/>
              </a:rPr>
              <a:t>public class Employee{</a:t>
            </a:r>
            <a:endParaRPr/>
          </a:p>
          <a:p>
            <a:pPr indent="0" lvl="0" marL="720" marR="0" rtl="0" algn="l">
              <a:lnSpc>
                <a:spcPct val="80000"/>
              </a:lnSpc>
              <a:spcBef>
                <a:spcPts val="479"/>
              </a:spcBef>
              <a:spcAft>
                <a:spcPts val="0"/>
              </a:spcAft>
              <a:buNone/>
            </a:pPr>
            <a:r>
              <a:rPr lang="en-US">
                <a:solidFill>
                  <a:schemeClr val="dk2"/>
                </a:solidFill>
                <a:latin typeface="Arial"/>
                <a:ea typeface="Arial"/>
                <a:cs typeface="Arial"/>
                <a:sym typeface="Arial"/>
              </a:rPr>
              <a:t>      String firstName;</a:t>
            </a:r>
            <a:endParaRPr/>
          </a:p>
          <a:p>
            <a:pPr indent="0" lvl="0" marL="720" marR="0" rtl="0" algn="l">
              <a:lnSpc>
                <a:spcPct val="80000"/>
              </a:lnSpc>
              <a:spcBef>
                <a:spcPts val="479"/>
              </a:spcBef>
              <a:spcAft>
                <a:spcPts val="0"/>
              </a:spcAft>
              <a:buNone/>
            </a:pPr>
            <a:r>
              <a:rPr lang="en-US">
                <a:solidFill>
                  <a:schemeClr val="dk2"/>
                </a:solidFill>
                <a:latin typeface="Arial"/>
                <a:ea typeface="Arial"/>
                <a:cs typeface="Arial"/>
                <a:sym typeface="Arial"/>
              </a:rPr>
              <a:t>      String lastName;</a:t>
            </a:r>
            <a:endParaRPr/>
          </a:p>
          <a:p>
            <a:pPr indent="0" lvl="0" marL="720" marR="0" rtl="0" algn="l">
              <a:lnSpc>
                <a:spcPct val="80000"/>
              </a:lnSpc>
              <a:spcBef>
                <a:spcPts val="479"/>
              </a:spcBef>
              <a:spcAft>
                <a:spcPts val="0"/>
              </a:spcAft>
              <a:buNone/>
            </a:pPr>
            <a:r>
              <a:rPr lang="en-US">
                <a:solidFill>
                  <a:schemeClr val="dk2"/>
                </a:solidFill>
                <a:latin typeface="Arial"/>
                <a:ea typeface="Arial"/>
                <a:cs typeface="Arial"/>
                <a:sym typeface="Arial"/>
              </a:rPr>
              <a:t>}</a:t>
            </a:r>
            <a:endParaRPr>
              <a:solidFill>
                <a:schemeClr val="dk2"/>
              </a:solidFill>
              <a:latin typeface="Arial"/>
              <a:ea typeface="Arial"/>
              <a:cs typeface="Arial"/>
              <a:sym typeface="Arial"/>
            </a:endParaRPr>
          </a:p>
          <a:p>
            <a:pPr indent="0" lvl="0" marL="720" marR="0" rtl="0" algn="l">
              <a:lnSpc>
                <a:spcPct val="80000"/>
              </a:lnSpc>
              <a:spcBef>
                <a:spcPts val="479"/>
              </a:spcBef>
              <a:spcAft>
                <a:spcPts val="0"/>
              </a:spcAft>
              <a:buNone/>
            </a:pPr>
            <a:r>
              <a:rPr lang="en-US">
                <a:solidFill>
                  <a:schemeClr val="dk2"/>
                </a:solidFill>
                <a:latin typeface="Arial"/>
                <a:ea typeface="Arial"/>
                <a:cs typeface="Arial"/>
                <a:sym typeface="Arial"/>
              </a:rPr>
              <a:t>List&lt;Employee&gt; </a:t>
            </a:r>
            <a:r>
              <a:rPr b="1" lang="en-US">
                <a:solidFill>
                  <a:schemeClr val="dk2"/>
                </a:solidFill>
                <a:latin typeface="Arial"/>
                <a:ea typeface="Arial"/>
                <a:cs typeface="Arial"/>
                <a:sym typeface="Arial"/>
              </a:rPr>
              <a:t>employees</a:t>
            </a:r>
            <a:r>
              <a:rPr lang="en-US">
                <a:solidFill>
                  <a:schemeClr val="dk2"/>
                </a:solidFill>
                <a:latin typeface="Arial"/>
                <a:ea typeface="Arial"/>
                <a:cs typeface="Arial"/>
                <a:sym typeface="Arial"/>
              </a:rPr>
              <a:t> = new ArrayList&lt;&gt;();</a:t>
            </a:r>
            <a:endParaRPr>
              <a:solidFill>
                <a:schemeClr val="dk2"/>
              </a:solidFill>
              <a:latin typeface="Arial"/>
              <a:ea typeface="Arial"/>
              <a:cs typeface="Arial"/>
              <a:sym typeface="Arial"/>
            </a:endParaRPr>
          </a:p>
          <a:p>
            <a:pPr indent="0" lvl="0" marL="720" marR="0" rtl="0" algn="l">
              <a:lnSpc>
                <a:spcPct val="80000"/>
              </a:lnSpc>
              <a:spcBef>
                <a:spcPts val="479"/>
              </a:spcBef>
              <a:spcAft>
                <a:spcPts val="0"/>
              </a:spcAft>
              <a:buNone/>
            </a:pPr>
            <a:r>
              <a:t/>
            </a:r>
            <a:endParaRPr sz="1330">
              <a:solidFill>
                <a:schemeClr val="dk1"/>
              </a:solidFill>
              <a:latin typeface="Arial"/>
              <a:ea typeface="Arial"/>
              <a:cs typeface="Arial"/>
              <a:sym typeface="Arial"/>
            </a:endParaRPr>
          </a:p>
          <a:p>
            <a:pPr indent="0" lvl="0" marL="0" marR="0" rtl="0" algn="l">
              <a:lnSpc>
                <a:spcPct val="80000"/>
              </a:lnSpc>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just">
              <a:lnSpc>
                <a:spcPct val="80000"/>
              </a:lnSpc>
              <a:spcBef>
                <a:spcPts val="641"/>
              </a:spcBef>
              <a:spcAft>
                <a:spcPts val="0"/>
              </a:spcAft>
              <a:buNone/>
            </a:pPr>
            <a:r>
              <a:t/>
            </a:r>
            <a:endParaRPr b="0" sz="1679" strike="noStrike">
              <a:solidFill>
                <a:schemeClr val="dk1"/>
              </a:solidFill>
              <a:latin typeface="Arial"/>
              <a:ea typeface="Arial"/>
              <a:cs typeface="Arial"/>
              <a:sym typeface="Arial"/>
            </a:endParaRPr>
          </a:p>
        </p:txBody>
      </p:sp>
      <p:sp>
        <p:nvSpPr>
          <p:cNvPr id="548" name="Google Shape;548;p95"/>
          <p:cNvSpPr/>
          <p:nvPr/>
        </p:nvSpPr>
        <p:spPr>
          <a:xfrm>
            <a:off x="577863" y="2857746"/>
            <a:ext cx="3535800" cy="1530900"/>
          </a:xfrm>
          <a:prstGeom prst="rect">
            <a:avLst/>
          </a:prstGeom>
          <a:noFill/>
          <a:ln>
            <a:noFill/>
          </a:ln>
        </p:spPr>
        <p:txBody>
          <a:bodyPr anchorCtr="0" anchor="t" bIns="45000" lIns="90000" spcFirstLastPara="1" rIns="90000" wrap="square" tIns="45000">
            <a:noAutofit/>
          </a:bodyPr>
          <a:lstStyle/>
          <a:p>
            <a:pPr indent="0" lvl="0" marL="720" marR="0" rtl="0" algn="l">
              <a:lnSpc>
                <a:spcPct val="100000"/>
              </a:lnSpc>
              <a:spcBef>
                <a:spcPts val="0"/>
              </a:spcBef>
              <a:spcAft>
                <a:spcPts val="0"/>
              </a:spcAft>
              <a:buNone/>
            </a:pPr>
            <a:r>
              <a:rPr b="1" lang="en-US">
                <a:solidFill>
                  <a:srgbClr val="4F6128"/>
                </a:solidFill>
                <a:latin typeface="Calibri"/>
                <a:ea typeface="Calibri"/>
                <a:cs typeface="Calibri"/>
                <a:sym typeface="Calibri"/>
              </a:rPr>
              <a:t>JSON Format:</a:t>
            </a:r>
            <a:endParaRPr b="1"/>
          </a:p>
          <a:p>
            <a:pPr indent="0" lvl="0" marL="720" marR="0" rtl="0" algn="l">
              <a:lnSpc>
                <a:spcPct val="100000"/>
              </a:lnSpc>
              <a:spcBef>
                <a:spcPts val="479"/>
              </a:spcBef>
              <a:spcAft>
                <a:spcPts val="0"/>
              </a:spcAft>
              <a:buNone/>
            </a:pPr>
            <a:r>
              <a:rPr lang="en-US">
                <a:solidFill>
                  <a:srgbClr val="4F6128"/>
                </a:solidFill>
                <a:latin typeface="Calibri"/>
                <a:ea typeface="Calibri"/>
                <a:cs typeface="Calibri"/>
                <a:sym typeface="Calibri"/>
              </a:rPr>
              <a:t>{"</a:t>
            </a:r>
            <a:r>
              <a:rPr b="1" lang="en-US">
                <a:solidFill>
                  <a:srgbClr val="4F6128"/>
                </a:solidFill>
                <a:latin typeface="Calibri"/>
                <a:ea typeface="Calibri"/>
                <a:cs typeface="Calibri"/>
                <a:sym typeface="Calibri"/>
              </a:rPr>
              <a:t>employees</a:t>
            </a:r>
            <a:r>
              <a:rPr lang="en-US">
                <a:solidFill>
                  <a:srgbClr val="4F6128"/>
                </a:solidFill>
                <a:latin typeface="Calibri"/>
                <a:ea typeface="Calibri"/>
                <a:cs typeface="Calibri"/>
                <a:sym typeface="Calibri"/>
              </a:rPr>
              <a:t>":[</a:t>
            </a:r>
            <a:br>
              <a:rPr lang="en-US">
                <a:solidFill>
                  <a:srgbClr val="4F6128"/>
                </a:solidFill>
                <a:latin typeface="Calibri"/>
                <a:ea typeface="Calibri"/>
                <a:cs typeface="Calibri"/>
                <a:sym typeface="Calibri"/>
              </a:rPr>
            </a:br>
            <a:r>
              <a:rPr lang="en-US">
                <a:solidFill>
                  <a:srgbClr val="4F6128"/>
                </a:solidFill>
                <a:latin typeface="Calibri"/>
                <a:ea typeface="Calibri"/>
                <a:cs typeface="Calibri"/>
                <a:sym typeface="Calibri"/>
              </a:rPr>
              <a:t>  { "firstName":"</a:t>
            </a:r>
            <a:r>
              <a:rPr b="1" lang="en-US">
                <a:solidFill>
                  <a:srgbClr val="4F6128"/>
                </a:solidFill>
                <a:latin typeface="Calibri"/>
                <a:ea typeface="Calibri"/>
                <a:cs typeface="Calibri"/>
                <a:sym typeface="Calibri"/>
              </a:rPr>
              <a:t>John</a:t>
            </a:r>
            <a:r>
              <a:rPr lang="en-US">
                <a:solidFill>
                  <a:srgbClr val="4F6128"/>
                </a:solidFill>
                <a:latin typeface="Calibri"/>
                <a:ea typeface="Calibri"/>
                <a:cs typeface="Calibri"/>
                <a:sym typeface="Calibri"/>
              </a:rPr>
              <a:t>", "lastName":"</a:t>
            </a:r>
            <a:r>
              <a:rPr b="1" lang="en-US">
                <a:solidFill>
                  <a:srgbClr val="4F6128"/>
                </a:solidFill>
                <a:latin typeface="Calibri"/>
                <a:ea typeface="Calibri"/>
                <a:cs typeface="Calibri"/>
                <a:sym typeface="Calibri"/>
              </a:rPr>
              <a:t>Doe</a:t>
            </a:r>
            <a:r>
              <a:rPr lang="en-US">
                <a:solidFill>
                  <a:srgbClr val="4F6128"/>
                </a:solidFill>
                <a:latin typeface="Calibri"/>
                <a:ea typeface="Calibri"/>
                <a:cs typeface="Calibri"/>
                <a:sym typeface="Calibri"/>
              </a:rPr>
              <a:t>" },</a:t>
            </a:r>
            <a:br>
              <a:rPr lang="en-US">
                <a:solidFill>
                  <a:srgbClr val="4F6128"/>
                </a:solidFill>
                <a:latin typeface="Calibri"/>
                <a:ea typeface="Calibri"/>
                <a:cs typeface="Calibri"/>
                <a:sym typeface="Calibri"/>
              </a:rPr>
            </a:br>
            <a:r>
              <a:rPr lang="en-US">
                <a:solidFill>
                  <a:srgbClr val="4F6128"/>
                </a:solidFill>
                <a:latin typeface="Calibri"/>
                <a:ea typeface="Calibri"/>
                <a:cs typeface="Calibri"/>
                <a:sym typeface="Calibri"/>
              </a:rPr>
              <a:t>  { "firstName":"</a:t>
            </a:r>
            <a:r>
              <a:rPr b="1" lang="en-US">
                <a:solidFill>
                  <a:srgbClr val="4F6128"/>
                </a:solidFill>
                <a:latin typeface="Calibri"/>
                <a:ea typeface="Calibri"/>
                <a:cs typeface="Calibri"/>
                <a:sym typeface="Calibri"/>
              </a:rPr>
              <a:t>Anna</a:t>
            </a:r>
            <a:r>
              <a:rPr lang="en-US">
                <a:solidFill>
                  <a:srgbClr val="4F6128"/>
                </a:solidFill>
                <a:latin typeface="Calibri"/>
                <a:ea typeface="Calibri"/>
                <a:cs typeface="Calibri"/>
                <a:sym typeface="Calibri"/>
              </a:rPr>
              <a:t>", "lastName":"</a:t>
            </a:r>
            <a:r>
              <a:rPr b="1" lang="en-US">
                <a:solidFill>
                  <a:srgbClr val="4F6128"/>
                </a:solidFill>
                <a:latin typeface="Calibri"/>
                <a:ea typeface="Calibri"/>
                <a:cs typeface="Calibri"/>
                <a:sym typeface="Calibri"/>
              </a:rPr>
              <a:t>Smith</a:t>
            </a:r>
            <a:r>
              <a:rPr lang="en-US">
                <a:solidFill>
                  <a:srgbClr val="4F6128"/>
                </a:solidFill>
                <a:latin typeface="Calibri"/>
                <a:ea typeface="Calibri"/>
                <a:cs typeface="Calibri"/>
                <a:sym typeface="Calibri"/>
              </a:rPr>
              <a:t>" },</a:t>
            </a:r>
            <a:br>
              <a:rPr lang="en-US">
                <a:solidFill>
                  <a:srgbClr val="4F6128"/>
                </a:solidFill>
                <a:latin typeface="Calibri"/>
                <a:ea typeface="Calibri"/>
                <a:cs typeface="Calibri"/>
                <a:sym typeface="Calibri"/>
              </a:rPr>
            </a:br>
            <a:r>
              <a:rPr lang="en-US">
                <a:solidFill>
                  <a:srgbClr val="4F6128"/>
                </a:solidFill>
                <a:latin typeface="Calibri"/>
                <a:ea typeface="Calibri"/>
                <a:cs typeface="Calibri"/>
                <a:sym typeface="Calibri"/>
              </a:rPr>
              <a:t>  { "firstName":"</a:t>
            </a:r>
            <a:r>
              <a:rPr b="1" lang="en-US">
                <a:solidFill>
                  <a:srgbClr val="4F6128"/>
                </a:solidFill>
                <a:latin typeface="Calibri"/>
                <a:ea typeface="Calibri"/>
                <a:cs typeface="Calibri"/>
                <a:sym typeface="Calibri"/>
              </a:rPr>
              <a:t>Peter</a:t>
            </a:r>
            <a:r>
              <a:rPr lang="en-US">
                <a:solidFill>
                  <a:srgbClr val="4F6128"/>
                </a:solidFill>
                <a:latin typeface="Calibri"/>
                <a:ea typeface="Calibri"/>
                <a:cs typeface="Calibri"/>
                <a:sym typeface="Calibri"/>
              </a:rPr>
              <a:t>", "lastName":"</a:t>
            </a:r>
            <a:r>
              <a:rPr b="1" lang="en-US">
                <a:solidFill>
                  <a:srgbClr val="4F6128"/>
                </a:solidFill>
                <a:latin typeface="Calibri"/>
                <a:ea typeface="Calibri"/>
                <a:cs typeface="Calibri"/>
                <a:sym typeface="Calibri"/>
              </a:rPr>
              <a:t>Jones</a:t>
            </a:r>
            <a:r>
              <a:rPr lang="en-US">
                <a:solidFill>
                  <a:srgbClr val="4F6128"/>
                </a:solidFill>
                <a:latin typeface="Calibri"/>
                <a:ea typeface="Calibri"/>
                <a:cs typeface="Calibri"/>
                <a:sym typeface="Calibri"/>
              </a:rPr>
              <a:t>" }</a:t>
            </a:r>
            <a:br>
              <a:rPr lang="en-US">
                <a:solidFill>
                  <a:srgbClr val="4F6128"/>
                </a:solidFill>
                <a:latin typeface="Calibri"/>
                <a:ea typeface="Calibri"/>
                <a:cs typeface="Calibri"/>
                <a:sym typeface="Calibri"/>
              </a:rPr>
            </a:br>
            <a:r>
              <a:rPr lang="en-US">
                <a:solidFill>
                  <a:srgbClr val="4F6128"/>
                </a:solidFill>
                <a:latin typeface="Calibri"/>
                <a:ea typeface="Calibri"/>
                <a:cs typeface="Calibri"/>
                <a:sym typeface="Calibri"/>
              </a:rPr>
              <a:t>]}</a:t>
            </a:r>
            <a:endParaRPr>
              <a:solidFill>
                <a:srgbClr val="4F6128"/>
              </a:solidFill>
              <a:latin typeface="Calibri"/>
              <a:ea typeface="Calibri"/>
              <a:cs typeface="Calibri"/>
              <a:sym typeface="Calibri"/>
            </a:endParaRPr>
          </a:p>
          <a:p>
            <a:pPr indent="0" lvl="0" marL="0" marR="0" rtl="0" algn="just">
              <a:lnSpc>
                <a:spcPct val="100000"/>
              </a:lnSpc>
              <a:spcBef>
                <a:spcPts val="641"/>
              </a:spcBef>
              <a:spcAft>
                <a:spcPts val="0"/>
              </a:spcAft>
              <a:buNone/>
            </a:pPr>
            <a:r>
              <a:t/>
            </a:r>
            <a:endParaRPr b="0" sz="2400"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3"/>
          <p:cNvSpPr/>
          <p:nvPr/>
        </p:nvSpPr>
        <p:spPr>
          <a:xfrm>
            <a:off x="367375" y="888575"/>
            <a:ext cx="8202000" cy="1049400"/>
          </a:xfrm>
          <a:prstGeom prst="rect">
            <a:avLst/>
          </a:prstGeom>
          <a:noFill/>
          <a:ln>
            <a:noFill/>
          </a:ln>
        </p:spPr>
        <p:txBody>
          <a:bodyPr anchorCtr="0" anchor="t" bIns="45000" lIns="90000" spcFirstLastPara="1" rIns="90000" wrap="square" tIns="45000">
            <a:noAutofit/>
          </a:bodyPr>
          <a:lstStyle/>
          <a:p>
            <a:pPr indent="-355600" lvl="0" marL="457200" rtl="0" algn="just">
              <a:lnSpc>
                <a:spcPct val="115000"/>
              </a:lnSpc>
              <a:spcBef>
                <a:spcPts val="0"/>
              </a:spcBef>
              <a:spcAft>
                <a:spcPts val="0"/>
              </a:spcAft>
              <a:buClr>
                <a:srgbClr val="0E101A"/>
              </a:buClr>
              <a:buSzPts val="2000"/>
              <a:buChar char="➢"/>
            </a:pPr>
            <a:r>
              <a:rPr lang="en-US" sz="2000">
                <a:solidFill>
                  <a:srgbClr val="0E101A"/>
                </a:solidFill>
              </a:rPr>
              <a:t>It is one of the essential annotations from the Spring Boot Module.</a:t>
            </a:r>
            <a:endParaRPr sz="2000">
              <a:solidFill>
                <a:srgbClr val="0E101A"/>
              </a:solidFill>
            </a:endParaRPr>
          </a:p>
          <a:p>
            <a:pPr indent="-355600" lvl="0" marL="457200" rtl="0" algn="just">
              <a:lnSpc>
                <a:spcPct val="115000"/>
              </a:lnSpc>
              <a:spcBef>
                <a:spcPts val="0"/>
              </a:spcBef>
              <a:spcAft>
                <a:spcPts val="0"/>
              </a:spcAft>
              <a:buClr>
                <a:srgbClr val="0E101A"/>
              </a:buClr>
              <a:buSzPts val="2000"/>
              <a:buChar char="➢"/>
            </a:pPr>
            <a:r>
              <a:rPr lang="en-US" sz="2000">
                <a:solidFill>
                  <a:srgbClr val="0E101A"/>
                </a:solidFill>
              </a:rPr>
              <a:t>This annotation combines the following three Spring annotations and provides all three functionalities in just one code line.</a:t>
            </a:r>
            <a:endParaRPr sz="2000">
              <a:solidFill>
                <a:srgbClr val="0E101A"/>
              </a:solidFill>
            </a:endParaRPr>
          </a:p>
          <a:p>
            <a:pPr indent="0" lvl="0" marL="0" marR="0" rtl="0" algn="just">
              <a:lnSpc>
                <a:spcPct val="100000"/>
              </a:lnSpc>
              <a:spcBef>
                <a:spcPts val="479"/>
              </a:spcBef>
              <a:spcAft>
                <a:spcPts val="0"/>
              </a:spcAft>
              <a:buNone/>
            </a:pPr>
            <a:r>
              <a:t/>
            </a:r>
            <a:endParaRPr b="0" i="0" sz="2000" u="none" cap="none" strike="noStrike">
              <a:solidFill>
                <a:schemeClr val="dk1"/>
              </a:solidFill>
              <a:latin typeface="Calibri"/>
              <a:ea typeface="Calibri"/>
              <a:cs typeface="Calibri"/>
              <a:sym typeface="Calibri"/>
            </a:endParaRPr>
          </a:p>
          <a:p>
            <a:pPr indent="0" lvl="0" marL="399960" marR="0" rtl="0" algn="l">
              <a:lnSpc>
                <a:spcPct val="80000"/>
              </a:lnSpc>
              <a:spcBef>
                <a:spcPts val="479"/>
              </a:spcBef>
              <a:spcAft>
                <a:spcPts val="0"/>
              </a:spcAft>
              <a:buNone/>
            </a:pPr>
            <a:r>
              <a:t/>
            </a:r>
            <a:endParaRPr b="0" i="0" sz="852" u="none" cap="none" strike="noStrike">
              <a:solidFill>
                <a:schemeClr val="dk1"/>
              </a:solidFill>
              <a:latin typeface="Arial"/>
              <a:ea typeface="Arial"/>
              <a:cs typeface="Arial"/>
              <a:sym typeface="Arial"/>
            </a:endParaRPr>
          </a:p>
          <a:p>
            <a:pPr indent="0" lvl="0" marL="399960" marR="0" rtl="0" algn="l">
              <a:lnSpc>
                <a:spcPct val="80000"/>
              </a:lnSpc>
              <a:spcBef>
                <a:spcPts val="479"/>
              </a:spcBef>
              <a:spcAft>
                <a:spcPts val="0"/>
              </a:spcAft>
              <a:buNone/>
            </a:pPr>
            <a:r>
              <a:t/>
            </a:r>
            <a:endParaRPr b="0" i="0" sz="852" u="none" cap="none" strike="noStrike">
              <a:solidFill>
                <a:schemeClr val="dk1"/>
              </a:solidFill>
              <a:latin typeface="Arial"/>
              <a:ea typeface="Arial"/>
              <a:cs typeface="Arial"/>
              <a:sym typeface="Arial"/>
            </a:endParaRPr>
          </a:p>
          <a:p>
            <a:pPr indent="0" lvl="0" marL="399960" marR="0" rtl="0" algn="l">
              <a:lnSpc>
                <a:spcPct val="80000"/>
              </a:lnSpc>
              <a:spcBef>
                <a:spcPts val="479"/>
              </a:spcBef>
              <a:spcAft>
                <a:spcPts val="0"/>
              </a:spcAft>
              <a:buNone/>
            </a:pPr>
            <a:r>
              <a:t/>
            </a:r>
            <a:endParaRPr b="0" i="0" sz="852" u="none" cap="none" strike="noStrike">
              <a:solidFill>
                <a:schemeClr val="dk1"/>
              </a:solidFill>
              <a:latin typeface="Arial"/>
              <a:ea typeface="Arial"/>
              <a:cs typeface="Arial"/>
              <a:sym typeface="Arial"/>
            </a:endParaRPr>
          </a:p>
          <a:p>
            <a:pPr indent="0" lvl="0" marL="399960" marR="0" rtl="0" algn="l">
              <a:lnSpc>
                <a:spcPct val="80000"/>
              </a:lnSpc>
              <a:spcBef>
                <a:spcPts val="479"/>
              </a:spcBef>
              <a:spcAft>
                <a:spcPts val="0"/>
              </a:spcAft>
              <a:buNone/>
            </a:pPr>
            <a:r>
              <a:t/>
            </a:r>
            <a:endParaRPr b="0" i="0" sz="852" u="none" cap="none" strike="noStrike">
              <a:solidFill>
                <a:schemeClr val="dk1"/>
              </a:solidFill>
              <a:latin typeface="Arial"/>
              <a:ea typeface="Arial"/>
              <a:cs typeface="Arial"/>
              <a:sym typeface="Arial"/>
            </a:endParaRPr>
          </a:p>
          <a:p>
            <a:pPr indent="0" lvl="0" marL="399960" marR="0" rtl="0" algn="l">
              <a:lnSpc>
                <a:spcPct val="80000"/>
              </a:lnSpc>
              <a:spcBef>
                <a:spcPts val="479"/>
              </a:spcBef>
              <a:spcAft>
                <a:spcPts val="0"/>
              </a:spcAft>
              <a:buNone/>
            </a:pPr>
            <a:r>
              <a:t/>
            </a:r>
            <a:endParaRPr b="0" i="0" sz="852" u="none" cap="none" strike="noStrike">
              <a:solidFill>
                <a:schemeClr val="dk1"/>
              </a:solidFill>
              <a:latin typeface="Arial"/>
              <a:ea typeface="Arial"/>
              <a:cs typeface="Arial"/>
              <a:sym typeface="Arial"/>
            </a:endParaRPr>
          </a:p>
          <a:p>
            <a:pPr indent="0" lvl="0" marL="399960" marR="0" rtl="0" algn="l">
              <a:lnSpc>
                <a:spcPct val="80000"/>
              </a:lnSpc>
              <a:spcBef>
                <a:spcPts val="479"/>
              </a:spcBef>
              <a:spcAft>
                <a:spcPts val="0"/>
              </a:spcAft>
              <a:buNone/>
            </a:pPr>
            <a:r>
              <a:t/>
            </a:r>
            <a:endParaRPr b="0" i="0" sz="852" u="none" cap="none" strike="noStrike">
              <a:solidFill>
                <a:schemeClr val="dk1"/>
              </a:solidFill>
              <a:latin typeface="Arial"/>
              <a:ea typeface="Arial"/>
              <a:cs typeface="Arial"/>
              <a:sym typeface="Arial"/>
            </a:endParaRPr>
          </a:p>
          <a:p>
            <a:pPr indent="0" lvl="0" marL="399960" marR="0" rtl="0" algn="l">
              <a:lnSpc>
                <a:spcPct val="80000"/>
              </a:lnSpc>
              <a:spcBef>
                <a:spcPts val="479"/>
              </a:spcBef>
              <a:spcAft>
                <a:spcPts val="0"/>
              </a:spcAft>
              <a:buNone/>
            </a:pPr>
            <a:r>
              <a:t/>
            </a:r>
            <a:endParaRPr b="0" i="0" sz="852" u="none" cap="none" strike="noStrike">
              <a:solidFill>
                <a:schemeClr val="dk1"/>
              </a:solidFill>
              <a:latin typeface="Arial"/>
              <a:ea typeface="Arial"/>
              <a:cs typeface="Arial"/>
              <a:sym typeface="Arial"/>
            </a:endParaRPr>
          </a:p>
          <a:p>
            <a:pPr indent="0" lvl="0" marL="399960" marR="0" rtl="0" algn="l">
              <a:lnSpc>
                <a:spcPct val="80000"/>
              </a:lnSpc>
              <a:spcBef>
                <a:spcPts val="479"/>
              </a:spcBef>
              <a:spcAft>
                <a:spcPts val="0"/>
              </a:spcAft>
              <a:buNone/>
            </a:pPr>
            <a:r>
              <a:t/>
            </a:r>
            <a:endParaRPr b="0" i="0" sz="852" u="none" cap="none" strike="noStrike">
              <a:solidFill>
                <a:schemeClr val="dk1"/>
              </a:solidFill>
              <a:latin typeface="Arial"/>
              <a:ea typeface="Arial"/>
              <a:cs typeface="Arial"/>
              <a:sym typeface="Arial"/>
            </a:endParaRPr>
          </a:p>
          <a:p>
            <a:pPr indent="0" lvl="0" marL="399960" marR="0" rtl="0" algn="l">
              <a:lnSpc>
                <a:spcPct val="80000"/>
              </a:lnSpc>
              <a:spcBef>
                <a:spcPts val="479"/>
              </a:spcBef>
              <a:spcAft>
                <a:spcPts val="0"/>
              </a:spcAft>
              <a:buNone/>
            </a:pPr>
            <a:r>
              <a:t/>
            </a:r>
            <a:endParaRPr b="0" i="0" sz="852" u="none" cap="none" strike="noStrike">
              <a:solidFill>
                <a:schemeClr val="dk1"/>
              </a:solidFill>
              <a:latin typeface="Arial"/>
              <a:ea typeface="Arial"/>
              <a:cs typeface="Arial"/>
              <a:sym typeface="Arial"/>
            </a:endParaRPr>
          </a:p>
          <a:p>
            <a:pPr indent="0" lvl="0" marL="399960" marR="0" rtl="0" algn="just">
              <a:lnSpc>
                <a:spcPct val="80000"/>
              </a:lnSpc>
              <a:spcBef>
                <a:spcPts val="479"/>
              </a:spcBef>
              <a:spcAft>
                <a:spcPts val="0"/>
              </a:spcAft>
              <a:buNone/>
            </a:pPr>
            <a:r>
              <a:t/>
            </a:r>
            <a:endParaRPr b="0" i="0" sz="852" u="none" cap="none" strike="noStrike">
              <a:solidFill>
                <a:schemeClr val="dk1"/>
              </a:solidFill>
              <a:latin typeface="Arial"/>
              <a:ea typeface="Arial"/>
              <a:cs typeface="Arial"/>
              <a:sym typeface="Arial"/>
            </a:endParaRPr>
          </a:p>
        </p:txBody>
      </p:sp>
      <p:sp>
        <p:nvSpPr>
          <p:cNvPr id="157" name="Google Shape;157;p33"/>
          <p:cNvSpPr/>
          <p:nvPr/>
        </p:nvSpPr>
        <p:spPr>
          <a:xfrm>
            <a:off x="457200" y="54725"/>
            <a:ext cx="6750300" cy="6123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solidFill>
                  <a:srgbClr val="000000"/>
                </a:solidFill>
                <a:latin typeface="Calibri"/>
                <a:ea typeface="Calibri"/>
                <a:cs typeface="Calibri"/>
                <a:sym typeface="Calibri"/>
              </a:rPr>
              <a:t>SpringBootApplication Annotation</a:t>
            </a:r>
            <a:endParaRPr b="0" i="0" sz="3600" u="none" cap="none" strike="noStrike">
              <a:solidFill>
                <a:schemeClr val="dk1"/>
              </a:solidFill>
              <a:latin typeface="Arial"/>
              <a:ea typeface="Arial"/>
              <a:cs typeface="Arial"/>
              <a:sym typeface="Arial"/>
            </a:endParaRPr>
          </a:p>
        </p:txBody>
      </p:sp>
      <p:sp>
        <p:nvSpPr>
          <p:cNvPr id="158" name="Google Shape;158;p33"/>
          <p:cNvSpPr/>
          <p:nvPr/>
        </p:nvSpPr>
        <p:spPr>
          <a:xfrm>
            <a:off x="457200" y="2070850"/>
            <a:ext cx="8158200" cy="2528100"/>
          </a:xfrm>
          <a:prstGeom prst="rect">
            <a:avLst/>
          </a:prstGeom>
          <a:noFill/>
          <a:ln>
            <a:noFill/>
          </a:ln>
        </p:spPr>
        <p:txBody>
          <a:bodyPr anchorCtr="0" anchor="t" bIns="45000" lIns="90000" spcFirstLastPara="1" rIns="90000" wrap="square" tIns="45000">
            <a:noAutofit/>
          </a:bodyPr>
          <a:lstStyle/>
          <a:p>
            <a:pPr indent="-355600" lvl="0" marL="457200" marR="0" rtl="0" algn="just">
              <a:lnSpc>
                <a:spcPct val="100000"/>
              </a:lnSpc>
              <a:spcBef>
                <a:spcPts val="1000"/>
              </a:spcBef>
              <a:spcAft>
                <a:spcPts val="0"/>
              </a:spcAft>
              <a:buSzPts val="2000"/>
              <a:buFont typeface="Calibri"/>
              <a:buAutoNum type="arabicPeriod"/>
            </a:pPr>
            <a:r>
              <a:rPr b="1" i="0" lang="en-US" sz="2000" u="none" cap="none" strike="noStrike">
                <a:solidFill>
                  <a:srgbClr val="000000"/>
                </a:solidFill>
                <a:latin typeface="Calibri"/>
                <a:ea typeface="Calibri"/>
                <a:cs typeface="Calibri"/>
                <a:sym typeface="Calibri"/>
              </a:rPr>
              <a:t>@Configuration</a:t>
            </a:r>
            <a:r>
              <a:rPr lang="en-US" sz="2000">
                <a:solidFill>
                  <a:schemeClr val="dk1"/>
                </a:solidFill>
                <a:latin typeface="Calibri"/>
                <a:ea typeface="Calibri"/>
                <a:cs typeface="Calibri"/>
                <a:sym typeface="Calibri"/>
              </a:rPr>
              <a:t> - </a:t>
            </a:r>
            <a:r>
              <a:rPr b="0" i="0" lang="en-US" sz="2000" u="none" cap="none" strike="noStrike">
                <a:solidFill>
                  <a:srgbClr val="000000"/>
                </a:solidFill>
                <a:latin typeface="Calibri"/>
                <a:ea typeface="Calibri"/>
                <a:cs typeface="Calibri"/>
                <a:sym typeface="Calibri"/>
              </a:rPr>
              <a:t>This annotation marks a class as a </a:t>
            </a:r>
            <a:r>
              <a:rPr lang="en-US" sz="2000">
                <a:latin typeface="Calibri"/>
                <a:ea typeface="Calibri"/>
                <a:cs typeface="Calibri"/>
                <a:sym typeface="Calibri"/>
              </a:rPr>
              <a:t>c</a:t>
            </a:r>
            <a:r>
              <a:rPr b="0" i="0" lang="en-US" sz="2000" u="none" cap="none" strike="noStrike">
                <a:solidFill>
                  <a:srgbClr val="000000"/>
                </a:solidFill>
                <a:latin typeface="Calibri"/>
                <a:ea typeface="Calibri"/>
                <a:cs typeface="Calibri"/>
                <a:sym typeface="Calibri"/>
              </a:rPr>
              <a:t>onfiguration class for java-based configuration. This is particularly important if you favour java-based configuration over XML configuration.</a:t>
            </a:r>
            <a:endParaRPr sz="2000">
              <a:latin typeface="Calibri"/>
              <a:ea typeface="Calibri"/>
              <a:cs typeface="Calibri"/>
              <a:sym typeface="Calibri"/>
            </a:endParaRPr>
          </a:p>
          <a:p>
            <a:pPr indent="-355600" lvl="0" marL="457200" marR="0" rtl="0" algn="just">
              <a:lnSpc>
                <a:spcPct val="100000"/>
              </a:lnSpc>
              <a:spcBef>
                <a:spcPts val="0"/>
              </a:spcBef>
              <a:spcAft>
                <a:spcPts val="0"/>
              </a:spcAft>
              <a:buSzPts val="2000"/>
              <a:buFont typeface="Calibri"/>
              <a:buAutoNum type="arabicPeriod"/>
            </a:pPr>
            <a:r>
              <a:rPr b="1" i="0" lang="en-US" sz="2000" u="none" cap="none" strike="noStrike">
                <a:solidFill>
                  <a:srgbClr val="000000"/>
                </a:solidFill>
                <a:latin typeface="Calibri"/>
                <a:ea typeface="Calibri"/>
                <a:cs typeface="Calibri"/>
                <a:sym typeface="Calibri"/>
              </a:rPr>
              <a:t>@ComponentScan</a:t>
            </a:r>
            <a:r>
              <a:rPr lang="en-US" sz="2000">
                <a:solidFill>
                  <a:schemeClr val="dk1"/>
                </a:solidFill>
                <a:latin typeface="Calibri"/>
                <a:ea typeface="Calibri"/>
                <a:cs typeface="Calibri"/>
                <a:sym typeface="Calibri"/>
              </a:rPr>
              <a:t> - </a:t>
            </a:r>
            <a:r>
              <a:rPr b="0" i="0" lang="en-US" sz="2000" u="none" cap="none" strike="noStrike">
                <a:solidFill>
                  <a:srgbClr val="000000"/>
                </a:solidFill>
                <a:latin typeface="Calibri"/>
                <a:ea typeface="Calibri"/>
                <a:cs typeface="Calibri"/>
                <a:sym typeface="Calibri"/>
              </a:rPr>
              <a:t>This annotation enables component-scanning so that the web controller classes and other components you create will be automatically discovered and registered as beans in Spring's Application Context. This annotation </a:t>
            </a:r>
            <a:r>
              <a:rPr lang="en-US" sz="2000">
                <a:latin typeface="Calibri"/>
                <a:ea typeface="Calibri"/>
                <a:cs typeface="Calibri"/>
                <a:sym typeface="Calibri"/>
              </a:rPr>
              <a:t>finds</a:t>
            </a:r>
            <a:r>
              <a:rPr b="0" i="0" lang="en-US" sz="2000" u="none" cap="none" strike="noStrike">
                <a:solidFill>
                  <a:srgbClr val="000000"/>
                </a:solidFill>
                <a:latin typeface="Calibri"/>
                <a:ea typeface="Calibri"/>
                <a:cs typeface="Calibri"/>
                <a:sym typeface="Calibri"/>
              </a:rPr>
              <a:t> all the @Component, @Controller, @Service and @Repository classes.</a:t>
            </a:r>
            <a:endParaRPr b="0" i="0" sz="2000" u="none" cap="none" strike="noStrike">
              <a:solidFill>
                <a:schemeClr val="dk1"/>
              </a:solidFill>
              <a:latin typeface="Calibri"/>
              <a:ea typeface="Calibri"/>
              <a:cs typeface="Calibri"/>
              <a:sym typeface="Calibri"/>
            </a:endParaRPr>
          </a:p>
          <a:p>
            <a:pPr indent="0" lvl="0" marL="399959" marR="0" rtl="0" algn="l">
              <a:lnSpc>
                <a:spcPct val="80000"/>
              </a:lnSpc>
              <a:spcBef>
                <a:spcPts val="479"/>
              </a:spcBef>
              <a:spcAft>
                <a:spcPts val="0"/>
              </a:spcAft>
              <a:buNone/>
            </a:pPr>
            <a:r>
              <a:t/>
            </a:r>
            <a:endParaRPr b="0" i="0" sz="852" u="none" cap="none" strike="noStrike">
              <a:solidFill>
                <a:schemeClr val="dk1"/>
              </a:solidFill>
              <a:latin typeface="Arial"/>
              <a:ea typeface="Arial"/>
              <a:cs typeface="Arial"/>
              <a:sym typeface="Arial"/>
            </a:endParaRPr>
          </a:p>
          <a:p>
            <a:pPr indent="0" lvl="0" marL="399959" marR="0" rtl="0" algn="l">
              <a:lnSpc>
                <a:spcPct val="80000"/>
              </a:lnSpc>
              <a:spcBef>
                <a:spcPts val="479"/>
              </a:spcBef>
              <a:spcAft>
                <a:spcPts val="0"/>
              </a:spcAft>
              <a:buNone/>
            </a:pPr>
            <a:r>
              <a:t/>
            </a:r>
            <a:endParaRPr b="0" i="0" sz="852" u="none" cap="none" strike="noStrike">
              <a:solidFill>
                <a:schemeClr val="dk1"/>
              </a:solidFill>
              <a:latin typeface="Arial"/>
              <a:ea typeface="Arial"/>
              <a:cs typeface="Arial"/>
              <a:sym typeface="Arial"/>
            </a:endParaRPr>
          </a:p>
          <a:p>
            <a:pPr indent="0" lvl="0" marL="399959" marR="0" rtl="0" algn="l">
              <a:lnSpc>
                <a:spcPct val="80000"/>
              </a:lnSpc>
              <a:spcBef>
                <a:spcPts val="479"/>
              </a:spcBef>
              <a:spcAft>
                <a:spcPts val="0"/>
              </a:spcAft>
              <a:buNone/>
            </a:pPr>
            <a:r>
              <a:t/>
            </a:r>
            <a:endParaRPr b="0" i="0" sz="852" u="none" cap="none" strike="noStrike">
              <a:solidFill>
                <a:schemeClr val="dk1"/>
              </a:solidFill>
              <a:latin typeface="Arial"/>
              <a:ea typeface="Arial"/>
              <a:cs typeface="Arial"/>
              <a:sym typeface="Arial"/>
            </a:endParaRPr>
          </a:p>
          <a:p>
            <a:pPr indent="0" lvl="0" marL="399959" marR="0" rtl="0" algn="l">
              <a:lnSpc>
                <a:spcPct val="80000"/>
              </a:lnSpc>
              <a:spcBef>
                <a:spcPts val="479"/>
              </a:spcBef>
              <a:spcAft>
                <a:spcPts val="0"/>
              </a:spcAft>
              <a:buNone/>
            </a:pPr>
            <a:r>
              <a:t/>
            </a:r>
            <a:endParaRPr b="0" i="0" sz="852" u="none" cap="none" strike="noStrike">
              <a:solidFill>
                <a:schemeClr val="dk1"/>
              </a:solidFill>
              <a:latin typeface="Arial"/>
              <a:ea typeface="Arial"/>
              <a:cs typeface="Arial"/>
              <a:sym typeface="Arial"/>
            </a:endParaRPr>
          </a:p>
          <a:p>
            <a:pPr indent="0" lvl="0" marL="399959" marR="0" rtl="0" algn="l">
              <a:lnSpc>
                <a:spcPct val="80000"/>
              </a:lnSpc>
              <a:spcBef>
                <a:spcPts val="479"/>
              </a:spcBef>
              <a:spcAft>
                <a:spcPts val="0"/>
              </a:spcAft>
              <a:buNone/>
            </a:pPr>
            <a:r>
              <a:t/>
            </a:r>
            <a:endParaRPr b="0" i="0" sz="852" u="none" cap="none" strike="noStrike">
              <a:solidFill>
                <a:schemeClr val="dk1"/>
              </a:solidFill>
              <a:latin typeface="Arial"/>
              <a:ea typeface="Arial"/>
              <a:cs typeface="Arial"/>
              <a:sym typeface="Arial"/>
            </a:endParaRPr>
          </a:p>
          <a:p>
            <a:pPr indent="0" lvl="0" marL="399959" marR="0" rtl="0" algn="l">
              <a:lnSpc>
                <a:spcPct val="80000"/>
              </a:lnSpc>
              <a:spcBef>
                <a:spcPts val="479"/>
              </a:spcBef>
              <a:spcAft>
                <a:spcPts val="0"/>
              </a:spcAft>
              <a:buNone/>
            </a:pPr>
            <a:r>
              <a:t/>
            </a:r>
            <a:endParaRPr b="0" i="0" sz="852" u="none" cap="none" strike="noStrike">
              <a:solidFill>
                <a:schemeClr val="dk1"/>
              </a:solidFill>
              <a:latin typeface="Arial"/>
              <a:ea typeface="Arial"/>
              <a:cs typeface="Arial"/>
              <a:sym typeface="Arial"/>
            </a:endParaRPr>
          </a:p>
          <a:p>
            <a:pPr indent="0" lvl="0" marL="399959" marR="0" rtl="0" algn="l">
              <a:lnSpc>
                <a:spcPct val="80000"/>
              </a:lnSpc>
              <a:spcBef>
                <a:spcPts val="479"/>
              </a:spcBef>
              <a:spcAft>
                <a:spcPts val="0"/>
              </a:spcAft>
              <a:buNone/>
            </a:pPr>
            <a:r>
              <a:t/>
            </a:r>
            <a:endParaRPr b="0" i="0" sz="852" u="none" cap="none" strike="noStrike">
              <a:solidFill>
                <a:schemeClr val="dk1"/>
              </a:solidFill>
              <a:latin typeface="Arial"/>
              <a:ea typeface="Arial"/>
              <a:cs typeface="Arial"/>
              <a:sym typeface="Arial"/>
            </a:endParaRPr>
          </a:p>
          <a:p>
            <a:pPr indent="0" lvl="0" marL="399959" marR="0" rtl="0" algn="l">
              <a:lnSpc>
                <a:spcPct val="80000"/>
              </a:lnSpc>
              <a:spcBef>
                <a:spcPts val="479"/>
              </a:spcBef>
              <a:spcAft>
                <a:spcPts val="0"/>
              </a:spcAft>
              <a:buNone/>
            </a:pPr>
            <a:r>
              <a:t/>
            </a:r>
            <a:endParaRPr b="0" i="0" sz="852" u="none" cap="none" strike="noStrike">
              <a:solidFill>
                <a:schemeClr val="dk1"/>
              </a:solidFill>
              <a:latin typeface="Arial"/>
              <a:ea typeface="Arial"/>
              <a:cs typeface="Arial"/>
              <a:sym typeface="Arial"/>
            </a:endParaRPr>
          </a:p>
          <a:p>
            <a:pPr indent="0" lvl="0" marL="399959" marR="0" rtl="0" algn="l">
              <a:lnSpc>
                <a:spcPct val="80000"/>
              </a:lnSpc>
              <a:spcBef>
                <a:spcPts val="479"/>
              </a:spcBef>
              <a:spcAft>
                <a:spcPts val="0"/>
              </a:spcAft>
              <a:buNone/>
            </a:pPr>
            <a:r>
              <a:t/>
            </a:r>
            <a:endParaRPr b="0" i="0" sz="852" u="none" cap="none" strike="noStrike">
              <a:solidFill>
                <a:schemeClr val="dk1"/>
              </a:solidFill>
              <a:latin typeface="Arial"/>
              <a:ea typeface="Arial"/>
              <a:cs typeface="Arial"/>
              <a:sym typeface="Arial"/>
            </a:endParaRPr>
          </a:p>
          <a:p>
            <a:pPr indent="0" lvl="0" marL="399959" marR="0" rtl="0" algn="just">
              <a:lnSpc>
                <a:spcPct val="80000"/>
              </a:lnSpc>
              <a:spcBef>
                <a:spcPts val="479"/>
              </a:spcBef>
              <a:spcAft>
                <a:spcPts val="0"/>
              </a:spcAft>
              <a:buNone/>
            </a:pPr>
            <a:r>
              <a:t/>
            </a:r>
            <a:endParaRPr b="0" i="0" sz="852" u="none" cap="none" strike="noStrike">
              <a:solidFill>
                <a:schemeClr val="dk1"/>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96"/>
          <p:cNvSpPr/>
          <p:nvPr/>
        </p:nvSpPr>
        <p:spPr>
          <a:xfrm>
            <a:off x="413625" y="81500"/>
            <a:ext cx="3526500" cy="536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lang="en-US" sz="4000">
                <a:solidFill>
                  <a:srgbClr val="000000"/>
                </a:solidFill>
                <a:latin typeface="Calibri"/>
                <a:ea typeface="Calibri"/>
                <a:cs typeface="Calibri"/>
                <a:sym typeface="Calibri"/>
              </a:rPr>
              <a:t>JSON vs XML</a:t>
            </a:r>
            <a:r>
              <a:rPr b="0" lang="en-US" sz="3600" strike="noStrike">
                <a:solidFill>
                  <a:srgbClr val="000000"/>
                </a:solidFill>
                <a:latin typeface="Calibri"/>
                <a:ea typeface="Calibri"/>
                <a:cs typeface="Calibri"/>
                <a:sym typeface="Calibri"/>
              </a:rPr>
              <a:t>  </a:t>
            </a:r>
            <a:endParaRPr b="0" sz="3600" strike="noStrike">
              <a:solidFill>
                <a:schemeClr val="dk1"/>
              </a:solidFill>
              <a:latin typeface="Arial"/>
              <a:ea typeface="Arial"/>
              <a:cs typeface="Arial"/>
              <a:sym typeface="Arial"/>
            </a:endParaRPr>
          </a:p>
        </p:txBody>
      </p:sp>
      <p:sp>
        <p:nvSpPr>
          <p:cNvPr id="554" name="Google Shape;554;p96"/>
          <p:cNvSpPr/>
          <p:nvPr/>
        </p:nvSpPr>
        <p:spPr>
          <a:xfrm>
            <a:off x="479925" y="956675"/>
            <a:ext cx="6684300" cy="3116100"/>
          </a:xfrm>
          <a:prstGeom prst="rect">
            <a:avLst/>
          </a:prstGeom>
          <a:noFill/>
          <a:ln>
            <a:noFill/>
          </a:ln>
        </p:spPr>
        <p:txBody>
          <a:bodyPr anchorCtr="0" anchor="t" bIns="45000" lIns="90000" spcFirstLastPara="1" rIns="90000" wrap="square" tIns="45000">
            <a:noAutofit/>
          </a:bodyPr>
          <a:lstStyle/>
          <a:p>
            <a:pPr indent="-316960" lvl="0" marL="343080" marR="0" rtl="0" algn="just">
              <a:lnSpc>
                <a:spcPct val="115000"/>
              </a:lnSpc>
              <a:spcBef>
                <a:spcPts val="0"/>
              </a:spcBef>
              <a:spcAft>
                <a:spcPts val="0"/>
              </a:spcAft>
              <a:buClr>
                <a:srgbClr val="000000"/>
              </a:buClr>
              <a:buSzPts val="2000"/>
              <a:buFont typeface="Arial"/>
              <a:buChar char="➢"/>
            </a:pPr>
            <a:r>
              <a:rPr lang="en-US" sz="2000">
                <a:solidFill>
                  <a:schemeClr val="dk1"/>
                </a:solidFill>
                <a:latin typeface="Calibri"/>
                <a:ea typeface="Calibri"/>
                <a:cs typeface="Calibri"/>
                <a:sym typeface="Calibri"/>
              </a:rPr>
              <a:t>JSON is better than XML because,</a:t>
            </a:r>
            <a:endParaRPr sz="2000"/>
          </a:p>
          <a:p>
            <a:pPr indent="-317500" lvl="1" marL="800820" marR="0" rtl="0" algn="just">
              <a:lnSpc>
                <a:spcPct val="115000"/>
              </a:lnSpc>
              <a:spcBef>
                <a:spcPts val="479"/>
              </a:spcBef>
              <a:spcAft>
                <a:spcPts val="0"/>
              </a:spcAft>
              <a:buClr>
                <a:srgbClr val="000000"/>
              </a:buClr>
              <a:buSzPts val="2000"/>
              <a:buFont typeface="Noto Sans Symbols"/>
              <a:buChar char="○"/>
            </a:pPr>
            <a:r>
              <a:rPr b="0" i="0" lang="en-US" sz="2000" u="none" cap="none" strike="noStrike">
                <a:solidFill>
                  <a:schemeClr val="dk1"/>
                </a:solidFill>
                <a:latin typeface="Calibri"/>
                <a:ea typeface="Calibri"/>
                <a:cs typeface="Calibri"/>
                <a:sym typeface="Calibri"/>
              </a:rPr>
              <a:t>XML is much more difficult to parse than JSON.</a:t>
            </a:r>
            <a:endParaRPr sz="2000"/>
          </a:p>
          <a:p>
            <a:pPr indent="-317500" lvl="1" marL="800820" marR="0" rtl="0" algn="just">
              <a:lnSpc>
                <a:spcPct val="115000"/>
              </a:lnSpc>
              <a:spcBef>
                <a:spcPts val="479"/>
              </a:spcBef>
              <a:spcAft>
                <a:spcPts val="0"/>
              </a:spcAft>
              <a:buClr>
                <a:srgbClr val="000000"/>
              </a:buClr>
              <a:buSzPts val="2000"/>
              <a:buFont typeface="Noto Sans Symbols"/>
              <a:buChar char="○"/>
            </a:pPr>
            <a:r>
              <a:rPr b="0" i="0" lang="en-US" sz="2000" u="none" cap="none" strike="noStrike">
                <a:solidFill>
                  <a:schemeClr val="dk1"/>
                </a:solidFill>
                <a:latin typeface="Calibri"/>
                <a:ea typeface="Calibri"/>
                <a:cs typeface="Calibri"/>
                <a:sym typeface="Calibri"/>
              </a:rPr>
              <a:t>JSON is parsed into a ready-to-use JavaScript object.</a:t>
            </a:r>
            <a:endParaRPr sz="2000"/>
          </a:p>
          <a:p>
            <a:pPr indent="-317500" lvl="1" marL="800820" marR="0" rtl="0" algn="just">
              <a:lnSpc>
                <a:spcPct val="115000"/>
              </a:lnSpc>
              <a:spcBef>
                <a:spcPts val="479"/>
              </a:spcBef>
              <a:spcAft>
                <a:spcPts val="0"/>
              </a:spcAft>
              <a:buClr>
                <a:srgbClr val="000000"/>
              </a:buClr>
              <a:buSzPts val="2000"/>
              <a:buFont typeface="Noto Sans Symbols"/>
              <a:buChar char="○"/>
            </a:pPr>
            <a:r>
              <a:rPr b="0" i="0" lang="en-US" sz="2000" u="none" cap="none" strike="noStrike">
                <a:solidFill>
                  <a:schemeClr val="dk1"/>
                </a:solidFill>
                <a:latin typeface="Calibri"/>
                <a:ea typeface="Calibri"/>
                <a:cs typeface="Calibri"/>
                <a:sym typeface="Calibri"/>
              </a:rPr>
              <a:t>JSON doesn't use an end tag.</a:t>
            </a:r>
            <a:endParaRPr b="0" i="0" sz="2000" u="none" cap="none" strike="noStrike">
              <a:solidFill>
                <a:schemeClr val="dk1"/>
              </a:solidFill>
              <a:latin typeface="Calibri"/>
              <a:ea typeface="Calibri"/>
              <a:cs typeface="Calibri"/>
              <a:sym typeface="Calibri"/>
            </a:endParaRPr>
          </a:p>
          <a:p>
            <a:pPr indent="-317500" lvl="1" marL="800820" marR="0" rtl="0" algn="just">
              <a:lnSpc>
                <a:spcPct val="115000"/>
              </a:lnSpc>
              <a:spcBef>
                <a:spcPts val="479"/>
              </a:spcBef>
              <a:spcAft>
                <a:spcPts val="0"/>
              </a:spcAft>
              <a:buClr>
                <a:srgbClr val="000000"/>
              </a:buClr>
              <a:buSzPts val="2000"/>
              <a:buFont typeface="Noto Sans Symbols"/>
              <a:buChar char="○"/>
            </a:pPr>
            <a:r>
              <a:rPr b="0" i="0" lang="en-US" sz="2000" u="none" cap="none" strike="noStrike">
                <a:solidFill>
                  <a:schemeClr val="dk1"/>
                </a:solidFill>
                <a:latin typeface="Calibri"/>
                <a:ea typeface="Calibri"/>
                <a:cs typeface="Calibri"/>
                <a:sym typeface="Calibri"/>
              </a:rPr>
              <a:t>JSON is shorter.</a:t>
            </a:r>
            <a:endParaRPr b="0" i="0" sz="2000" u="none" cap="none" strike="noStrike">
              <a:solidFill>
                <a:schemeClr val="dk1"/>
              </a:solidFill>
              <a:latin typeface="Calibri"/>
              <a:ea typeface="Calibri"/>
              <a:cs typeface="Calibri"/>
              <a:sym typeface="Calibri"/>
            </a:endParaRPr>
          </a:p>
          <a:p>
            <a:pPr indent="-317500" lvl="1" marL="800820" marR="0" rtl="0" algn="just">
              <a:lnSpc>
                <a:spcPct val="115000"/>
              </a:lnSpc>
              <a:spcBef>
                <a:spcPts val="479"/>
              </a:spcBef>
              <a:spcAft>
                <a:spcPts val="0"/>
              </a:spcAft>
              <a:buClr>
                <a:srgbClr val="000000"/>
              </a:buClr>
              <a:buSzPts val="2000"/>
              <a:buFont typeface="Noto Sans Symbols"/>
              <a:buChar char="○"/>
            </a:pPr>
            <a:r>
              <a:rPr b="0" i="0" lang="en-US" sz="2000" u="none" cap="none" strike="noStrike">
                <a:solidFill>
                  <a:schemeClr val="dk1"/>
                </a:solidFill>
                <a:latin typeface="Calibri"/>
                <a:ea typeface="Calibri"/>
                <a:cs typeface="Calibri"/>
                <a:sym typeface="Calibri"/>
              </a:rPr>
              <a:t>JSON is quicker to read and write.</a:t>
            </a:r>
            <a:endParaRPr b="0" i="0" sz="2000" u="none" cap="none" strike="noStrike">
              <a:solidFill>
                <a:schemeClr val="dk1"/>
              </a:solidFill>
              <a:latin typeface="Calibri"/>
              <a:ea typeface="Calibri"/>
              <a:cs typeface="Calibri"/>
              <a:sym typeface="Calibri"/>
            </a:endParaRPr>
          </a:p>
          <a:p>
            <a:pPr indent="-317500" lvl="1" marL="800820" marR="0" rtl="0" algn="just">
              <a:lnSpc>
                <a:spcPct val="115000"/>
              </a:lnSpc>
              <a:spcBef>
                <a:spcPts val="479"/>
              </a:spcBef>
              <a:spcAft>
                <a:spcPts val="0"/>
              </a:spcAft>
              <a:buClr>
                <a:srgbClr val="000000"/>
              </a:buClr>
              <a:buSzPts val="2000"/>
              <a:buFont typeface="Noto Sans Symbols"/>
              <a:buChar char="○"/>
            </a:pPr>
            <a:r>
              <a:rPr b="0" i="0" lang="en-US" sz="2000" u="none" cap="none" strike="noStrike">
                <a:solidFill>
                  <a:schemeClr val="dk1"/>
                </a:solidFill>
                <a:latin typeface="Calibri"/>
                <a:ea typeface="Calibri"/>
                <a:cs typeface="Calibri"/>
                <a:sym typeface="Calibri"/>
              </a:rPr>
              <a:t>JSON can use arrays.</a:t>
            </a:r>
            <a:endParaRPr b="0" i="0" sz="2000" u="none" cap="none" strike="noStrike">
              <a:solidFill>
                <a:schemeClr val="dk1"/>
              </a:solidFill>
              <a:latin typeface="Calibri"/>
              <a:ea typeface="Calibri"/>
              <a:cs typeface="Calibri"/>
              <a:sym typeface="Calibri"/>
            </a:endParaRPr>
          </a:p>
          <a:p>
            <a:pPr indent="-190500" lvl="1" marL="800820" marR="0" rtl="0" algn="just">
              <a:spcBef>
                <a:spcPts val="479"/>
              </a:spcBef>
              <a:spcAft>
                <a:spcPts val="0"/>
              </a:spcAft>
              <a:buClr>
                <a:srgbClr val="000000"/>
              </a:buClr>
              <a:buSzPts val="2400"/>
              <a:buFont typeface="Noto Sans Symbols"/>
              <a:buNone/>
            </a:pPr>
            <a:r>
              <a:t/>
            </a:r>
            <a:endParaRPr b="1" i="0" sz="2400" u="none" cap="none" strike="noStrike">
              <a:solidFill>
                <a:schemeClr val="dk1"/>
              </a:solidFill>
              <a:latin typeface="Calibri"/>
              <a:ea typeface="Calibri"/>
              <a:cs typeface="Calibri"/>
              <a:sym typeface="Calibri"/>
            </a:endParaRPr>
          </a:p>
          <a:p>
            <a:pPr indent="0" lvl="1" marL="457920" marR="0" rtl="0" algn="just">
              <a:spcBef>
                <a:spcPts val="479"/>
              </a:spcBef>
              <a:spcAft>
                <a:spcPts val="0"/>
              </a:spcAft>
              <a:buNone/>
            </a:pPr>
            <a:r>
              <a:t/>
            </a:r>
            <a:endParaRPr b="0" i="0" sz="2000" u="none" cap="none" strike="noStrike">
              <a:solidFill>
                <a:schemeClr val="dk1"/>
              </a:solidFill>
              <a:latin typeface="Calibri"/>
              <a:ea typeface="Calibri"/>
              <a:cs typeface="Calibri"/>
              <a:sym typeface="Calibri"/>
            </a:endParaRPr>
          </a:p>
          <a:p>
            <a:pPr indent="0" lvl="0" marL="720" marR="0" rtl="0" algn="just">
              <a:lnSpc>
                <a:spcPct val="100000"/>
              </a:lnSpc>
              <a:spcBef>
                <a:spcPts val="479"/>
              </a:spcBef>
              <a:spcAft>
                <a:spcPts val="0"/>
              </a:spcAft>
              <a:buNone/>
            </a:pPr>
            <a:r>
              <a:t/>
            </a:r>
            <a:endParaRPr sz="2000">
              <a:solidFill>
                <a:schemeClr val="dk1"/>
              </a:solidFill>
              <a:latin typeface="Arial"/>
              <a:ea typeface="Arial"/>
              <a:cs typeface="Arial"/>
              <a:sym typeface="Arial"/>
            </a:endParaRPr>
          </a:p>
          <a:p>
            <a:pPr indent="0" lvl="0" marL="720" marR="0" rtl="0" algn="just">
              <a:lnSpc>
                <a:spcPct val="100000"/>
              </a:lnSpc>
              <a:spcBef>
                <a:spcPts val="479"/>
              </a:spcBef>
              <a:spcAft>
                <a:spcPts val="0"/>
              </a:spcAft>
              <a:buNone/>
            </a:pPr>
            <a:r>
              <a:t/>
            </a:r>
            <a:endParaRPr sz="2000">
              <a:solidFill>
                <a:schemeClr val="dk1"/>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97"/>
          <p:cNvSpPr txBox="1"/>
          <p:nvPr/>
        </p:nvSpPr>
        <p:spPr>
          <a:xfrm>
            <a:off x="1271325" y="2030800"/>
            <a:ext cx="4571400" cy="14154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None/>
            </a:pPr>
            <a:r>
              <a:rPr lang="en-US" sz="5400">
                <a:solidFill>
                  <a:srgbClr val="000000"/>
                </a:solidFill>
                <a:latin typeface="Calibri"/>
                <a:ea typeface="Calibri"/>
                <a:cs typeface="Calibri"/>
                <a:sym typeface="Calibri"/>
              </a:rPr>
              <a:t>Any Questions</a:t>
            </a:r>
            <a:endParaRPr sz="5400">
              <a:solidFill>
                <a:srgbClr val="000000"/>
              </a:solidFill>
              <a:latin typeface="Calibri"/>
              <a:ea typeface="Calibri"/>
              <a:cs typeface="Calibri"/>
              <a:sym typeface="Calibri"/>
            </a:endParaRPr>
          </a:p>
        </p:txBody>
      </p:sp>
      <p:pic>
        <p:nvPicPr>
          <p:cNvPr id="560" name="Google Shape;560;p97"/>
          <p:cNvPicPr preferRelativeResize="0"/>
          <p:nvPr/>
        </p:nvPicPr>
        <p:blipFill>
          <a:blip r:embed="rId3">
            <a:alphaModFix/>
          </a:blip>
          <a:stretch>
            <a:fillRect/>
          </a:stretch>
        </p:blipFill>
        <p:spPr>
          <a:xfrm>
            <a:off x="5202900" y="1452500"/>
            <a:ext cx="1993699" cy="1993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4"/>
          <p:cNvSpPr/>
          <p:nvPr/>
        </p:nvSpPr>
        <p:spPr>
          <a:xfrm>
            <a:off x="463925" y="41275"/>
            <a:ext cx="6750300" cy="6123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solidFill>
                  <a:srgbClr val="000000"/>
                </a:solidFill>
                <a:latin typeface="Calibri"/>
                <a:ea typeface="Calibri"/>
                <a:cs typeface="Calibri"/>
                <a:sym typeface="Calibri"/>
              </a:rPr>
              <a:t>SpringBootApplication Annotation</a:t>
            </a:r>
            <a:endParaRPr b="0" i="0" sz="3600" u="none" cap="none" strike="noStrike">
              <a:solidFill>
                <a:schemeClr val="dk1"/>
              </a:solidFill>
              <a:latin typeface="Arial"/>
              <a:ea typeface="Arial"/>
              <a:cs typeface="Arial"/>
              <a:sym typeface="Arial"/>
            </a:endParaRPr>
          </a:p>
        </p:txBody>
      </p:sp>
      <p:sp>
        <p:nvSpPr>
          <p:cNvPr id="164" name="Google Shape;164;p34"/>
          <p:cNvSpPr/>
          <p:nvPr/>
        </p:nvSpPr>
        <p:spPr>
          <a:xfrm>
            <a:off x="416850" y="939675"/>
            <a:ext cx="8128800" cy="2280600"/>
          </a:xfrm>
          <a:prstGeom prst="rect">
            <a:avLst/>
          </a:prstGeom>
          <a:noFill/>
          <a:ln>
            <a:noFill/>
          </a:ln>
        </p:spPr>
        <p:txBody>
          <a:bodyPr anchorCtr="0" anchor="t" bIns="45000" lIns="90000" spcFirstLastPara="1" rIns="90000" wrap="square" tIns="45000">
            <a:noAutofit/>
          </a:bodyPr>
          <a:lstStyle/>
          <a:p>
            <a:pPr indent="-355600" lvl="0" marL="457200" marR="0" rtl="0" algn="just">
              <a:lnSpc>
                <a:spcPct val="115000"/>
              </a:lnSpc>
              <a:spcBef>
                <a:spcPts val="0"/>
              </a:spcBef>
              <a:spcAft>
                <a:spcPts val="0"/>
              </a:spcAft>
              <a:buSzPts val="2000"/>
              <a:buFont typeface="Calibri"/>
              <a:buAutoNum type="arabicPeriod" startAt="3"/>
            </a:pPr>
            <a:r>
              <a:rPr b="1" i="0" lang="en-US" sz="2000" u="none" cap="none" strike="noStrike">
                <a:solidFill>
                  <a:srgbClr val="000000"/>
                </a:solidFill>
                <a:latin typeface="Calibri"/>
                <a:ea typeface="Calibri"/>
                <a:cs typeface="Calibri"/>
                <a:sym typeface="Calibri"/>
              </a:rPr>
              <a:t>@EnableAutoConfiguration </a:t>
            </a:r>
            <a:r>
              <a:rPr lang="en-US" sz="2000">
                <a:solidFill>
                  <a:schemeClr val="dk1"/>
                </a:solidFill>
                <a:latin typeface="Calibri"/>
                <a:ea typeface="Calibri"/>
                <a:cs typeface="Calibri"/>
                <a:sym typeface="Calibri"/>
              </a:rPr>
              <a:t>- </a:t>
            </a:r>
            <a:r>
              <a:rPr b="0" i="0" lang="en-US" sz="2000" u="none" cap="none" strike="noStrike">
                <a:solidFill>
                  <a:srgbClr val="000000"/>
                </a:solidFill>
                <a:latin typeface="Calibri"/>
                <a:ea typeface="Calibri"/>
                <a:cs typeface="Calibri"/>
                <a:sym typeface="Calibri"/>
              </a:rPr>
              <a:t>This annotation enables the magical auto-configuration feature of Spring Boot, which can automatically configure a lot of stuff for you.</a:t>
            </a:r>
            <a:r>
              <a:rPr lang="en-US" sz="2000">
                <a:solidFill>
                  <a:schemeClr val="dk1"/>
                </a:solidFill>
                <a:latin typeface="Calibri"/>
                <a:ea typeface="Calibri"/>
                <a:cs typeface="Calibri"/>
                <a:sym typeface="Calibri"/>
              </a:rPr>
              <a:t> </a:t>
            </a:r>
            <a:r>
              <a:rPr b="0" i="0" lang="en-US" sz="2000" u="none" cap="none" strike="noStrike">
                <a:solidFill>
                  <a:srgbClr val="000000"/>
                </a:solidFill>
                <a:latin typeface="Calibri"/>
                <a:ea typeface="Calibri"/>
                <a:cs typeface="Calibri"/>
                <a:sym typeface="Calibri"/>
              </a:rPr>
              <a:t>For example, when writing a Spring MVC application that has the Thymeleaf JAR files on the application classpath, Spring Boot auto-configuration can configure the Thymeleaf template resolver, view resolver, and other Thymeleaf settings automatically.</a:t>
            </a:r>
            <a:endParaRPr b="0" i="0" sz="2000" u="none" cap="none" strike="noStrike">
              <a:solidFill>
                <a:schemeClr val="dk1"/>
              </a:solidFill>
              <a:latin typeface="Calibri"/>
              <a:ea typeface="Calibri"/>
              <a:cs typeface="Calibri"/>
              <a:sym typeface="Calibri"/>
            </a:endParaRPr>
          </a:p>
          <a:p>
            <a:pPr indent="0" lvl="0" marL="399960" marR="0" rtl="0" algn="l">
              <a:lnSpc>
                <a:spcPct val="100000"/>
              </a:lnSpc>
              <a:spcBef>
                <a:spcPts val="479"/>
              </a:spcBef>
              <a:spcAft>
                <a:spcPts val="0"/>
              </a:spcAft>
              <a:buNone/>
            </a:pPr>
            <a:r>
              <a:t/>
            </a:r>
            <a:endParaRPr b="0" i="0" sz="2400" u="none" cap="none" strike="noStrike">
              <a:solidFill>
                <a:schemeClr val="dk1"/>
              </a:solidFill>
              <a:latin typeface="Arial"/>
              <a:ea typeface="Arial"/>
              <a:cs typeface="Arial"/>
              <a:sym typeface="Arial"/>
            </a:endParaRPr>
          </a:p>
          <a:p>
            <a:pPr indent="0" lvl="0" marL="399960" marR="0" rtl="0" algn="l">
              <a:lnSpc>
                <a:spcPct val="100000"/>
              </a:lnSpc>
              <a:spcBef>
                <a:spcPts val="479"/>
              </a:spcBef>
              <a:spcAft>
                <a:spcPts val="0"/>
              </a:spcAft>
              <a:buNone/>
            </a:pPr>
            <a:r>
              <a:t/>
            </a:r>
            <a:endParaRPr b="0" i="0" sz="2400" u="none" cap="none" strike="noStrike">
              <a:solidFill>
                <a:schemeClr val="dk1"/>
              </a:solidFill>
              <a:latin typeface="Arial"/>
              <a:ea typeface="Arial"/>
              <a:cs typeface="Arial"/>
              <a:sym typeface="Arial"/>
            </a:endParaRPr>
          </a:p>
          <a:p>
            <a:pPr indent="0" lvl="0" marL="399960" marR="0" rtl="0" algn="l">
              <a:lnSpc>
                <a:spcPct val="100000"/>
              </a:lnSpc>
              <a:spcBef>
                <a:spcPts val="479"/>
              </a:spcBef>
              <a:spcAft>
                <a:spcPts val="0"/>
              </a:spcAft>
              <a:buNone/>
            </a:pPr>
            <a:r>
              <a:t/>
            </a:r>
            <a:endParaRPr b="0" i="0" sz="2400" u="none" cap="none" strike="noStrike">
              <a:solidFill>
                <a:schemeClr val="dk1"/>
              </a:solidFill>
              <a:latin typeface="Arial"/>
              <a:ea typeface="Arial"/>
              <a:cs typeface="Arial"/>
              <a:sym typeface="Arial"/>
            </a:endParaRPr>
          </a:p>
          <a:p>
            <a:pPr indent="0" lvl="0" marL="399960" marR="0" rtl="0" algn="l">
              <a:lnSpc>
                <a:spcPct val="100000"/>
              </a:lnSpc>
              <a:spcBef>
                <a:spcPts val="479"/>
              </a:spcBef>
              <a:spcAft>
                <a:spcPts val="0"/>
              </a:spcAft>
              <a:buNone/>
            </a:pPr>
            <a:r>
              <a:t/>
            </a:r>
            <a:endParaRPr b="0" i="0" sz="2400" u="none" cap="none" strike="noStrike">
              <a:solidFill>
                <a:schemeClr val="dk1"/>
              </a:solidFill>
              <a:latin typeface="Arial"/>
              <a:ea typeface="Arial"/>
              <a:cs typeface="Arial"/>
              <a:sym typeface="Arial"/>
            </a:endParaRPr>
          </a:p>
          <a:p>
            <a:pPr indent="0" lvl="0" marL="399960" marR="0" rtl="0" algn="l">
              <a:lnSpc>
                <a:spcPct val="100000"/>
              </a:lnSpc>
              <a:spcBef>
                <a:spcPts val="479"/>
              </a:spcBef>
              <a:spcAft>
                <a:spcPts val="0"/>
              </a:spcAft>
              <a:buNone/>
            </a:pPr>
            <a:r>
              <a:t/>
            </a:r>
            <a:endParaRPr b="0" i="0" sz="2400" u="none" cap="none" strike="noStrike">
              <a:solidFill>
                <a:schemeClr val="dk1"/>
              </a:solidFill>
              <a:latin typeface="Arial"/>
              <a:ea typeface="Arial"/>
              <a:cs typeface="Arial"/>
              <a:sym typeface="Arial"/>
            </a:endParaRPr>
          </a:p>
          <a:p>
            <a:pPr indent="0" lvl="0" marL="399960" marR="0" rtl="0" algn="l">
              <a:lnSpc>
                <a:spcPct val="100000"/>
              </a:lnSpc>
              <a:spcBef>
                <a:spcPts val="479"/>
              </a:spcBef>
              <a:spcAft>
                <a:spcPts val="0"/>
              </a:spcAft>
              <a:buNone/>
            </a:pPr>
            <a:r>
              <a:t/>
            </a:r>
            <a:endParaRPr b="0" i="0" sz="2400" u="none" cap="none" strike="noStrike">
              <a:solidFill>
                <a:schemeClr val="dk1"/>
              </a:solidFill>
              <a:latin typeface="Arial"/>
              <a:ea typeface="Arial"/>
              <a:cs typeface="Arial"/>
              <a:sym typeface="Arial"/>
            </a:endParaRPr>
          </a:p>
          <a:p>
            <a:pPr indent="0" lvl="0" marL="399960" marR="0" rtl="0" algn="l">
              <a:lnSpc>
                <a:spcPct val="100000"/>
              </a:lnSpc>
              <a:spcBef>
                <a:spcPts val="479"/>
              </a:spcBef>
              <a:spcAft>
                <a:spcPts val="0"/>
              </a:spcAft>
              <a:buNone/>
            </a:pPr>
            <a:r>
              <a:t/>
            </a:r>
            <a:endParaRPr b="0" i="0" sz="2400" u="none" cap="none" strike="noStrike">
              <a:solidFill>
                <a:schemeClr val="dk1"/>
              </a:solidFill>
              <a:latin typeface="Arial"/>
              <a:ea typeface="Arial"/>
              <a:cs typeface="Arial"/>
              <a:sym typeface="Arial"/>
            </a:endParaRPr>
          </a:p>
          <a:p>
            <a:pPr indent="0" lvl="0" marL="399960" marR="0" rtl="0" algn="l">
              <a:lnSpc>
                <a:spcPct val="100000"/>
              </a:lnSpc>
              <a:spcBef>
                <a:spcPts val="479"/>
              </a:spcBef>
              <a:spcAft>
                <a:spcPts val="0"/>
              </a:spcAft>
              <a:buNone/>
            </a:pPr>
            <a:r>
              <a:t/>
            </a:r>
            <a:endParaRPr b="0" i="0" sz="2400" u="none" cap="none" strike="noStrike">
              <a:solidFill>
                <a:schemeClr val="dk1"/>
              </a:solidFill>
              <a:latin typeface="Arial"/>
              <a:ea typeface="Arial"/>
              <a:cs typeface="Arial"/>
              <a:sym typeface="Arial"/>
            </a:endParaRPr>
          </a:p>
          <a:p>
            <a:pPr indent="0" lvl="0" marL="399960" marR="0" rtl="0" algn="l">
              <a:lnSpc>
                <a:spcPct val="100000"/>
              </a:lnSpc>
              <a:spcBef>
                <a:spcPts val="479"/>
              </a:spcBef>
              <a:spcAft>
                <a:spcPts val="0"/>
              </a:spcAft>
              <a:buNone/>
            </a:pPr>
            <a:r>
              <a:t/>
            </a:r>
            <a:endParaRPr b="0" i="0" sz="2400" u="none" cap="none" strike="noStrike">
              <a:solidFill>
                <a:schemeClr val="dk1"/>
              </a:solidFill>
              <a:latin typeface="Arial"/>
              <a:ea typeface="Arial"/>
              <a:cs typeface="Arial"/>
              <a:sym typeface="Arial"/>
            </a:endParaRPr>
          </a:p>
          <a:p>
            <a:pPr indent="0" lvl="0" marL="399960" marR="0" rtl="0" algn="l">
              <a:lnSpc>
                <a:spcPct val="100000"/>
              </a:lnSpc>
              <a:spcBef>
                <a:spcPts val="479"/>
              </a:spcBef>
              <a:spcAft>
                <a:spcPts val="0"/>
              </a:spcAft>
              <a:buNone/>
            </a:pPr>
            <a:r>
              <a:t/>
            </a:r>
            <a:endParaRPr b="0" i="0" sz="2400" u="none" cap="none" strike="noStrike">
              <a:solidFill>
                <a:schemeClr val="dk1"/>
              </a:solidFill>
              <a:latin typeface="Arial"/>
              <a:ea typeface="Arial"/>
              <a:cs typeface="Arial"/>
              <a:sym typeface="Arial"/>
            </a:endParaRPr>
          </a:p>
          <a:p>
            <a:pPr indent="0" lvl="0" marL="399960" marR="0" rtl="0" algn="just">
              <a:lnSpc>
                <a:spcPct val="100000"/>
              </a:lnSpc>
              <a:spcBef>
                <a:spcPts val="479"/>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5"/>
          <p:cNvSpPr/>
          <p:nvPr/>
        </p:nvSpPr>
        <p:spPr>
          <a:xfrm>
            <a:off x="463925" y="41275"/>
            <a:ext cx="6750300" cy="6123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lang="en-US" sz="3600">
                <a:latin typeface="Calibri"/>
                <a:ea typeface="Calibri"/>
                <a:cs typeface="Calibri"/>
                <a:sym typeface="Calibri"/>
              </a:rPr>
              <a:t>Spring XML Configuration</a:t>
            </a:r>
            <a:endParaRPr b="0" i="0" sz="3600" u="none" cap="none" strike="noStrike">
              <a:solidFill>
                <a:schemeClr val="dk1"/>
              </a:solidFill>
              <a:latin typeface="Arial"/>
              <a:ea typeface="Arial"/>
              <a:cs typeface="Arial"/>
              <a:sym typeface="Arial"/>
            </a:endParaRPr>
          </a:p>
        </p:txBody>
      </p:sp>
      <p:sp>
        <p:nvSpPr>
          <p:cNvPr id="170" name="Google Shape;170;p35"/>
          <p:cNvSpPr/>
          <p:nvPr/>
        </p:nvSpPr>
        <p:spPr>
          <a:xfrm>
            <a:off x="728425" y="684625"/>
            <a:ext cx="6434400" cy="4007100"/>
          </a:xfrm>
          <a:prstGeom prst="rect">
            <a:avLst/>
          </a:prstGeom>
          <a:noFill/>
          <a:ln>
            <a:noFill/>
          </a:ln>
        </p:spPr>
        <p:txBody>
          <a:bodyPr anchorCtr="0" anchor="t" bIns="45000" lIns="90000" spcFirstLastPara="1" rIns="90000" wrap="square" tIns="45000">
            <a:noAutofit/>
          </a:bodyPr>
          <a:lstStyle/>
          <a:p>
            <a:pPr indent="0" lvl="0" marL="114300" marR="114300" rtl="0" algn="l">
              <a:lnSpc>
                <a:spcPct val="100000"/>
              </a:lnSpc>
              <a:spcBef>
                <a:spcPts val="0"/>
              </a:spcBef>
              <a:spcAft>
                <a:spcPts val="0"/>
              </a:spcAft>
              <a:buNone/>
            </a:pPr>
            <a:r>
              <a:rPr b="1" lang="en-US" sz="650">
                <a:solidFill>
                  <a:srgbClr val="4A86E8"/>
                </a:solidFill>
                <a:latin typeface="Courier New"/>
                <a:ea typeface="Courier New"/>
                <a:cs typeface="Courier New"/>
                <a:sym typeface="Courier New"/>
              </a:rPr>
              <a:t>&lt;?xml version="1.0" encoding="UTF-8"?&gt;</a:t>
            </a:r>
            <a:r>
              <a:rPr lang="en-US" sz="650">
                <a:solidFill>
                  <a:schemeClr val="dk1"/>
                </a:solidFill>
                <a:latin typeface="Courier New"/>
                <a:ea typeface="Courier New"/>
                <a:cs typeface="Courier New"/>
                <a:sym typeface="Courier New"/>
              </a:rPr>
              <a:t> </a:t>
            </a:r>
            <a:endParaRPr sz="650">
              <a:solidFill>
                <a:schemeClr val="dk1"/>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lang="en-US" sz="650">
                <a:solidFill>
                  <a:schemeClr val="dk1"/>
                </a:solidFill>
                <a:latin typeface="Courier New"/>
                <a:ea typeface="Courier New"/>
                <a:cs typeface="Courier New"/>
                <a:sym typeface="Courier New"/>
              </a:rPr>
              <a:t>&lt;</a:t>
            </a:r>
            <a:r>
              <a:rPr b="1" lang="en-US" sz="650">
                <a:solidFill>
                  <a:srgbClr val="B45F06"/>
                </a:solidFill>
                <a:latin typeface="Courier New"/>
                <a:ea typeface="Courier New"/>
                <a:cs typeface="Courier New"/>
                <a:sym typeface="Courier New"/>
              </a:rPr>
              <a:t>beans</a:t>
            </a: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xmlns=</a:t>
            </a:r>
            <a:r>
              <a:rPr b="1" lang="en-US" sz="650">
                <a:solidFill>
                  <a:srgbClr val="38761D"/>
                </a:solidFill>
                <a:latin typeface="Courier New"/>
                <a:ea typeface="Courier New"/>
                <a:cs typeface="Courier New"/>
                <a:sym typeface="Courier New"/>
              </a:rPr>
              <a:t>"http://www.springframework.org/schema/beans" </a:t>
            </a:r>
            <a:endParaRPr b="1" sz="650">
              <a:solidFill>
                <a:srgbClr val="38761D"/>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xmlns:xsi</a:t>
            </a:r>
            <a:r>
              <a:rPr lang="en-US" sz="650">
                <a:solidFill>
                  <a:schemeClr val="dk1"/>
                </a:solidFill>
                <a:latin typeface="Courier New"/>
                <a:ea typeface="Courier New"/>
                <a:cs typeface="Courier New"/>
                <a:sym typeface="Courier New"/>
              </a:rPr>
              <a:t>=</a:t>
            </a:r>
            <a:r>
              <a:rPr b="1" lang="en-US" sz="650">
                <a:solidFill>
                  <a:srgbClr val="38761D"/>
                </a:solidFill>
                <a:latin typeface="Courier New"/>
                <a:ea typeface="Courier New"/>
                <a:cs typeface="Courier New"/>
                <a:sym typeface="Courier New"/>
              </a:rPr>
              <a:t>"http://www.w3.org/2001/XMLSchema-instance" </a:t>
            </a:r>
            <a:endParaRPr b="1" sz="650">
              <a:solidFill>
                <a:srgbClr val="38761D"/>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xmlns:context</a:t>
            </a:r>
            <a:r>
              <a:rPr lang="en-US" sz="650">
                <a:solidFill>
                  <a:schemeClr val="dk1"/>
                </a:solidFill>
                <a:latin typeface="Courier New"/>
                <a:ea typeface="Courier New"/>
                <a:cs typeface="Courier New"/>
                <a:sym typeface="Courier New"/>
              </a:rPr>
              <a:t>=</a:t>
            </a:r>
            <a:r>
              <a:rPr b="1" lang="en-US" sz="650">
                <a:solidFill>
                  <a:srgbClr val="38761D"/>
                </a:solidFill>
                <a:latin typeface="Courier New"/>
                <a:ea typeface="Courier New"/>
                <a:cs typeface="Courier New"/>
                <a:sym typeface="Courier New"/>
              </a:rPr>
              <a:t>"http://www.springframework.org/schema/context" </a:t>
            </a:r>
            <a:endParaRPr b="1" sz="650">
              <a:solidFill>
                <a:srgbClr val="38761D"/>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xmlns:mvc</a:t>
            </a:r>
            <a:r>
              <a:rPr lang="en-US" sz="650">
                <a:solidFill>
                  <a:schemeClr val="dk1"/>
                </a:solidFill>
                <a:latin typeface="Courier New"/>
                <a:ea typeface="Courier New"/>
                <a:cs typeface="Courier New"/>
                <a:sym typeface="Courier New"/>
              </a:rPr>
              <a:t>=</a:t>
            </a:r>
            <a:r>
              <a:rPr b="1" lang="en-US" sz="650">
                <a:solidFill>
                  <a:srgbClr val="38761D"/>
                </a:solidFill>
                <a:latin typeface="Courier New"/>
                <a:ea typeface="Courier New"/>
                <a:cs typeface="Courier New"/>
                <a:sym typeface="Courier New"/>
              </a:rPr>
              <a:t>"http://www.springframework.org/schema/mvc"</a:t>
            </a:r>
            <a:endParaRPr b="1" sz="650">
              <a:solidFill>
                <a:srgbClr val="38761D"/>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xsi:schemaLocation</a:t>
            </a:r>
            <a:r>
              <a:rPr lang="en-US" sz="650">
                <a:solidFill>
                  <a:schemeClr val="dk1"/>
                </a:solidFill>
                <a:latin typeface="Courier New"/>
                <a:ea typeface="Courier New"/>
                <a:cs typeface="Courier New"/>
                <a:sym typeface="Courier New"/>
              </a:rPr>
              <a:t>=</a:t>
            </a:r>
            <a:r>
              <a:rPr b="1" lang="en-US" sz="650">
                <a:solidFill>
                  <a:srgbClr val="38761D"/>
                </a:solidFill>
                <a:latin typeface="Courier New"/>
                <a:ea typeface="Courier New"/>
                <a:cs typeface="Courier New"/>
                <a:sym typeface="Courier New"/>
              </a:rPr>
              <a:t>"http://www.springframework.org/schema/beans </a:t>
            </a:r>
            <a:endParaRPr b="1" sz="650">
              <a:solidFill>
                <a:srgbClr val="38761D"/>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b="1" lang="en-US" sz="650">
                <a:solidFill>
                  <a:srgbClr val="38761D"/>
                </a:solidFill>
                <a:latin typeface="Courier New"/>
                <a:ea typeface="Courier New"/>
                <a:cs typeface="Courier New"/>
                <a:sym typeface="Courier New"/>
              </a:rPr>
              <a:t>                          http://www.springframework.org/schema/beans/spring-beans-3.0.xsd </a:t>
            </a:r>
            <a:endParaRPr b="1" sz="650">
              <a:solidFill>
                <a:srgbClr val="38761D"/>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b="1" lang="en-US" sz="650">
                <a:solidFill>
                  <a:srgbClr val="38761D"/>
                </a:solidFill>
                <a:latin typeface="Courier New"/>
                <a:ea typeface="Courier New"/>
                <a:cs typeface="Courier New"/>
                <a:sym typeface="Courier New"/>
              </a:rPr>
              <a:t>                          http://www.springframework.org/schema/mvc </a:t>
            </a:r>
            <a:endParaRPr b="1" sz="650">
              <a:solidFill>
                <a:srgbClr val="38761D"/>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b="1" lang="en-US" sz="650">
                <a:solidFill>
                  <a:srgbClr val="38761D"/>
                </a:solidFill>
                <a:latin typeface="Courier New"/>
                <a:ea typeface="Courier New"/>
                <a:cs typeface="Courier New"/>
                <a:sym typeface="Courier New"/>
              </a:rPr>
              <a:t>                          http://www.springframework.org/schema/mvc/spring-mvc-3.0.xsd </a:t>
            </a:r>
            <a:endParaRPr b="1" sz="650">
              <a:solidFill>
                <a:srgbClr val="38761D"/>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b="1" lang="en-US" sz="650">
                <a:solidFill>
                  <a:srgbClr val="38761D"/>
                </a:solidFill>
                <a:latin typeface="Courier New"/>
                <a:ea typeface="Courier New"/>
                <a:cs typeface="Courier New"/>
                <a:sym typeface="Courier New"/>
              </a:rPr>
              <a:t>                          </a:t>
            </a:r>
            <a:r>
              <a:rPr b="1" lang="en-US" sz="650">
                <a:solidFill>
                  <a:srgbClr val="38761D"/>
                </a:solidFill>
                <a:uFill>
                  <a:noFill/>
                </a:uFill>
                <a:latin typeface="Courier New"/>
                <a:ea typeface="Courier New"/>
                <a:cs typeface="Courier New"/>
                <a:sym typeface="Courier New"/>
                <a:hlinkClick r:id="rId3">
                  <a:extLst>
                    <a:ext uri="{A12FA001-AC4F-418D-AE19-62706E023703}">
                      <ahyp:hlinkClr val="tx"/>
                    </a:ext>
                  </a:extLst>
                </a:hlinkClick>
              </a:rPr>
              <a:t>http://www.springframework.org/schema/context</a:t>
            </a:r>
            <a:endParaRPr b="1" sz="650">
              <a:solidFill>
                <a:srgbClr val="38761D"/>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b="1" lang="en-US" sz="650">
                <a:solidFill>
                  <a:srgbClr val="38761D"/>
                </a:solidFill>
                <a:latin typeface="Courier New"/>
                <a:ea typeface="Courier New"/>
                <a:cs typeface="Courier New"/>
                <a:sym typeface="Courier New"/>
              </a:rPr>
              <a:t>                          </a:t>
            </a:r>
            <a:r>
              <a:rPr b="1" lang="en-US" sz="650">
                <a:solidFill>
                  <a:srgbClr val="38761D"/>
                </a:solidFill>
                <a:uFill>
                  <a:noFill/>
                </a:uFill>
                <a:latin typeface="Courier New"/>
                <a:ea typeface="Courier New"/>
                <a:cs typeface="Courier New"/>
                <a:sym typeface="Courier New"/>
                <a:hlinkClick r:id="rId4">
                  <a:extLst>
                    <a:ext uri="{A12FA001-AC4F-418D-AE19-62706E023703}">
                      <ahyp:hlinkClr val="tx"/>
                    </a:ext>
                  </a:extLst>
                </a:hlinkClick>
              </a:rPr>
              <a:t>http://www.springframework.org/schema/context/spring-context-3.1.xsd</a:t>
            </a:r>
            <a:r>
              <a:rPr b="1" lang="en-US" sz="650">
                <a:solidFill>
                  <a:srgbClr val="38761D"/>
                </a:solidFill>
                <a:latin typeface="Courier New"/>
                <a:ea typeface="Courier New"/>
                <a:cs typeface="Courier New"/>
                <a:sym typeface="Courier New"/>
              </a:rPr>
              <a:t>"</a:t>
            </a:r>
            <a:r>
              <a:rPr lang="en-US" sz="650">
                <a:solidFill>
                  <a:schemeClr val="dk1"/>
                </a:solidFill>
                <a:latin typeface="Courier New"/>
                <a:ea typeface="Courier New"/>
                <a:cs typeface="Courier New"/>
                <a:sym typeface="Courier New"/>
              </a:rPr>
              <a:t>&gt;</a:t>
            </a:r>
            <a:endParaRPr sz="650">
              <a:solidFill>
                <a:schemeClr val="dk1"/>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t/>
            </a:r>
            <a:endParaRPr sz="650">
              <a:solidFill>
                <a:schemeClr val="dk1"/>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lang="en-US" sz="650">
                <a:solidFill>
                  <a:schemeClr val="dk1"/>
                </a:solidFill>
                <a:latin typeface="Courier New"/>
                <a:ea typeface="Courier New"/>
                <a:cs typeface="Courier New"/>
                <a:sym typeface="Courier New"/>
              </a:rPr>
              <a:t>     &lt;</a:t>
            </a:r>
            <a:r>
              <a:rPr b="1" lang="en-US" sz="650">
                <a:solidFill>
                  <a:srgbClr val="B45F06"/>
                </a:solidFill>
                <a:latin typeface="Courier New"/>
                <a:ea typeface="Courier New"/>
                <a:cs typeface="Courier New"/>
                <a:sym typeface="Courier New"/>
              </a:rPr>
              <a:t>mvc:annotation-driven</a:t>
            </a:r>
            <a:r>
              <a:rPr lang="en-US" sz="650">
                <a:solidFill>
                  <a:schemeClr val="dk1"/>
                </a:solidFill>
                <a:latin typeface="Courier New"/>
                <a:ea typeface="Courier New"/>
                <a:cs typeface="Courier New"/>
                <a:sym typeface="Courier New"/>
              </a:rPr>
              <a:t>/&gt; </a:t>
            </a:r>
            <a:endParaRPr sz="650">
              <a:solidFill>
                <a:schemeClr val="dk1"/>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lang="en-US" sz="650">
                <a:solidFill>
                  <a:schemeClr val="dk1"/>
                </a:solidFill>
                <a:latin typeface="Courier New"/>
                <a:ea typeface="Courier New"/>
                <a:cs typeface="Courier New"/>
                <a:sym typeface="Courier New"/>
              </a:rPr>
              <a:t>     &lt;</a:t>
            </a:r>
            <a:r>
              <a:rPr b="1" lang="en-US" sz="650">
                <a:solidFill>
                  <a:srgbClr val="B45F06"/>
                </a:solidFill>
                <a:latin typeface="Courier New"/>
                <a:ea typeface="Courier New"/>
                <a:cs typeface="Courier New"/>
                <a:sym typeface="Courier New"/>
              </a:rPr>
              <a:t>mvc:default-servlet-handler</a:t>
            </a:r>
            <a:r>
              <a:rPr lang="en-US" sz="650">
                <a:solidFill>
                  <a:schemeClr val="dk1"/>
                </a:solidFill>
                <a:latin typeface="Courier New"/>
                <a:ea typeface="Courier New"/>
                <a:cs typeface="Courier New"/>
                <a:sym typeface="Courier New"/>
              </a:rPr>
              <a:t>/&gt; </a:t>
            </a:r>
            <a:endParaRPr sz="650">
              <a:solidFill>
                <a:schemeClr val="dk1"/>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lang="en-US" sz="650">
                <a:solidFill>
                  <a:schemeClr val="dk1"/>
                </a:solidFill>
                <a:latin typeface="Courier New"/>
                <a:ea typeface="Courier New"/>
                <a:cs typeface="Courier New"/>
                <a:sym typeface="Courier New"/>
              </a:rPr>
              <a:t>     &lt;</a:t>
            </a:r>
            <a:r>
              <a:rPr b="1" lang="en-US" sz="650">
                <a:solidFill>
                  <a:srgbClr val="B45F06"/>
                </a:solidFill>
                <a:latin typeface="Courier New"/>
                <a:ea typeface="Courier New"/>
                <a:cs typeface="Courier New"/>
                <a:sym typeface="Courier New"/>
              </a:rPr>
              <a:t>mvc:resources</a:t>
            </a: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mapping</a:t>
            </a:r>
            <a:r>
              <a:rPr lang="en-US" sz="650">
                <a:solidFill>
                  <a:schemeClr val="dk1"/>
                </a:solidFill>
                <a:latin typeface="Courier New"/>
                <a:ea typeface="Courier New"/>
                <a:cs typeface="Courier New"/>
                <a:sym typeface="Courier New"/>
              </a:rPr>
              <a:t>=</a:t>
            </a:r>
            <a:r>
              <a:rPr b="1" lang="en-US" sz="650">
                <a:solidFill>
                  <a:srgbClr val="38761D"/>
                </a:solidFill>
                <a:latin typeface="Courier New"/>
                <a:ea typeface="Courier New"/>
                <a:cs typeface="Courier New"/>
                <a:sym typeface="Courier New"/>
              </a:rPr>
              <a:t>"/resources/**"</a:t>
            </a: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location</a:t>
            </a:r>
            <a:r>
              <a:rPr lang="en-US" sz="650">
                <a:solidFill>
                  <a:schemeClr val="dk1"/>
                </a:solidFill>
                <a:latin typeface="Courier New"/>
                <a:ea typeface="Courier New"/>
                <a:cs typeface="Courier New"/>
                <a:sym typeface="Courier New"/>
              </a:rPr>
              <a:t>=</a:t>
            </a:r>
            <a:r>
              <a:rPr b="1" lang="en-US" sz="650">
                <a:solidFill>
                  <a:srgbClr val="38761D"/>
                </a:solidFill>
                <a:latin typeface="Courier New"/>
                <a:ea typeface="Courier New"/>
                <a:cs typeface="Courier New"/>
                <a:sym typeface="Courier New"/>
              </a:rPr>
              <a:t>"/resources/"</a:t>
            </a:r>
            <a:r>
              <a:rPr lang="en-US" sz="650">
                <a:solidFill>
                  <a:schemeClr val="dk1"/>
                </a:solidFill>
                <a:latin typeface="Courier New"/>
                <a:ea typeface="Courier New"/>
                <a:cs typeface="Courier New"/>
                <a:sym typeface="Courier New"/>
              </a:rPr>
              <a:t>/&gt; </a:t>
            </a:r>
            <a:endParaRPr sz="650">
              <a:solidFill>
                <a:schemeClr val="dk1"/>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t/>
            </a:r>
            <a:endParaRPr sz="650">
              <a:solidFill>
                <a:schemeClr val="dk1"/>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lang="en-US" sz="650">
                <a:solidFill>
                  <a:schemeClr val="dk1"/>
                </a:solidFill>
                <a:latin typeface="Courier New"/>
                <a:ea typeface="Courier New"/>
                <a:cs typeface="Courier New"/>
                <a:sym typeface="Courier New"/>
              </a:rPr>
              <a:t>     &lt;</a:t>
            </a:r>
            <a:r>
              <a:rPr b="1" lang="en-US" sz="650">
                <a:solidFill>
                  <a:srgbClr val="B45F06"/>
                </a:solidFill>
                <a:latin typeface="Courier New"/>
                <a:ea typeface="Courier New"/>
                <a:cs typeface="Courier New"/>
                <a:sym typeface="Courier New"/>
              </a:rPr>
              <a:t>context:component-scan</a:t>
            </a: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base-package</a:t>
            </a:r>
            <a:r>
              <a:rPr lang="en-US" sz="650">
                <a:solidFill>
                  <a:schemeClr val="dk1"/>
                </a:solidFill>
                <a:latin typeface="Courier New"/>
                <a:ea typeface="Courier New"/>
                <a:cs typeface="Courier New"/>
                <a:sym typeface="Courier New"/>
              </a:rPr>
              <a:t>=</a:t>
            </a:r>
            <a:r>
              <a:rPr b="1" lang="en-US" sz="650">
                <a:solidFill>
                  <a:srgbClr val="38761D"/>
                </a:solidFill>
                <a:latin typeface="Courier New"/>
                <a:ea typeface="Courier New"/>
                <a:cs typeface="Courier New"/>
                <a:sym typeface="Courier New"/>
              </a:rPr>
              <a:t>"com.</a:t>
            </a:r>
            <a:r>
              <a:rPr b="1" lang="en-US" sz="650">
                <a:solidFill>
                  <a:srgbClr val="38761D"/>
                </a:solidFill>
                <a:latin typeface="Courier New"/>
                <a:ea typeface="Courier New"/>
                <a:cs typeface="Courier New"/>
                <a:sym typeface="Courier New"/>
              </a:rPr>
              <a:t>busyqa.course</a:t>
            </a:r>
            <a:r>
              <a:rPr b="1" lang="en-US" sz="650">
                <a:solidFill>
                  <a:srgbClr val="38761D"/>
                </a:solidFill>
                <a:latin typeface="Courier New"/>
                <a:ea typeface="Courier New"/>
                <a:cs typeface="Courier New"/>
                <a:sym typeface="Courier New"/>
              </a:rPr>
              <a:t>"</a:t>
            </a:r>
            <a:r>
              <a:rPr lang="en-US" sz="650">
                <a:solidFill>
                  <a:schemeClr val="dk1"/>
                </a:solidFill>
                <a:latin typeface="Courier New"/>
                <a:ea typeface="Courier New"/>
                <a:cs typeface="Courier New"/>
                <a:sym typeface="Courier New"/>
              </a:rPr>
              <a:t>/&gt; </a:t>
            </a:r>
            <a:endParaRPr sz="650">
              <a:solidFill>
                <a:schemeClr val="dk1"/>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t/>
            </a:r>
            <a:endParaRPr sz="650">
              <a:solidFill>
                <a:schemeClr val="dk1"/>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lang="en-US" sz="650">
                <a:solidFill>
                  <a:schemeClr val="dk1"/>
                </a:solidFill>
                <a:latin typeface="Courier New"/>
                <a:ea typeface="Courier New"/>
                <a:cs typeface="Courier New"/>
                <a:sym typeface="Courier New"/>
              </a:rPr>
              <a:t>     &lt;</a:t>
            </a:r>
            <a:r>
              <a:rPr b="1" lang="en-US" sz="650">
                <a:solidFill>
                  <a:srgbClr val="B45F06"/>
                </a:solidFill>
                <a:latin typeface="Courier New"/>
                <a:ea typeface="Courier New"/>
                <a:cs typeface="Courier New"/>
                <a:sym typeface="Courier New"/>
              </a:rPr>
              <a:t>bean</a:t>
            </a: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id</a:t>
            </a:r>
            <a:r>
              <a:rPr lang="en-US" sz="650">
                <a:solidFill>
                  <a:schemeClr val="dk1"/>
                </a:solidFill>
                <a:latin typeface="Courier New"/>
                <a:ea typeface="Courier New"/>
                <a:cs typeface="Courier New"/>
                <a:sym typeface="Courier New"/>
              </a:rPr>
              <a:t>="</a:t>
            </a:r>
            <a:r>
              <a:rPr b="1" lang="en-US" sz="650">
                <a:solidFill>
                  <a:srgbClr val="38761D"/>
                </a:solidFill>
                <a:latin typeface="Courier New"/>
                <a:ea typeface="Courier New"/>
                <a:cs typeface="Courier New"/>
                <a:sym typeface="Courier New"/>
              </a:rPr>
              <a:t>springTemplateResolver</a:t>
            </a: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class</a:t>
            </a:r>
            <a:r>
              <a:rPr lang="en-US" sz="650">
                <a:solidFill>
                  <a:schemeClr val="dk1"/>
                </a:solidFill>
                <a:latin typeface="Courier New"/>
                <a:ea typeface="Courier New"/>
                <a:cs typeface="Courier New"/>
                <a:sym typeface="Courier New"/>
              </a:rPr>
              <a:t>="</a:t>
            </a:r>
            <a:r>
              <a:rPr b="1" lang="en-US" sz="650">
                <a:solidFill>
                  <a:srgbClr val="38761D"/>
                </a:solidFill>
                <a:latin typeface="Courier New"/>
                <a:ea typeface="Courier New"/>
                <a:cs typeface="Courier New"/>
                <a:sym typeface="Courier New"/>
              </a:rPr>
              <a:t>org.thymeleaf.spring5.templateresolver.SpringResourceTemplateResolver</a:t>
            </a:r>
            <a:r>
              <a:rPr lang="en-US" sz="650">
                <a:solidFill>
                  <a:schemeClr val="dk1"/>
                </a:solidFill>
                <a:latin typeface="Courier New"/>
                <a:ea typeface="Courier New"/>
                <a:cs typeface="Courier New"/>
                <a:sym typeface="Courier New"/>
              </a:rPr>
              <a:t>"&gt; </a:t>
            </a:r>
            <a:endParaRPr sz="650">
              <a:solidFill>
                <a:schemeClr val="dk1"/>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lang="en-US" sz="650">
                <a:solidFill>
                  <a:schemeClr val="dk1"/>
                </a:solidFill>
                <a:latin typeface="Courier New"/>
                <a:ea typeface="Courier New"/>
                <a:cs typeface="Courier New"/>
                <a:sym typeface="Courier New"/>
              </a:rPr>
              <a:t>         &lt;</a:t>
            </a:r>
            <a:r>
              <a:rPr b="1" lang="en-US" sz="650">
                <a:solidFill>
                  <a:srgbClr val="B45F06"/>
                </a:solidFill>
                <a:latin typeface="Courier New"/>
                <a:ea typeface="Courier New"/>
                <a:cs typeface="Courier New"/>
                <a:sym typeface="Courier New"/>
              </a:rPr>
              <a:t>property</a:t>
            </a: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name</a:t>
            </a:r>
            <a:r>
              <a:rPr lang="en-US" sz="650">
                <a:solidFill>
                  <a:schemeClr val="dk1"/>
                </a:solidFill>
                <a:latin typeface="Courier New"/>
                <a:ea typeface="Courier New"/>
                <a:cs typeface="Courier New"/>
                <a:sym typeface="Courier New"/>
              </a:rPr>
              <a:t>="</a:t>
            </a:r>
            <a:r>
              <a:rPr b="1" lang="en-US" sz="650">
                <a:solidFill>
                  <a:srgbClr val="38761D"/>
                </a:solidFill>
                <a:latin typeface="Courier New"/>
                <a:ea typeface="Courier New"/>
                <a:cs typeface="Courier New"/>
                <a:sym typeface="Courier New"/>
              </a:rPr>
              <a:t>prefix</a:t>
            </a: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value</a:t>
            </a:r>
            <a:r>
              <a:rPr lang="en-US" sz="650">
                <a:solidFill>
                  <a:schemeClr val="dk1"/>
                </a:solidFill>
                <a:latin typeface="Courier New"/>
                <a:ea typeface="Courier New"/>
                <a:cs typeface="Courier New"/>
                <a:sym typeface="Courier New"/>
              </a:rPr>
              <a:t>="</a:t>
            </a:r>
            <a:r>
              <a:rPr b="1" lang="en-US" sz="650">
                <a:solidFill>
                  <a:srgbClr val="38761D"/>
                </a:solidFill>
                <a:latin typeface="Courier New"/>
                <a:ea typeface="Courier New"/>
                <a:cs typeface="Courier New"/>
                <a:sym typeface="Courier New"/>
              </a:rPr>
              <a:t>/WEB-INF/pages</a:t>
            </a:r>
            <a:r>
              <a:rPr lang="en-US" sz="650">
                <a:solidFill>
                  <a:schemeClr val="dk1"/>
                </a:solidFill>
                <a:latin typeface="Courier New"/>
                <a:ea typeface="Courier New"/>
                <a:cs typeface="Courier New"/>
                <a:sym typeface="Courier New"/>
              </a:rPr>
              <a:t>/"/&gt; </a:t>
            </a:r>
            <a:endParaRPr sz="650">
              <a:solidFill>
                <a:schemeClr val="dk1"/>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lang="en-US" sz="650">
                <a:solidFill>
                  <a:schemeClr val="dk1"/>
                </a:solidFill>
                <a:latin typeface="Courier New"/>
                <a:ea typeface="Courier New"/>
                <a:cs typeface="Courier New"/>
                <a:sym typeface="Courier New"/>
              </a:rPr>
              <a:t>         &lt;</a:t>
            </a:r>
            <a:r>
              <a:rPr b="1" lang="en-US" sz="650">
                <a:solidFill>
                  <a:srgbClr val="B45F06"/>
                </a:solidFill>
                <a:latin typeface="Courier New"/>
                <a:ea typeface="Courier New"/>
                <a:cs typeface="Courier New"/>
                <a:sym typeface="Courier New"/>
              </a:rPr>
              <a:t>prop</a:t>
            </a:r>
            <a:r>
              <a:rPr b="1" lang="en-US" sz="650">
                <a:solidFill>
                  <a:srgbClr val="B45F06"/>
                </a:solidFill>
                <a:latin typeface="Courier New"/>
                <a:ea typeface="Courier New"/>
                <a:cs typeface="Courier New"/>
                <a:sym typeface="Courier New"/>
              </a:rPr>
              <a:t>e</a:t>
            </a:r>
            <a:r>
              <a:rPr b="1" lang="en-US" sz="650">
                <a:solidFill>
                  <a:srgbClr val="B45F06"/>
                </a:solidFill>
                <a:latin typeface="Courier New"/>
                <a:ea typeface="Courier New"/>
                <a:cs typeface="Courier New"/>
                <a:sym typeface="Courier New"/>
              </a:rPr>
              <a:t>rty</a:t>
            </a: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name</a:t>
            </a:r>
            <a:r>
              <a:rPr lang="en-US" sz="650">
                <a:solidFill>
                  <a:schemeClr val="dk1"/>
                </a:solidFill>
                <a:latin typeface="Courier New"/>
                <a:ea typeface="Courier New"/>
                <a:cs typeface="Courier New"/>
                <a:sym typeface="Courier New"/>
              </a:rPr>
              <a:t>="</a:t>
            </a:r>
            <a:r>
              <a:rPr b="1" lang="en-US" sz="650">
                <a:solidFill>
                  <a:srgbClr val="38761D"/>
                </a:solidFill>
                <a:latin typeface="Courier New"/>
                <a:ea typeface="Courier New"/>
                <a:cs typeface="Courier New"/>
                <a:sym typeface="Courier New"/>
              </a:rPr>
              <a:t>suffix</a:t>
            </a: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value</a:t>
            </a:r>
            <a:r>
              <a:rPr lang="en-US" sz="650">
                <a:solidFill>
                  <a:schemeClr val="dk1"/>
                </a:solidFill>
                <a:latin typeface="Courier New"/>
                <a:ea typeface="Courier New"/>
                <a:cs typeface="Courier New"/>
                <a:sym typeface="Courier New"/>
              </a:rPr>
              <a:t>="</a:t>
            </a:r>
            <a:r>
              <a:rPr b="1" lang="en-US" sz="650">
                <a:solidFill>
                  <a:srgbClr val="38761D"/>
                </a:solidFill>
                <a:latin typeface="Courier New"/>
                <a:ea typeface="Courier New"/>
                <a:cs typeface="Courier New"/>
                <a:sym typeface="Courier New"/>
              </a:rPr>
              <a:t>.html</a:t>
            </a:r>
            <a:r>
              <a:rPr lang="en-US" sz="650">
                <a:solidFill>
                  <a:schemeClr val="dk1"/>
                </a:solidFill>
                <a:latin typeface="Courier New"/>
                <a:ea typeface="Courier New"/>
                <a:cs typeface="Courier New"/>
                <a:sym typeface="Courier New"/>
              </a:rPr>
              <a:t>"/&gt; </a:t>
            </a:r>
            <a:endParaRPr sz="650">
              <a:solidFill>
                <a:schemeClr val="dk1"/>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lang="en-US" sz="650">
                <a:solidFill>
                  <a:schemeClr val="dk1"/>
                </a:solidFill>
                <a:latin typeface="Courier New"/>
                <a:ea typeface="Courier New"/>
                <a:cs typeface="Courier New"/>
                <a:sym typeface="Courier New"/>
              </a:rPr>
              <a:t>         &lt;</a:t>
            </a:r>
            <a:r>
              <a:rPr b="1" lang="en-US" sz="650">
                <a:solidFill>
                  <a:srgbClr val="B45F06"/>
                </a:solidFill>
                <a:latin typeface="Courier New"/>
                <a:ea typeface="Courier New"/>
                <a:cs typeface="Courier New"/>
                <a:sym typeface="Courier New"/>
              </a:rPr>
              <a:t>property</a:t>
            </a: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name</a:t>
            </a:r>
            <a:r>
              <a:rPr lang="en-US" sz="650">
                <a:solidFill>
                  <a:schemeClr val="dk1"/>
                </a:solidFill>
                <a:latin typeface="Courier New"/>
                <a:ea typeface="Courier New"/>
                <a:cs typeface="Courier New"/>
                <a:sym typeface="Courier New"/>
              </a:rPr>
              <a:t>="</a:t>
            </a:r>
            <a:r>
              <a:rPr b="1" lang="en-US" sz="650">
                <a:solidFill>
                  <a:srgbClr val="38761D"/>
                </a:solidFill>
                <a:latin typeface="Courier New"/>
                <a:ea typeface="Courier New"/>
                <a:cs typeface="Courier New"/>
                <a:sym typeface="Courier New"/>
              </a:rPr>
              <a:t>templateMode</a:t>
            </a: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value</a:t>
            </a:r>
            <a:r>
              <a:rPr lang="en-US" sz="650">
                <a:solidFill>
                  <a:schemeClr val="dk1"/>
                </a:solidFill>
                <a:latin typeface="Courier New"/>
                <a:ea typeface="Courier New"/>
                <a:cs typeface="Courier New"/>
                <a:sym typeface="Courier New"/>
              </a:rPr>
              <a:t>="</a:t>
            </a:r>
            <a:r>
              <a:rPr b="1" lang="en-US" sz="650">
                <a:solidFill>
                  <a:srgbClr val="38761D"/>
                </a:solidFill>
                <a:latin typeface="Courier New"/>
                <a:ea typeface="Courier New"/>
                <a:cs typeface="Courier New"/>
                <a:sym typeface="Courier New"/>
              </a:rPr>
              <a:t>HTML5</a:t>
            </a:r>
            <a:r>
              <a:rPr lang="en-US" sz="650">
                <a:solidFill>
                  <a:schemeClr val="dk1"/>
                </a:solidFill>
                <a:latin typeface="Courier New"/>
                <a:ea typeface="Courier New"/>
                <a:cs typeface="Courier New"/>
                <a:sym typeface="Courier New"/>
              </a:rPr>
              <a:t>"/&gt; </a:t>
            </a:r>
            <a:endParaRPr sz="650">
              <a:solidFill>
                <a:schemeClr val="dk1"/>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lang="en-US" sz="650">
                <a:solidFill>
                  <a:schemeClr val="dk1"/>
                </a:solidFill>
                <a:latin typeface="Courier New"/>
                <a:ea typeface="Courier New"/>
                <a:cs typeface="Courier New"/>
                <a:sym typeface="Courier New"/>
              </a:rPr>
              <a:t>     &lt;/</a:t>
            </a:r>
            <a:r>
              <a:rPr b="1" lang="en-US" sz="650">
                <a:solidFill>
                  <a:srgbClr val="B45F06"/>
                </a:solidFill>
                <a:latin typeface="Courier New"/>
                <a:ea typeface="Courier New"/>
                <a:cs typeface="Courier New"/>
                <a:sym typeface="Courier New"/>
              </a:rPr>
              <a:t>bean</a:t>
            </a:r>
            <a:r>
              <a:rPr lang="en-US" sz="650">
                <a:solidFill>
                  <a:schemeClr val="dk1"/>
                </a:solidFill>
                <a:latin typeface="Courier New"/>
                <a:ea typeface="Courier New"/>
                <a:cs typeface="Courier New"/>
                <a:sym typeface="Courier New"/>
              </a:rPr>
              <a:t>&gt;</a:t>
            </a:r>
            <a:endParaRPr b="1" sz="650">
              <a:solidFill>
                <a:srgbClr val="38761D"/>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t/>
            </a:r>
            <a:endParaRPr sz="650">
              <a:solidFill>
                <a:schemeClr val="dk1"/>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lang="en-US" sz="650">
                <a:solidFill>
                  <a:schemeClr val="dk1"/>
                </a:solidFill>
                <a:latin typeface="Courier New"/>
                <a:ea typeface="Courier New"/>
                <a:cs typeface="Courier New"/>
                <a:sym typeface="Courier New"/>
              </a:rPr>
              <a:t>     &lt;</a:t>
            </a:r>
            <a:r>
              <a:rPr b="1" lang="en-US" sz="650">
                <a:solidFill>
                  <a:srgbClr val="B45F06"/>
                </a:solidFill>
                <a:latin typeface="Courier New"/>
                <a:ea typeface="Courier New"/>
                <a:cs typeface="Courier New"/>
                <a:sym typeface="Courier New"/>
              </a:rPr>
              <a:t>bean</a:t>
            </a: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id</a:t>
            </a:r>
            <a:r>
              <a:rPr lang="en-US" sz="650">
                <a:solidFill>
                  <a:schemeClr val="dk1"/>
                </a:solidFill>
                <a:latin typeface="Courier New"/>
                <a:ea typeface="Courier New"/>
                <a:cs typeface="Courier New"/>
                <a:sym typeface="Courier New"/>
              </a:rPr>
              <a:t>="</a:t>
            </a:r>
            <a:r>
              <a:rPr b="1" lang="en-US" sz="650">
                <a:solidFill>
                  <a:srgbClr val="38761D"/>
                </a:solidFill>
                <a:latin typeface="Courier New"/>
                <a:ea typeface="Courier New"/>
                <a:cs typeface="Courier New"/>
                <a:sym typeface="Courier New"/>
              </a:rPr>
              <a:t>templateEngine</a:t>
            </a: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class</a:t>
            </a:r>
            <a:r>
              <a:rPr lang="en-US" sz="650">
                <a:solidFill>
                  <a:schemeClr val="dk1"/>
                </a:solidFill>
                <a:latin typeface="Courier New"/>
                <a:ea typeface="Courier New"/>
                <a:cs typeface="Courier New"/>
                <a:sym typeface="Courier New"/>
              </a:rPr>
              <a:t>="</a:t>
            </a:r>
            <a:r>
              <a:rPr b="1" lang="en-US" sz="650">
                <a:solidFill>
                  <a:srgbClr val="38761D"/>
                </a:solidFill>
                <a:latin typeface="Courier New"/>
                <a:ea typeface="Courier New"/>
                <a:cs typeface="Courier New"/>
                <a:sym typeface="Courier New"/>
              </a:rPr>
              <a:t>org.thymeleaf.spring5.SpringTemplateEngine</a:t>
            </a:r>
            <a:r>
              <a:rPr lang="en-US" sz="650">
                <a:solidFill>
                  <a:schemeClr val="dk1"/>
                </a:solidFill>
                <a:latin typeface="Courier New"/>
                <a:ea typeface="Courier New"/>
                <a:cs typeface="Courier New"/>
                <a:sym typeface="Courier New"/>
              </a:rPr>
              <a:t>"&gt; </a:t>
            </a:r>
            <a:endParaRPr sz="650">
              <a:solidFill>
                <a:schemeClr val="dk1"/>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lang="en-US" sz="650">
                <a:solidFill>
                  <a:schemeClr val="dk1"/>
                </a:solidFill>
                <a:latin typeface="Courier New"/>
                <a:ea typeface="Courier New"/>
                <a:cs typeface="Courier New"/>
                <a:sym typeface="Courier New"/>
              </a:rPr>
              <a:t>         &lt;</a:t>
            </a:r>
            <a:r>
              <a:rPr b="1" lang="en-US" sz="650">
                <a:solidFill>
                  <a:srgbClr val="B45F06"/>
                </a:solidFill>
                <a:latin typeface="Courier New"/>
                <a:ea typeface="Courier New"/>
                <a:cs typeface="Courier New"/>
                <a:sym typeface="Courier New"/>
              </a:rPr>
              <a:t>property</a:t>
            </a: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name</a:t>
            </a:r>
            <a:r>
              <a:rPr lang="en-US" sz="650">
                <a:solidFill>
                  <a:schemeClr val="dk1"/>
                </a:solidFill>
                <a:latin typeface="Courier New"/>
                <a:ea typeface="Courier New"/>
                <a:cs typeface="Courier New"/>
                <a:sym typeface="Courier New"/>
              </a:rPr>
              <a:t>="</a:t>
            </a:r>
            <a:r>
              <a:rPr b="1" lang="en-US" sz="650">
                <a:solidFill>
                  <a:srgbClr val="38761D"/>
                </a:solidFill>
                <a:latin typeface="Courier New"/>
                <a:ea typeface="Courier New"/>
                <a:cs typeface="Courier New"/>
                <a:sym typeface="Courier New"/>
              </a:rPr>
              <a:t>templateRes</a:t>
            </a:r>
            <a:r>
              <a:rPr b="1" lang="en-US" sz="650">
                <a:solidFill>
                  <a:srgbClr val="38761D"/>
                </a:solidFill>
                <a:latin typeface="Courier New"/>
                <a:ea typeface="Courier New"/>
                <a:cs typeface="Courier New"/>
                <a:sym typeface="Courier New"/>
              </a:rPr>
              <a:t>o</a:t>
            </a:r>
            <a:r>
              <a:rPr b="1" lang="en-US" sz="650">
                <a:solidFill>
                  <a:srgbClr val="38761D"/>
                </a:solidFill>
                <a:latin typeface="Courier New"/>
                <a:ea typeface="Courier New"/>
                <a:cs typeface="Courier New"/>
                <a:sym typeface="Courier New"/>
              </a:rPr>
              <a:t>lver</a:t>
            </a: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ref</a:t>
            </a:r>
            <a:r>
              <a:rPr lang="en-US" sz="650">
                <a:solidFill>
                  <a:schemeClr val="dk1"/>
                </a:solidFill>
                <a:latin typeface="Courier New"/>
                <a:ea typeface="Courier New"/>
                <a:cs typeface="Courier New"/>
                <a:sym typeface="Courier New"/>
              </a:rPr>
              <a:t>="</a:t>
            </a:r>
            <a:r>
              <a:rPr b="1" lang="en-US" sz="650">
                <a:solidFill>
                  <a:srgbClr val="38761D"/>
                </a:solidFill>
                <a:latin typeface="Courier New"/>
                <a:ea typeface="Courier New"/>
                <a:cs typeface="Courier New"/>
                <a:sym typeface="Courier New"/>
              </a:rPr>
              <a:t>templateResolver</a:t>
            </a:r>
            <a:r>
              <a:rPr lang="en-US" sz="650">
                <a:solidFill>
                  <a:schemeClr val="dk1"/>
                </a:solidFill>
                <a:latin typeface="Courier New"/>
                <a:ea typeface="Courier New"/>
                <a:cs typeface="Courier New"/>
                <a:sym typeface="Courier New"/>
              </a:rPr>
              <a:t>" /&gt; </a:t>
            </a:r>
            <a:endParaRPr sz="650">
              <a:solidFill>
                <a:schemeClr val="dk1"/>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lang="en-US" sz="650">
                <a:solidFill>
                  <a:schemeClr val="dk1"/>
                </a:solidFill>
                <a:latin typeface="Courier New"/>
                <a:ea typeface="Courier New"/>
                <a:cs typeface="Courier New"/>
                <a:sym typeface="Courier New"/>
              </a:rPr>
              <a:t>     &lt;/</a:t>
            </a:r>
            <a:r>
              <a:rPr b="1" lang="en-US" sz="650">
                <a:solidFill>
                  <a:srgbClr val="B45F06"/>
                </a:solidFill>
                <a:latin typeface="Courier New"/>
                <a:ea typeface="Courier New"/>
                <a:cs typeface="Courier New"/>
                <a:sym typeface="Courier New"/>
              </a:rPr>
              <a:t>bean</a:t>
            </a:r>
            <a:r>
              <a:rPr lang="en-US" sz="650">
                <a:solidFill>
                  <a:schemeClr val="dk1"/>
                </a:solidFill>
                <a:latin typeface="Courier New"/>
                <a:ea typeface="Courier New"/>
                <a:cs typeface="Courier New"/>
                <a:sym typeface="Courier New"/>
              </a:rPr>
              <a:t>&gt; </a:t>
            </a:r>
            <a:endParaRPr b="1" sz="650">
              <a:solidFill>
                <a:srgbClr val="38761D"/>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t/>
            </a:r>
            <a:endParaRPr sz="650">
              <a:solidFill>
                <a:schemeClr val="dk1"/>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lang="en-US" sz="650">
                <a:solidFill>
                  <a:schemeClr val="dk1"/>
                </a:solidFill>
                <a:latin typeface="Courier New"/>
                <a:ea typeface="Courier New"/>
                <a:cs typeface="Courier New"/>
                <a:sym typeface="Courier New"/>
              </a:rPr>
              <a:t>     &lt;</a:t>
            </a:r>
            <a:r>
              <a:rPr b="1" lang="en-US" sz="650">
                <a:solidFill>
                  <a:srgbClr val="B45F06"/>
                </a:solidFill>
                <a:latin typeface="Courier New"/>
                <a:ea typeface="Courier New"/>
                <a:cs typeface="Courier New"/>
                <a:sym typeface="Courier New"/>
              </a:rPr>
              <a:t>bean</a:t>
            </a: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class</a:t>
            </a:r>
            <a:r>
              <a:rPr lang="en-US" sz="650">
                <a:solidFill>
                  <a:schemeClr val="dk1"/>
                </a:solidFill>
                <a:latin typeface="Courier New"/>
                <a:ea typeface="Courier New"/>
                <a:cs typeface="Courier New"/>
                <a:sym typeface="Courier New"/>
              </a:rPr>
              <a:t>="</a:t>
            </a:r>
            <a:r>
              <a:rPr b="1" lang="en-US" sz="650">
                <a:solidFill>
                  <a:srgbClr val="38761D"/>
                </a:solidFill>
                <a:latin typeface="Courier New"/>
                <a:ea typeface="Courier New"/>
                <a:cs typeface="Courier New"/>
                <a:sym typeface="Courier New"/>
              </a:rPr>
              <a:t>org.thymeleaf.spring5.view.ThymeleafViewResolver</a:t>
            </a:r>
            <a:r>
              <a:rPr lang="en-US" sz="650">
                <a:solidFill>
                  <a:schemeClr val="dk1"/>
                </a:solidFill>
                <a:latin typeface="Courier New"/>
                <a:ea typeface="Courier New"/>
                <a:cs typeface="Courier New"/>
                <a:sym typeface="Courier New"/>
              </a:rPr>
              <a:t>"&gt; </a:t>
            </a:r>
            <a:endParaRPr sz="650">
              <a:solidFill>
                <a:schemeClr val="dk1"/>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lang="en-US" sz="650">
                <a:solidFill>
                  <a:schemeClr val="dk1"/>
                </a:solidFill>
                <a:latin typeface="Courier New"/>
                <a:ea typeface="Courier New"/>
                <a:cs typeface="Courier New"/>
                <a:sym typeface="Courier New"/>
              </a:rPr>
              <a:t>         &lt;</a:t>
            </a:r>
            <a:r>
              <a:rPr b="1" lang="en-US" sz="650">
                <a:solidFill>
                  <a:srgbClr val="B45F06"/>
                </a:solidFill>
                <a:latin typeface="Courier New"/>
                <a:ea typeface="Courier New"/>
                <a:cs typeface="Courier New"/>
                <a:sym typeface="Courier New"/>
              </a:rPr>
              <a:t>property</a:t>
            </a: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name</a:t>
            </a:r>
            <a:r>
              <a:rPr lang="en-US" sz="650">
                <a:solidFill>
                  <a:schemeClr val="dk1"/>
                </a:solidFill>
                <a:latin typeface="Courier New"/>
                <a:ea typeface="Courier New"/>
                <a:cs typeface="Courier New"/>
                <a:sym typeface="Courier New"/>
              </a:rPr>
              <a:t>="</a:t>
            </a:r>
            <a:r>
              <a:rPr b="1" lang="en-US" sz="650">
                <a:solidFill>
                  <a:srgbClr val="38761D"/>
                </a:solidFill>
                <a:latin typeface="Courier New"/>
                <a:ea typeface="Courier New"/>
                <a:cs typeface="Courier New"/>
                <a:sym typeface="Courier New"/>
              </a:rPr>
              <a:t>templateEngine</a:t>
            </a: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ref</a:t>
            </a:r>
            <a:r>
              <a:rPr lang="en-US" sz="650">
                <a:solidFill>
                  <a:schemeClr val="dk1"/>
                </a:solidFill>
                <a:latin typeface="Courier New"/>
                <a:ea typeface="Courier New"/>
                <a:cs typeface="Courier New"/>
                <a:sym typeface="Courier New"/>
              </a:rPr>
              <a:t>="</a:t>
            </a:r>
            <a:r>
              <a:rPr b="1" lang="en-US" sz="650">
                <a:solidFill>
                  <a:srgbClr val="38761D"/>
                </a:solidFill>
                <a:latin typeface="Courier New"/>
                <a:ea typeface="Courier New"/>
                <a:cs typeface="Courier New"/>
                <a:sym typeface="Courier New"/>
              </a:rPr>
              <a:t>templateEngine</a:t>
            </a:r>
            <a:r>
              <a:rPr lang="en-US" sz="650">
                <a:solidFill>
                  <a:schemeClr val="dk1"/>
                </a:solidFill>
                <a:latin typeface="Courier New"/>
                <a:ea typeface="Courier New"/>
                <a:cs typeface="Courier New"/>
                <a:sym typeface="Courier New"/>
              </a:rPr>
              <a:t>"/&gt; </a:t>
            </a:r>
            <a:endParaRPr sz="650">
              <a:solidFill>
                <a:schemeClr val="dk1"/>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lang="en-US" sz="650">
                <a:solidFill>
                  <a:schemeClr val="dk1"/>
                </a:solidFill>
                <a:latin typeface="Courier New"/>
                <a:ea typeface="Courier New"/>
                <a:cs typeface="Courier New"/>
                <a:sym typeface="Courier New"/>
              </a:rPr>
              <a:t>     &lt;/</a:t>
            </a:r>
            <a:r>
              <a:rPr b="1" lang="en-US" sz="650">
                <a:solidFill>
                  <a:srgbClr val="B45F06"/>
                </a:solidFill>
                <a:latin typeface="Courier New"/>
                <a:ea typeface="Courier New"/>
                <a:cs typeface="Courier New"/>
                <a:sym typeface="Courier New"/>
              </a:rPr>
              <a:t>bean</a:t>
            </a:r>
            <a:r>
              <a:rPr lang="en-US" sz="650">
                <a:solidFill>
                  <a:schemeClr val="dk1"/>
                </a:solidFill>
                <a:latin typeface="Courier New"/>
                <a:ea typeface="Courier New"/>
                <a:cs typeface="Courier New"/>
                <a:sym typeface="Courier New"/>
              </a:rPr>
              <a:t>&gt;</a:t>
            </a:r>
            <a:endParaRPr sz="650">
              <a:solidFill>
                <a:schemeClr val="dk1"/>
              </a:solidFill>
              <a:latin typeface="Courier New"/>
              <a:ea typeface="Courier New"/>
              <a:cs typeface="Courier New"/>
              <a:sym typeface="Courier New"/>
            </a:endParaRPr>
          </a:p>
          <a:p>
            <a:pPr indent="0" lvl="0" marL="0" marR="114300" rtl="0" algn="l">
              <a:lnSpc>
                <a:spcPct val="100000"/>
              </a:lnSpc>
              <a:spcBef>
                <a:spcPts val="0"/>
              </a:spcBef>
              <a:spcAft>
                <a:spcPts val="0"/>
              </a:spcAft>
              <a:buNone/>
            </a:pPr>
            <a:r>
              <a:t/>
            </a:r>
            <a:endParaRPr sz="650">
              <a:solidFill>
                <a:schemeClr val="dk1"/>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lang="en-US" sz="650">
                <a:solidFill>
                  <a:schemeClr val="dk1"/>
                </a:solidFill>
                <a:latin typeface="Courier New"/>
                <a:ea typeface="Courier New"/>
                <a:cs typeface="Courier New"/>
                <a:sym typeface="Courier New"/>
              </a:rPr>
              <a:t>     </a:t>
            </a:r>
            <a:r>
              <a:rPr lang="en-US" sz="650">
                <a:solidFill>
                  <a:srgbClr val="274E13"/>
                </a:solidFill>
                <a:latin typeface="Courier New"/>
                <a:ea typeface="Courier New"/>
                <a:cs typeface="Courier New"/>
                <a:sym typeface="Courier New"/>
              </a:rPr>
              <a:t>&lt;!-- declare datasource bean --&gt; </a:t>
            </a:r>
            <a:endParaRPr sz="650">
              <a:solidFill>
                <a:srgbClr val="274E13"/>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lang="en-US" sz="650">
                <a:solidFill>
                  <a:schemeClr val="dk1"/>
                </a:solidFill>
                <a:latin typeface="Courier New"/>
                <a:ea typeface="Courier New"/>
                <a:cs typeface="Courier New"/>
                <a:sym typeface="Courier New"/>
              </a:rPr>
              <a:t>     &lt;</a:t>
            </a:r>
            <a:r>
              <a:rPr b="1" lang="en-US" sz="650">
                <a:solidFill>
                  <a:srgbClr val="B45F06"/>
                </a:solidFill>
                <a:latin typeface="Courier New"/>
                <a:ea typeface="Courier New"/>
                <a:cs typeface="Courier New"/>
                <a:sym typeface="Courier New"/>
              </a:rPr>
              <a:t>bean</a:t>
            </a: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id</a:t>
            </a:r>
            <a:r>
              <a:rPr lang="en-US" sz="650">
                <a:solidFill>
                  <a:schemeClr val="dk1"/>
                </a:solidFill>
                <a:latin typeface="Courier New"/>
                <a:ea typeface="Courier New"/>
                <a:cs typeface="Courier New"/>
                <a:sym typeface="Courier New"/>
              </a:rPr>
              <a:t>="</a:t>
            </a:r>
            <a:r>
              <a:rPr b="1" lang="en-US" sz="650">
                <a:solidFill>
                  <a:srgbClr val="38761D"/>
                </a:solidFill>
                <a:latin typeface="Courier New"/>
                <a:ea typeface="Courier New"/>
                <a:cs typeface="Courier New"/>
                <a:sym typeface="Courier New"/>
              </a:rPr>
              <a:t>dataSource</a:t>
            </a: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class</a:t>
            </a:r>
            <a:r>
              <a:rPr lang="en-US" sz="650">
                <a:solidFill>
                  <a:schemeClr val="dk1"/>
                </a:solidFill>
                <a:latin typeface="Courier New"/>
                <a:ea typeface="Courier New"/>
                <a:cs typeface="Courier New"/>
                <a:sym typeface="Courier New"/>
              </a:rPr>
              <a:t>="</a:t>
            </a:r>
            <a:r>
              <a:rPr b="1" lang="en-US" sz="650">
                <a:solidFill>
                  <a:srgbClr val="38761D"/>
                </a:solidFill>
                <a:latin typeface="Courier New"/>
                <a:ea typeface="Courier New"/>
                <a:cs typeface="Courier New"/>
                <a:sym typeface="Courier New"/>
              </a:rPr>
              <a:t>org.springframework.jdbc.datasource.DriverManagerDataSource</a:t>
            </a:r>
            <a:r>
              <a:rPr lang="en-US" sz="650">
                <a:solidFill>
                  <a:schemeClr val="dk1"/>
                </a:solidFill>
                <a:latin typeface="Courier New"/>
                <a:ea typeface="Courier New"/>
                <a:cs typeface="Courier New"/>
                <a:sym typeface="Courier New"/>
              </a:rPr>
              <a:t>"&gt; </a:t>
            </a:r>
            <a:endParaRPr sz="650">
              <a:solidFill>
                <a:schemeClr val="dk1"/>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lang="en-US" sz="650">
                <a:solidFill>
                  <a:schemeClr val="dk1"/>
                </a:solidFill>
                <a:latin typeface="Courier New"/>
                <a:ea typeface="Courier New"/>
                <a:cs typeface="Courier New"/>
                <a:sym typeface="Courier New"/>
              </a:rPr>
              <a:t>         &lt;</a:t>
            </a:r>
            <a:r>
              <a:rPr b="1" lang="en-US" sz="650">
                <a:solidFill>
                  <a:srgbClr val="B45F06"/>
                </a:solidFill>
                <a:latin typeface="Courier New"/>
                <a:ea typeface="Courier New"/>
                <a:cs typeface="Courier New"/>
                <a:sym typeface="Courier New"/>
              </a:rPr>
              <a:t>property</a:t>
            </a: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name</a:t>
            </a:r>
            <a:r>
              <a:rPr lang="en-US" sz="650">
                <a:solidFill>
                  <a:schemeClr val="dk1"/>
                </a:solidFill>
                <a:latin typeface="Courier New"/>
                <a:ea typeface="Courier New"/>
                <a:cs typeface="Courier New"/>
                <a:sym typeface="Courier New"/>
              </a:rPr>
              <a:t>="</a:t>
            </a:r>
            <a:r>
              <a:rPr b="1" lang="en-US" sz="650">
                <a:solidFill>
                  <a:srgbClr val="38761D"/>
                </a:solidFill>
                <a:latin typeface="Courier New"/>
                <a:ea typeface="Courier New"/>
                <a:cs typeface="Courier New"/>
                <a:sym typeface="Courier New"/>
              </a:rPr>
              <a:t>driverClassName</a:t>
            </a: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value</a:t>
            </a:r>
            <a:r>
              <a:rPr lang="en-US" sz="650">
                <a:solidFill>
                  <a:schemeClr val="dk1"/>
                </a:solidFill>
                <a:latin typeface="Courier New"/>
                <a:ea typeface="Courier New"/>
                <a:cs typeface="Courier New"/>
                <a:sym typeface="Courier New"/>
              </a:rPr>
              <a:t>="</a:t>
            </a:r>
            <a:r>
              <a:rPr b="1" lang="en-US" sz="650">
                <a:solidFill>
                  <a:srgbClr val="38761D"/>
                </a:solidFill>
                <a:latin typeface="Courier New"/>
                <a:ea typeface="Courier New"/>
                <a:cs typeface="Courier New"/>
                <a:sym typeface="Courier New"/>
              </a:rPr>
              <a:t>com.mysql.jdbc.Driver</a:t>
            </a:r>
            <a:r>
              <a:rPr lang="en-US" sz="650">
                <a:solidFill>
                  <a:schemeClr val="dk1"/>
                </a:solidFill>
                <a:latin typeface="Courier New"/>
                <a:ea typeface="Courier New"/>
                <a:cs typeface="Courier New"/>
                <a:sym typeface="Courier New"/>
              </a:rPr>
              <a:t>"/&gt; </a:t>
            </a:r>
            <a:endParaRPr sz="650">
              <a:solidFill>
                <a:schemeClr val="dk1"/>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lang="en-US" sz="650">
                <a:solidFill>
                  <a:schemeClr val="dk1"/>
                </a:solidFill>
                <a:latin typeface="Courier New"/>
                <a:ea typeface="Courier New"/>
                <a:cs typeface="Courier New"/>
                <a:sym typeface="Courier New"/>
              </a:rPr>
              <a:t>         &lt;</a:t>
            </a:r>
            <a:r>
              <a:rPr b="1" lang="en-US" sz="650">
                <a:solidFill>
                  <a:srgbClr val="B45F06"/>
                </a:solidFill>
                <a:latin typeface="Courier New"/>
                <a:ea typeface="Courier New"/>
                <a:cs typeface="Courier New"/>
                <a:sym typeface="Courier New"/>
              </a:rPr>
              <a:t>property</a:t>
            </a: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name</a:t>
            </a:r>
            <a:r>
              <a:rPr lang="en-US" sz="650">
                <a:solidFill>
                  <a:schemeClr val="dk1"/>
                </a:solidFill>
                <a:latin typeface="Courier New"/>
                <a:ea typeface="Courier New"/>
                <a:cs typeface="Courier New"/>
                <a:sym typeface="Courier New"/>
              </a:rPr>
              <a:t>="</a:t>
            </a:r>
            <a:r>
              <a:rPr b="1" lang="en-US" sz="650">
                <a:solidFill>
                  <a:srgbClr val="38761D"/>
                </a:solidFill>
                <a:latin typeface="Courier New"/>
                <a:ea typeface="Courier New"/>
                <a:cs typeface="Courier New"/>
                <a:sym typeface="Courier New"/>
              </a:rPr>
              <a:t>url</a:t>
            </a: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value</a:t>
            </a:r>
            <a:r>
              <a:rPr lang="en-US" sz="650">
                <a:solidFill>
                  <a:schemeClr val="dk1"/>
                </a:solidFill>
                <a:latin typeface="Courier New"/>
                <a:ea typeface="Courier New"/>
                <a:cs typeface="Courier New"/>
                <a:sym typeface="Courier New"/>
              </a:rPr>
              <a:t>="</a:t>
            </a:r>
            <a:r>
              <a:rPr b="1" lang="en-US" sz="650">
                <a:solidFill>
                  <a:srgbClr val="38761D"/>
                </a:solidFill>
                <a:latin typeface="Courier New"/>
                <a:ea typeface="Courier New"/>
                <a:cs typeface="Courier New"/>
                <a:sym typeface="Courier New"/>
              </a:rPr>
              <a:t>jdbc:mysql://localhost:3306/testdb</a:t>
            </a:r>
            <a:r>
              <a:rPr lang="en-US" sz="650">
                <a:solidFill>
                  <a:schemeClr val="dk1"/>
                </a:solidFill>
                <a:latin typeface="Courier New"/>
                <a:ea typeface="Courier New"/>
                <a:cs typeface="Courier New"/>
                <a:sym typeface="Courier New"/>
              </a:rPr>
              <a:t>"/&gt; </a:t>
            </a:r>
            <a:endParaRPr sz="650">
              <a:solidFill>
                <a:schemeClr val="dk1"/>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lang="en-US" sz="650">
                <a:solidFill>
                  <a:schemeClr val="dk1"/>
                </a:solidFill>
                <a:latin typeface="Courier New"/>
                <a:ea typeface="Courier New"/>
                <a:cs typeface="Courier New"/>
                <a:sym typeface="Courier New"/>
              </a:rPr>
              <a:t>         &lt;</a:t>
            </a:r>
            <a:r>
              <a:rPr b="1" lang="en-US" sz="650">
                <a:solidFill>
                  <a:srgbClr val="B45F06"/>
                </a:solidFill>
                <a:latin typeface="Courier New"/>
                <a:ea typeface="Courier New"/>
                <a:cs typeface="Courier New"/>
                <a:sym typeface="Courier New"/>
              </a:rPr>
              <a:t>property</a:t>
            </a: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name</a:t>
            </a:r>
            <a:r>
              <a:rPr lang="en-US" sz="650">
                <a:solidFill>
                  <a:schemeClr val="dk1"/>
                </a:solidFill>
                <a:latin typeface="Courier New"/>
                <a:ea typeface="Courier New"/>
                <a:cs typeface="Courier New"/>
                <a:sym typeface="Courier New"/>
              </a:rPr>
              <a:t>="</a:t>
            </a:r>
            <a:r>
              <a:rPr b="1" lang="en-US" sz="650">
                <a:solidFill>
                  <a:srgbClr val="38761D"/>
                </a:solidFill>
                <a:latin typeface="Courier New"/>
                <a:ea typeface="Courier New"/>
                <a:cs typeface="Courier New"/>
                <a:sym typeface="Courier New"/>
              </a:rPr>
              <a:t>username</a:t>
            </a: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value</a:t>
            </a:r>
            <a:r>
              <a:rPr lang="en-US" sz="650">
                <a:solidFill>
                  <a:schemeClr val="dk1"/>
                </a:solidFill>
                <a:latin typeface="Courier New"/>
                <a:ea typeface="Courier New"/>
                <a:cs typeface="Courier New"/>
                <a:sym typeface="Courier New"/>
              </a:rPr>
              <a:t>="</a:t>
            </a:r>
            <a:r>
              <a:rPr b="1" lang="en-US" sz="650">
                <a:solidFill>
                  <a:srgbClr val="38761D"/>
                </a:solidFill>
                <a:latin typeface="Courier New"/>
                <a:ea typeface="Courier New"/>
                <a:cs typeface="Courier New"/>
                <a:sym typeface="Courier New"/>
              </a:rPr>
              <a:t>root</a:t>
            </a:r>
            <a:r>
              <a:rPr lang="en-US" sz="650">
                <a:solidFill>
                  <a:schemeClr val="dk1"/>
                </a:solidFill>
                <a:latin typeface="Courier New"/>
                <a:ea typeface="Courier New"/>
                <a:cs typeface="Courier New"/>
                <a:sym typeface="Courier New"/>
              </a:rPr>
              <a:t>"/&gt;</a:t>
            </a:r>
            <a:endParaRPr sz="650">
              <a:solidFill>
                <a:schemeClr val="dk1"/>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lang="en-US" sz="650">
                <a:solidFill>
                  <a:schemeClr val="dk1"/>
                </a:solidFill>
                <a:latin typeface="Courier New"/>
                <a:ea typeface="Courier New"/>
                <a:cs typeface="Courier New"/>
                <a:sym typeface="Courier New"/>
              </a:rPr>
              <a:t>         &lt;</a:t>
            </a:r>
            <a:r>
              <a:rPr b="1" lang="en-US" sz="650">
                <a:solidFill>
                  <a:srgbClr val="B45F06"/>
                </a:solidFill>
                <a:latin typeface="Courier New"/>
                <a:ea typeface="Courier New"/>
                <a:cs typeface="Courier New"/>
                <a:sym typeface="Courier New"/>
              </a:rPr>
              <a:t>property</a:t>
            </a: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name</a:t>
            </a:r>
            <a:r>
              <a:rPr lang="en-US" sz="650">
                <a:solidFill>
                  <a:schemeClr val="dk1"/>
                </a:solidFill>
                <a:latin typeface="Courier New"/>
                <a:ea typeface="Courier New"/>
                <a:cs typeface="Courier New"/>
                <a:sym typeface="Courier New"/>
              </a:rPr>
              <a:t>="</a:t>
            </a:r>
            <a:r>
              <a:rPr b="1" lang="en-US" sz="650">
                <a:solidFill>
                  <a:srgbClr val="38761D"/>
                </a:solidFill>
                <a:latin typeface="Courier New"/>
                <a:ea typeface="Courier New"/>
                <a:cs typeface="Courier New"/>
                <a:sym typeface="Courier New"/>
              </a:rPr>
              <a:t>password</a:t>
            </a:r>
            <a:r>
              <a:rPr lang="en-US" sz="650">
                <a:solidFill>
                  <a:schemeClr val="dk1"/>
                </a:solidFill>
                <a:latin typeface="Courier New"/>
                <a:ea typeface="Courier New"/>
                <a:cs typeface="Courier New"/>
                <a:sym typeface="Courier New"/>
              </a:rPr>
              <a:t>" </a:t>
            </a:r>
            <a:r>
              <a:rPr b="1" lang="en-US" sz="650">
                <a:solidFill>
                  <a:srgbClr val="4A86E8"/>
                </a:solidFill>
                <a:latin typeface="Courier New"/>
                <a:ea typeface="Courier New"/>
                <a:cs typeface="Courier New"/>
                <a:sym typeface="Courier New"/>
              </a:rPr>
              <a:t>value</a:t>
            </a:r>
            <a:r>
              <a:rPr lang="en-US" sz="650">
                <a:solidFill>
                  <a:schemeClr val="dk1"/>
                </a:solidFill>
                <a:latin typeface="Courier New"/>
                <a:ea typeface="Courier New"/>
                <a:cs typeface="Courier New"/>
                <a:sym typeface="Courier New"/>
              </a:rPr>
              <a:t>="</a:t>
            </a:r>
            <a:r>
              <a:rPr b="1" lang="en-US" sz="650">
                <a:solidFill>
                  <a:srgbClr val="38761D"/>
                </a:solidFill>
                <a:latin typeface="Courier New"/>
                <a:ea typeface="Courier New"/>
                <a:cs typeface="Courier New"/>
                <a:sym typeface="Courier New"/>
              </a:rPr>
              <a:t>root</a:t>
            </a:r>
            <a:r>
              <a:rPr lang="en-US" sz="650">
                <a:solidFill>
                  <a:schemeClr val="dk1"/>
                </a:solidFill>
                <a:latin typeface="Courier New"/>
                <a:ea typeface="Courier New"/>
                <a:cs typeface="Courier New"/>
                <a:sym typeface="Courier New"/>
              </a:rPr>
              <a:t>"/&gt; </a:t>
            </a:r>
            <a:endParaRPr sz="650">
              <a:solidFill>
                <a:schemeClr val="dk1"/>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lang="en-US" sz="650">
                <a:solidFill>
                  <a:schemeClr val="dk1"/>
                </a:solidFill>
                <a:latin typeface="Courier New"/>
                <a:ea typeface="Courier New"/>
                <a:cs typeface="Courier New"/>
                <a:sym typeface="Courier New"/>
              </a:rPr>
              <a:t>     &lt;/</a:t>
            </a:r>
            <a:r>
              <a:rPr b="1" lang="en-US" sz="650">
                <a:solidFill>
                  <a:srgbClr val="B45F06"/>
                </a:solidFill>
                <a:latin typeface="Courier New"/>
                <a:ea typeface="Courier New"/>
                <a:cs typeface="Courier New"/>
                <a:sym typeface="Courier New"/>
              </a:rPr>
              <a:t>bean</a:t>
            </a:r>
            <a:r>
              <a:rPr lang="en-US" sz="650">
                <a:solidFill>
                  <a:schemeClr val="dk1"/>
                </a:solidFill>
                <a:latin typeface="Courier New"/>
                <a:ea typeface="Courier New"/>
                <a:cs typeface="Courier New"/>
                <a:sym typeface="Courier New"/>
              </a:rPr>
              <a:t>&gt; </a:t>
            </a:r>
            <a:endParaRPr sz="650">
              <a:solidFill>
                <a:schemeClr val="dk1"/>
              </a:solidFill>
              <a:latin typeface="Courier New"/>
              <a:ea typeface="Courier New"/>
              <a:cs typeface="Courier New"/>
              <a:sym typeface="Courier New"/>
            </a:endParaRPr>
          </a:p>
          <a:p>
            <a:pPr indent="0" lvl="0" marL="114300" marR="114300" rtl="0" algn="l">
              <a:lnSpc>
                <a:spcPct val="100000"/>
              </a:lnSpc>
              <a:spcBef>
                <a:spcPts val="0"/>
              </a:spcBef>
              <a:spcAft>
                <a:spcPts val="0"/>
              </a:spcAft>
              <a:buNone/>
            </a:pPr>
            <a:r>
              <a:rPr lang="en-US" sz="650">
                <a:solidFill>
                  <a:schemeClr val="dk1"/>
                </a:solidFill>
                <a:latin typeface="Courier New"/>
                <a:ea typeface="Courier New"/>
                <a:cs typeface="Courier New"/>
                <a:sym typeface="Courier New"/>
              </a:rPr>
              <a:t>&lt;/</a:t>
            </a:r>
            <a:r>
              <a:rPr b="1" lang="en-US" sz="650">
                <a:solidFill>
                  <a:srgbClr val="B45F06"/>
                </a:solidFill>
                <a:latin typeface="Courier New"/>
                <a:ea typeface="Courier New"/>
                <a:cs typeface="Courier New"/>
                <a:sym typeface="Courier New"/>
              </a:rPr>
              <a:t>beans</a:t>
            </a:r>
            <a:r>
              <a:rPr lang="en-US" sz="650">
                <a:solidFill>
                  <a:schemeClr val="dk1"/>
                </a:solidFill>
                <a:latin typeface="Courier New"/>
                <a:ea typeface="Courier New"/>
                <a:cs typeface="Courier New"/>
                <a:sym typeface="Courier New"/>
              </a:rPr>
              <a:t>&gt;</a:t>
            </a:r>
            <a:endParaRPr b="1" sz="650">
              <a:solidFill>
                <a:srgbClr val="B45F06"/>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