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slide" Target="slides/slide16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aaa7a724b_2_5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aaa7a724b_2_5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85f12566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1185f12566b_0_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85f12566b_0_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85f12566b_0_4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https://kubernetes.io/docs/concepts/overview/what-is-kubernetes/</a:t>
            </a:r>
            <a:endParaRPr/>
          </a:p>
        </p:txBody>
      </p:sp>
      <p:sp>
        <p:nvSpPr>
          <p:cNvPr id="293" name="Google Shape;293;g1185f12566b_0_4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8be8e8da9_0_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https://kubernetes.io/docs/concepts/overview/what-is-kubernetes/</a:t>
            </a:r>
            <a:endParaRPr/>
          </a:p>
        </p:txBody>
      </p:sp>
      <p:sp>
        <p:nvSpPr>
          <p:cNvPr id="299" name="Google Shape;299;g118be8e8da9_0_8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8be8e8da9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https://kubernetes.io/docs/concepts/overview/what-is-kubernetes/</a:t>
            </a:r>
            <a:endParaRPr/>
          </a:p>
        </p:txBody>
      </p:sp>
      <p:sp>
        <p:nvSpPr>
          <p:cNvPr id="306" name="Google Shape;306;g118be8e8da9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85f12566b_0_5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https://kubernetes.io/docs/concepts/overview/components/</a:t>
            </a:r>
            <a:endParaRPr/>
          </a:p>
        </p:txBody>
      </p:sp>
      <p:sp>
        <p:nvSpPr>
          <p:cNvPr id="312" name="Google Shape;312;g1185f12566b_0_57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ae413971_0_4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Salary.- Min 4.18</a:t>
            </a:r>
            <a:endParaRPr/>
          </a:p>
        </p:txBody>
      </p:sp>
      <p:sp>
        <p:nvSpPr>
          <p:cNvPr id="318" name="Google Shape;318;g124ae413971_0_4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aaa7a724b_2_120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0aaa7a724b_2_120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aaa7a724b_2_11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aaa7a724b_2_11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4ae413971_0_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4ae413971_0_3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85f12566b_0_4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85f12566b_0_4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85f12566b_0_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85f12566b_0_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4ae413971_0_19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24ae413971_0_19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aaa7a724b_2_66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There is no need to install an application on our computers as we can run it in a container. E.g. We can run a database in a container.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Docker application</a:t>
            </a:r>
            <a:r>
              <a:rPr lang="en-CA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-- You have two applications, one uses Java 7 and the other uses Java 8.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-- With docker, you don't have to worry about installing Java 7 and Java 8 in your server and make sure your application is using the right version.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-- Instead each application will run within an docker container that has the Java version you need.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-- This way, you no longer have to worry about the Java versions running on your server and the possible version conflicts that may come up.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-- Your applications will run isolated in their respective container using the proper versions of the libraries they need.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aaa7a724b_2_662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85f12566b_0_2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185f12566b_0_2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aa7a724b_2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10aaa7a724b_2_43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aaa7a724b_2_43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104040" y="54720"/>
            <a:ext cx="822924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76320" y="74304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7632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06468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5340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7632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06468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5340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subTitle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104040" y="54720"/>
            <a:ext cx="822924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3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3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76320" y="74304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4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7632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2" type="body"/>
          </p:nvPr>
        </p:nvSpPr>
        <p:spPr>
          <a:xfrm>
            <a:off x="306468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605340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7632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5" type="body"/>
          </p:nvPr>
        </p:nvSpPr>
        <p:spPr>
          <a:xfrm>
            <a:off x="306468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6" type="body"/>
          </p:nvPr>
        </p:nvSpPr>
        <p:spPr>
          <a:xfrm>
            <a:off x="605340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104040" y="54720"/>
            <a:ext cx="822924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2" type="body"/>
          </p:nvPr>
        </p:nvSpPr>
        <p:spPr>
          <a:xfrm>
            <a:off x="460548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7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76320" y="743040"/>
            <a:ext cx="431316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3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8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3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9"/>
          <p:cNvSpPr txBox="1"/>
          <p:nvPr>
            <p:ph idx="1" type="body"/>
          </p:nvPr>
        </p:nvSpPr>
        <p:spPr>
          <a:xfrm>
            <a:off x="76320" y="74304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9"/>
          <p:cNvSpPr txBox="1"/>
          <p:nvPr>
            <p:ph idx="2" type="body"/>
          </p:nvPr>
        </p:nvSpPr>
        <p:spPr>
          <a:xfrm>
            <a:off x="76320" y="2794680"/>
            <a:ext cx="883872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" type="body"/>
          </p:nvPr>
        </p:nvSpPr>
        <p:spPr>
          <a:xfrm>
            <a:off x="7632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2" type="body"/>
          </p:nvPr>
        </p:nvSpPr>
        <p:spPr>
          <a:xfrm>
            <a:off x="4605480" y="74304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0"/>
          <p:cNvSpPr txBox="1"/>
          <p:nvPr>
            <p:ph idx="3" type="body"/>
          </p:nvPr>
        </p:nvSpPr>
        <p:spPr>
          <a:xfrm>
            <a:off x="7632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4" type="body"/>
          </p:nvPr>
        </p:nvSpPr>
        <p:spPr>
          <a:xfrm>
            <a:off x="4605480" y="2794680"/>
            <a:ext cx="431316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1"/>
          <p:cNvSpPr txBox="1"/>
          <p:nvPr>
            <p:ph idx="1" type="body"/>
          </p:nvPr>
        </p:nvSpPr>
        <p:spPr>
          <a:xfrm>
            <a:off x="7632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2" type="body"/>
          </p:nvPr>
        </p:nvSpPr>
        <p:spPr>
          <a:xfrm>
            <a:off x="306468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3" type="body"/>
          </p:nvPr>
        </p:nvSpPr>
        <p:spPr>
          <a:xfrm>
            <a:off x="6053400" y="74304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4" type="body"/>
          </p:nvPr>
        </p:nvSpPr>
        <p:spPr>
          <a:xfrm>
            <a:off x="7632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5" type="body"/>
          </p:nvPr>
        </p:nvSpPr>
        <p:spPr>
          <a:xfrm>
            <a:off x="306468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6" type="body"/>
          </p:nvPr>
        </p:nvSpPr>
        <p:spPr>
          <a:xfrm>
            <a:off x="6053400" y="2794680"/>
            <a:ext cx="2845800" cy="187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04040" y="54720"/>
            <a:ext cx="822924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76320" y="743040"/>
            <a:ext cx="883872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26"/>
          <p:cNvCxnSpPr/>
          <p:nvPr/>
        </p:nvCxnSpPr>
        <p:spPr>
          <a:xfrm>
            <a:off x="0" y="706320"/>
            <a:ext cx="9144000" cy="1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1" name="Google Shape;111;p26"/>
          <p:cNvSpPr/>
          <p:nvPr/>
        </p:nvSpPr>
        <p:spPr>
          <a:xfrm>
            <a:off x="0" y="4705200"/>
            <a:ext cx="9143640" cy="437760"/>
          </a:xfrm>
          <a:prstGeom prst="rect">
            <a:avLst/>
          </a:prstGeom>
          <a:gradFill>
            <a:gsLst>
              <a:gs pos="0">
                <a:srgbClr val="2988A1"/>
              </a:gs>
              <a:gs pos="100000">
                <a:srgbClr val="36B0D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Training					www.busyqa.com/bigdata | www.busyqa.com/online-automation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file_pic_1.png"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1520" y="133200"/>
            <a:ext cx="1451880" cy="4172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52280" y="133200"/>
            <a:ext cx="8229240" cy="53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9"/>
          <p:cNvSpPr txBox="1"/>
          <p:nvPr>
            <p:ph idx="10"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9"/>
          <p:cNvSpPr txBox="1"/>
          <p:nvPr>
            <p:ph idx="11"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idx="12"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39"/>
          <p:cNvCxnSpPr/>
          <p:nvPr/>
        </p:nvCxnSpPr>
        <p:spPr>
          <a:xfrm>
            <a:off x="0" y="706320"/>
            <a:ext cx="9144000" cy="1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67" name="Google Shape;167;p39"/>
          <p:cNvSpPr/>
          <p:nvPr/>
        </p:nvSpPr>
        <p:spPr>
          <a:xfrm>
            <a:off x="0" y="4705200"/>
            <a:ext cx="9143640" cy="437760"/>
          </a:xfrm>
          <a:prstGeom prst="rect">
            <a:avLst/>
          </a:prstGeom>
          <a:gradFill>
            <a:gsLst>
              <a:gs pos="0">
                <a:srgbClr val="2988A1"/>
              </a:gs>
              <a:gs pos="100000">
                <a:srgbClr val="36B0D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Training					www.busyqa.com/bigdata | www.busyqa.com/online-automation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file_pic_1.png" id="168" name="Google Shape;16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1520" y="133200"/>
            <a:ext cx="1451880" cy="4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ncNjIz2KE-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1"/>
          <p:cNvSpPr txBox="1"/>
          <p:nvPr/>
        </p:nvSpPr>
        <p:spPr>
          <a:xfrm>
            <a:off x="358000" y="106300"/>
            <a:ext cx="5627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9">
                <a:latin typeface="Calibri"/>
                <a:ea typeface="Calibri"/>
                <a:cs typeface="Calibri"/>
                <a:sym typeface="Calibri"/>
              </a:rPr>
              <a:t>Docker Architecture</a:t>
            </a:r>
            <a:endParaRPr b="0" i="0" sz="400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1"/>
          <p:cNvSpPr txBox="1"/>
          <p:nvPr/>
        </p:nvSpPr>
        <p:spPr>
          <a:xfrm>
            <a:off x="444225" y="806200"/>
            <a:ext cx="8051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Docker uses a client-server architecture. The Docker client talks to the Docker daemon which does the heavy lifting of building, running, and distributing your Docker containers.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58357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Docker client and daemon can run on the same system, or you can connect a Docker client to a remote Docker daemon.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53857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Docker client and daemon communicate using a REST API.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325" y="1884600"/>
            <a:ext cx="4598149" cy="2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2"/>
          <p:cNvSpPr txBox="1"/>
          <p:nvPr/>
        </p:nvSpPr>
        <p:spPr>
          <a:xfrm>
            <a:off x="349625" y="75575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Docker Objects</a:t>
            </a:r>
            <a:endParaRPr sz="1800"/>
          </a:p>
        </p:txBody>
      </p:sp>
      <p:sp>
        <p:nvSpPr>
          <p:cNvPr id="296" name="Google Shape;296;p62"/>
          <p:cNvSpPr txBox="1"/>
          <p:nvPr/>
        </p:nvSpPr>
        <p:spPr>
          <a:xfrm>
            <a:off x="467625" y="994400"/>
            <a:ext cx="7818900" cy="3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b="1" i="1"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: It is a read-only template with instructions for creating a Docker container.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b="1" i="1"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: It is a runnable instance of an image. You can create, start, stop, move, or delete a container using the Docker CLI. When a container is removed, any changes not stored in persistent storage disappear.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b="1" i="1"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Registry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: It is repository that stores Docker images. Docker Hub is a public registry that anyone can use. Docker looks for images on Docker Hub by default.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3"/>
          <p:cNvSpPr txBox="1"/>
          <p:nvPr/>
        </p:nvSpPr>
        <p:spPr>
          <a:xfrm>
            <a:off x="349625" y="75575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Docker Hub</a:t>
            </a:r>
            <a:endParaRPr sz="1800"/>
          </a:p>
        </p:txBody>
      </p:sp>
      <p:sp>
        <p:nvSpPr>
          <p:cNvPr id="302" name="Google Shape;302;p63"/>
          <p:cNvSpPr txBox="1"/>
          <p:nvPr/>
        </p:nvSpPr>
        <p:spPr>
          <a:xfrm>
            <a:off x="461850" y="884475"/>
            <a:ext cx="78189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is a hosted repository service provided by Docker for finding and sharing container images within teams.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has an array of content sources including container community developers, open source projects and independent software vendors building and distributing their code in containers.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75" y="2739598"/>
            <a:ext cx="5077926" cy="1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4"/>
          <p:cNvSpPr txBox="1"/>
          <p:nvPr/>
        </p:nvSpPr>
        <p:spPr>
          <a:xfrm>
            <a:off x="349625" y="75575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What is Kubernetes?</a:t>
            </a:r>
            <a:endParaRPr sz="1800"/>
          </a:p>
        </p:txBody>
      </p:sp>
      <p:sp>
        <p:nvSpPr>
          <p:cNvPr id="309" name="Google Shape;309;p64"/>
          <p:cNvSpPr txBox="1"/>
          <p:nvPr/>
        </p:nvSpPr>
        <p:spPr>
          <a:xfrm>
            <a:off x="467625" y="994400"/>
            <a:ext cx="781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is a popular container orchestrator created by Google.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Considering that we have many servers, a container orchestrator decide how to run those containers workflows across those servers.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In a production environment, you need to manage the containers that run the applications and ensure that there is no downtime. For example, if a container goes down, another container needs to start.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Many Vendors make a distribution of Kubernetes. Similar to the concept of linux distributions. Each distribution package up a set of tools.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349625" y="75575"/>
            <a:ext cx="5671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Kubernetes Components</a:t>
            </a:r>
            <a:endParaRPr sz="1800"/>
          </a:p>
        </p:txBody>
      </p:sp>
      <p:pic>
        <p:nvPicPr>
          <p:cNvPr id="315" name="Google Shape;31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00" y="858225"/>
            <a:ext cx="7811799" cy="3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6"/>
          <p:cNvSpPr txBox="1"/>
          <p:nvPr/>
        </p:nvSpPr>
        <p:spPr>
          <a:xfrm>
            <a:off x="344475" y="56650"/>
            <a:ext cx="5671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Coop Onboarding Video</a:t>
            </a:r>
            <a:endParaRPr sz="1800"/>
          </a:p>
        </p:txBody>
      </p:sp>
      <p:sp>
        <p:nvSpPr>
          <p:cNvPr id="321" name="Google Shape;321;p66"/>
          <p:cNvSpPr txBox="1"/>
          <p:nvPr/>
        </p:nvSpPr>
        <p:spPr>
          <a:xfrm>
            <a:off x="820425" y="1325325"/>
            <a:ext cx="4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https://www.youtube.com/watch?v=ncNjIz2KE-s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>
            <p:ph idx="1" type="subTitle"/>
          </p:nvPr>
        </p:nvSpPr>
        <p:spPr>
          <a:xfrm>
            <a:off x="1271325" y="2030800"/>
            <a:ext cx="45714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CA" sz="5400">
                <a:latin typeface="Calibri"/>
                <a:ea typeface="Calibri"/>
                <a:cs typeface="Calibri"/>
                <a:sym typeface="Calibri"/>
              </a:rPr>
              <a:t>Any Questions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00" y="1452500"/>
            <a:ext cx="1993699" cy="19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/>
        </p:nvSpPr>
        <p:spPr>
          <a:xfrm>
            <a:off x="356350" y="54725"/>
            <a:ext cx="2164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/>
          </a:p>
        </p:txBody>
      </p:sp>
      <p:sp>
        <p:nvSpPr>
          <p:cNvPr id="228" name="Google Shape;228;p53"/>
          <p:cNvSpPr txBox="1"/>
          <p:nvPr/>
        </p:nvSpPr>
        <p:spPr>
          <a:xfrm>
            <a:off x="492250" y="694188"/>
            <a:ext cx="5908200" cy="4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17" lvl="0" marL="34308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➢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Why Docker?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The Problem to Solve (Traditional Deployment)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Solution with Virtual Machines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Solution with Docker Containers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44117" lvl="0" marL="34308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➢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What is Docker?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Docker Advantages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44117" lvl="0" marL="34308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➢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Docker Engine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44117" lvl="0" marL="34308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alibri"/>
              <a:buChar char="➢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Docker Architecture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Docker Objects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Docker Hub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44117" lvl="0" marL="34308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➢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What is Kubernetes?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marR="0" rtl="0" algn="l">
              <a:lnSpc>
                <a:spcPct val="95000"/>
              </a:lnSpc>
              <a:spcBef>
                <a:spcPts val="641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-CA" sz="1750">
                <a:latin typeface="Calibri"/>
                <a:ea typeface="Calibri"/>
                <a:cs typeface="Calibri"/>
                <a:sym typeface="Calibri"/>
              </a:rPr>
              <a:t>Kubernetes Components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3"/>
          <p:cNvSpPr/>
          <p:nvPr/>
        </p:nvSpPr>
        <p:spPr>
          <a:xfrm>
            <a:off x="0" y="4705200"/>
            <a:ext cx="9143640" cy="437760"/>
          </a:xfrm>
          <a:prstGeom prst="rect">
            <a:avLst/>
          </a:prstGeom>
          <a:gradFill>
            <a:gsLst>
              <a:gs pos="0">
                <a:srgbClr val="2988A1"/>
              </a:gs>
              <a:gs pos="100000">
                <a:srgbClr val="36B0D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 TRAINING				             www.busyqa.com/bigdata |www.busyqa.com/online-automation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 txBox="1"/>
          <p:nvPr/>
        </p:nvSpPr>
        <p:spPr>
          <a:xfrm>
            <a:off x="349625" y="75575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The P</a:t>
            </a: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roblem to Solve</a:t>
            </a:r>
            <a:endParaRPr sz="1800"/>
          </a:p>
        </p:txBody>
      </p:sp>
      <p:sp>
        <p:nvSpPr>
          <p:cNvPr id="235" name="Google Shape;235;p54"/>
          <p:cNvSpPr txBox="1"/>
          <p:nvPr/>
        </p:nvSpPr>
        <p:spPr>
          <a:xfrm>
            <a:off x="407025" y="869900"/>
            <a:ext cx="79962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Companies could have hundreds or even thousands of applications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2867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Applications have to share servers because it is expensive to have a 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 server for each application.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281867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➢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Applications have different requirements, for instance: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281867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Some applications run on Linux, others on Windows, etc.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Some use Java 7, others Java 8, etc.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Different library versions.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4"/>
          <p:cNvSpPr/>
          <p:nvPr/>
        </p:nvSpPr>
        <p:spPr>
          <a:xfrm>
            <a:off x="5818725" y="1816250"/>
            <a:ext cx="2984700" cy="26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908525"/>
            <a:ext cx="2657200" cy="20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4"/>
          <p:cNvSpPr txBox="1"/>
          <p:nvPr/>
        </p:nvSpPr>
        <p:spPr>
          <a:xfrm>
            <a:off x="5921275" y="4032150"/>
            <a:ext cx="288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latin typeface="Calibri"/>
                <a:ea typeface="Calibri"/>
                <a:cs typeface="Calibri"/>
                <a:sym typeface="Calibri"/>
              </a:rPr>
              <a:t>Traditional Deployment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/>
        </p:nvSpPr>
        <p:spPr>
          <a:xfrm>
            <a:off x="350700" y="48000"/>
            <a:ext cx="6840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Solution with Virtual Machines</a:t>
            </a:r>
            <a:endParaRPr sz="4000"/>
          </a:p>
        </p:txBody>
      </p:sp>
      <p:sp>
        <p:nvSpPr>
          <p:cNvPr id="244" name="Google Shape;244;p55"/>
          <p:cNvSpPr txBox="1"/>
          <p:nvPr/>
        </p:nvSpPr>
        <p:spPr>
          <a:xfrm>
            <a:off x="401675" y="1006100"/>
            <a:ext cx="80340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421552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Virtual Machines (VMs) divide the computer’s hardware so that applications run isolated.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21552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VMs are heavy because they run a full-blown operating system so that only a few VMs can run on a computer</a:t>
            </a: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00" y="1006100"/>
            <a:ext cx="4287626" cy="3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75" y="3557000"/>
            <a:ext cx="1169475" cy="10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400" y="3590450"/>
            <a:ext cx="1004831" cy="10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6"/>
          <p:cNvSpPr txBox="1"/>
          <p:nvPr/>
        </p:nvSpPr>
        <p:spPr>
          <a:xfrm>
            <a:off x="350700" y="48000"/>
            <a:ext cx="6840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Solution with Docker Containers</a:t>
            </a:r>
            <a:endParaRPr sz="4000"/>
          </a:p>
        </p:txBody>
      </p:sp>
      <p:sp>
        <p:nvSpPr>
          <p:cNvPr id="253" name="Google Shape;253;p56"/>
          <p:cNvSpPr txBox="1"/>
          <p:nvPr/>
        </p:nvSpPr>
        <p:spPr>
          <a:xfrm>
            <a:off x="396325" y="751600"/>
            <a:ext cx="80340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402801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Containers are fast and light-weight because they divide the operating system, not the hardware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21552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Containers run isolated.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02801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ne application should run per container only for architectural reasons and to keep things simple.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402801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More containers can run simultaneously than VMs.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850" y="813325"/>
            <a:ext cx="4140775" cy="37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2826" y="917550"/>
            <a:ext cx="583924" cy="50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 txBox="1"/>
          <p:nvPr/>
        </p:nvSpPr>
        <p:spPr>
          <a:xfrm>
            <a:off x="350700" y="48000"/>
            <a:ext cx="6840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The New Problem</a:t>
            </a:r>
            <a:endParaRPr sz="4000"/>
          </a:p>
        </p:txBody>
      </p:sp>
      <p:pic>
        <p:nvPicPr>
          <p:cNvPr id="261" name="Google Shape;2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575" y="2393950"/>
            <a:ext cx="3286024" cy="18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7"/>
          <p:cNvSpPr txBox="1"/>
          <p:nvPr/>
        </p:nvSpPr>
        <p:spPr>
          <a:xfrm>
            <a:off x="385600" y="831950"/>
            <a:ext cx="80340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2301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We can have hundreds of containers running on multiple computers.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2301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How do we know if the containers are healthy?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2301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How can we take care of them.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2301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Kubernetes comes to the rescue.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321801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is an open-source container orchestrator designed by Google that manages the containers automatically.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402801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 txBox="1"/>
          <p:nvPr/>
        </p:nvSpPr>
        <p:spPr>
          <a:xfrm>
            <a:off x="355425" y="46625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What is Docker?</a:t>
            </a:r>
            <a:endParaRPr sz="1800"/>
          </a:p>
        </p:txBody>
      </p:sp>
      <p:sp>
        <p:nvSpPr>
          <p:cNvPr id="268" name="Google Shape;268;p58"/>
          <p:cNvSpPr txBox="1"/>
          <p:nvPr/>
        </p:nvSpPr>
        <p:spPr>
          <a:xfrm>
            <a:off x="451575" y="736400"/>
            <a:ext cx="80109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➢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is an open platform that provides the ability to package and run an application in a loosely isolated environment called container.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➢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isolation and security allow us to run many containers simultaneously on a given host. 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➢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is used for developing, shipping, and running applications</a:t>
            </a: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Develop applications and their supporting components using containers</a:t>
            </a: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container becomes the unit for distributing and testing applications. </a:t>
            </a: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Eliminates the “But it works on my machine” problem.</a:t>
            </a:r>
            <a:endParaRPr sz="19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900"/>
              <a:buFont typeface="Calibri"/>
              <a:buChar char="○"/>
            </a:pPr>
            <a:r>
              <a:rPr lang="en-CA" sz="19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Deploy applications into different environments as a container. No environment configuration required as all the configuration is in the container.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9"/>
          <p:cNvSpPr txBox="1"/>
          <p:nvPr/>
        </p:nvSpPr>
        <p:spPr>
          <a:xfrm>
            <a:off x="343850" y="46650"/>
            <a:ext cx="479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latin typeface="Calibri"/>
                <a:ea typeface="Calibri"/>
                <a:cs typeface="Calibri"/>
                <a:sym typeface="Calibri"/>
              </a:rPr>
              <a:t>Docker Advantages</a:t>
            </a:r>
            <a:endParaRPr sz="1800"/>
          </a:p>
        </p:txBody>
      </p:sp>
      <p:sp>
        <p:nvSpPr>
          <p:cNvPr id="274" name="Google Shape;274;p59"/>
          <p:cNvSpPr txBox="1"/>
          <p:nvPr/>
        </p:nvSpPr>
        <p:spPr>
          <a:xfrm>
            <a:off x="444225" y="892975"/>
            <a:ext cx="80517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Fast and consistent delivery of your applications</a:t>
            </a: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Docker streamlines the development lifecycle by allowing developers to work in standardized environments.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Responsive deployment and scaling.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Docker’s container-based platform allows for highly portable workloads as we can deploy the containers on any environment.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Running more workloads on the same hardware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Docker is lightweight and fast.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○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It provides a viable, cost-effective alternative to hypervisor-based virtual machines. 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"/>
          <p:cNvSpPr txBox="1"/>
          <p:nvPr/>
        </p:nvSpPr>
        <p:spPr>
          <a:xfrm>
            <a:off x="358000" y="106300"/>
            <a:ext cx="4106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9">
                <a:latin typeface="Calibri"/>
                <a:ea typeface="Calibri"/>
                <a:cs typeface="Calibri"/>
                <a:sym typeface="Calibri"/>
              </a:rPr>
              <a:t>Docker Engine</a:t>
            </a:r>
            <a:endParaRPr b="0" i="0" sz="400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0"/>
          <p:cNvSpPr txBox="1"/>
          <p:nvPr/>
        </p:nvSpPr>
        <p:spPr>
          <a:xfrm>
            <a:off x="421075" y="771450"/>
            <a:ext cx="80517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Char char="➢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Docker Engine is a client-server application comprised of: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 server which is a long-running program called a daemon process (the dockerd command). The daemon creates and manages Docker objects such as images, containers, networks, and volumes.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323357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 REST API that programs can use to talk to the daemon and instruct it what to do.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323357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Calibri"/>
              <a:buAutoNum type="arabicPeriod"/>
            </a:pPr>
            <a:r>
              <a:rPr lang="en-CA" sz="2000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 command line interface (CLI) client (the docker command) to send commands to the daemon via the REST API.</a:t>
            </a:r>
            <a:endParaRPr sz="200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00" y="2214925"/>
            <a:ext cx="3179131" cy="24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