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793"/>
    <a:srgbClr val="3F3F3F"/>
    <a:srgbClr val="A6A6A6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0DE-027B-4AA9-AC6B-E55F8159E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86ECE-15D0-415C-8318-22B844D3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9A2A-BDA2-4CF8-86FA-E957CE7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25D-5609-4BDB-99BB-531F738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CF70-71B1-4E54-8A86-3D9259EA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6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98A-B33A-420F-9250-C6CE437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0F33-6824-428F-8D05-21449920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F05D-F204-42C1-B1DE-F07E2DFF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B41D-3410-4A8A-BA7E-A4A39F1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ECB7-EB53-4D76-B77E-9D5EA7B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BD42-DC77-46F5-AD68-ACAED9A81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A6FFA-22D1-4803-BA69-35DADA984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76BD-DED1-43FD-8C19-E5566255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EE02-A888-44AC-8DA1-D22A6763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1E13-CE53-4014-9E7A-805F6856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F83-B973-4F88-952F-7238D817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B895-E5EF-445E-BB84-B8C561E4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CA0B-1DA5-4E11-AC74-5D82B041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8117-866E-4607-B8D4-5EFAF644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E377-1EE8-4CC9-8508-564D4F8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7A2-3133-47AD-B0FC-AB3C918E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2A47-6F04-4396-87A9-9634E1D6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8A38-C0AE-4D42-9358-2BD52945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5933-7FA7-4D1F-A659-D1227973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2540-EFAD-4727-B631-FE151FEC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33E-F1D7-4CF3-A94B-CDB1F470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83C9-A9ED-447E-B3BF-6B15AA7FE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B16A-9E7A-4CDE-9FB7-9E9BB8D6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84C53-2756-4CF8-B01B-23103932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2D51E-67C8-4A6D-BCD1-F4823EAB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1C7-9A23-43D3-8AF2-50E58D3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16AD-0B25-4D36-A082-D1BEA1DD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FD97-0E0E-4AB6-B780-AB8FB1B6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06A6C-5B3E-448E-B633-BFCB70F4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C344F-28D6-4FAE-9E19-91AD97A0C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CCC20-2A02-4D58-A846-7E83FD3C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590A3-CCAA-4471-980B-DD4C960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03772-3C67-43F3-B574-D27715FF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55CA-1B7E-4A5A-9495-9974D130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91D-0EA7-44C1-B476-91C70E52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33049-258E-4923-B05F-8021CDD1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F4C1-2E90-45E6-867F-C52E022B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39A7A-F25C-4ED7-9F54-6858103D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36F5B-3DDE-452D-8604-19B616F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F2173-282F-4206-AF87-D1D32AF4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475F6-0294-4C64-BF11-B727B1EE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7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9771-8694-4A33-A53A-535271C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8D4E-729D-4FEE-B970-0C306927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23DC-539F-40C4-B506-66A8E13B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BBD0-286F-43F2-A388-1D49066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0E98-7E4F-4442-819B-D5972EB3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6B7C5-5FC0-4F62-A46B-C4665A8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E41-BB35-45C0-B577-C3133F21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00A2-FAF1-47AA-B670-0EEFBCB88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6581-1B10-40B7-97E7-C4F6D7190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438B-24AB-4DC4-977A-B19AFF19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2AE4-BE95-45B2-96A5-C199DFF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61F-F6E9-4CB2-9A5E-5CE673A7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A2199-9F86-4919-BD06-377AF43D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22AC-0832-431A-89F6-9E4F026F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0B25-7BBD-43BA-B953-C772428ED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2173-5F11-4BB6-98EE-283FA444834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7F1B-1BDF-426C-B5CB-72B3DE30E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4A8D-026D-41F4-A189-F7AA6489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C46-521D-41E8-8D59-6A02E3A321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5F6D-4D7B-4199-A310-84E7E8524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216" y="1783959"/>
            <a:ext cx="480526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Operations Data Analyst Challenge</a:t>
            </a:r>
            <a:b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 Taymour Khan Niazi</a:t>
            </a:r>
            <a:b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Submission Date: </a:t>
            </a:r>
            <a:endParaRPr lang="en-US" sz="5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DDF3C4B-81FE-4166-A8BF-F6D5043D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2" y="541538"/>
            <a:ext cx="6392851" cy="43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41E7A-3476-4683-8D98-D83F9CE8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32" y="4107963"/>
            <a:ext cx="2724530" cy="2314898"/>
          </a:xfrm>
          <a:prstGeom prst="rect">
            <a:avLst/>
          </a:prstGeom>
        </p:spPr>
      </p:pic>
      <p:sp>
        <p:nvSpPr>
          <p:cNvPr id="8" name="Google Shape;977;p87">
            <a:extLst>
              <a:ext uri="{FF2B5EF4-FFF2-40B4-BE49-F238E27FC236}">
                <a16:creationId xmlns:a16="http://schemas.microsoft.com/office/drawing/2014/main" id="{5FAD5C3B-0A91-4A2F-B9F7-8D659FED012D}"/>
              </a:ext>
            </a:extLst>
          </p:cNvPr>
          <p:cNvSpPr/>
          <p:nvPr/>
        </p:nvSpPr>
        <p:spPr>
          <a:xfrm>
            <a:off x="845628" y="1341366"/>
            <a:ext cx="1646383" cy="55166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293EE8D-AB9D-470F-A97D-E6B77454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16" y="180244"/>
            <a:ext cx="413573" cy="281574"/>
          </a:xfrm>
          <a:prstGeom prst="rect">
            <a:avLst/>
          </a:prstGeom>
        </p:spPr>
      </p:pic>
      <p:sp>
        <p:nvSpPr>
          <p:cNvPr id="9" name="Google Shape;964;p87">
            <a:extLst>
              <a:ext uri="{FF2B5EF4-FFF2-40B4-BE49-F238E27FC236}">
                <a16:creationId xmlns:a16="http://schemas.microsoft.com/office/drawing/2014/main" id="{2A7657F5-113E-4EE8-BE0B-AC3D2B6AF9ED}"/>
              </a:ext>
            </a:extLst>
          </p:cNvPr>
          <p:cNvSpPr txBox="1"/>
          <p:nvPr/>
        </p:nvSpPr>
        <p:spPr>
          <a:xfrm>
            <a:off x="584039" y="424938"/>
            <a:ext cx="8031340" cy="56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Specialists Overview</a:t>
            </a: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978;p87">
            <a:extLst>
              <a:ext uri="{FF2B5EF4-FFF2-40B4-BE49-F238E27FC236}">
                <a16:creationId xmlns:a16="http://schemas.microsoft.com/office/drawing/2014/main" id="{81AAE869-B4A5-46BB-8BDA-AFD371BB6DD5}"/>
              </a:ext>
            </a:extLst>
          </p:cNvPr>
          <p:cNvSpPr/>
          <p:nvPr/>
        </p:nvSpPr>
        <p:spPr>
          <a:xfrm>
            <a:off x="1634251" y="1606244"/>
            <a:ext cx="2281762" cy="918511"/>
          </a:xfrm>
          <a:prstGeom prst="homePlate">
            <a:avLst>
              <a:gd name="adj" fmla="val 50000"/>
            </a:avLst>
          </a:prstGeom>
          <a:solidFill>
            <a:srgbClr val="3F3F3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Resources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886597-7440-41CD-8A4C-5FB2A8AECC7A}"/>
              </a:ext>
            </a:extLst>
          </p:cNvPr>
          <p:cNvSpPr/>
          <p:nvPr/>
        </p:nvSpPr>
        <p:spPr>
          <a:xfrm>
            <a:off x="4525818" y="1507767"/>
            <a:ext cx="2207491" cy="1117600"/>
          </a:xfrm>
          <a:prstGeom prst="roundRect">
            <a:avLst/>
          </a:prstGeom>
          <a:solidFill>
            <a:srgbClr val="46A79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Google Shape;978;p87">
            <a:extLst>
              <a:ext uri="{FF2B5EF4-FFF2-40B4-BE49-F238E27FC236}">
                <a16:creationId xmlns:a16="http://schemas.microsoft.com/office/drawing/2014/main" id="{3FA46348-F030-4D89-8E07-57DFA35C3B1E}"/>
              </a:ext>
            </a:extLst>
          </p:cNvPr>
          <p:cNvSpPr/>
          <p:nvPr/>
        </p:nvSpPr>
        <p:spPr>
          <a:xfrm>
            <a:off x="1634251" y="4804963"/>
            <a:ext cx="2281762" cy="918511"/>
          </a:xfrm>
          <a:prstGeom prst="homePlate">
            <a:avLst>
              <a:gd name="adj" fmla="val 50000"/>
            </a:avLst>
          </a:prstGeom>
          <a:solidFill>
            <a:srgbClr val="3F3F3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Resources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“In House”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3625A-C0AA-4144-938E-12CCD02F2117}"/>
              </a:ext>
            </a:extLst>
          </p:cNvPr>
          <p:cNvSpPr/>
          <p:nvPr/>
        </p:nvSpPr>
        <p:spPr>
          <a:xfrm>
            <a:off x="7215836" y="4689833"/>
            <a:ext cx="986055" cy="345952"/>
          </a:xfrm>
          <a:prstGeom prst="rect">
            <a:avLst/>
          </a:prstGeom>
          <a:solidFill>
            <a:srgbClr val="46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122 resources are In House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E6AB9-3077-4FB3-96FF-35129218E96D}"/>
              </a:ext>
            </a:extLst>
          </p:cNvPr>
          <p:cNvSpPr/>
          <p:nvPr/>
        </p:nvSpPr>
        <p:spPr>
          <a:xfrm>
            <a:off x="3639127" y="6047341"/>
            <a:ext cx="895086" cy="369331"/>
          </a:xfrm>
          <a:prstGeom prst="rect">
            <a:avLst/>
          </a:prstGeom>
          <a:solidFill>
            <a:srgbClr val="46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80 resources are In House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ECBE99-7851-4467-BA29-845280D6B0C0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4200474" y="5481851"/>
            <a:ext cx="451686" cy="67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72CA37-5015-4D26-8B86-5004853F327C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909451" y="4695626"/>
            <a:ext cx="459254" cy="11395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569;p94">
            <a:extLst>
              <a:ext uri="{FF2B5EF4-FFF2-40B4-BE49-F238E27FC236}">
                <a16:creationId xmlns:a16="http://schemas.microsoft.com/office/drawing/2014/main" id="{2E313BF5-C624-4B8F-A838-4F4A89B82725}"/>
              </a:ext>
            </a:extLst>
          </p:cNvPr>
          <p:cNvSpPr/>
          <p:nvPr/>
        </p:nvSpPr>
        <p:spPr>
          <a:xfrm>
            <a:off x="9172885" y="1982760"/>
            <a:ext cx="2671875" cy="826083"/>
          </a:xfrm>
          <a:custGeom>
            <a:avLst/>
            <a:gdLst/>
            <a:ahLst/>
            <a:cxnLst/>
            <a:rect l="l" t="t" r="r" b="b"/>
            <a:pathLst>
              <a:path w="1238885" h="756920" extrusionOk="0">
                <a:moveTo>
                  <a:pt x="0" y="0"/>
                </a:moveTo>
                <a:lnTo>
                  <a:pt x="1238399" y="0"/>
                </a:lnTo>
                <a:lnTo>
                  <a:pt x="1238399" y="756599"/>
                </a:lnTo>
                <a:lnTo>
                  <a:pt x="0" y="756599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GB" sz="1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00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Helvetica Neue"/>
                <a:sym typeface="Arial"/>
              </a:rPr>
              <a:t>Internal and external specialists are not separated to provide complete picture of important resources.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80F0018-36F6-429E-A2EE-8929EAC8FC6A}"/>
              </a:ext>
            </a:extLst>
          </p:cNvPr>
          <p:cNvSpPr/>
          <p:nvPr/>
        </p:nvSpPr>
        <p:spPr>
          <a:xfrm rot="5400000">
            <a:off x="4992661" y="3102935"/>
            <a:ext cx="1273801" cy="5680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C647D-3343-4A77-ABD8-D3991A957F03}"/>
              </a:ext>
            </a:extLst>
          </p:cNvPr>
          <p:cNvCxnSpPr>
            <a:cxnSpLocks/>
          </p:cNvCxnSpPr>
          <p:nvPr/>
        </p:nvCxnSpPr>
        <p:spPr>
          <a:xfrm>
            <a:off x="666596" y="144734"/>
            <a:ext cx="10616922" cy="0"/>
          </a:xfrm>
          <a:prstGeom prst="line">
            <a:avLst/>
          </a:prstGeom>
          <a:ln w="4762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865;p84">
            <a:extLst>
              <a:ext uri="{FF2B5EF4-FFF2-40B4-BE49-F238E27FC236}">
                <a16:creationId xmlns:a16="http://schemas.microsoft.com/office/drawing/2014/main" id="{3B26A38B-138A-4130-BAB3-8C1B10725053}"/>
              </a:ext>
            </a:extLst>
          </p:cNvPr>
          <p:cNvGrpSpPr/>
          <p:nvPr/>
        </p:nvGrpSpPr>
        <p:grpSpPr>
          <a:xfrm>
            <a:off x="0" y="0"/>
            <a:ext cx="412800" cy="6892800"/>
            <a:chOff x="0" y="0"/>
            <a:chExt cx="412800" cy="6892800"/>
          </a:xfrm>
        </p:grpSpPr>
        <p:sp>
          <p:nvSpPr>
            <p:cNvPr id="25" name="Google Shape;866;p84">
              <a:extLst>
                <a:ext uri="{FF2B5EF4-FFF2-40B4-BE49-F238E27FC236}">
                  <a16:creationId xmlns:a16="http://schemas.microsoft.com/office/drawing/2014/main" id="{ABE7F104-BF2C-4451-BCAD-3EB579276B01}"/>
                </a:ext>
              </a:extLst>
            </p:cNvPr>
            <p:cNvSpPr/>
            <p:nvPr/>
          </p:nvSpPr>
          <p:spPr>
            <a:xfrm>
              <a:off x="304800" y="0"/>
              <a:ext cx="108000" cy="6892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67;p84">
              <a:extLst>
                <a:ext uri="{FF2B5EF4-FFF2-40B4-BE49-F238E27FC236}">
                  <a16:creationId xmlns:a16="http://schemas.microsoft.com/office/drawing/2014/main" id="{55A131CD-1EE6-4F6D-908B-D8D1ECB98272}"/>
                </a:ext>
              </a:extLst>
            </p:cNvPr>
            <p:cNvSpPr/>
            <p:nvPr/>
          </p:nvSpPr>
          <p:spPr>
            <a:xfrm>
              <a:off x="0" y="0"/>
              <a:ext cx="309600" cy="6892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2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E9C947D-D3A0-492B-A8E2-E12D5AC7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16" y="180244"/>
            <a:ext cx="413573" cy="281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18067-431F-47EA-B897-79AC52D3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64" y="1040490"/>
            <a:ext cx="7754852" cy="569744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7" name="Google Shape;1562;p94">
            <a:extLst>
              <a:ext uri="{FF2B5EF4-FFF2-40B4-BE49-F238E27FC236}">
                <a16:creationId xmlns:a16="http://schemas.microsoft.com/office/drawing/2014/main" id="{C7422DE5-7311-41AD-9738-F40B6BAD79AB}"/>
              </a:ext>
            </a:extLst>
          </p:cNvPr>
          <p:cNvSpPr/>
          <p:nvPr/>
        </p:nvSpPr>
        <p:spPr>
          <a:xfrm>
            <a:off x="851973" y="2726037"/>
            <a:ext cx="2671875" cy="2992741"/>
          </a:xfrm>
          <a:prstGeom prst="rect">
            <a:avLst/>
          </a:prstGeom>
          <a:solidFill>
            <a:srgbClr val="DEDEDE"/>
          </a:solidFill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1979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en-GB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insights generated for specialist is to i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dentifying significant specialist which can be the customer service great </a:t>
            </a:r>
            <a:r>
              <a:rPr lang="en-GB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asset, where the following 5 resources can interact with customers in 4 languages</a:t>
            </a:r>
            <a:endParaRPr lang="en-GB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3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Garfield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3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Jessica Alba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3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Elizabeth Taylor</a:t>
            </a:r>
          </a:p>
          <a:p>
            <a:pPr marL="347663" marR="0" lvl="3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Alex Rodriguez</a:t>
            </a:r>
          </a:p>
          <a:p>
            <a:pPr marL="347663" marR="0" lvl="3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Nicki Minaj</a:t>
            </a:r>
          </a:p>
          <a:p>
            <a:pPr marL="1979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endParaRPr lang="en-GB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569;p94">
            <a:extLst>
              <a:ext uri="{FF2B5EF4-FFF2-40B4-BE49-F238E27FC236}">
                <a16:creationId xmlns:a16="http://schemas.microsoft.com/office/drawing/2014/main" id="{FF141CA6-5DCD-40FA-8713-FBEED97E3771}"/>
              </a:ext>
            </a:extLst>
          </p:cNvPr>
          <p:cNvSpPr/>
          <p:nvPr/>
        </p:nvSpPr>
        <p:spPr>
          <a:xfrm>
            <a:off x="851973" y="1815517"/>
            <a:ext cx="2671875" cy="826083"/>
          </a:xfrm>
          <a:custGeom>
            <a:avLst/>
            <a:gdLst/>
            <a:ahLst/>
            <a:cxnLst/>
            <a:rect l="l" t="t" r="r" b="b"/>
            <a:pathLst>
              <a:path w="1238885" h="756920" extrusionOk="0">
                <a:moveTo>
                  <a:pt x="0" y="0"/>
                </a:moveTo>
                <a:lnTo>
                  <a:pt x="1238399" y="0"/>
                </a:lnTo>
                <a:lnTo>
                  <a:pt x="1238399" y="756599"/>
                </a:lnTo>
                <a:lnTo>
                  <a:pt x="0" y="756599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GB" sz="100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00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Internal and external specialists are not separated to provide complete picture of important resource</a:t>
            </a:r>
            <a:endParaRPr sz="100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570;p94">
            <a:extLst>
              <a:ext uri="{FF2B5EF4-FFF2-40B4-BE49-F238E27FC236}">
                <a16:creationId xmlns:a16="http://schemas.microsoft.com/office/drawing/2014/main" id="{12079A2D-7591-4FD1-9189-4E2DE806DA0B}"/>
              </a:ext>
            </a:extLst>
          </p:cNvPr>
          <p:cNvSpPr/>
          <p:nvPr/>
        </p:nvSpPr>
        <p:spPr>
          <a:xfrm>
            <a:off x="851974" y="1386959"/>
            <a:ext cx="2671874" cy="350414"/>
          </a:xfrm>
          <a:prstGeom prst="rect">
            <a:avLst/>
          </a:prstGeom>
          <a:solidFill>
            <a:srgbClr val="46A79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64;p87">
            <a:extLst>
              <a:ext uri="{FF2B5EF4-FFF2-40B4-BE49-F238E27FC236}">
                <a16:creationId xmlns:a16="http://schemas.microsoft.com/office/drawing/2014/main" id="{201DD7BD-0B17-4F70-81BC-0B0CF7188418}"/>
              </a:ext>
            </a:extLst>
          </p:cNvPr>
          <p:cNvSpPr txBox="1"/>
          <p:nvPr/>
        </p:nvSpPr>
        <p:spPr>
          <a:xfrm>
            <a:off x="584039" y="406465"/>
            <a:ext cx="8031340" cy="60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Specialists Overview -- Continued </a:t>
            </a: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10631-D407-4F45-AE94-734E696333F1}"/>
              </a:ext>
            </a:extLst>
          </p:cNvPr>
          <p:cNvCxnSpPr>
            <a:cxnSpLocks/>
          </p:cNvCxnSpPr>
          <p:nvPr/>
        </p:nvCxnSpPr>
        <p:spPr>
          <a:xfrm>
            <a:off x="666596" y="144734"/>
            <a:ext cx="10616922" cy="0"/>
          </a:xfrm>
          <a:prstGeom prst="line">
            <a:avLst/>
          </a:prstGeom>
          <a:ln w="4762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oogle Shape;865;p84">
            <a:extLst>
              <a:ext uri="{FF2B5EF4-FFF2-40B4-BE49-F238E27FC236}">
                <a16:creationId xmlns:a16="http://schemas.microsoft.com/office/drawing/2014/main" id="{0EF00C6B-92BD-4771-99F4-6613DDF20293}"/>
              </a:ext>
            </a:extLst>
          </p:cNvPr>
          <p:cNvGrpSpPr/>
          <p:nvPr/>
        </p:nvGrpSpPr>
        <p:grpSpPr>
          <a:xfrm>
            <a:off x="0" y="0"/>
            <a:ext cx="412800" cy="6892800"/>
            <a:chOff x="0" y="0"/>
            <a:chExt cx="412800" cy="6892800"/>
          </a:xfrm>
        </p:grpSpPr>
        <p:sp>
          <p:nvSpPr>
            <p:cNvPr id="14" name="Google Shape;866;p84">
              <a:extLst>
                <a:ext uri="{FF2B5EF4-FFF2-40B4-BE49-F238E27FC236}">
                  <a16:creationId xmlns:a16="http://schemas.microsoft.com/office/drawing/2014/main" id="{6ABA98DA-4E61-4275-9AA1-952A05559ACF}"/>
                </a:ext>
              </a:extLst>
            </p:cNvPr>
            <p:cNvSpPr/>
            <p:nvPr/>
          </p:nvSpPr>
          <p:spPr>
            <a:xfrm>
              <a:off x="304800" y="0"/>
              <a:ext cx="108000" cy="6892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67;p84">
              <a:extLst>
                <a:ext uri="{FF2B5EF4-FFF2-40B4-BE49-F238E27FC236}">
                  <a16:creationId xmlns:a16="http://schemas.microsoft.com/office/drawing/2014/main" id="{5C98F231-CDC8-4BD3-9C15-39679733E116}"/>
                </a:ext>
              </a:extLst>
            </p:cNvPr>
            <p:cNvSpPr/>
            <p:nvPr/>
          </p:nvSpPr>
          <p:spPr>
            <a:xfrm>
              <a:off x="0" y="0"/>
              <a:ext cx="309600" cy="6892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0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8066B7-362E-49A5-ABB1-B6035B5A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16" y="144734"/>
            <a:ext cx="413573" cy="281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AA506-5BC2-4736-8DFD-43929D54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49" y="1335449"/>
            <a:ext cx="8775373" cy="49917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7" name="Google Shape;964;p87">
            <a:extLst>
              <a:ext uri="{FF2B5EF4-FFF2-40B4-BE49-F238E27FC236}">
                <a16:creationId xmlns:a16="http://schemas.microsoft.com/office/drawing/2014/main" id="{5C43FEEB-AAF3-4D79-BF47-054204A47186}"/>
              </a:ext>
            </a:extLst>
          </p:cNvPr>
          <p:cNvSpPr txBox="1"/>
          <p:nvPr/>
        </p:nvSpPr>
        <p:spPr>
          <a:xfrm>
            <a:off x="614098" y="406466"/>
            <a:ext cx="8031340" cy="60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Specialists Overview -- Continued </a:t>
            </a: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" name="Google Shape;865;p84">
            <a:extLst>
              <a:ext uri="{FF2B5EF4-FFF2-40B4-BE49-F238E27FC236}">
                <a16:creationId xmlns:a16="http://schemas.microsoft.com/office/drawing/2014/main" id="{3799048D-E218-4270-8E4B-7BEFA78EB08C}"/>
              </a:ext>
            </a:extLst>
          </p:cNvPr>
          <p:cNvGrpSpPr/>
          <p:nvPr/>
        </p:nvGrpSpPr>
        <p:grpSpPr>
          <a:xfrm>
            <a:off x="0" y="0"/>
            <a:ext cx="412800" cy="6892800"/>
            <a:chOff x="0" y="0"/>
            <a:chExt cx="412800" cy="6892800"/>
          </a:xfrm>
        </p:grpSpPr>
        <p:sp>
          <p:nvSpPr>
            <p:cNvPr id="9" name="Google Shape;866;p84">
              <a:extLst>
                <a:ext uri="{FF2B5EF4-FFF2-40B4-BE49-F238E27FC236}">
                  <a16:creationId xmlns:a16="http://schemas.microsoft.com/office/drawing/2014/main" id="{5385D54A-3CDA-4C5D-8A46-3486A994EE4B}"/>
                </a:ext>
              </a:extLst>
            </p:cNvPr>
            <p:cNvSpPr/>
            <p:nvPr/>
          </p:nvSpPr>
          <p:spPr>
            <a:xfrm>
              <a:off x="304800" y="0"/>
              <a:ext cx="108000" cy="6892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67;p84">
              <a:extLst>
                <a:ext uri="{FF2B5EF4-FFF2-40B4-BE49-F238E27FC236}">
                  <a16:creationId xmlns:a16="http://schemas.microsoft.com/office/drawing/2014/main" id="{36A6585A-453A-4546-AB58-A9AC7A07CDCF}"/>
                </a:ext>
              </a:extLst>
            </p:cNvPr>
            <p:cNvSpPr/>
            <p:nvPr/>
          </p:nvSpPr>
          <p:spPr>
            <a:xfrm>
              <a:off x="0" y="0"/>
              <a:ext cx="309600" cy="6892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569;p94">
            <a:extLst>
              <a:ext uri="{FF2B5EF4-FFF2-40B4-BE49-F238E27FC236}">
                <a16:creationId xmlns:a16="http://schemas.microsoft.com/office/drawing/2014/main" id="{98134C82-C6E4-4C4B-945B-01515082718D}"/>
              </a:ext>
            </a:extLst>
          </p:cNvPr>
          <p:cNvSpPr/>
          <p:nvPr/>
        </p:nvSpPr>
        <p:spPr>
          <a:xfrm>
            <a:off x="9312414" y="2591365"/>
            <a:ext cx="2671875" cy="1696602"/>
          </a:xfrm>
          <a:custGeom>
            <a:avLst/>
            <a:gdLst/>
            <a:ahLst/>
            <a:cxnLst/>
            <a:rect l="l" t="t" r="r" b="b"/>
            <a:pathLst>
              <a:path w="1238885" h="756920" extrusionOk="0">
                <a:moveTo>
                  <a:pt x="0" y="0"/>
                </a:moveTo>
                <a:lnTo>
                  <a:pt x="1238399" y="0"/>
                </a:lnTo>
                <a:lnTo>
                  <a:pt x="1238399" y="756599"/>
                </a:lnTo>
                <a:lnTo>
                  <a:pt x="0" y="756599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GB" sz="100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764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00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1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Helvetica Neue"/>
                <a:sym typeface="Arial"/>
              </a:rPr>
              <a:t>Internal and external specialists are not separated to provide complete picture of important resource.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Helvetica Neue"/>
                <a:sym typeface="Arial"/>
              </a:rPr>
              <a:t>Dividing transaction count for each specialists by 30 to get average # of transaction for specialists.</a:t>
            </a:r>
          </a:p>
          <a:p>
            <a:pPr marL="349214" marR="127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Helvetica Neue"/>
                <a:sym typeface="Arial"/>
              </a:rPr>
              <a:t>Ignoring all transactions where the full name contains “CALL QUEUE” OR “CHAT QUEUE”.</a:t>
            </a:r>
            <a:endParaRPr sz="1000" dirty="0">
              <a:solidFill>
                <a:schemeClr val="bg1"/>
              </a:solidFill>
              <a:latin typeface="Helvetica Neue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B50EAB-A094-4A31-8357-314026E42291}"/>
              </a:ext>
            </a:extLst>
          </p:cNvPr>
          <p:cNvCxnSpPr>
            <a:cxnSpLocks/>
          </p:cNvCxnSpPr>
          <p:nvPr/>
        </p:nvCxnSpPr>
        <p:spPr>
          <a:xfrm>
            <a:off x="666596" y="144734"/>
            <a:ext cx="10616922" cy="0"/>
          </a:xfrm>
          <a:prstGeom prst="line">
            <a:avLst/>
          </a:prstGeom>
          <a:ln w="4762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9EB4746-BF38-4E2F-B7C8-EC4D6857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16" y="144734"/>
            <a:ext cx="413573" cy="281574"/>
          </a:xfrm>
          <a:prstGeom prst="rect">
            <a:avLst/>
          </a:prstGeom>
        </p:spPr>
      </p:pic>
      <p:grpSp>
        <p:nvGrpSpPr>
          <p:cNvPr id="6" name="Google Shape;865;p84">
            <a:extLst>
              <a:ext uri="{FF2B5EF4-FFF2-40B4-BE49-F238E27FC236}">
                <a16:creationId xmlns:a16="http://schemas.microsoft.com/office/drawing/2014/main" id="{C24C4BE3-2C9A-43FB-AF51-04D250DB32C8}"/>
              </a:ext>
            </a:extLst>
          </p:cNvPr>
          <p:cNvGrpSpPr/>
          <p:nvPr/>
        </p:nvGrpSpPr>
        <p:grpSpPr>
          <a:xfrm>
            <a:off x="0" y="0"/>
            <a:ext cx="412800" cy="6892800"/>
            <a:chOff x="0" y="0"/>
            <a:chExt cx="412800" cy="6892800"/>
          </a:xfrm>
        </p:grpSpPr>
        <p:sp>
          <p:nvSpPr>
            <p:cNvPr id="7" name="Google Shape;866;p84">
              <a:extLst>
                <a:ext uri="{FF2B5EF4-FFF2-40B4-BE49-F238E27FC236}">
                  <a16:creationId xmlns:a16="http://schemas.microsoft.com/office/drawing/2014/main" id="{3B644600-A623-438F-94C9-1E49F00F70A4}"/>
                </a:ext>
              </a:extLst>
            </p:cNvPr>
            <p:cNvSpPr/>
            <p:nvPr/>
          </p:nvSpPr>
          <p:spPr>
            <a:xfrm>
              <a:off x="304800" y="0"/>
              <a:ext cx="108000" cy="6892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7;p84">
              <a:extLst>
                <a:ext uri="{FF2B5EF4-FFF2-40B4-BE49-F238E27FC236}">
                  <a16:creationId xmlns:a16="http://schemas.microsoft.com/office/drawing/2014/main" id="{2D390C6B-22B7-450F-BE99-8F3500B82683}"/>
                </a:ext>
              </a:extLst>
            </p:cNvPr>
            <p:cNvSpPr/>
            <p:nvPr/>
          </p:nvSpPr>
          <p:spPr>
            <a:xfrm>
              <a:off x="0" y="0"/>
              <a:ext cx="309600" cy="6892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674BD9-1AE1-459A-A08C-4E5D032228D4}"/>
              </a:ext>
            </a:extLst>
          </p:cNvPr>
          <p:cNvCxnSpPr>
            <a:cxnSpLocks/>
          </p:cNvCxnSpPr>
          <p:nvPr/>
        </p:nvCxnSpPr>
        <p:spPr>
          <a:xfrm>
            <a:off x="666596" y="144734"/>
            <a:ext cx="10616922" cy="0"/>
          </a:xfrm>
          <a:prstGeom prst="line">
            <a:avLst/>
          </a:prstGeom>
          <a:ln w="4762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964;p87">
            <a:extLst>
              <a:ext uri="{FF2B5EF4-FFF2-40B4-BE49-F238E27FC236}">
                <a16:creationId xmlns:a16="http://schemas.microsoft.com/office/drawing/2014/main" id="{FB2DC119-D86C-4B13-AE94-8B281C865DAD}"/>
              </a:ext>
            </a:extLst>
          </p:cNvPr>
          <p:cNvSpPr txBox="1"/>
          <p:nvPr/>
        </p:nvSpPr>
        <p:spPr>
          <a:xfrm>
            <a:off x="584039" y="406465"/>
            <a:ext cx="8031340" cy="60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1.B Customer Service Overview</a:t>
            </a: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569;p94">
            <a:extLst>
              <a:ext uri="{FF2B5EF4-FFF2-40B4-BE49-F238E27FC236}">
                <a16:creationId xmlns:a16="http://schemas.microsoft.com/office/drawing/2014/main" id="{1524E6AC-9B67-4096-A44F-298060BDCF07}"/>
              </a:ext>
            </a:extLst>
          </p:cNvPr>
          <p:cNvSpPr/>
          <p:nvPr/>
        </p:nvSpPr>
        <p:spPr>
          <a:xfrm>
            <a:off x="882849" y="861133"/>
            <a:ext cx="9925518" cy="1132405"/>
          </a:xfrm>
          <a:custGeom>
            <a:avLst/>
            <a:gdLst/>
            <a:ahLst/>
            <a:cxnLst/>
            <a:rect l="l" t="t" r="r" b="b"/>
            <a:pathLst>
              <a:path w="1238885" h="756920" extrusionOk="0">
                <a:moveTo>
                  <a:pt x="0" y="0"/>
                </a:moveTo>
                <a:lnTo>
                  <a:pt x="1238399" y="0"/>
                </a:lnTo>
                <a:lnTo>
                  <a:pt x="1238399" y="756599"/>
                </a:lnTo>
                <a:lnTo>
                  <a:pt x="0" y="756599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7764" marR="12700">
              <a:buClr>
                <a:srgbClr val="000000"/>
              </a:buClr>
              <a:buSzPts val="1600"/>
            </a:pPr>
            <a:r>
              <a:rPr lang="en-US" sz="1000" b="1" dirty="0">
                <a:solidFill>
                  <a:srgbClr val="FFFFFF"/>
                </a:solidFill>
                <a:latin typeface="Arial"/>
                <a:cs typeface="Arial"/>
              </a:rPr>
              <a:t>Need to communicate to Workforce (WF) Management how many members of staff will be needed per day of the week for the next 7 days.</a:t>
            </a:r>
          </a:p>
          <a:p>
            <a:pPr marL="177764" marR="12700">
              <a:buClr>
                <a:srgbClr val="000000"/>
              </a:buClr>
              <a:buSzPts val="1600"/>
            </a:pPr>
            <a:endParaRPr lang="en-US" sz="1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77764" marR="12700">
              <a:buClr>
                <a:srgbClr val="000000"/>
              </a:buClr>
              <a:buSzPts val="1600"/>
            </a:pPr>
            <a:r>
              <a:rPr lang="en-US" sz="1000" b="1" dirty="0">
                <a:solidFill>
                  <a:srgbClr val="FFFFFF"/>
                </a:solidFill>
                <a:latin typeface="Arial"/>
                <a:cs typeface="Arial"/>
              </a:rPr>
              <a:t>Note: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Helvetica Neue"/>
              </a:rPr>
              <a:t>External and internal specialists are not separated as this will be done by the WF Manager.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Helvetica Neue"/>
              </a:rPr>
              <a:t>As per the below left chart there is noticeable pattern for each day of the week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Helvetica Neue"/>
              </a:rPr>
              <a:t>Hence after takin</a:t>
            </a:r>
            <a:r>
              <a:rPr lang="en-US" sz="1000" dirty="0">
                <a:solidFill>
                  <a:schemeClr val="bg1"/>
                </a:solidFill>
                <a:latin typeface="Helvetica Neue"/>
              </a:rPr>
              <a:t>g average for each day of the week for the entire month, the right line chart is giving insight on how many resources are required for the next week</a:t>
            </a:r>
            <a:endParaRPr lang="en-US" sz="10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C28659-AC1A-4E04-8E6B-7DFF41F8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7" y="2076662"/>
            <a:ext cx="5410119" cy="4722787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505A2-5AF4-43BE-A5E7-453444B4F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56" y="2339324"/>
            <a:ext cx="6106107" cy="3922930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17208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D7F1A0-2B60-4E09-A300-26A96CB1D8C8}"/>
              </a:ext>
            </a:extLst>
          </p:cNvPr>
          <p:cNvCxnSpPr>
            <a:cxnSpLocks/>
          </p:cNvCxnSpPr>
          <p:nvPr/>
        </p:nvCxnSpPr>
        <p:spPr>
          <a:xfrm>
            <a:off x="666596" y="144734"/>
            <a:ext cx="10616922" cy="0"/>
          </a:xfrm>
          <a:prstGeom prst="line">
            <a:avLst/>
          </a:prstGeom>
          <a:ln w="4762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9EB4746-BF38-4E2F-B7C8-EC4D6857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16" y="144734"/>
            <a:ext cx="413573" cy="281574"/>
          </a:xfrm>
          <a:prstGeom prst="rect">
            <a:avLst/>
          </a:prstGeom>
        </p:spPr>
      </p:pic>
      <p:sp>
        <p:nvSpPr>
          <p:cNvPr id="6" name="Google Shape;964;p87">
            <a:extLst>
              <a:ext uri="{FF2B5EF4-FFF2-40B4-BE49-F238E27FC236}">
                <a16:creationId xmlns:a16="http://schemas.microsoft.com/office/drawing/2014/main" id="{70A9F4DA-D7D0-409A-8288-33C73113DEC0}"/>
              </a:ext>
            </a:extLst>
          </p:cNvPr>
          <p:cNvSpPr txBox="1"/>
          <p:nvPr/>
        </p:nvSpPr>
        <p:spPr>
          <a:xfrm>
            <a:off x="584039" y="406465"/>
            <a:ext cx="8031340" cy="60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CS Specialists</a:t>
            </a:r>
            <a:endParaRPr sz="2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" name="Google Shape;865;p84">
            <a:extLst>
              <a:ext uri="{FF2B5EF4-FFF2-40B4-BE49-F238E27FC236}">
                <a16:creationId xmlns:a16="http://schemas.microsoft.com/office/drawing/2014/main" id="{FCB2D575-0E99-4E5E-8D4A-3101D6C2C734}"/>
              </a:ext>
            </a:extLst>
          </p:cNvPr>
          <p:cNvGrpSpPr/>
          <p:nvPr/>
        </p:nvGrpSpPr>
        <p:grpSpPr>
          <a:xfrm>
            <a:off x="0" y="0"/>
            <a:ext cx="412800" cy="6892800"/>
            <a:chOff x="0" y="0"/>
            <a:chExt cx="412800" cy="6892800"/>
          </a:xfrm>
        </p:grpSpPr>
        <p:sp>
          <p:nvSpPr>
            <p:cNvPr id="13" name="Google Shape;866;p84">
              <a:extLst>
                <a:ext uri="{FF2B5EF4-FFF2-40B4-BE49-F238E27FC236}">
                  <a16:creationId xmlns:a16="http://schemas.microsoft.com/office/drawing/2014/main" id="{99811F68-0C4C-495B-832D-EB563FCDF258}"/>
                </a:ext>
              </a:extLst>
            </p:cNvPr>
            <p:cNvSpPr/>
            <p:nvPr/>
          </p:nvSpPr>
          <p:spPr>
            <a:xfrm>
              <a:off x="304800" y="0"/>
              <a:ext cx="108000" cy="6892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67;p84">
              <a:extLst>
                <a:ext uri="{FF2B5EF4-FFF2-40B4-BE49-F238E27FC236}">
                  <a16:creationId xmlns:a16="http://schemas.microsoft.com/office/drawing/2014/main" id="{AC13FEEC-7BDB-4C0D-98FB-642F17D60C0A}"/>
                </a:ext>
              </a:extLst>
            </p:cNvPr>
            <p:cNvSpPr/>
            <p:nvPr/>
          </p:nvSpPr>
          <p:spPr>
            <a:xfrm>
              <a:off x="0" y="0"/>
              <a:ext cx="309600" cy="6892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69;p94">
            <a:extLst>
              <a:ext uri="{FF2B5EF4-FFF2-40B4-BE49-F238E27FC236}">
                <a16:creationId xmlns:a16="http://schemas.microsoft.com/office/drawing/2014/main" id="{4B51ECB3-99B5-4180-86FF-DF38DD926BAC}"/>
              </a:ext>
            </a:extLst>
          </p:cNvPr>
          <p:cNvSpPr/>
          <p:nvPr/>
        </p:nvSpPr>
        <p:spPr>
          <a:xfrm>
            <a:off x="882849" y="888841"/>
            <a:ext cx="9925518" cy="1132405"/>
          </a:xfrm>
          <a:custGeom>
            <a:avLst/>
            <a:gdLst/>
            <a:ahLst/>
            <a:cxnLst/>
            <a:rect l="l" t="t" r="r" b="b"/>
            <a:pathLst>
              <a:path w="1238885" h="756920" extrusionOk="0">
                <a:moveTo>
                  <a:pt x="0" y="0"/>
                </a:moveTo>
                <a:lnTo>
                  <a:pt x="1238399" y="0"/>
                </a:lnTo>
                <a:lnTo>
                  <a:pt x="1238399" y="756599"/>
                </a:lnTo>
                <a:lnTo>
                  <a:pt x="0" y="756599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7764" marR="12700">
              <a:buClr>
                <a:srgbClr val="000000"/>
              </a:buClr>
              <a:buSzPts val="1600"/>
            </a:pPr>
            <a:r>
              <a:rPr lang="en-US" sz="1000" b="1" dirty="0">
                <a:solidFill>
                  <a:srgbClr val="FFFFFF"/>
                </a:solidFill>
                <a:latin typeface="Arial"/>
                <a:cs typeface="Arial"/>
              </a:rPr>
              <a:t>Breakdown per week for the top 5 inhouse CS specialists with respect to 3 KPIs for measuring specialist performance</a:t>
            </a:r>
          </a:p>
          <a:p>
            <a:pPr marL="177764" marR="12700">
              <a:buClr>
                <a:srgbClr val="000000"/>
              </a:buClr>
              <a:buSzPts val="1600"/>
            </a:pPr>
            <a:endParaRPr lang="en-US" sz="1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77764" marR="12700">
              <a:buClr>
                <a:srgbClr val="000000"/>
              </a:buClr>
              <a:buSzPts val="1600"/>
            </a:pPr>
            <a:r>
              <a:rPr lang="en-US" sz="1000" b="1" dirty="0">
                <a:solidFill>
                  <a:srgbClr val="FFFFFF"/>
                </a:solidFill>
                <a:latin typeface="Arial"/>
                <a:cs typeface="Arial"/>
              </a:rPr>
              <a:t>Note: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Helvetica Neue"/>
              </a:rPr>
              <a:t>The three KPI's took into consideration are Agent satisfaction, Customer satisfaction, Issue resolved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Helvetica Neue"/>
              </a:rPr>
              <a:t>Only considering data where specialists are In-House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Helvetica Neue"/>
              </a:rPr>
              <a:t>Taking data where the week has all the days(week # 27 has only two days so we ignore those data rows)</a:t>
            </a:r>
          </a:p>
          <a:p>
            <a:pPr marL="349214" marR="12700" indent="-171450">
              <a:buClr>
                <a:schemeClr val="bg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Helvetica Neue"/>
              </a:rPr>
              <a:t>Taking an average mean of Agent satisfaction, Customer satisfaction and Issue resolved for each week by specialists ID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809F21-04FA-4D59-ADE2-68B428D1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" y="2262947"/>
            <a:ext cx="5201376" cy="2038635"/>
          </a:xfrm>
          <a:prstGeom prst="rect">
            <a:avLst/>
          </a:prstGeom>
          <a:ln>
            <a:solidFill>
              <a:srgbClr val="3F3F3F"/>
            </a:solidFill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38F034-15EF-45C9-A340-DB0C6DDD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61" y="2262947"/>
            <a:ext cx="5231157" cy="2029108"/>
          </a:xfrm>
          <a:prstGeom prst="rect">
            <a:avLst/>
          </a:prstGeom>
          <a:ln>
            <a:solidFill>
              <a:srgbClr val="3F3F3F"/>
            </a:solidFill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95E92F-DCDC-4659-A37B-0FE75E29D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49" y="4395506"/>
            <a:ext cx="5201376" cy="2038635"/>
          </a:xfrm>
          <a:prstGeom prst="rect">
            <a:avLst/>
          </a:prstGeom>
          <a:ln>
            <a:solidFill>
              <a:srgbClr val="3F3F3F"/>
            </a:solidFill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84455F-4F4F-4F4C-A424-4E761AB9D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61" y="4405032"/>
            <a:ext cx="5220429" cy="2019582"/>
          </a:xfrm>
          <a:prstGeom prst="rect">
            <a:avLst/>
          </a:prstGeom>
          <a:ln>
            <a:solidFill>
              <a:srgbClr val="3F3F3F"/>
            </a:solidFill>
          </a:ln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020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1,6,Slide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367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Georgia</vt:lpstr>
      <vt:lpstr>Helvetica Neue</vt:lpstr>
      <vt:lpstr>Noto Sans Symbols</vt:lpstr>
      <vt:lpstr>Office Theme</vt:lpstr>
      <vt:lpstr>Operations Data Analyst Challenge  Name: Taymour Khan Niazi Submission Date: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Taymour Khan Niazi (MiddleEast)</dc:creator>
  <cp:lastModifiedBy>Taymour Khan Niazi (MiddleEast)</cp:lastModifiedBy>
  <cp:revision>67</cp:revision>
  <dcterms:created xsi:type="dcterms:W3CDTF">2022-06-27T05:08:12Z</dcterms:created>
  <dcterms:modified xsi:type="dcterms:W3CDTF">2022-07-03T08:51:02Z</dcterms:modified>
</cp:coreProperties>
</file>