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DVwg+wQuZpZEoKoXsWSI+P+7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d8a9276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3d8a92768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d8a9276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3d8a92768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d8a9276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3d8a92768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d8a9276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3d8a92768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d8a92768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3d8a92768c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d8a92768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3d8a92768c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b50229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5b5022952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d8a92768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3d8a92768c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b502295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5b5022952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d8a92768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13d8a92768c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d8a92768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3d8a92768c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d8a9276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13d8a92768c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d8a92768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13d8a92768c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8a92768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13d8a92768c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d8a9276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13d8a92768c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8a9276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3d8a92768c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d8a9276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13d8a92768c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d8a927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3d8a92768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d8a9276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3d8a92768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d8a9276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13d8a92768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88" y="0"/>
            <a:ext cx="12207088" cy="68495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529225" y="2164800"/>
            <a:ext cx="1082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PK" sz="4100" u="sng"/>
              <a:t>Excel : A Friendly Introduction </a:t>
            </a:r>
            <a:endParaRPr b="1" sz="4100" u="sng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340225" y="4760275"/>
            <a:ext cx="11851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77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K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Presenter: Raja Balaj Sikander </a:t>
            </a:r>
            <a:endParaRPr sz="1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7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K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Intelligence Executive</a:t>
            </a:r>
            <a:endParaRPr sz="1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7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K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Email:balaj.sikander@leverify.com</a:t>
            </a:r>
            <a:endParaRPr sz="16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13d8a92768c_0_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3d8a92768c_0_18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Fill a range</a:t>
            </a:r>
            <a:endParaRPr b="1" sz="4000"/>
          </a:p>
        </p:txBody>
      </p:sp>
      <p:sp>
        <p:nvSpPr>
          <p:cNvPr id="158" name="Google Shape;158;g13d8a92768c_0_18"/>
          <p:cNvSpPr txBox="1"/>
          <p:nvPr/>
        </p:nvSpPr>
        <p:spPr>
          <a:xfrm>
            <a:off x="376025" y="1611550"/>
            <a:ext cx="11406000" cy="4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Enter the value into a cell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the cell, click on the lower right corner of the cell and drag it down to the cell upto which you want to fill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3d8a92768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23" y="2216973"/>
            <a:ext cx="2850475" cy="9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3d8a92768c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525" y="4257575"/>
            <a:ext cx="2850475" cy="181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13d8a92768c_0_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3d8a92768c_0_24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Assignment #1</a:t>
            </a:r>
            <a:endParaRPr b="1" sz="4000"/>
          </a:p>
        </p:txBody>
      </p:sp>
      <p:sp>
        <p:nvSpPr>
          <p:cNvPr id="167" name="Google Shape;167;g13d8a92768c_0_24"/>
          <p:cNvSpPr txBox="1"/>
          <p:nvPr/>
        </p:nvSpPr>
        <p:spPr>
          <a:xfrm>
            <a:off x="376025" y="1611550"/>
            <a:ext cx="114060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1) Insert a column to the right of column A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2) Move Column with Header “Customer ID” to newly form column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3) Copy Range A1:R25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4)Create a New sheet “Exercise”and paste the range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5) Fill “Column S” with “Date of Modification”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3d8a92768c_0_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3d8a92768c_0_30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Results</a:t>
            </a:r>
            <a:endParaRPr b="1" sz="4000"/>
          </a:p>
        </p:txBody>
      </p:sp>
      <p:sp>
        <p:nvSpPr>
          <p:cNvPr id="174" name="Google Shape;174;g13d8a92768c_0_30"/>
          <p:cNvSpPr txBox="1"/>
          <p:nvPr/>
        </p:nvSpPr>
        <p:spPr>
          <a:xfrm>
            <a:off x="376025" y="1611550"/>
            <a:ext cx="114060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13d8a92768c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25" y="1509850"/>
            <a:ext cx="11457405" cy="453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3d8a92768c_0_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3d8a92768c_0_36"/>
          <p:cNvSpPr txBox="1"/>
          <p:nvPr>
            <p:ph type="title"/>
          </p:nvPr>
        </p:nvSpPr>
        <p:spPr>
          <a:xfrm>
            <a:off x="855600" y="3311050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Any Questions</a:t>
            </a:r>
            <a:endParaRPr b="1" sz="4000"/>
          </a:p>
        </p:txBody>
      </p:sp>
      <p:sp>
        <p:nvSpPr>
          <p:cNvPr id="182" name="Google Shape;182;g13d8a92768c_0_36"/>
          <p:cNvSpPr txBox="1"/>
          <p:nvPr/>
        </p:nvSpPr>
        <p:spPr>
          <a:xfrm>
            <a:off x="376025" y="1611550"/>
            <a:ext cx="114060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3d8a92768c_0_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3d8a92768c_0_83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Most Used Formulas</a:t>
            </a:r>
            <a:endParaRPr b="1" sz="4000"/>
          </a:p>
        </p:txBody>
      </p:sp>
      <p:sp>
        <p:nvSpPr>
          <p:cNvPr id="189" name="Google Shape;189;g13d8a92768c_0_83"/>
          <p:cNvSpPr txBox="1"/>
          <p:nvPr/>
        </p:nvSpPr>
        <p:spPr>
          <a:xfrm>
            <a:off x="376025" y="1611550"/>
            <a:ext cx="11406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Here are some of most used formula that we will learn: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SUM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AVERAGE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13d8a92768c_0_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3d8a92768c_0_89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Problem Statement</a:t>
            </a:r>
            <a:endParaRPr b="1" sz="4000"/>
          </a:p>
        </p:txBody>
      </p:sp>
      <p:sp>
        <p:nvSpPr>
          <p:cNvPr id="196" name="Google Shape;196;g13d8a92768c_0_89"/>
          <p:cNvSpPr txBox="1"/>
          <p:nvPr/>
        </p:nvSpPr>
        <p:spPr>
          <a:xfrm>
            <a:off x="376025" y="1611550"/>
            <a:ext cx="114060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all the numbers in a given column/row.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3d8a92768c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450" y="2775200"/>
            <a:ext cx="57531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3d8a92768c_0_89"/>
          <p:cNvSpPr/>
          <p:nvPr/>
        </p:nvSpPr>
        <p:spPr>
          <a:xfrm>
            <a:off x="5678300" y="2941400"/>
            <a:ext cx="880800" cy="14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d8a92768c_0_89"/>
          <p:cNvSpPr/>
          <p:nvPr/>
        </p:nvSpPr>
        <p:spPr>
          <a:xfrm>
            <a:off x="5316525" y="3617750"/>
            <a:ext cx="582000" cy="14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5b5022952f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5b5022952f_0_0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SUM</a:t>
            </a:r>
            <a:endParaRPr b="1" sz="4000"/>
          </a:p>
        </p:txBody>
      </p:sp>
      <p:sp>
        <p:nvSpPr>
          <p:cNvPr id="206" name="Google Shape;206;g15b5022952f_0_0"/>
          <p:cNvSpPr txBox="1"/>
          <p:nvPr/>
        </p:nvSpPr>
        <p:spPr>
          <a:xfrm>
            <a:off x="376025" y="1611550"/>
            <a:ext cx="11406000" cy="51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sum a range of cells, use the SUM function in Excel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(you can also use the SUM function to sum an entire row. For example, =SUM(5:5) sums all values in the 5th row)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15b5022952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633650"/>
            <a:ext cx="57531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3d8a92768c_0_1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3d8a92768c_0_101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Problem Statement</a:t>
            </a:r>
            <a:endParaRPr b="1" sz="4000"/>
          </a:p>
        </p:txBody>
      </p:sp>
      <p:sp>
        <p:nvSpPr>
          <p:cNvPr id="214" name="Google Shape;214;g13d8a92768c_0_101"/>
          <p:cNvSpPr txBox="1"/>
          <p:nvPr/>
        </p:nvSpPr>
        <p:spPr>
          <a:xfrm>
            <a:off x="376025" y="1611550"/>
            <a:ext cx="1140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column C, I want pass/fail status of the student. </a:t>
            </a:r>
            <a:b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Score 60 or above is passing criteria.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13d8a92768c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475" y="3098188"/>
            <a:ext cx="57531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3d8a92768c_0_101"/>
          <p:cNvSpPr/>
          <p:nvPr/>
        </p:nvSpPr>
        <p:spPr>
          <a:xfrm>
            <a:off x="5631100" y="3240250"/>
            <a:ext cx="2013300" cy="18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3d8a92768c_0_101"/>
          <p:cNvSpPr/>
          <p:nvPr/>
        </p:nvSpPr>
        <p:spPr>
          <a:xfrm>
            <a:off x="4703075" y="3948075"/>
            <a:ext cx="550500" cy="88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15b5022952f_0_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5b5022952f_0_10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IF</a:t>
            </a:r>
            <a:endParaRPr b="1" sz="4000"/>
          </a:p>
        </p:txBody>
      </p:sp>
      <p:sp>
        <p:nvSpPr>
          <p:cNvPr id="224" name="Google Shape;224;g15b5022952f_0_10"/>
          <p:cNvSpPr txBox="1"/>
          <p:nvPr/>
        </p:nvSpPr>
        <p:spPr>
          <a:xfrm>
            <a:off x="376025" y="1611550"/>
            <a:ext cx="114060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IF function checks whether a condition is met, and returns one value if true and another value if false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15b5022952f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00" y="3082463"/>
            <a:ext cx="57531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13d8a92768c_0_1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3d8a92768c_0_107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Find AVERAGE of given numbers</a:t>
            </a:r>
            <a:endParaRPr b="1" sz="4000"/>
          </a:p>
        </p:txBody>
      </p:sp>
      <p:sp>
        <p:nvSpPr>
          <p:cNvPr id="232" name="Google Shape;232;g13d8a92768c_0_107"/>
          <p:cNvSpPr txBox="1"/>
          <p:nvPr/>
        </p:nvSpPr>
        <p:spPr>
          <a:xfrm>
            <a:off x="376025" y="1611550"/>
            <a:ext cx="114060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calculate the average of a group of numbers, use the AVERAGE function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13d8a92768c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00" y="2731375"/>
            <a:ext cx="5266851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750" cy="68718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805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Where To Get The Dataset? </a:t>
            </a:r>
            <a:endParaRPr b="1" sz="4000"/>
          </a:p>
        </p:txBody>
      </p:sp>
      <p:sp>
        <p:nvSpPr>
          <p:cNvPr id="93" name="Google Shape;93;p2"/>
          <p:cNvSpPr txBox="1"/>
          <p:nvPr/>
        </p:nvSpPr>
        <p:spPr>
          <a:xfrm>
            <a:off x="376025" y="1611550"/>
            <a:ext cx="114060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Kaggle is your friendly </a:t>
            </a: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neighbor</a:t>
            </a: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who has no problem sharing datasets </a:t>
            </a:r>
            <a:endParaRPr i="0" sz="3200" u="none" cap="none" strike="noStrike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10375" y="2921475"/>
            <a:ext cx="114060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Want to know the buying habits of your fellow pakistani’s, Follow the link below: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https://drive.google.com/drive/folders/1N_fYGSdX7kODGDLlAZ2HbIVieFr7Fr3T?usp=sharing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13d8a92768c_0_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3d8a92768c_0_113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Test Your Learning</a:t>
            </a:r>
            <a:endParaRPr b="1" sz="4000"/>
          </a:p>
        </p:txBody>
      </p:sp>
      <p:sp>
        <p:nvSpPr>
          <p:cNvPr id="240" name="Google Shape;240;g13d8a92768c_0_113"/>
          <p:cNvSpPr txBox="1"/>
          <p:nvPr/>
        </p:nvSpPr>
        <p:spPr>
          <a:xfrm>
            <a:off x="376025" y="1611550"/>
            <a:ext cx="11406000" cy="3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Find if the grand_total of current cell is greater than 1000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2) Find the Sum and Average Price of products bought by  Customer ID = 13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13d8a92768c_0_1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3d8a92768c_0_125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Results</a:t>
            </a:r>
            <a:endParaRPr b="1" sz="4000"/>
          </a:p>
        </p:txBody>
      </p:sp>
      <p:sp>
        <p:nvSpPr>
          <p:cNvPr id="247" name="Google Shape;247;g13d8a92768c_0_125"/>
          <p:cNvSpPr txBox="1"/>
          <p:nvPr/>
        </p:nvSpPr>
        <p:spPr>
          <a:xfrm>
            <a:off x="376025" y="1611550"/>
            <a:ext cx="49854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Formula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AutoNum type="arabicParenR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=IF(H2&gt;= 1000,"yes","no")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AutoNum type="arabicParenR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=SUM(F18:F20)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AutoNum type="arabicParenR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=AVERAGE(F18:F20)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3d8a92768c_0_125"/>
          <p:cNvSpPr txBox="1"/>
          <p:nvPr/>
        </p:nvSpPr>
        <p:spPr>
          <a:xfrm>
            <a:off x="5487725" y="1669675"/>
            <a:ext cx="42735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Answer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picture below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2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1270</a:t>
            </a:r>
            <a:endParaRPr sz="32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2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423.3333</a:t>
            </a:r>
            <a:endParaRPr sz="32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13d8a92768c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900" y="3878750"/>
            <a:ext cx="6567398" cy="26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13d8a92768c_0_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3d8a92768c_0_131"/>
          <p:cNvSpPr txBox="1"/>
          <p:nvPr>
            <p:ph type="title"/>
          </p:nvPr>
        </p:nvSpPr>
        <p:spPr>
          <a:xfrm>
            <a:off x="855600" y="3311050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Any Questions</a:t>
            </a:r>
            <a:endParaRPr b="1" sz="4000"/>
          </a:p>
        </p:txBody>
      </p:sp>
      <p:sp>
        <p:nvSpPr>
          <p:cNvPr id="256" name="Google Shape;256;g13d8a92768c_0_131"/>
          <p:cNvSpPr txBox="1"/>
          <p:nvPr/>
        </p:nvSpPr>
        <p:spPr>
          <a:xfrm>
            <a:off x="376025" y="1611550"/>
            <a:ext cx="114060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66"/>
            <a:ext cx="12192000" cy="68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"/>
          <p:cNvSpPr txBox="1"/>
          <p:nvPr>
            <p:ph idx="1" type="subTitle"/>
          </p:nvPr>
        </p:nvSpPr>
        <p:spPr>
          <a:xfrm>
            <a:off x="1207625" y="4919189"/>
            <a:ext cx="8741664" cy="1340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</a:pPr>
            <a:r>
              <a:rPr lang="en-PK" sz="8000">
                <a:solidFill>
                  <a:schemeClr val="lt1"/>
                </a:solidFill>
              </a:rPr>
              <a:t>Thankyou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3d8a92768c_0_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3d8a92768c_0_42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What’s In The Dataset</a:t>
            </a:r>
            <a:endParaRPr b="1" sz="4000"/>
          </a:p>
        </p:txBody>
      </p:sp>
      <p:sp>
        <p:nvSpPr>
          <p:cNvPr id="101" name="Google Shape;101;g13d8a92768c_0_42"/>
          <p:cNvSpPr txBox="1"/>
          <p:nvPr/>
        </p:nvSpPr>
        <p:spPr>
          <a:xfrm>
            <a:off x="376025" y="1611550"/>
            <a:ext cx="11406000" cy="51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contains detailed information of half a million e-commerce orders in Pakistan from March 2016 to August 2018.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contains: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Item details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Shipping method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Payment method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Product categories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Date of order, SKU, price, quantity, total, customer ID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much more</a:t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3d8a92768c_0_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3d8a92768c_0_48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Let’s Get Started </a:t>
            </a:r>
            <a:endParaRPr b="1" sz="4000"/>
          </a:p>
        </p:txBody>
      </p:sp>
      <p:sp>
        <p:nvSpPr>
          <p:cNvPr id="108" name="Google Shape;108;g13d8a92768c_0_48"/>
          <p:cNvSpPr txBox="1"/>
          <p:nvPr/>
        </p:nvSpPr>
        <p:spPr>
          <a:xfrm>
            <a:off x="376025" y="1611550"/>
            <a:ext cx="25590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Basic: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Range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Cells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Row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Column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3d8a92768c_0_48"/>
          <p:cNvSpPr txBox="1"/>
          <p:nvPr/>
        </p:nvSpPr>
        <p:spPr>
          <a:xfrm>
            <a:off x="2509625" y="1611550"/>
            <a:ext cx="91869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Answer: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Collection of two or more cells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 boxes you see in the grid of an Excel worksheet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Row runs horizontally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Column runs vertically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3d8a92768c_0_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3d8a92768c_0_74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Create a New Worksheet</a:t>
            </a:r>
            <a:r>
              <a:rPr b="1" lang="en-PK" sz="4000"/>
              <a:t> </a:t>
            </a:r>
            <a:endParaRPr b="1" sz="4000"/>
          </a:p>
        </p:txBody>
      </p:sp>
      <p:sp>
        <p:nvSpPr>
          <p:cNvPr id="116" name="Google Shape;116;g13d8a92768c_0_74"/>
          <p:cNvSpPr txBox="1"/>
          <p:nvPr/>
        </p:nvSpPr>
        <p:spPr>
          <a:xfrm>
            <a:off x="896825" y="1713275"/>
            <a:ext cx="91869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AutoNum type="arabicPeriod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Click “New Sheet” Button on Footer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AutoNum type="arabicPeriod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Rename the Sheet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13d8a92768c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25" y="2479776"/>
            <a:ext cx="11353798" cy="109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3d8a92768c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700" y="4385075"/>
            <a:ext cx="11326704" cy="10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3d8a92768c_0_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3d8a92768c_0_54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Some Basic Row Operations</a:t>
            </a:r>
            <a:endParaRPr b="1" sz="4000"/>
          </a:p>
        </p:txBody>
      </p:sp>
      <p:sp>
        <p:nvSpPr>
          <p:cNvPr id="125" name="Google Shape;125;g13d8a92768c_0_54"/>
          <p:cNvSpPr txBox="1"/>
          <p:nvPr/>
        </p:nvSpPr>
        <p:spPr>
          <a:xfrm>
            <a:off x="376025" y="1611550"/>
            <a:ext cx="11406000" cy="4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200">
                <a:solidFill>
                  <a:srgbClr val="40404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will learn to:</a:t>
            </a:r>
            <a:endParaRPr sz="3200">
              <a:solidFill>
                <a:srgbClr val="40404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Insert Row and Column </a:t>
            </a:r>
            <a:endParaRPr sz="3200">
              <a:solidFill>
                <a:srgbClr val="40404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Move a range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Copy and paste a range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Char char="●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Fill a range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13d8a92768c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3d8a92768c_0_0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Insert Row and Column </a:t>
            </a:r>
            <a:endParaRPr b="1" sz="4000"/>
          </a:p>
        </p:txBody>
      </p:sp>
      <p:sp>
        <p:nvSpPr>
          <p:cNvPr id="132" name="Google Shape;132;g13d8a92768c_0_0"/>
          <p:cNvSpPr txBox="1"/>
          <p:nvPr/>
        </p:nvSpPr>
        <p:spPr>
          <a:xfrm>
            <a:off x="376025" y="1611550"/>
            <a:ext cx="114060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AutoNum type="arabicPeriod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 column or row next to where you want to insert 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AutoNum type="arabicPeriod"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Right click, and then click Insert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3d8a92768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451" y="2872050"/>
            <a:ext cx="1414425" cy="30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3d8a92768c_0_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3d8a92768c_0_6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Move a range</a:t>
            </a:r>
            <a:endParaRPr b="1" sz="4000"/>
          </a:p>
        </p:txBody>
      </p:sp>
      <p:sp>
        <p:nvSpPr>
          <p:cNvPr id="140" name="Google Shape;140;g13d8a92768c_0_6"/>
          <p:cNvSpPr txBox="1"/>
          <p:nvPr/>
        </p:nvSpPr>
        <p:spPr>
          <a:xfrm>
            <a:off x="410400" y="1354800"/>
            <a:ext cx="11406000" cy="4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 Select a range and click on the border of the range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Drag the range to its new location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13d8a92768c_0_6"/>
          <p:cNvPicPr preferRelativeResize="0"/>
          <p:nvPr/>
        </p:nvPicPr>
        <p:blipFill rotWithShape="1">
          <a:blip r:embed="rId4">
            <a:alphaModFix/>
          </a:blip>
          <a:srcRect b="-8429" l="0" r="0" t="8429"/>
          <a:stretch/>
        </p:blipFill>
        <p:spPr>
          <a:xfrm>
            <a:off x="941775" y="2179587"/>
            <a:ext cx="2705175" cy="17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3d8a92768c_0_6"/>
          <p:cNvPicPr preferRelativeResize="0"/>
          <p:nvPr/>
        </p:nvPicPr>
        <p:blipFill rotWithShape="1">
          <a:blip r:embed="rId5">
            <a:alphaModFix/>
          </a:blip>
          <a:srcRect b="8430" l="0" r="0" t="-8429"/>
          <a:stretch/>
        </p:blipFill>
        <p:spPr>
          <a:xfrm>
            <a:off x="941776" y="4330551"/>
            <a:ext cx="2705175" cy="172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3d8a92768c_0_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68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3d8a92768c_0_12"/>
          <p:cNvSpPr txBox="1"/>
          <p:nvPr>
            <p:ph type="title"/>
          </p:nvPr>
        </p:nvSpPr>
        <p:spPr>
          <a:xfrm>
            <a:off x="838200" y="365125"/>
            <a:ext cx="1051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PK" sz="4000"/>
              <a:t>Copy and paste a range</a:t>
            </a:r>
            <a:endParaRPr b="1" sz="4000"/>
          </a:p>
        </p:txBody>
      </p:sp>
      <p:sp>
        <p:nvSpPr>
          <p:cNvPr id="149" name="Google Shape;149;g13d8a92768c_0_12"/>
          <p:cNvSpPr txBox="1"/>
          <p:nvPr/>
        </p:nvSpPr>
        <p:spPr>
          <a:xfrm>
            <a:off x="410400" y="1422675"/>
            <a:ext cx="11406000" cy="4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0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 Select the range, right click, and then click Copy (or press CTRL + c)</a:t>
            </a:r>
            <a:endParaRPr sz="30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K" sz="30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Select the cell where you want the first cell of the range to appear, right click, and then click Paste under 'Paste Options:' (or press CTRL + v)</a:t>
            </a:r>
            <a:endParaRPr sz="30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3d8a92768c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200" y="2100450"/>
            <a:ext cx="3576325" cy="16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3d8a92768c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9197" y="4694497"/>
            <a:ext cx="3576325" cy="166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2021-04-28T05:14:33Z</dcterms:created>
  <dc:creator>Microsoft Office User</dc:creator>
</cp:coreProperties>
</file>