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290" r:id="rId7"/>
    <p:sldId id="297" r:id="rId8"/>
    <p:sldId id="296" r:id="rId9"/>
    <p:sldId id="291" r:id="rId10"/>
    <p:sldId id="292" r:id="rId11"/>
    <p:sldId id="293" r:id="rId12"/>
    <p:sldId id="294" r:id="rId13"/>
    <p:sldId id="295" r:id="rId14"/>
    <p:sldId id="289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5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10/06/2023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10/06/2023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961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149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89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86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1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521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579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36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86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700" y="2435490"/>
            <a:ext cx="5739882" cy="2387600"/>
          </a:xfrm>
        </p:spPr>
        <p:txBody>
          <a:bodyPr rtlCol="0"/>
          <a:lstStyle/>
          <a:p>
            <a:pPr rtl="0"/>
            <a:r>
              <a:rPr lang="pt-BR" b="0" dirty="0">
                <a:solidFill>
                  <a:srgbClr val="47525E"/>
                </a:solidFill>
                <a:latin typeface="Bell MT" panose="02020503060305020303" pitchFamily="18" charset="0"/>
              </a:rPr>
              <a:t>ADOPET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47525E"/>
                </a:solidFill>
                <a:latin typeface="Bell MT" panose="02020503060305020303" pitchFamily="18" charset="0"/>
              </a:rPr>
              <a:t>Taynara Sthefany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B9B006-D9DF-A0B9-D6B9-5B5D39F11695}"/>
              </a:ext>
            </a:extLst>
          </p:cNvPr>
          <p:cNvSpPr/>
          <p:nvPr/>
        </p:nvSpPr>
        <p:spPr>
          <a:xfrm>
            <a:off x="8595360" y="0"/>
            <a:ext cx="359664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0B47F02-EEE3-CC54-DD73-F3D6D69D6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374" y="2935694"/>
            <a:ext cx="986611" cy="9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0" y="50798"/>
            <a:ext cx="9329058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47525E"/>
                </a:solidFill>
                <a:latin typeface="Bell MT" panose="02020503060305020303" pitchFamily="18" charset="0"/>
              </a:rPr>
              <a:t>PRÓXIMOS PASSOS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508ED5-385D-9E57-6EA6-77BD413D2B36}"/>
              </a:ext>
            </a:extLst>
          </p:cNvPr>
          <p:cNvSpPr/>
          <p:nvPr/>
        </p:nvSpPr>
        <p:spPr>
          <a:xfrm>
            <a:off x="0" y="0"/>
            <a:ext cx="136506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DE3DC79E-7476-06B5-A0F4-694F0DB5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344" y="2707640"/>
            <a:ext cx="4334689" cy="474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sz="2400" dirty="0">
                <a:latin typeface="Bell MT" panose="02020503060305020303" pitchFamily="18" charset="0"/>
              </a:rPr>
              <a:t>ENVOLVIMENTO</a:t>
            </a:r>
            <a:endParaRPr lang="pt-BR" sz="2000" dirty="0"/>
          </a:p>
          <a:p>
            <a:pPr rtl="0"/>
            <a:endParaRPr lang="pt-BR" sz="2000" dirty="0"/>
          </a:p>
          <a:p>
            <a:pPr rtl="0"/>
            <a:endParaRPr lang="pt-BR" sz="2000" dirty="0"/>
          </a:p>
        </p:txBody>
      </p:sp>
      <p:sp>
        <p:nvSpPr>
          <p:cNvPr id="29" name="Espaço Reservado para Conteúdo 7">
            <a:extLst>
              <a:ext uri="{FF2B5EF4-FFF2-40B4-BE49-F238E27FC236}">
                <a16:creationId xmlns:a16="http://schemas.microsoft.com/office/drawing/2014/main" id="{B6D60FDB-4562-9CB3-7425-B7A26E9C56D8}"/>
              </a:ext>
            </a:extLst>
          </p:cNvPr>
          <p:cNvSpPr txBox="1">
            <a:spLocks/>
          </p:cNvSpPr>
          <p:nvPr/>
        </p:nvSpPr>
        <p:spPr>
          <a:xfrm>
            <a:off x="2126342" y="3181851"/>
            <a:ext cx="4334689" cy="97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47525E"/>
                </a:solidFill>
                <a:latin typeface="Bell MT" panose="02020503060305020303" pitchFamily="18" charset="0"/>
              </a:rPr>
              <a:t>Trazer ONGs e empresas envolvidas na adoção para a plataforma.</a:t>
            </a:r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DC14DEE0-1CEB-6A06-E9FD-6AAA34CD6E45}"/>
              </a:ext>
            </a:extLst>
          </p:cNvPr>
          <p:cNvSpPr txBox="1">
            <a:spLocks/>
          </p:cNvSpPr>
          <p:nvPr/>
        </p:nvSpPr>
        <p:spPr>
          <a:xfrm>
            <a:off x="6982824" y="2707640"/>
            <a:ext cx="4334689" cy="474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Bell MT" panose="02020503060305020303" pitchFamily="18" charset="0"/>
              </a:rPr>
              <a:t>DIVULGAÇÃO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1" name="Espaço Reservado para Conteúdo 7">
            <a:extLst>
              <a:ext uri="{FF2B5EF4-FFF2-40B4-BE49-F238E27FC236}">
                <a16:creationId xmlns:a16="http://schemas.microsoft.com/office/drawing/2014/main" id="{5ACCB00E-948F-04CD-9FCC-489B08766ACF}"/>
              </a:ext>
            </a:extLst>
          </p:cNvPr>
          <p:cNvSpPr txBox="1">
            <a:spLocks/>
          </p:cNvSpPr>
          <p:nvPr/>
        </p:nvSpPr>
        <p:spPr>
          <a:xfrm>
            <a:off x="6982822" y="3181851"/>
            <a:ext cx="4334689" cy="71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47525E"/>
                </a:solidFill>
                <a:latin typeface="Bell MT" panose="02020503060305020303" pitchFamily="18" charset="0"/>
              </a:rPr>
              <a:t>Divulgação da plataforma através de anúncios e redes sociais.</a:t>
            </a:r>
            <a:endParaRPr lang="pt-BR" sz="1600" dirty="0">
              <a:solidFill>
                <a:srgbClr val="47525E"/>
              </a:solidFill>
              <a:latin typeface="Bell MT" panose="02020503060305020303" pitchFamily="18" charset="0"/>
            </a:endParaRPr>
          </a:p>
        </p:txBody>
      </p:sp>
      <p:sp>
        <p:nvSpPr>
          <p:cNvPr id="32" name="Espaço Reservado para Conteúdo 3">
            <a:extLst>
              <a:ext uri="{FF2B5EF4-FFF2-40B4-BE49-F238E27FC236}">
                <a16:creationId xmlns:a16="http://schemas.microsoft.com/office/drawing/2014/main" id="{A081C342-5FC5-4F24-79F9-F747925926BE}"/>
              </a:ext>
            </a:extLst>
          </p:cNvPr>
          <p:cNvSpPr txBox="1">
            <a:spLocks/>
          </p:cNvSpPr>
          <p:nvPr/>
        </p:nvSpPr>
        <p:spPr>
          <a:xfrm>
            <a:off x="2126342" y="4629651"/>
            <a:ext cx="4334689" cy="474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Bell MT" panose="02020503060305020303" pitchFamily="18" charset="0"/>
              </a:rPr>
              <a:t>MELHORIAS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3" name="Espaço Reservado para Conteúdo 7">
            <a:extLst>
              <a:ext uri="{FF2B5EF4-FFF2-40B4-BE49-F238E27FC236}">
                <a16:creationId xmlns:a16="http://schemas.microsoft.com/office/drawing/2014/main" id="{B6BD8481-5A1E-4C7D-CB41-413C115268E3}"/>
              </a:ext>
            </a:extLst>
          </p:cNvPr>
          <p:cNvSpPr txBox="1">
            <a:spLocks/>
          </p:cNvSpPr>
          <p:nvPr/>
        </p:nvSpPr>
        <p:spPr>
          <a:xfrm>
            <a:off x="2126340" y="5103862"/>
            <a:ext cx="4334689" cy="718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47525E"/>
                </a:solidFill>
                <a:latin typeface="Bell MT" panose="02020503060305020303" pitchFamily="18" charset="0"/>
              </a:rPr>
              <a:t>Promover melhorias na plataforma, visando a experiência do usuário (</a:t>
            </a:r>
            <a:r>
              <a:rPr lang="pt-BR" sz="1800" dirty="0" err="1">
                <a:solidFill>
                  <a:srgbClr val="47525E"/>
                </a:solidFill>
                <a:latin typeface="Bell MT" panose="02020503060305020303" pitchFamily="18" charset="0"/>
              </a:rPr>
              <a:t>user</a:t>
            </a:r>
            <a:r>
              <a:rPr lang="pt-BR" sz="1800" dirty="0">
                <a:solidFill>
                  <a:srgbClr val="47525E"/>
                </a:solidFill>
                <a:latin typeface="Bell MT" panose="02020503060305020303" pitchFamily="18" charset="0"/>
              </a:rPr>
              <a:t> </a:t>
            </a:r>
            <a:r>
              <a:rPr lang="pt-BR" sz="1800" dirty="0" err="1">
                <a:solidFill>
                  <a:srgbClr val="47525E"/>
                </a:solidFill>
                <a:latin typeface="Bell MT" panose="02020503060305020303" pitchFamily="18" charset="0"/>
              </a:rPr>
              <a:t>experience</a:t>
            </a:r>
            <a:r>
              <a:rPr lang="pt-BR" sz="1800" dirty="0">
                <a:solidFill>
                  <a:srgbClr val="47525E"/>
                </a:solidFill>
                <a:latin typeface="Bell MT" panose="02020503060305020303" pitchFamily="18" charset="0"/>
              </a:rPr>
              <a:t>). </a:t>
            </a:r>
          </a:p>
          <a:p>
            <a:endParaRPr lang="pt-BR" sz="1600" dirty="0">
              <a:solidFill>
                <a:srgbClr val="47525E"/>
              </a:solidFill>
              <a:latin typeface="Bell MT" panose="02020503060305020303" pitchFamily="18" charset="0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7A302DFD-A369-8806-556C-C16E0C83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398" y="6158793"/>
            <a:ext cx="475687" cy="4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9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883D3C-066E-372E-B38A-E40196190EA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60" y="2599142"/>
            <a:ext cx="4419600" cy="1659716"/>
          </a:xfrm>
        </p:spPr>
        <p:txBody>
          <a:bodyPr rtlCol="0"/>
          <a:lstStyle/>
          <a:p>
            <a:pPr rtl="0"/>
            <a:r>
              <a:rPr lang="pt-BR" b="0" dirty="0">
                <a:solidFill>
                  <a:srgbClr val="47525E"/>
                </a:solidFill>
                <a:latin typeface="Bell MT" panose="02020503060305020303" pitchFamily="18" charset="0"/>
              </a:rPr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0802" y="2599143"/>
            <a:ext cx="3312158" cy="1659715"/>
          </a:xfrm>
        </p:spPr>
        <p:txBody>
          <a:bodyPr rtlCol="0">
            <a:normAutofit/>
          </a:bodyPr>
          <a:lstStyle/>
          <a:p>
            <a:pPr rtl="0"/>
            <a:r>
              <a:rPr lang="pt-BR" sz="5400" b="1" dirty="0">
                <a:solidFill>
                  <a:srgbClr val="47525E"/>
                </a:solidFill>
                <a:latin typeface="Bell MT" panose="02020503060305020303" pitchFamily="18" charset="0"/>
              </a:rPr>
              <a:t>ADOPET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707920-0915-2137-7206-C5CC5F65B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94" y="2935694"/>
            <a:ext cx="986611" cy="9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0" y="50798"/>
            <a:ext cx="9329058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47525E"/>
                </a:solidFill>
                <a:latin typeface="Bell MT" panose="02020503060305020303" pitchFamily="18" charset="0"/>
              </a:rPr>
              <a:t>DESCRIÇÃO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340" y="2804160"/>
            <a:ext cx="6601098" cy="1249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sz="2400" b="0" dirty="0">
                <a:solidFill>
                  <a:srgbClr val="47525E"/>
                </a:solidFill>
                <a:latin typeface="Bell MT" panose="02020503060305020303" pitchFamily="18" charset="0"/>
              </a:rPr>
              <a:t>Plataforma para adoção de Pets que reúne em um só lugar, diversas ONGs e empresas que possuem o mesmo objetivo.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508ED5-385D-9E57-6EA6-77BD413D2B36}"/>
              </a:ext>
            </a:extLst>
          </p:cNvPr>
          <p:cNvSpPr/>
          <p:nvPr/>
        </p:nvSpPr>
        <p:spPr>
          <a:xfrm>
            <a:off x="0" y="0"/>
            <a:ext cx="136506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EFDD06E6-775E-BDE7-399D-01064790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398" y="6158793"/>
            <a:ext cx="475687" cy="4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0" y="50798"/>
            <a:ext cx="9329058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47525E"/>
                </a:solidFill>
                <a:latin typeface="Bell MT" panose="02020503060305020303" pitchFamily="18" charset="0"/>
              </a:rPr>
              <a:t>PROBLEMA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sz="3200" dirty="0">
                <a:latin typeface="Bell MT" panose="02020503060305020303" pitchFamily="18" charset="0"/>
              </a:rPr>
              <a:t>Abandono de animais</a:t>
            </a:r>
          </a:p>
          <a:p>
            <a:pPr rtl="0"/>
            <a:endParaRPr lang="pt-BR" sz="3200" dirty="0">
              <a:latin typeface="Bell MT" panose="02020503060305020303" pitchFamily="18" charset="0"/>
            </a:endParaRPr>
          </a:p>
          <a:p>
            <a:pPr rtl="0"/>
            <a:endParaRPr lang="pt-BR" sz="3200" dirty="0">
              <a:latin typeface="Bell MT" panose="02020503060305020303" pitchFamily="18" charset="0"/>
            </a:endParaRPr>
          </a:p>
          <a:p>
            <a:pPr rtl="0"/>
            <a:endParaRPr lang="pt-BR" sz="3200" dirty="0">
              <a:latin typeface="Bell MT" panose="02020503060305020303" pitchFamily="18" charset="0"/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2CCD16A-B1A1-4FC6-94F4-823076E7E7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711340" cy="1654627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47525E"/>
                </a:solidFill>
                <a:latin typeface="Bell MT" panose="02020503060305020303" pitchFamily="18" charset="0"/>
              </a:rPr>
              <a:t>Animais em situação de rua.</a:t>
            </a:r>
          </a:p>
          <a:p>
            <a:pPr rtl="0"/>
            <a:r>
              <a:rPr lang="pt-BR" sz="2000" dirty="0">
                <a:solidFill>
                  <a:srgbClr val="47525E"/>
                </a:solidFill>
                <a:latin typeface="Bell MT" panose="02020503060305020303" pitchFamily="18" charset="0"/>
              </a:rPr>
              <a:t>Animais resgatados de situação de maus tratos.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508ED5-385D-9E57-6EA6-77BD413D2B36}"/>
              </a:ext>
            </a:extLst>
          </p:cNvPr>
          <p:cNvSpPr/>
          <p:nvPr/>
        </p:nvSpPr>
        <p:spPr>
          <a:xfrm>
            <a:off x="0" y="0"/>
            <a:ext cx="136506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20B88A4F-22BC-2570-54D8-CBD2EA60A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398" y="6158793"/>
            <a:ext cx="475687" cy="4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1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0" y="50798"/>
            <a:ext cx="9329058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47525E"/>
                </a:solidFill>
                <a:latin typeface="Bell MT" panose="02020503060305020303" pitchFamily="18" charset="0"/>
              </a:rPr>
              <a:t>VIÉS SOCIAL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11EEF9-4CD0-4C5D-AA3F-A7E03936664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26342" y="2570484"/>
            <a:ext cx="4334689" cy="474211"/>
          </a:xfrm>
        </p:spPr>
        <p:txBody>
          <a:bodyPr rtlCol="0">
            <a:noAutofit/>
          </a:bodyPr>
          <a:lstStyle/>
          <a:p>
            <a:pPr rtl="0"/>
            <a:r>
              <a:rPr lang="pt-BR" sz="3200" dirty="0">
                <a:latin typeface="Bell MT" panose="02020503060305020303" pitchFamily="18" charset="0"/>
              </a:rPr>
              <a:t>Inclusão social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EC9DABE2-9B69-4D86-AFBB-CBEB8E957E7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26340" y="3044695"/>
            <a:ext cx="5127900" cy="1720345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47525E"/>
                </a:solidFill>
                <a:latin typeface="Bell MT" panose="02020503060305020303" pitchFamily="18" charset="0"/>
              </a:rPr>
              <a:t>Crianças portadoras de DEA (Desordem do Espectro Autista).</a:t>
            </a:r>
          </a:p>
          <a:p>
            <a:pPr rtl="0"/>
            <a:r>
              <a:rPr lang="pt-BR" sz="2000" dirty="0">
                <a:solidFill>
                  <a:srgbClr val="47525E"/>
                </a:solidFill>
                <a:latin typeface="Bell MT" panose="02020503060305020303" pitchFamily="18" charset="0"/>
              </a:rPr>
              <a:t>Deficiência visual.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508ED5-385D-9E57-6EA6-77BD413D2B36}"/>
              </a:ext>
            </a:extLst>
          </p:cNvPr>
          <p:cNvSpPr/>
          <p:nvPr/>
        </p:nvSpPr>
        <p:spPr>
          <a:xfrm>
            <a:off x="0" y="0"/>
            <a:ext cx="136506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0DFC3C2-464B-3FFC-1C21-AAD21EA9D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398" y="6158793"/>
            <a:ext cx="475687" cy="4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0" y="50798"/>
            <a:ext cx="9329058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47525E"/>
                </a:solidFill>
                <a:latin typeface="Bell MT" panose="02020503060305020303" pitchFamily="18" charset="0"/>
              </a:rPr>
              <a:t>SOLUÇÃO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sz="3200" dirty="0">
                <a:latin typeface="Bell MT" panose="02020503060305020303" pitchFamily="18" charset="0"/>
              </a:rPr>
              <a:t>ADOPET</a:t>
            </a:r>
          </a:p>
          <a:p>
            <a:pPr rtl="0"/>
            <a:endParaRPr lang="pt-BR" sz="3200" dirty="0">
              <a:latin typeface="Bell MT" panose="02020503060305020303" pitchFamily="18" charset="0"/>
            </a:endParaRPr>
          </a:p>
          <a:p>
            <a:pPr rtl="0"/>
            <a:endParaRPr lang="pt-BR" sz="3200" dirty="0">
              <a:latin typeface="Bell MT" panose="02020503060305020303" pitchFamily="18" charset="0"/>
            </a:endParaRPr>
          </a:p>
          <a:p>
            <a:pPr rtl="0"/>
            <a:endParaRPr lang="pt-BR" sz="3200" dirty="0">
              <a:latin typeface="Bell MT" panose="02020503060305020303" pitchFamily="18" charset="0"/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2CCD16A-B1A1-4FC6-94F4-823076E7E7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2" y="3429000"/>
            <a:ext cx="7363098" cy="151238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000" dirty="0">
                <a:solidFill>
                  <a:srgbClr val="47525E"/>
                </a:solidFill>
                <a:latin typeface="Bell MT" panose="02020503060305020303" pitchFamily="18" charset="0"/>
              </a:rPr>
              <a:t>Centralizar em uma única plataforma, empesas que promovem adoção de animais, para que estes posam encontrar um lar, seja ele auxiliando no tratamento de pessoas com deficiência, ou apenas doméstico.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508ED5-385D-9E57-6EA6-77BD413D2B36}"/>
              </a:ext>
            </a:extLst>
          </p:cNvPr>
          <p:cNvSpPr/>
          <p:nvPr/>
        </p:nvSpPr>
        <p:spPr>
          <a:xfrm>
            <a:off x="0" y="0"/>
            <a:ext cx="136506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B491CB5F-938A-A557-A6BE-8507E528E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398" y="6158793"/>
            <a:ext cx="475687" cy="4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79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0" y="50798"/>
            <a:ext cx="9329058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47525E"/>
                </a:solidFill>
                <a:latin typeface="Bell MT" panose="02020503060305020303" pitchFamily="18" charset="0"/>
              </a:rPr>
              <a:t>MERCADO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340" y="1671526"/>
            <a:ext cx="4334689" cy="474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sz="2000" dirty="0">
                <a:latin typeface="Bell MT" panose="02020503060305020303" pitchFamily="18" charset="0"/>
              </a:rPr>
              <a:t>BRASIL</a:t>
            </a:r>
          </a:p>
          <a:p>
            <a:pPr rtl="0"/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2CCD16A-B1A1-4FC6-94F4-823076E7E7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202180" y="2145737"/>
            <a:ext cx="4334689" cy="1859279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pt-BR" sz="5600" dirty="0">
                <a:solidFill>
                  <a:srgbClr val="47525E"/>
                </a:solidFill>
                <a:latin typeface="Bell MT" panose="02020503060305020303" pitchFamily="18" charset="0"/>
              </a:rPr>
              <a:t>Terceiro país em número de animais domésticos.</a:t>
            </a:r>
          </a:p>
          <a:p>
            <a:pPr rtl="0"/>
            <a:r>
              <a:rPr lang="pt-BR" sz="5600" dirty="0">
                <a:solidFill>
                  <a:srgbClr val="47525E"/>
                </a:solidFill>
                <a:latin typeface="Bell MT" panose="02020503060305020303" pitchFamily="18" charset="0"/>
              </a:rPr>
              <a:t>Preferências:</a:t>
            </a:r>
          </a:p>
          <a:p>
            <a:pPr lvl="1"/>
            <a:r>
              <a:rPr lang="pt-BR" sz="5600" dirty="0">
                <a:solidFill>
                  <a:srgbClr val="47525E"/>
                </a:solidFill>
                <a:latin typeface="Bell MT" panose="02020503060305020303" pitchFamily="18" charset="0"/>
              </a:rPr>
              <a:t>58% cães;</a:t>
            </a:r>
          </a:p>
          <a:p>
            <a:pPr lvl="1"/>
            <a:r>
              <a:rPr lang="pt-BR" sz="5600" dirty="0">
                <a:solidFill>
                  <a:srgbClr val="47525E"/>
                </a:solidFill>
                <a:latin typeface="Bell MT" panose="02020503060305020303" pitchFamily="18" charset="0"/>
              </a:rPr>
              <a:t>28% gatos;</a:t>
            </a:r>
          </a:p>
          <a:p>
            <a:pPr lvl="1"/>
            <a:r>
              <a:rPr lang="pt-BR" sz="5600" dirty="0">
                <a:solidFill>
                  <a:srgbClr val="47525E"/>
                </a:solidFill>
                <a:latin typeface="Bell MT" panose="02020503060305020303" pitchFamily="18" charset="0"/>
              </a:rPr>
              <a:t>7% peixes;</a:t>
            </a:r>
          </a:p>
          <a:p>
            <a:pPr lvl="1"/>
            <a:r>
              <a:rPr lang="pt-BR" sz="5600" dirty="0">
                <a:solidFill>
                  <a:srgbClr val="47525E"/>
                </a:solidFill>
                <a:latin typeface="Bell MT" panose="02020503060305020303" pitchFamily="18" charset="0"/>
              </a:rPr>
              <a:t>11% aves.</a:t>
            </a:r>
            <a:endParaRPr lang="pt-BR" dirty="0">
              <a:solidFill>
                <a:srgbClr val="47525E"/>
              </a:solidFill>
            </a:endParaRPr>
          </a:p>
          <a:p>
            <a:pPr rtl="0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E4DE8-F909-4081-9F20-4749409229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26340" y="4007417"/>
            <a:ext cx="4334689" cy="474211"/>
          </a:xfrm>
        </p:spPr>
        <p:txBody>
          <a:bodyPr rtlCol="0"/>
          <a:lstStyle/>
          <a:p>
            <a:pPr rtl="0"/>
            <a:r>
              <a:rPr lang="pt-BR" sz="2000" dirty="0">
                <a:latin typeface="Bell MT" panose="02020503060305020303" pitchFamily="18" charset="0"/>
              </a:rPr>
              <a:t>PANDEMIA</a:t>
            </a:r>
            <a:r>
              <a:rPr lang="pt-BR" dirty="0"/>
              <a:t> 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05ADB6C6-1D18-4340-A5EF-7A4038798E1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26340" y="4450093"/>
            <a:ext cx="4547508" cy="2094253"/>
          </a:xfrm>
        </p:spPr>
        <p:txBody>
          <a:bodyPr rtlCol="0">
            <a:normAutofit/>
          </a:bodyPr>
          <a:lstStyle/>
          <a:p>
            <a:pPr rtl="0"/>
            <a:r>
              <a:rPr lang="pt-BR" sz="1400" dirty="0">
                <a:solidFill>
                  <a:srgbClr val="47525E"/>
                </a:solidFill>
                <a:latin typeface="Bell MT" panose="02020503060305020303" pitchFamily="18" charset="0"/>
              </a:rPr>
              <a:t>Durante a pandemia, 30% dos animais foram adotados.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sz="1400" dirty="0">
                <a:solidFill>
                  <a:srgbClr val="47525E"/>
                </a:solidFill>
                <a:latin typeface="Bell MT" panose="02020503060305020303" pitchFamily="18" charset="0"/>
              </a:rPr>
              <a:t>E destes, 23% foram os primeiros animais de seus donos.</a:t>
            </a:r>
          </a:p>
          <a:p>
            <a:pPr rtl="0"/>
            <a:r>
              <a:rPr lang="pt-BR" sz="1400" dirty="0">
                <a:solidFill>
                  <a:srgbClr val="47525E"/>
                </a:solidFill>
                <a:latin typeface="Bell MT" panose="02020503060305020303" pitchFamily="18" charset="0"/>
              </a:rPr>
              <a:t>Aumento na adoção se deu para ajudar na solidão advinda do isolamento social.</a:t>
            </a:r>
          </a:p>
          <a:p>
            <a:pPr rtl="0"/>
            <a:r>
              <a:rPr lang="pt-BR" sz="1400" dirty="0">
                <a:solidFill>
                  <a:srgbClr val="47525E"/>
                </a:solidFill>
                <a:latin typeface="Bell MT" panose="02020503060305020303" pitchFamily="18" charset="0"/>
              </a:rPr>
              <a:t>Como resultado, houve aumento no setor de pet shops, clínicas e hospitais veterinários, e também no mercado de trabalho deste setor. </a:t>
            </a:r>
          </a:p>
          <a:p>
            <a:pPr lvl="1"/>
            <a:endParaRPr lang="pt-BR" sz="1600" dirty="0">
              <a:solidFill>
                <a:srgbClr val="47525E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11EEF9-4CD0-4C5D-AA3F-A7E03936664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222309" y="1671526"/>
            <a:ext cx="4334689" cy="474211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latin typeface="Bell MT" panose="02020503060305020303" pitchFamily="18" charset="0"/>
              </a:rPr>
              <a:t>FATURAMENTO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EC9DABE2-9B69-4D86-AFBB-CBEB8E957E7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22308" y="2066712"/>
            <a:ext cx="4334689" cy="1404548"/>
          </a:xfrm>
        </p:spPr>
        <p:txBody>
          <a:bodyPr rtlCol="0">
            <a:noAutofit/>
          </a:bodyPr>
          <a:lstStyle/>
          <a:p>
            <a:pPr rtl="0"/>
            <a:r>
              <a:rPr lang="pt-BR" sz="1400" dirty="0">
                <a:solidFill>
                  <a:srgbClr val="47525E"/>
                </a:solidFill>
                <a:latin typeface="Bell MT" panose="02020503060305020303" pitchFamily="18" charset="0"/>
              </a:rPr>
              <a:t>2021: crescimento de 27%, equivalente a R$51,7 bilhões.</a:t>
            </a:r>
          </a:p>
          <a:p>
            <a:pPr rtl="0"/>
            <a:r>
              <a:rPr lang="pt-BR" sz="1400" dirty="0">
                <a:solidFill>
                  <a:srgbClr val="47525E"/>
                </a:solidFill>
                <a:latin typeface="Bell MT" panose="02020503060305020303" pitchFamily="18" charset="0"/>
              </a:rPr>
              <a:t>2022: crescimento de 16,4%, equivalente a R$60,2 bilhões.</a:t>
            </a:r>
          </a:p>
          <a:p>
            <a:pPr rtl="0"/>
            <a:r>
              <a:rPr lang="pt-BR" sz="1400" dirty="0">
                <a:solidFill>
                  <a:srgbClr val="47525E"/>
                </a:solidFill>
                <a:latin typeface="Bell MT" panose="02020503060305020303" pitchFamily="18" charset="0"/>
              </a:rPr>
              <a:t>O setor de Pet Shops cresceu 33% desde 2020.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508ED5-385D-9E57-6EA6-77BD413D2B36}"/>
              </a:ext>
            </a:extLst>
          </p:cNvPr>
          <p:cNvSpPr/>
          <p:nvPr/>
        </p:nvSpPr>
        <p:spPr>
          <a:xfrm>
            <a:off x="0" y="0"/>
            <a:ext cx="136506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3FA92E7-8E6B-176E-8FD4-BB96DF9C04CF}"/>
              </a:ext>
            </a:extLst>
          </p:cNvPr>
          <p:cNvSpPr txBox="1"/>
          <p:nvPr/>
        </p:nvSpPr>
        <p:spPr>
          <a:xfrm>
            <a:off x="10434321" y="6335535"/>
            <a:ext cx="14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Bell MT" panose="02020503060305020303" pitchFamily="18" charset="0"/>
              </a:rPr>
              <a:t>Fonte: Forbes, 2022.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5A08DFC7-0B8F-5359-9F18-493C4336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398" y="6158793"/>
            <a:ext cx="475687" cy="4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09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0" y="50798"/>
            <a:ext cx="9329058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47525E"/>
                </a:solidFill>
                <a:latin typeface="Bell MT" panose="02020503060305020303" pitchFamily="18" charset="0"/>
              </a:rPr>
              <a:t>CONCORRÊNCIA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3429000"/>
            <a:ext cx="4334689" cy="474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sz="2000" dirty="0">
                <a:latin typeface="Bell MT" panose="02020503060305020303" pitchFamily="18" charset="0"/>
              </a:rPr>
              <a:t>PLATAFORMAS</a:t>
            </a:r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2CCD16A-B1A1-4FC6-94F4-823076E7E7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903211"/>
            <a:ext cx="4334689" cy="1004069"/>
          </a:xfrm>
        </p:spPr>
        <p:txBody>
          <a:bodyPr rtlCol="0"/>
          <a:lstStyle/>
          <a:p>
            <a:pPr rtl="0"/>
            <a:r>
              <a:rPr lang="pt-BR" sz="1800" dirty="0">
                <a:solidFill>
                  <a:srgbClr val="47525E"/>
                </a:solidFill>
                <a:latin typeface="Bell MT" panose="02020503060305020303" pitchFamily="18" charset="0"/>
              </a:rPr>
              <a:t>ONGs e empresas de adoção já possuem sua própria plataforma de divulgação.</a:t>
            </a:r>
          </a:p>
          <a:p>
            <a:pPr rtl="0"/>
            <a:endParaRPr lang="pt-BR" sz="1400" dirty="0">
              <a:solidFill>
                <a:srgbClr val="47525E"/>
              </a:solidFill>
              <a:latin typeface="Bell MT" panose="02020503060305020303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508ED5-385D-9E57-6EA6-77BD413D2B36}"/>
              </a:ext>
            </a:extLst>
          </p:cNvPr>
          <p:cNvSpPr/>
          <p:nvPr/>
        </p:nvSpPr>
        <p:spPr>
          <a:xfrm>
            <a:off x="0" y="0"/>
            <a:ext cx="136506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1098D9AF-29B5-5F70-3C07-0F5D144E12E8}"/>
              </a:ext>
            </a:extLst>
          </p:cNvPr>
          <p:cNvSpPr txBox="1">
            <a:spLocks/>
          </p:cNvSpPr>
          <p:nvPr/>
        </p:nvSpPr>
        <p:spPr>
          <a:xfrm>
            <a:off x="7120709" y="3429000"/>
            <a:ext cx="4334689" cy="474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Bell MT" panose="02020503060305020303" pitchFamily="18" charset="0"/>
              </a:rPr>
              <a:t>REDES SOCIAIS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5" name="Espaço Reservado para Conteúdo 7">
            <a:extLst>
              <a:ext uri="{FF2B5EF4-FFF2-40B4-BE49-F238E27FC236}">
                <a16:creationId xmlns:a16="http://schemas.microsoft.com/office/drawing/2014/main" id="{A112F0F3-9D62-258E-BB19-8A65A3242B87}"/>
              </a:ext>
            </a:extLst>
          </p:cNvPr>
          <p:cNvSpPr txBox="1">
            <a:spLocks/>
          </p:cNvSpPr>
          <p:nvPr/>
        </p:nvSpPr>
        <p:spPr>
          <a:xfrm>
            <a:off x="7120707" y="3903211"/>
            <a:ext cx="4334689" cy="1004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47525E"/>
                </a:solidFill>
                <a:latin typeface="Bell MT" panose="02020503060305020303" pitchFamily="18" charset="0"/>
              </a:rPr>
              <a:t>Divulgação de animais para adoção se tornando mais frequente e efetiva nas redes sociais.</a:t>
            </a:r>
          </a:p>
          <a:p>
            <a:endParaRPr lang="pt-BR" sz="1400" dirty="0">
              <a:solidFill>
                <a:srgbClr val="47525E"/>
              </a:solidFill>
              <a:latin typeface="Bell MT" panose="02020503060305020303" pitchFamily="18" charset="0"/>
            </a:endParaRP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46241708-D31A-2962-A93F-E2196B6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398" y="6158793"/>
            <a:ext cx="475687" cy="4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79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0" y="50798"/>
            <a:ext cx="9329058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47525E"/>
                </a:solidFill>
                <a:latin typeface="Bell MT" panose="02020503060305020303" pitchFamily="18" charset="0"/>
              </a:rPr>
              <a:t>DIFERENCIAIS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508ED5-385D-9E57-6EA6-77BD413D2B36}"/>
              </a:ext>
            </a:extLst>
          </p:cNvPr>
          <p:cNvSpPr/>
          <p:nvPr/>
        </p:nvSpPr>
        <p:spPr>
          <a:xfrm>
            <a:off x="0" y="0"/>
            <a:ext cx="136506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63C21DAC-3E59-9C46-02A8-05E1C8339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342" y="3429000"/>
            <a:ext cx="4334689" cy="474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sz="2400" dirty="0">
                <a:latin typeface="Bell MT" panose="02020503060305020303" pitchFamily="18" charset="0"/>
              </a:rPr>
              <a:t>DIVERSIDADE</a:t>
            </a:r>
            <a:endParaRPr lang="pt-BR" sz="2000" dirty="0"/>
          </a:p>
          <a:p>
            <a:pPr rtl="0"/>
            <a:endParaRPr lang="pt-BR" sz="2000" dirty="0"/>
          </a:p>
          <a:p>
            <a:pPr rtl="0"/>
            <a:endParaRPr lang="pt-BR" sz="2000" dirty="0"/>
          </a:p>
        </p:txBody>
      </p:sp>
      <p:sp>
        <p:nvSpPr>
          <p:cNvPr id="29" name="Espaço Reservado para Conteúdo 7">
            <a:extLst>
              <a:ext uri="{FF2B5EF4-FFF2-40B4-BE49-F238E27FC236}">
                <a16:creationId xmlns:a16="http://schemas.microsoft.com/office/drawing/2014/main" id="{FB8A1577-BA53-32F8-EBF7-84B850F6CC56}"/>
              </a:ext>
            </a:extLst>
          </p:cNvPr>
          <p:cNvSpPr txBox="1">
            <a:spLocks/>
          </p:cNvSpPr>
          <p:nvPr/>
        </p:nvSpPr>
        <p:spPr>
          <a:xfrm>
            <a:off x="2126340" y="3903211"/>
            <a:ext cx="4334689" cy="71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47525E"/>
                </a:solidFill>
                <a:latin typeface="Bell MT" panose="02020503060305020303" pitchFamily="18" charset="0"/>
              </a:rPr>
              <a:t>Divulgação de todo tipo de animal, não apenas domésticos.</a:t>
            </a:r>
          </a:p>
          <a:p>
            <a:endParaRPr lang="pt-BR" sz="1600" dirty="0">
              <a:solidFill>
                <a:srgbClr val="47525E"/>
              </a:solidFill>
              <a:latin typeface="Bell MT" panose="02020503060305020303" pitchFamily="18" charset="0"/>
            </a:endParaRPr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676158E3-8323-BFE9-4112-7A72AF8C8128}"/>
              </a:ext>
            </a:extLst>
          </p:cNvPr>
          <p:cNvSpPr txBox="1">
            <a:spLocks/>
          </p:cNvSpPr>
          <p:nvPr/>
        </p:nvSpPr>
        <p:spPr>
          <a:xfrm>
            <a:off x="7120711" y="3429000"/>
            <a:ext cx="4334689" cy="474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Bell MT" panose="02020503060305020303" pitchFamily="18" charset="0"/>
              </a:rPr>
              <a:t>DIVULGAÇÃO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1" name="Espaço Reservado para Conteúdo 7">
            <a:extLst>
              <a:ext uri="{FF2B5EF4-FFF2-40B4-BE49-F238E27FC236}">
                <a16:creationId xmlns:a16="http://schemas.microsoft.com/office/drawing/2014/main" id="{55A4FDF2-4D19-4C24-DBAD-808E291B0AC9}"/>
              </a:ext>
            </a:extLst>
          </p:cNvPr>
          <p:cNvSpPr txBox="1">
            <a:spLocks/>
          </p:cNvSpPr>
          <p:nvPr/>
        </p:nvSpPr>
        <p:spPr>
          <a:xfrm>
            <a:off x="7120709" y="3903211"/>
            <a:ext cx="4334689" cy="111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47525E"/>
                </a:solidFill>
                <a:latin typeface="Bell MT" panose="02020503060305020303" pitchFamily="18" charset="0"/>
              </a:rPr>
              <a:t>ONGs e empresas participantes farão a divulgação da mesma plataforma, aumentando a visibilidade dos projetos.</a:t>
            </a:r>
          </a:p>
          <a:p>
            <a:endParaRPr lang="pt-BR" sz="1800" dirty="0">
              <a:solidFill>
                <a:srgbClr val="47525E"/>
              </a:solidFill>
              <a:latin typeface="Bell MT" panose="02020503060305020303" pitchFamily="18" charset="0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7877EC53-3869-63C8-C3CA-74A315A0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398" y="6158793"/>
            <a:ext cx="475687" cy="4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22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0" y="50798"/>
            <a:ext cx="9329058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47525E"/>
                </a:solidFill>
                <a:latin typeface="Bell MT" panose="02020503060305020303" pitchFamily="18" charset="0"/>
              </a:rPr>
              <a:t>RESULTADOS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508ED5-385D-9E57-6EA6-77BD413D2B36}"/>
              </a:ext>
            </a:extLst>
          </p:cNvPr>
          <p:cNvSpPr/>
          <p:nvPr/>
        </p:nvSpPr>
        <p:spPr>
          <a:xfrm>
            <a:off x="0" y="0"/>
            <a:ext cx="136506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38BDA678-3903-ED61-C1C3-43F85209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340" y="3429000"/>
            <a:ext cx="4334689" cy="474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sz="2400" dirty="0">
                <a:latin typeface="Bell MT" panose="02020503060305020303" pitchFamily="18" charset="0"/>
              </a:rPr>
              <a:t>ANIMAIS</a:t>
            </a:r>
            <a:endParaRPr lang="pt-BR" sz="2000" dirty="0"/>
          </a:p>
          <a:p>
            <a:pPr rtl="0"/>
            <a:endParaRPr lang="pt-BR" sz="2000" dirty="0"/>
          </a:p>
          <a:p>
            <a:pPr rtl="0"/>
            <a:endParaRPr lang="pt-BR" sz="2000" dirty="0"/>
          </a:p>
        </p:txBody>
      </p:sp>
      <p:sp>
        <p:nvSpPr>
          <p:cNvPr id="31" name="Espaço Reservado para Conteúdo 7">
            <a:extLst>
              <a:ext uri="{FF2B5EF4-FFF2-40B4-BE49-F238E27FC236}">
                <a16:creationId xmlns:a16="http://schemas.microsoft.com/office/drawing/2014/main" id="{085F631B-C880-2524-9DA3-9FF149D25916}"/>
              </a:ext>
            </a:extLst>
          </p:cNvPr>
          <p:cNvSpPr txBox="1">
            <a:spLocks/>
          </p:cNvSpPr>
          <p:nvPr/>
        </p:nvSpPr>
        <p:spPr>
          <a:xfrm>
            <a:off x="2126338" y="3903211"/>
            <a:ext cx="433468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47525E"/>
                </a:solidFill>
                <a:latin typeface="Bell MT" panose="02020503060305020303" pitchFamily="18" charset="0"/>
              </a:rPr>
              <a:t>Promover a adoção de animais abandonados.</a:t>
            </a:r>
          </a:p>
          <a:p>
            <a:r>
              <a:rPr lang="pt-BR" sz="1800" dirty="0">
                <a:solidFill>
                  <a:srgbClr val="47525E"/>
                </a:solidFill>
                <a:latin typeface="Bell MT" panose="02020503060305020303" pitchFamily="18" charset="0"/>
              </a:rPr>
              <a:t>Resgatar animais vítimas de maus tratos.</a:t>
            </a:r>
          </a:p>
        </p:txBody>
      </p:sp>
      <p:sp>
        <p:nvSpPr>
          <p:cNvPr id="32" name="Espaço Reservado para Conteúdo 3">
            <a:extLst>
              <a:ext uri="{FF2B5EF4-FFF2-40B4-BE49-F238E27FC236}">
                <a16:creationId xmlns:a16="http://schemas.microsoft.com/office/drawing/2014/main" id="{26FAE7E2-6749-4C99-D9D9-B76F82809CE3}"/>
              </a:ext>
            </a:extLst>
          </p:cNvPr>
          <p:cNvSpPr txBox="1">
            <a:spLocks/>
          </p:cNvSpPr>
          <p:nvPr/>
        </p:nvSpPr>
        <p:spPr>
          <a:xfrm>
            <a:off x="6928387" y="3429000"/>
            <a:ext cx="4334689" cy="474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Bell MT" panose="02020503060305020303" pitchFamily="18" charset="0"/>
              </a:rPr>
              <a:t>INCLUSÃO SOCIAL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3" name="Espaço Reservado para Conteúdo 7">
            <a:extLst>
              <a:ext uri="{FF2B5EF4-FFF2-40B4-BE49-F238E27FC236}">
                <a16:creationId xmlns:a16="http://schemas.microsoft.com/office/drawing/2014/main" id="{8840590F-8C8C-4D8F-7AED-E0F86870FE07}"/>
              </a:ext>
            </a:extLst>
          </p:cNvPr>
          <p:cNvSpPr txBox="1">
            <a:spLocks/>
          </p:cNvSpPr>
          <p:nvPr/>
        </p:nvSpPr>
        <p:spPr>
          <a:xfrm>
            <a:off x="6928385" y="3903211"/>
            <a:ext cx="4334689" cy="146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47525E"/>
                </a:solidFill>
                <a:latin typeface="Bell MT" panose="02020503060305020303" pitchFamily="18" charset="0"/>
              </a:rPr>
              <a:t>Promover a utilização de animais abandonados e/ou vítimas de maus tratos, nos processos de inclusão social de crianças e pessoas com deficiências.</a:t>
            </a:r>
          </a:p>
          <a:p>
            <a:endParaRPr lang="pt-BR" sz="1600" dirty="0">
              <a:solidFill>
                <a:srgbClr val="47525E"/>
              </a:solidFill>
              <a:latin typeface="Bell MT" panose="02020503060305020303" pitchFamily="18" charset="0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8D250AFB-CAB1-E93E-DF19-1B1B30D5E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398" y="6158793"/>
            <a:ext cx="475687" cy="4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306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{D1529689-5954-4535-BE89-06C94BA0F555}tf03460514_win32</Template>
  <TotalTime>131</TotalTime>
  <Words>394</Words>
  <Application>Microsoft Office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Bell MT</vt:lpstr>
      <vt:lpstr>Calibri</vt:lpstr>
      <vt:lpstr>Skeena</vt:lpstr>
      <vt:lpstr>Times New Roman</vt:lpstr>
      <vt:lpstr>Wingdings</vt:lpstr>
      <vt:lpstr>Tema do Office</vt:lpstr>
      <vt:lpstr>ADOPET</vt:lpstr>
      <vt:lpstr>DESCRIÇÃO</vt:lpstr>
      <vt:lpstr>PROBLEMA</vt:lpstr>
      <vt:lpstr>VIÉS SOCIAL</vt:lpstr>
      <vt:lpstr>SOLUÇÃO</vt:lpstr>
      <vt:lpstr>MERCADO</vt:lpstr>
      <vt:lpstr>CONCORRÊNCIA</vt:lpstr>
      <vt:lpstr>DIFERENCIAIS</vt:lpstr>
      <vt:lpstr>RESULTADOS</vt:lpstr>
      <vt:lpstr>PRÓXIMOS PASSOS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ADOPET</dc:title>
  <dc:creator>TAYNARA STHEFANY SOARES SOUZA</dc:creator>
  <cp:lastModifiedBy>TAYNARA STHEFANY SOARES SOUZA</cp:lastModifiedBy>
  <cp:revision>2</cp:revision>
  <dcterms:created xsi:type="dcterms:W3CDTF">2023-06-10T14:45:58Z</dcterms:created>
  <dcterms:modified xsi:type="dcterms:W3CDTF">2023-06-10T16:58:40Z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