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0" r:id="rId6"/>
    <p:sldId id="264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/>
    <p:restoredTop sz="86395"/>
  </p:normalViewPr>
  <p:slideViewPr>
    <p:cSldViewPr snapToGrid="0" snapToObjects="1">
      <p:cViewPr varScale="1">
        <p:scale>
          <a:sx n="89" d="100"/>
          <a:sy n="89" d="100"/>
        </p:scale>
        <p:origin x="184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Housing%20Data%20Capstone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[Housing Data Capstone 2.xlsx]Sheet1!PivotTable1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Sale Price by Neighborhood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Sheet1!$A$4:$A$29</c:f>
              <c:strCache>
                <c:ptCount val="25"/>
                <c:pt idx="0">
                  <c:v>NoRidge</c:v>
                </c:pt>
                <c:pt idx="1">
                  <c:v>NridgHt</c:v>
                </c:pt>
                <c:pt idx="2">
                  <c:v>StoneBr</c:v>
                </c:pt>
                <c:pt idx="3">
                  <c:v>Timber</c:v>
                </c:pt>
                <c:pt idx="4">
                  <c:v>Veenker</c:v>
                </c:pt>
                <c:pt idx="5">
                  <c:v>Somerst</c:v>
                </c:pt>
                <c:pt idx="6">
                  <c:v>ClearCr</c:v>
                </c:pt>
                <c:pt idx="7">
                  <c:v>Crawfor</c:v>
                </c:pt>
                <c:pt idx="8">
                  <c:v>CollgCr</c:v>
                </c:pt>
                <c:pt idx="9">
                  <c:v>Blmngtn</c:v>
                </c:pt>
                <c:pt idx="10">
                  <c:v>Gilbert</c:v>
                </c:pt>
                <c:pt idx="11">
                  <c:v>NWAmes</c:v>
                </c:pt>
                <c:pt idx="12">
                  <c:v>SawyerW</c:v>
                </c:pt>
                <c:pt idx="13">
                  <c:v>Mitchel</c:v>
                </c:pt>
                <c:pt idx="14">
                  <c:v>NAmes</c:v>
                </c:pt>
                <c:pt idx="15">
                  <c:v>NPkVill</c:v>
                </c:pt>
                <c:pt idx="16">
                  <c:v>SWISU</c:v>
                </c:pt>
                <c:pt idx="17">
                  <c:v>Blueste</c:v>
                </c:pt>
                <c:pt idx="18">
                  <c:v>Sawyer</c:v>
                </c:pt>
                <c:pt idx="19">
                  <c:v>OldTown</c:v>
                </c:pt>
                <c:pt idx="20">
                  <c:v>Edwards</c:v>
                </c:pt>
                <c:pt idx="21">
                  <c:v>BrkSide</c:v>
                </c:pt>
                <c:pt idx="22">
                  <c:v>BrDale</c:v>
                </c:pt>
                <c:pt idx="23">
                  <c:v>IDOTRR</c:v>
                </c:pt>
                <c:pt idx="24">
                  <c:v>MeadowV</c:v>
                </c:pt>
              </c:strCache>
            </c:strRef>
          </c:cat>
          <c:val>
            <c:numRef>
              <c:f>Sheet1!$B$4:$B$29</c:f>
              <c:numCache>
                <c:formatCode>_("$"* #,##0.00_);_("$"* \(#,##0.00\);_("$"* "-"??_);_(@_)</c:formatCode>
                <c:ptCount val="25"/>
                <c:pt idx="0">
                  <c:v>335295.31707317074</c:v>
                </c:pt>
                <c:pt idx="1">
                  <c:v>316270.62337662338</c:v>
                </c:pt>
                <c:pt idx="2">
                  <c:v>310499</c:v>
                </c:pt>
                <c:pt idx="3">
                  <c:v>242247.44736842104</c:v>
                </c:pt>
                <c:pt idx="4">
                  <c:v>238772.72727272726</c:v>
                </c:pt>
                <c:pt idx="5">
                  <c:v>225379.83720930232</c:v>
                </c:pt>
                <c:pt idx="6">
                  <c:v>212565.42857142858</c:v>
                </c:pt>
                <c:pt idx="7">
                  <c:v>210624.72549019608</c:v>
                </c:pt>
                <c:pt idx="8">
                  <c:v>197965.77333333335</c:v>
                </c:pt>
                <c:pt idx="9">
                  <c:v>194870.88235294117</c:v>
                </c:pt>
                <c:pt idx="10">
                  <c:v>192854.50632911394</c:v>
                </c:pt>
                <c:pt idx="11">
                  <c:v>189050.0684931507</c:v>
                </c:pt>
                <c:pt idx="12">
                  <c:v>186555.79661016949</c:v>
                </c:pt>
                <c:pt idx="13">
                  <c:v>156270.12244897959</c:v>
                </c:pt>
                <c:pt idx="14">
                  <c:v>145847.07999999999</c:v>
                </c:pt>
                <c:pt idx="15">
                  <c:v>142694.44444444444</c:v>
                </c:pt>
                <c:pt idx="16">
                  <c:v>142591.35999999999</c:v>
                </c:pt>
                <c:pt idx="17">
                  <c:v>137500</c:v>
                </c:pt>
                <c:pt idx="18">
                  <c:v>136793.13513513515</c:v>
                </c:pt>
                <c:pt idx="19">
                  <c:v>128225.30088495575</c:v>
                </c:pt>
                <c:pt idx="20">
                  <c:v>128219.7</c:v>
                </c:pt>
                <c:pt idx="21">
                  <c:v>124834.05172413793</c:v>
                </c:pt>
                <c:pt idx="22">
                  <c:v>104493.75</c:v>
                </c:pt>
                <c:pt idx="23">
                  <c:v>100123.78378378379</c:v>
                </c:pt>
                <c:pt idx="24">
                  <c:v>98576.470588235301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0-774F-B5E0-3A69DDAC6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21071"/>
        <c:axId val="125847503"/>
      </c:barChart>
      <c:catAx>
        <c:axId val="225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7503"/>
        <c:crosses val="autoZero"/>
        <c:auto val="1"/>
        <c:lblAlgn val="ctr"/>
        <c:lblOffset val="100"/>
        <c:noMultiLvlLbl val="0"/>
      </c:catAx>
      <c:valAx>
        <c:axId val="12584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2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'Built AfterBefore 1990'!$K$29:$L$29</c:f>
                <c:numCache>
                  <c:formatCode>General</c:formatCode>
                  <c:ptCount val="2"/>
                  <c:pt idx="0">
                    <c:v>246012.19306288901</c:v>
                  </c:pt>
                  <c:pt idx="1">
                    <c:v>150378.96915485966</c:v>
                  </c:pt>
                </c:numCache>
              </c:numRef>
            </c:plus>
            <c:minus>
              <c:numRef>
                <c:f>'Built AfterBefore 1990'!$K$28:$L$28</c:f>
                <c:numCache>
                  <c:formatCode>General</c:formatCode>
                  <c:ptCount val="2"/>
                  <c:pt idx="0">
                    <c:v>231449.52812670209</c:v>
                  </c:pt>
                  <c:pt idx="1">
                    <c:v>143790.03736687946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'Built AfterBefore 1990'!$K$24:$L$24</c:f>
              <c:strCache>
                <c:ptCount val="2"/>
                <c:pt idx="0">
                  <c:v>After</c:v>
                </c:pt>
                <c:pt idx="1">
                  <c:v>Before</c:v>
                </c:pt>
              </c:strCache>
            </c:strRef>
          </c:cat>
          <c:val>
            <c:numRef>
              <c:f>'Built AfterBefore 1990'!$K$25:$L$25</c:f>
              <c:numCache>
                <c:formatCode>General</c:formatCode>
                <c:ptCount val="2"/>
                <c:pt idx="0">
                  <c:v>238730.86059479555</c:v>
                </c:pt>
                <c:pt idx="1">
                  <c:v>147084.50326086956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8-C146-89AE-D2D59A166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1932240"/>
        <c:axId val="1132193552"/>
      </c:barChart>
      <c:catAx>
        <c:axId val="1121932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2193552"/>
        <c:crosses val="autoZero"/>
        <c:auto val="1"/>
        <c:lblAlgn val="ctr"/>
        <c:lblOffset val="100"/>
        <c:noMultiLvlLbl val="0"/>
      </c:catAx>
      <c:valAx>
        <c:axId val="11321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9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Condition!$K$29:$L$29</c:f>
                <c:numCache>
                  <c:formatCode>General</c:formatCode>
                  <c:ptCount val="2"/>
                  <c:pt idx="0">
                    <c:v>185963.35952181931</c:v>
                  </c:pt>
                  <c:pt idx="1">
                    <c:v>184048.48187515236</c:v>
                  </c:pt>
                </c:numCache>
              </c:numRef>
            </c:plus>
            <c:minus>
              <c:numRef>
                <c:f>Condition!$K$28:$L$28</c:f>
                <c:numCache>
                  <c:formatCode>General</c:formatCode>
                  <c:ptCount val="2"/>
                  <c:pt idx="0">
                    <c:v>177373.52106426129</c:v>
                  </c:pt>
                  <c:pt idx="1">
                    <c:v>155253.13102807346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Condition!$K$24:$L$24</c:f>
              <c:strCache>
                <c:ptCount val="2"/>
                <c:pt idx="0">
                  <c:v>Bad</c:v>
                </c:pt>
                <c:pt idx="1">
                  <c:v>Good</c:v>
                </c:pt>
              </c:strCache>
            </c:strRef>
          </c:cat>
          <c:val>
            <c:numRef>
              <c:f>Condition!$K$25:$L$25</c:f>
              <c:numCache>
                <c:formatCode>General</c:formatCode>
                <c:ptCount val="2"/>
                <c:pt idx="0">
                  <c:v>181668.4402930403</c:v>
                </c:pt>
                <c:pt idx="1">
                  <c:v>169650.80645161291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7-CC49-97C4-37BB348B3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9775056"/>
        <c:axId val="1809776704"/>
      </c:barChart>
      <c:catAx>
        <c:axId val="1809775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9776704"/>
        <c:crosses val="autoZero"/>
        <c:auto val="1"/>
        <c:lblAlgn val="ctr"/>
        <c:lblOffset val="100"/>
        <c:noMultiLvlLbl val="0"/>
      </c:catAx>
      <c:valAx>
        <c:axId val="18097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77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'Central Air'!$K$29:$L$29</c:f>
                <c:numCache>
                  <c:formatCode>General</c:formatCode>
                  <c:ptCount val="2"/>
                  <c:pt idx="0">
                    <c:v>113953.08586632948</c:v>
                  </c:pt>
                  <c:pt idx="1">
                    <c:v>190388.60226210006</c:v>
                  </c:pt>
                </c:numCache>
              </c:numRef>
            </c:plus>
            <c:minus>
              <c:numRef>
                <c:f>'Central Air'!$K$28:$L$28</c:f>
                <c:numCache>
                  <c:formatCode>General</c:formatCode>
                  <c:ptCount val="2"/>
                  <c:pt idx="0">
                    <c:v>97357.275835798195</c:v>
                  </c:pt>
                  <c:pt idx="1">
                    <c:v>181952.10008394098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'Central Air'!$K$24:$L$24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'Central Air'!$K$25:$L$25</c:f>
              <c:numCache>
                <c:formatCode>General</c:formatCode>
                <c:ptCount val="2"/>
                <c:pt idx="0">
                  <c:v>105655.18085106384</c:v>
                </c:pt>
                <c:pt idx="1">
                  <c:v>186170.35117302052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6-AB48-A31C-CC714CC47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708416"/>
        <c:axId val="1790634752"/>
      </c:barChart>
      <c:catAx>
        <c:axId val="1790708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0634752"/>
        <c:crosses val="autoZero"/>
        <c:auto val="1"/>
        <c:lblAlgn val="ctr"/>
        <c:lblOffset val="100"/>
        <c:noMultiLvlLbl val="0"/>
      </c:catAx>
      <c:valAx>
        <c:axId val="17906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7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Fireplace!$K$29:$L$29</c:f>
                <c:numCache>
                  <c:formatCode>General</c:formatCode>
                  <c:ptCount val="2"/>
                  <c:pt idx="0">
                    <c:v>144647.03076560856</c:v>
                  </c:pt>
                  <c:pt idx="1">
                    <c:v>222538.00914187779</c:v>
                  </c:pt>
                </c:numCache>
              </c:numRef>
            </c:plus>
            <c:minus>
              <c:numRef>
                <c:f>Fireplace!$K$28:$L$28</c:f>
                <c:numCache>
                  <c:formatCode>General</c:formatCode>
                  <c:ptCount val="2"/>
                  <c:pt idx="0">
                    <c:v>138015.93445178276</c:v>
                  </c:pt>
                  <c:pt idx="1">
                    <c:v>210257.37527370665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Fireplace!$K$24:$L$24</c:f>
              <c:strCache>
                <c:ptCount val="2"/>
                <c:pt idx="0">
                  <c:v>Without</c:v>
                </c:pt>
                <c:pt idx="1">
                  <c:v>With</c:v>
                </c:pt>
              </c:strCache>
            </c:strRef>
          </c:cat>
          <c:val>
            <c:numRef>
              <c:f>Fireplace!$K$25:$L$25</c:f>
              <c:numCache>
                <c:formatCode>General</c:formatCode>
                <c:ptCount val="2"/>
                <c:pt idx="0">
                  <c:v>141331.48260869566</c:v>
                </c:pt>
                <c:pt idx="1">
                  <c:v>216397.69220779222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E-B840-B2B7-94A1252316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0587008"/>
        <c:axId val="1570588656"/>
      </c:barChart>
      <c:catAx>
        <c:axId val="157058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0588656"/>
        <c:crosses val="autoZero"/>
        <c:auto val="1"/>
        <c:lblAlgn val="ctr"/>
        <c:lblOffset val="100"/>
        <c:noMultiLvlLbl val="0"/>
      </c:catAx>
      <c:valAx>
        <c:axId val="157058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58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[Housing Data Capstone 2.xlsx]Sheet1!PivotTable1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Sale Price by Neighborhood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Sheet1!$A$4:$A$29</c:f>
              <c:strCache>
                <c:ptCount val="25"/>
                <c:pt idx="0">
                  <c:v>NoRidge</c:v>
                </c:pt>
                <c:pt idx="1">
                  <c:v>NridgHt</c:v>
                </c:pt>
                <c:pt idx="2">
                  <c:v>StoneBr</c:v>
                </c:pt>
                <c:pt idx="3">
                  <c:v>Timber</c:v>
                </c:pt>
                <c:pt idx="4">
                  <c:v>Veenker</c:v>
                </c:pt>
                <c:pt idx="5">
                  <c:v>Somerst</c:v>
                </c:pt>
                <c:pt idx="6">
                  <c:v>ClearCr</c:v>
                </c:pt>
                <c:pt idx="7">
                  <c:v>Crawfor</c:v>
                </c:pt>
                <c:pt idx="8">
                  <c:v>CollgCr</c:v>
                </c:pt>
                <c:pt idx="9">
                  <c:v>Blmngtn</c:v>
                </c:pt>
                <c:pt idx="10">
                  <c:v>Gilbert</c:v>
                </c:pt>
                <c:pt idx="11">
                  <c:v>NWAmes</c:v>
                </c:pt>
                <c:pt idx="12">
                  <c:v>SawyerW</c:v>
                </c:pt>
                <c:pt idx="13">
                  <c:v>Mitchel</c:v>
                </c:pt>
                <c:pt idx="14">
                  <c:v>NAmes</c:v>
                </c:pt>
                <c:pt idx="15">
                  <c:v>NPkVill</c:v>
                </c:pt>
                <c:pt idx="16">
                  <c:v>SWISU</c:v>
                </c:pt>
                <c:pt idx="17">
                  <c:v>Blueste</c:v>
                </c:pt>
                <c:pt idx="18">
                  <c:v>Sawyer</c:v>
                </c:pt>
                <c:pt idx="19">
                  <c:v>OldTown</c:v>
                </c:pt>
                <c:pt idx="20">
                  <c:v>Edwards</c:v>
                </c:pt>
                <c:pt idx="21">
                  <c:v>BrkSide</c:v>
                </c:pt>
                <c:pt idx="22">
                  <c:v>BrDale</c:v>
                </c:pt>
                <c:pt idx="23">
                  <c:v>IDOTRR</c:v>
                </c:pt>
                <c:pt idx="24">
                  <c:v>MeadowV</c:v>
                </c:pt>
              </c:strCache>
            </c:strRef>
          </c:cat>
          <c:val>
            <c:numRef>
              <c:f>Sheet1!$B$4:$B$29</c:f>
              <c:numCache>
                <c:formatCode>_("$"* #,##0.00_);_("$"* \(#,##0.00\);_("$"* "-"??_);_(@_)</c:formatCode>
                <c:ptCount val="25"/>
                <c:pt idx="0">
                  <c:v>335295.31707317074</c:v>
                </c:pt>
                <c:pt idx="1">
                  <c:v>316270.62337662338</c:v>
                </c:pt>
                <c:pt idx="2">
                  <c:v>310499</c:v>
                </c:pt>
                <c:pt idx="3">
                  <c:v>242247.44736842104</c:v>
                </c:pt>
                <c:pt idx="4">
                  <c:v>238772.72727272726</c:v>
                </c:pt>
                <c:pt idx="5">
                  <c:v>225379.83720930232</c:v>
                </c:pt>
                <c:pt idx="6">
                  <c:v>212565.42857142858</c:v>
                </c:pt>
                <c:pt idx="7">
                  <c:v>210624.72549019608</c:v>
                </c:pt>
                <c:pt idx="8">
                  <c:v>197965.77333333335</c:v>
                </c:pt>
                <c:pt idx="9">
                  <c:v>194870.88235294117</c:v>
                </c:pt>
                <c:pt idx="10">
                  <c:v>192854.50632911394</c:v>
                </c:pt>
                <c:pt idx="11">
                  <c:v>189050.0684931507</c:v>
                </c:pt>
                <c:pt idx="12">
                  <c:v>186555.79661016949</c:v>
                </c:pt>
                <c:pt idx="13">
                  <c:v>156270.12244897959</c:v>
                </c:pt>
                <c:pt idx="14">
                  <c:v>145847.07999999999</c:v>
                </c:pt>
                <c:pt idx="15">
                  <c:v>142694.44444444444</c:v>
                </c:pt>
                <c:pt idx="16">
                  <c:v>142591.35999999999</c:v>
                </c:pt>
                <c:pt idx="17">
                  <c:v>137500</c:v>
                </c:pt>
                <c:pt idx="18">
                  <c:v>136793.13513513515</c:v>
                </c:pt>
                <c:pt idx="19">
                  <c:v>128225.30088495575</c:v>
                </c:pt>
                <c:pt idx="20">
                  <c:v>128219.7</c:v>
                </c:pt>
                <c:pt idx="21">
                  <c:v>124834.05172413793</c:v>
                </c:pt>
                <c:pt idx="22">
                  <c:v>104493.75</c:v>
                </c:pt>
                <c:pt idx="23">
                  <c:v>100123.78378378379</c:v>
                </c:pt>
                <c:pt idx="24">
                  <c:v>98576.470588235301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D846-9520-F6F7441F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21071"/>
        <c:axId val="125847503"/>
      </c:barChart>
      <c:catAx>
        <c:axId val="225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7503"/>
        <c:crosses val="autoZero"/>
        <c:auto val="1"/>
        <c:lblAlgn val="ctr"/>
        <c:lblOffset val="100"/>
        <c:noMultiLvlLbl val="0"/>
      </c:catAx>
      <c:valAx>
        <c:axId val="12584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2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11.0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2940 73,'-89'-5,"0"0,-1 0,1 0,-25-2,3 1,45 3,56 3,-36 0,25-4,-21 3,29-4,4 5,-12 0,9 0,-10 0,9-4,-1 3,-4-3,0 4,4 0,-3 0,2-4,-3 3,4-3,-3 4,3 0,-4 0,0 0,4 0,-4 0,-4 0,6 0,-5 0,8-4,-1 3,-4-3,-1 4,5 0,-3 0,3 0,-4 0,0 0,-4 0,7 0,-23 0,24 0,-27 0,29 0,-18 0,19 0,-18 0,17 0,-17 0,18 0,-10 0,6 0,1 0,-3 4,-5-3,6 3,-21 0,24-3,-33 7,32-7,-35 8,35-8,-28 7,30-7,-21 3,21-4,-26 4,25-3,-24 3,25 0,-17-3,14 3,-4-4,2 4,3-3,-4 3,-4-4,7 0,-2 0,4 4,-2-3,-15 3,13-4,-16 4,22-3,-10 3,6-4,1 0,-3 4,3-3,-4 3,0-4,4 0,-3 0,2 0,-3 0,0 0,4 0,-7 0,10 0,-22 4,19-3,-19 3,22-4,-6 0,0 0,6 0,-10 0,-2 0,7 0,-17 4,21-3,-13 3,15-4,49 0,-27 0,50-4,-11-1,4 0,10 3,3 0,13 2,0 0,-2 0,-12 0,1 0,-2 0,-16 0,2 0,-3 0,-15 0,41-4,-51 3,27-3,-35 4,-3-4,-51-5,20 3,-27-6,36 11,-36-7,18 3,-64-4,50 4,-13 0,-1 1,13 3,-25-3,-8 4,32 0,-18 1,0-2,6-3,2 4,0-1,6-3,-38 4,44 0,-27 0,40 0,-9-4,27 3,-3-3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5.159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0,'40'5,"-7"-1,-24-4,0 4,12-3,-9 7,10-7,-9 3,1-4,4 0,0 0,12 4,-12-3,23 3,-28-4,20 4,-22-3,14 3,-13-4,5 0,0 0,2 4,4-3,11 3,-16-4,27 0,-31 0,27 0,-29 0,22 0,-22 0,21 0,-21 0,17 0,-17 0,13 0,-10 0,7 0,-8 0,3 0,-3 0,5 0,-5 4,3-3,-3 4,4-5,0 0,-4 0,3 0,-2 0,3 0,0 0,-4 0,3 0,-3 0,4 0,-4 4,4-3,-4 3,4 0,-4-3,3 3,-3-4,4 0,0 4,-3-3,2 3,-3 0,4-3,-4 3,3-4,-3 4,4-3,-3 3,2-4,-3 4,4-3,-4 3,-1-4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6.223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1053 155,'-39'5,"6"-1,24-4,0 0,-13-4,10 3,-9-3,8 4,-1-4,-4 3,4-3,-4 4,4 0,-4-4,4 3,-3-3,3 0,-4 3,4-3,-4 4,4-4,-4 3,4-3,-3 0,3 3,-4-3,0 0,3 3,-2-3,3 4,-4-4,4 3,-3-3,3-1,-4 4,3-3,-2 4,3-4,-4 3,4-3,-3 0,3 3,0-7,-4 7,4-3,0 0,-3 3,3-3,0 0,-3 3,3-3,0 0,-4 3,4-3,-4 4,4-4,-3 3,3-3,-4 4,4-4,-4 3,4-3,-4 4,4-4,1-1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7.60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0,'39'10,"-9"2,-22-11,1 3,13 0,-6-3,5 3,-4 0,-5-3,21 7,-20-7,24 8,-25-8,13 3,-14 0,6-3,-3 3,4-4,0 0,-4 0,3 0,-3 4,5-3,-5 3,3-4,-3 0,4 0,0 0,-4 0,3 0,-2 0,3 4,-4-3,3 3,-3-4,4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40.76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0,'40'5,"-7"-1,-24-4,0 4,12 1,-9 0,9-1,-8-4,2 0,7 4,-3-3,31 3,-33 0,52-3,-57 3,50 0,-47-3,34 4,-36-5,16 0,-19 0,4 0,7 0,-9 0,9 0,-8 0,1 0,4 0,1 0,-5 0,3 0,-3 0,4 0,0 0,-4 0,3 0,-2 0,3-5,-4 4,3-3,-3 4,4 0,0 0,-4 0,4 0,-4 0,4 0,0 0,-4 0,3 0,-3 0,4 0,1 0,-5 0,3 0,-3 4,4-3,-4 4,3-5,-3 0,5 0,-1 0,-4 0,3 0,-3 4,4-3,-4 3,4-4,-4 0,4 0,0 0,-4 0,3 0,-3 0,4 0,1 0,-5 0,3 0,-3 0,4 0,0 0,-4 0,3 0,-2 0,3 0,0 0,-4 0,3 0,-3 0,4 0,0 0,-3 0,2 0,-3 0,4 0,0 0,-4 0,3 0,-3 0,5 0,-1 0,-4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43.13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2531 418,'-39'-5,"6"1,23 4,-3-5,-5 0,3 0,-2 1,4 4,-1-4,-4 3,4-3,-4 0,4-1,0 0,-3 1,3 4,-4-4,4 3,-3-7,2 7,-3-3,4 0,-3 3,3-3,0 0,-3 3,3-7,-1 7,-2-3,3 0,-4 3,4-3,-3 0,3 3,0-7,-8 7,11-3,-14 0,14 3,-6-3,0-1,6 4,-10-7,6 7,1-3,-3 0,3 3,-4-7,4 7,-3-3,3 0,-5 3,5-3,-3 0,3 3,0-7,-3 7,3-3,-4 0,3 3,-2-3,3 0,-4 3,4-3,-3 0,3 3,-4-3,3 0,-2 3,3-3,0 0,-3 3,3-7,0 7,-3-3,2 4,-3-4,4 3,-3-3,3 4,-4 0,0 0,4 0,-4-5,4 4,-4-3,0 4,4 0,-3 0,3 0,-4 0,-1 0,5 0,-3-4,3 3,-8-3,7 4,-2 0,-1 0,7 0,-10 0,7-4,0 3,-3-3,3 4,-4 0,-1 0,5 0,-3-4,3 3,-4-3,0 4,4 0,-3 0,2-4,-3 3,4-3,-3 4,3-4,-4 3,4-3,-3 0,2 3,-3-3,0 4,4-4,-3 3,3-3,0 0,-3 3,2-3,1 0,-3 3,3-3,-4 4,4-4,-3 3,3-3,-5 4,1-4,4 3,-3-3,3 0,-4 3,4-3,-3 0,2 3,-3-8,4 8,-3-3,3 4,-4-4,4 3,-3-7,2 7,-3-3,0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45.58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0,'39'0,"-6"0,-24 0,1 0,11 4,-9-3,9 3,-8-4,1 0,4 0,0 0,1 0,-1 0,4 4,-7-3,2 3,0-4,-6 0,11 0,-8 0,0 4,3-3,-3 3,0 0,3-3,-3 3,9 0,-8-3,2 4,-4-1,1-3,4 3,0-4,-4 4,4-3,-4 3,0 0,3-3,-3 3,0 0,3-3,-3 7,0-7,4 3,-4-4,4 0,0 0,-4 4,3-3,-3 3,9-4,-8 0,2 0,0 0,2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47.32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672 100,'-39'0,"6"0,23-4,1 3,-16-7,12 7,-12-3,12 0,3 3,-11-7,9 7,-9-3,7-1,0 4,-3-3,3 0,-4 3,4-3,-4 0,4 3,-4-3,4 0,-3 3,3-3,-4 0,4 3,-4-3,4 4,-4-4,4 3,-3-3,3 4,-4-4,4 3,-4-3,4 4,-4 0,0 0,4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48.83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0,'34'15,"-9"1,-17-15,1 3,10 0,-4-3,2 7,-4-7,1 3,4 0,-4-3,3 8,-2-8,3 3,0-4,-4 0,3 4,-3-3,0 7,11-7,-12 3,12-4,-15 0,7 4,-3-3,0 7,3-7,-3 3,5-4,-1 0,-4 4,3-3,-3 3,0 0,3-3,-3 3,5-4,-1 4,-4-3,3 3,1-4,-3 4,2-3,-4 3,2-4,3 4,-4-3,3 3,-3-4,4 0,-4 4,3-3,-2 3,3-4,-4 4,3-3,-3 3,4-4,-4 4,3-3,-2 7,-1-7,3 4,-3-5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50.51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926 164,'-39'0,"5"0,25 0,0 0,-12-4,9 3,-9-3,4 4,6-4,-11 3,8-3,0-1,-3 4,3-7,0 7,-3-7,3 7,-4-3,3 0,-2 3,3-7,0 7,-3-7,3 7,-4-3,4 0,-4 3,4-7,0 7,-3-3,3 0,-4 3,4-3,-3 0,2 3,-3-3,4 0,-3 3,3-3,-4 0,4 3,-3-3,2 4,-3 0,4-4,-3 3,3-3,-4 4,4-4,-3 3,2-3,1-1,-3 4,3-3,-4 4,4-4,1-1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52.822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0,'39'0,"-5"0,-25 0,0 0,12 0,-9 4,9-3,0 3,-9 0,22-3,-22 4,9-5,-8 4,1-3,4 3,-4 0,3-3,-2 3,-1 0,3-3,-3 3,0 0,3-3,-3 3,8 0,-6-3,17 7,-20-7,20 3,-22-4,15 4,-15-3,10 3,-7-4,0 4,3-3,-3 7,0-7,3 7,-2-7,-1 7,3-7,-3 3,0 0,3-3,5 7,-5-7,16 3,-13 0,11-3,-12 4,-2-5,-3 0,0 0,4 0,-4 4,3-3,-3 3,0 0,3-3,-2 3,3 0,8-3,-10 3,21 0,-24-3,25 7,-26-7,13 3,-15-4,7 4,-3-3,4 3,1-4,-5 4,3-3,-3 3,4-4,-4 4,3-3,-3 3,5-4,-1 0,-4 4,3-3,-3 3,8-4,-7 0,3 0,-1 0,-6 0,10 4,-7-3,0 3,7-4,-10 0,11 0,-8 0,0 0,7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12.6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0,'39'0,"-6"0,-23 0,-1 0,12 0,-9 0,29 4,-27-3,64 7,-57-7,73 3,-72-4,77 0,-57 4,21-3,0-1,-15 4,21-1,-1-2,-23 0,17 1,-3 0,-27-2,54 0,-69 0,36 0,-41 0,10 0,-9 0,1 0,4 0,0 0,-4 0,3-4,14 3,-13-3,31 4,-35 0,28 0,-30 0,17 0,-18 0,10-4,-7 3,0-3,8 4,-11 0,10 0,-7 0,0 0,7 0,-10 0,10 0,-6 4,-1-3,3 3,-3-4,4 0,0 0,-4 0,3 0,-2 4,7-3,-7 3,6-4,-7 0,4 0,0 0,9 4,-11-3,21 3,-24-4,24 0,-24 0,16 0,-18 0,6 0,0 0,-6 0,10 0,-6 0,-1 0,3 4,-3-3,4 3,0-4,-4 0,3 5,-2-4,3 3,0-4,-4 4,3-3,-3 3,0 0,3-3,-2 3,3-4,-4 4,3-3,-3 3,4-4,-4 4,3-3,-2 3,-1 0,3-3,-3 3,0 0,3-3,-3 3,4-4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59.330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527 164,'-40'-10,"7"2,24 4,0 3,-12-8,9 8,-9-7,8 7,-2-7,-3 7,4-7,-3 3,3 0,0-3,-3 3,3-4,-1 4,-2-3,3 7,-4-3,4 0,-3 3,3-7,0 7,-4-7,4 7,0-7,-3 7,3-7,0 7,-3-8,3 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00.010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0,'39'0,"-6"0,-24 0,0 0,12 0,-8 0,8 4,-8-3,1 3,4-4,0 0,-4 0,3 0,-2 5,3-4,-4 3,3-4,-3 0,4 0,0 0,-4 0,4 0,-4 4,4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01.11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409 146,'-40'-10,"11"-3,21 12,-1-3,-9 0,3-1,-2 0,4 1,-1 0,-5-1,5 0,-3-3,3 3,0 0,-3-3,3 7,0-7,-4 3,4 0,0-3,-3 7,3-7,0 3,-3-4,3-1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04.48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1,'39'5,"-5"3,-25-7,0 3,12 0,-9-3,9 3,-8-4,1 4,5-3,-5 3,3-4,-3 4,4-3,-4 3,3 0,-2-3,3 7,-4-7,3 3,-3 0,4-3,-4 3,3-4,-2 4,3-3,-4 3,-1-4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05.26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318 100,'-39'-5,"5"1,25 0,0 3,-12-7,9 7,-9-3,8 0,3-1,-8-4,4 4,0-3,-3 7,7-11,-7 10,3-10,0 11,-4-7,4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05.989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1,'40'0,"-7"0,-24 0,0 0,12 4,-9-3,10 3,-9 0,1-3,4 7,-4-7,3 3,-3 0,4-3,-4 3,4-4,-4 4,4-3,-4 3,3-4,-3 0,4 4,1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0.308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137 46,'-40'-10,"7"2,28 4,-7 3,-6-7,6 3,-4-4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1.053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1,'39'9,"-6"-4,-24-1,0-4,13 4,-10 1,9 0,-8-1,-3 0,11-3,-10 3,6-4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1.628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154 28,'-39'-5,"6"1,24 4,0-4,-12 3,8-7,-8 7,12-3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2.118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1,'39'0,"-9"4,-22-3,1 3,9 0,-3-3,2 3,-4 0,1-3,5 3,-1-4,-4 4,-1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13.7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2350 91,'-39'0,"6"0,24 0,0 0,-13 0,10-4,-9 3,8-3,-21 4,3 0,-38-4,28-1,-48 0,49 1,-56 0,65 3,-68-7,74 7,-65-3,61 0,-40 3,34-3,-29 0,40 3,-45-4,52 5,-49-4,51 3,-34-3,31 4,-32 0,31 0,-30 0,35 0,-23 0,21 0,-14-4,15 3,-15-3,18 4,-9 0,8 0,-1 0,-4-4,4 3,-3-3,2 4,-3 0,0 0,4 0,-3 0,3 0,-4 0,-1 0,-7 0,10 0,-25 0,27 0,-28 0,26 0,-18 0,14 0,-23 0,25 0,-11 0,20 0,-8 0,2 0,-3 0,1 0,2 0,-15 0,13 0,-24 0,28 0,-17 4,20-3,-3 3,-8-4,-3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6.25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137 27,'-40'-5,"7"1,24 4,0-4,-12-1,-4-4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6.92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0,'35'9,"-3"-4,-27-1,8-4,5 4,-3-3,3 3,-1-4,2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7.56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146 0,'-39'0,"5"0,25 0,0 0,-12 0,9 0,-9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8.17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0,'39'0,"-6"0,-24 4,0-3,1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3:18.73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91 9,'-40'-5,"7"1,24 4,0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23.367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2024 1,'-39'0,"5"0,25 0,0 0,-16 0,12 0,-12 0,0 4,11-3,-39 3,37-4,-54 4,53-3,-28 3,-6 0,24-3,-24 1,-1 0,18 2,-25-2,-2 1,18 2,-22 2,1-2,19-3,-16 4,-6 0,-12-5,1 3,-3-4,65 0,-33 0,36 0,-16-4,19 3,-3-3,-9 4,10 0,-9-4,8 3,-1-3,-4 4,0 0,4 0,-8-4,11 3,-10-3,7 0,0 3,-3-3,3 4,-5 0,5-4,-3 3,3-3,-4 4,0 0,4 0,-3 0,2 0,-3 0,0-4,4 3,-3-3,3 0,-4 3,4-3,-4 4,4-4,-4 3,4-3,1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24.578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1 164,'39'-5,"-6"1,-24 4,0 0,12-4,4-2,3-3,38-8,-33 6,22 0,1 1,-16 0,19 1,-2 1,-28 2,57-6,-62 11,55-7,-39 7,10-3,1 0,-10 3,14-4,-2 1,-24 3,45-3,-61 4,20 0,-22 0,10-4,-7 3,4-3,1 4,11 0,-9 0,9 0,-16 0,-1 0,5 0,-3 0,3 0,3 0,-10 0,10 0,9 0,-7 0,39 4,-41-3,37 3,-45-4,32 0,-31 0,28 4,-30-3,25 8,-24-8,28 7,-27-7,19 3,-18 0,19-3,-9 7,15-7,-20 3,17 0,-24-3,21 7,-23-7,14 3,-10-4,11 4,-11-3,2 3,1-4,-7 4,10-3,-7 3,0-4,7 4,-10-3,10 3,-6-4,-1 0,7 0,-10 0,10 4,-7-3,0 3,8-4,-3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26.176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2867 218,'-39'5,"6"-1,24 0,0-3,-13 3,6-4,-6 0,-15 0,14 0,-61 0,47 0,-20 0,2 0,21 0,-32 0,1 0,26 0,-22 0,2 0,32 0,-22 0,40 0,0 0,-13-4,10 3,-9-3,8 4,-5 0,3 0,-6 0,-14-4,16 3,-38-3,42 4,-47-4,42 3,-43-7,44 7,-34-7,39 7,-32-7,33 7,-28-7,28 7,-24-7,24 7,-12-3,15 4,-11 0,6-4,-15-1,14 0,-6 1,9 4,-1 0,-4-4,4 3,-7-7,10 7,-23-8,21 8,-32-7,27 3,-29-4,30 4,-28-3,31 7,-28-3,26 0,-22 3,21-3,-28 0,30 3,-30-3,28 4,-46-4,41 3,-23-3,36 4,0 0,-12 0,8 0,-8 0,8 0,-1 0,-4 0,0 0,0 0,-4-4,-10-1,11 0,-16 1,25 4,-9 0,7 0,0 0,-4-4,4 3,-7-7,6 7,-11-7,10 7,-1-3,4 0,-1 3,-4-4,0 5,0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2.824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263 46,'-39'-5,"6"1,28 0,-7 3,-7-3,7 0,-12 3,14-3,-4 4,-7-4,10 3,-14-7,13 7,-5-3,8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3.431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0 1,'40'0,"-7"0,-28 4,7-3,6 3,-2-4,5 0,-8 4,2-3,3 3,0-4,4 0,-7 0,18 0,-19 0,27 0,-28 0,28 0,-28 0,21-4,-23 3,18-3,-17 4,17-4,-18 3,11-3,-8 4,0 0,7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17:32:34.055"/>
    </inkml:context>
    <inkml:brush xml:id="br0">
      <inkml:brushProperty name="width" value="0.3" units="cm"/>
      <inkml:brushProperty name="height" value="0.6" units="cm"/>
      <inkml:brushProperty name="color" value="#FEFDFF"/>
      <inkml:brushProperty name="tip" value="rectangle"/>
      <inkml:brushProperty name="rasterOp" value="maskPen"/>
    </inkml:brush>
  </inkml:definitions>
  <inkml:trace contextRef="#ctx0" brushRef="#br0">582 100,'-40'0,"7"0,24-4,0 3,-12-3,9 4,-10 0,9-4,-1 3,-4-3,4 0,-3 3,3-3,0 0,-4 3,0-8,3 8,-2-3,0 0,6 3,-10-3,7 0,-1 3,-2-3,3 0,-4 3,4-7,-3 7,3-3,0 0,-4 3,4-7,0 7,-3-3,3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54C72-1DCC-C84A-AB28-66CEF7090E0A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26F57-6FC3-304F-B357-E3DF7CA6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6F57-6FC3-304F-B357-E3DF7CA6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6F57-6FC3-304F-B357-E3DF7CA6C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4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6F57-6FC3-304F-B357-E3DF7CA6C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663-2BB1-CE4A-9312-EB7214659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3DBB-0F62-AE43-8D84-0CA5F9164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B64F-736F-C14C-B825-D2A22C4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46E0-1220-C24D-8A03-503C9065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3729-5EC9-BF47-A952-C5746561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36B3-11B5-C843-918D-00D646C4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083A-9E0D-FF42-B719-BC204FA0F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4C9D-A0F5-B140-A62D-8A00184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D77B-420C-AE48-8918-5EEBC423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2D07-B82D-E044-9301-D770A497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CB65-DB86-A543-8A5D-E0060240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5EE6F-DBA0-1C41-83DC-2953C9F2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0D4D-DAA0-5445-9B48-F97AE230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FDBA-0734-6748-9C2E-2A2D5639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4431-54D2-1C4D-90C0-2A2CC8E7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A9A-5E62-984E-AE34-D49EA16A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8A2D-9C41-124C-B236-47C7D5A5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CECB-B175-D041-8103-8F444409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03F1-498C-584B-BDAC-A1307160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8EFC-38B7-9E4D-BF9E-91BA51E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1CD-EE55-CA49-B7AD-9406C64A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257B-EF6E-8641-8935-CB723B97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FCAF-6DCF-004B-ABC5-107D0312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A89D-540D-6240-A485-0FEEE86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B05F-9338-A644-B80C-7E9E966B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9F8E-AE9C-2047-B551-E10576D8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42CA-95EF-E64A-9F21-0787AA8D4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213CC-2269-7542-988F-90F7E3CB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51ED-CAEF-7F43-A833-889E6E43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BD18-6D51-BA41-B8F3-35499D92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EEEFF-3010-984A-8238-5F5C7EF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FA5C-D463-9143-BA11-4BD67A64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86F5-DEB6-F746-9209-49132EF1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B2B6-77DE-DE46-B44E-D4CCAE7E0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FB455-30E5-7B49-8785-060369008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A9264-6179-2046-A52F-A7E25082F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24B00-B8BA-E142-A819-FD2C398A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1DD5F-E2D3-D741-967C-42C9C8A1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0D2A-9117-8E44-B760-59D9260F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6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0163-1EC8-3E4C-8A64-17D853C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ADB0E-E4ED-9040-B28F-38DE24E9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06D1E-9A5C-684E-9818-BA125B1C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3EA2-D5D8-8947-A4EB-1C50C34C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80C73-83DA-C645-91A8-B2B4630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A2434-5B2B-634C-98B7-C69B199A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E30A-F8EF-7148-9774-658EB250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813-B5F4-394E-86B2-9B86E794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7594-9B79-044A-AB17-8ED599AB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D1A47-FB96-0E4E-A837-A9A4D813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9FF9-15F4-7449-BBE5-ECB619E7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7D99-96C7-9F44-B54C-4429603A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F20DD-364A-C74E-9663-7C05D8A3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6F09-EC53-AF46-A58D-D978C12E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BA648-9AD4-804C-96F3-2C80241D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8674-F3F8-2F4E-BC56-200C77CE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BEA53-2F14-E34D-B7B1-F067BCCF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4059-5E95-574C-80C5-B8902F4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7E62-6A83-064E-AA98-79E7CCB7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C792-251C-4840-808A-61652701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1A92-D926-5442-96D6-301C1B6C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EB9B-314B-D248-9754-7EF45FF22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A0B9-762D-EC48-84B6-F58885C5370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10BE-8E43-F94B-946C-A54060D9A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1867-012D-D14F-B9BE-C460C58A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BEC1-F4AF-D343-BBA6-A4CB7150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1.png"/><Relationship Id="rId42" Type="http://schemas.openxmlformats.org/officeDocument/2006/relationships/customXml" Target="../ink/ink19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2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19.png"/><Relationship Id="rId40" Type="http://schemas.openxmlformats.org/officeDocument/2006/relationships/customXml" Target="../ink/ink18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5" Type="http://schemas.openxmlformats.org/officeDocument/2006/relationships/chart" Target="../charts/chart1.xml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4.png"/><Relationship Id="rId30" Type="http://schemas.openxmlformats.org/officeDocument/2006/relationships/customXml" Target="../ink/ink13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5.png"/><Relationship Id="rId8" Type="http://schemas.openxmlformats.org/officeDocument/2006/relationships/customXml" Target="../ink/ink2.xml"/><Relationship Id="rId51" Type="http://schemas.openxmlformats.org/officeDocument/2006/relationships/image" Target="../media/image26.png"/><Relationship Id="rId72" Type="http://schemas.openxmlformats.org/officeDocument/2006/relationships/customXml" Target="../ink/ink34.xml"/><Relationship Id="rId3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8.xml"/><Relationship Id="rId41" Type="http://schemas.openxmlformats.org/officeDocument/2006/relationships/image" Target="../media/image21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3.xml"/><Relationship Id="rId31" Type="http://schemas.openxmlformats.org/officeDocument/2006/relationships/image" Target="../media/image16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7.xml"/><Relationship Id="rId39" Type="http://schemas.openxmlformats.org/officeDocument/2006/relationships/image" Target="../media/image20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BCAC-4A96-1246-9DEC-D8E3949C0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HOME PRICE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0D163-75EE-A547-BA1A-DEFA57A9E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Based on 2006-2010 home sales in Ames, 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665B2-C0ED-F14D-83DE-0F6E482E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50" y="4453467"/>
            <a:ext cx="3766300" cy="20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9C3-637F-DF40-AC50-60E8A433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79075"/>
            <a:ext cx="525780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Overall Distribution and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5A518-4AF9-7842-B7EC-1E3F9052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0" y="679075"/>
            <a:ext cx="5089072" cy="549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4A486-B71B-554E-9959-8BA130868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9"/>
          <a:stretch/>
        </p:blipFill>
        <p:spPr>
          <a:xfrm>
            <a:off x="4224851" y="2917096"/>
            <a:ext cx="1295400" cy="132556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52F8C2-D537-D542-A529-D83110A1C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5832"/>
              </p:ext>
            </p:extLst>
          </p:nvPr>
        </p:nvGraphicFramePr>
        <p:xfrm>
          <a:off x="5758542" y="2403790"/>
          <a:ext cx="6111248" cy="3677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D2B371-ABFA-4744-8C29-771AFDEEC7DE}"/>
                  </a:ext>
                </a:extLst>
              </p14:cNvPr>
              <p14:cNvContentPartPr/>
              <p14:nvPr/>
            </p14:nvContentPartPr>
            <p14:xfrm>
              <a:off x="4335547" y="3020782"/>
              <a:ext cx="1058400" cy="4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D2B371-ABFA-4744-8C29-771AFDEEC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1907" y="2912782"/>
                <a:ext cx="11660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14C73-2574-354D-B78F-7B69E25A5C77}"/>
                  </a:ext>
                </a:extLst>
              </p14:cNvPr>
              <p14:cNvContentPartPr/>
              <p14:nvPr/>
            </p14:nvContentPartPr>
            <p14:xfrm>
              <a:off x="4384507" y="3011062"/>
              <a:ext cx="979920" cy="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14C73-2574-354D-B78F-7B69E25A5C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0867" y="2903062"/>
                <a:ext cx="1087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3A2EEF-DA28-404B-AF8D-D450B32E65EA}"/>
                  </a:ext>
                </a:extLst>
              </p14:cNvPr>
              <p14:cNvContentPartPr/>
              <p14:nvPr/>
            </p14:nvContentPartPr>
            <p14:xfrm>
              <a:off x="4518427" y="3020782"/>
              <a:ext cx="846360" cy="3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3A2EEF-DA28-404B-AF8D-D450B32E65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4787" y="2912782"/>
                <a:ext cx="954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89C1AD-79C4-3A43-B766-AC4D26F0F5E3}"/>
                  </a:ext>
                </a:extLst>
              </p14:cNvPr>
              <p14:cNvContentPartPr/>
              <p14:nvPr/>
            </p14:nvContentPartPr>
            <p14:xfrm>
              <a:off x="4391707" y="3013942"/>
              <a:ext cx="72864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89C1AD-79C4-3A43-B766-AC4D26F0F5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8067" y="2906302"/>
                <a:ext cx="836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B7C82E-B192-EE4C-8961-1081123C5694}"/>
                  </a:ext>
                </a:extLst>
              </p14:cNvPr>
              <p14:cNvContentPartPr/>
              <p14:nvPr/>
            </p14:nvContentPartPr>
            <p14:xfrm>
              <a:off x="4372267" y="2948782"/>
              <a:ext cx="918000" cy="5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B7C82E-B192-EE4C-8961-1081123C56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8627" y="2840782"/>
                <a:ext cx="1025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C8F5ED-CD3A-A34F-9E19-336968F91483}"/>
                  </a:ext>
                </a:extLst>
              </p14:cNvPr>
              <p14:cNvContentPartPr/>
              <p14:nvPr/>
            </p14:nvContentPartPr>
            <p14:xfrm>
              <a:off x="4287307" y="2909542"/>
              <a:ext cx="1032480" cy="8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C8F5ED-CD3A-A34F-9E19-336968F914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3667" y="2801542"/>
                <a:ext cx="11401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112C16-A1D3-2D40-9723-BE8158A72AF7}"/>
                  </a:ext>
                </a:extLst>
              </p14:cNvPr>
              <p14:cNvContentPartPr/>
              <p14:nvPr/>
            </p14:nvContentPartPr>
            <p14:xfrm>
              <a:off x="4252027" y="3024382"/>
              <a:ext cx="95040" cy="16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112C16-A1D3-2D40-9723-BE8158A72A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8027" y="2916742"/>
                <a:ext cx="2026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BF2D06-0CE3-D64A-9591-14B21CF7EC0A}"/>
                  </a:ext>
                </a:extLst>
              </p14:cNvPr>
              <p14:cNvContentPartPr/>
              <p14:nvPr/>
            </p14:nvContentPartPr>
            <p14:xfrm>
              <a:off x="4248787" y="3021142"/>
              <a:ext cx="222480" cy="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BF2D06-0CE3-D64A-9591-14B21CF7EC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4787" y="2913502"/>
                <a:ext cx="3301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43C7F8-0E29-E049-9742-9D436A938DF3}"/>
                  </a:ext>
                </a:extLst>
              </p14:cNvPr>
              <p14:cNvContentPartPr/>
              <p14:nvPr/>
            </p14:nvContentPartPr>
            <p14:xfrm>
              <a:off x="4238707" y="2985502"/>
              <a:ext cx="209520" cy="3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43C7F8-0E29-E049-9742-9D436A938D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5067" y="2877502"/>
                <a:ext cx="317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586375-61D4-A945-9A9B-2F4AD0867F4C}"/>
                  </a:ext>
                </a:extLst>
              </p14:cNvPr>
              <p14:cNvContentPartPr/>
              <p14:nvPr/>
            </p14:nvContentPartPr>
            <p14:xfrm>
              <a:off x="4261747" y="2985502"/>
              <a:ext cx="532800" cy="4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586375-61D4-A945-9A9B-2F4AD0867F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7747" y="2877502"/>
                <a:ext cx="640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BF877E-1024-404C-A7A8-72BF866B18C1}"/>
                  </a:ext>
                </a:extLst>
              </p14:cNvPr>
              <p14:cNvContentPartPr/>
              <p14:nvPr/>
            </p14:nvContentPartPr>
            <p14:xfrm>
              <a:off x="4418347" y="2975422"/>
              <a:ext cx="379080" cy="5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BF877E-1024-404C-A7A8-72BF866B18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64707" y="2867782"/>
                <a:ext cx="486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E884C7-D88C-084A-9970-216FD56A5CB9}"/>
                  </a:ext>
                </a:extLst>
              </p14:cNvPr>
              <p14:cNvContentPartPr/>
              <p14:nvPr/>
            </p14:nvContentPartPr>
            <p14:xfrm>
              <a:off x="4428427" y="2988742"/>
              <a:ext cx="238680" cy="3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E884C7-D88C-084A-9970-216FD56A5C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4427" y="2880742"/>
                <a:ext cx="346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22F87E-B918-4542-B35D-939BBC1EB4BD}"/>
                  </a:ext>
                </a:extLst>
              </p14:cNvPr>
              <p14:cNvContentPartPr/>
              <p14:nvPr/>
            </p14:nvContentPartPr>
            <p14:xfrm>
              <a:off x="4705987" y="3034462"/>
              <a:ext cx="673200" cy="2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22F87E-B918-4542-B35D-939BBC1EB4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51987" y="2926462"/>
                <a:ext cx="780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3020E1-9BA0-7749-B69E-40EC71DCEEEE}"/>
                  </a:ext>
                </a:extLst>
              </p14:cNvPr>
              <p14:cNvContentPartPr/>
              <p14:nvPr/>
            </p14:nvContentPartPr>
            <p14:xfrm>
              <a:off x="4474147" y="2907022"/>
              <a:ext cx="911520" cy="15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3020E1-9BA0-7749-B69E-40EC71DCEE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0147" y="2799022"/>
                <a:ext cx="10191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E5F151-736A-DC43-9405-450D0E82ADAC}"/>
                  </a:ext>
                </a:extLst>
              </p14:cNvPr>
              <p14:cNvContentPartPr/>
              <p14:nvPr/>
            </p14:nvContentPartPr>
            <p14:xfrm>
              <a:off x="4457587" y="2946262"/>
              <a:ext cx="333360" cy="36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E5F151-736A-DC43-9405-450D0E82AD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3947" y="2838262"/>
                <a:ext cx="441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FA333C-0AA4-A74E-8562-B3F50AFBA1D1}"/>
                  </a:ext>
                </a:extLst>
              </p14:cNvPr>
              <p14:cNvContentPartPr/>
              <p14:nvPr/>
            </p14:nvContentPartPr>
            <p14:xfrm>
              <a:off x="4503307" y="2985502"/>
              <a:ext cx="241920" cy="36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FA333C-0AA4-A74E-8562-B3F50AFBA1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49667" y="2877502"/>
                <a:ext cx="3495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4331D0-39CF-AA4C-A295-76CFF403603B}"/>
                  </a:ext>
                </a:extLst>
              </p14:cNvPr>
              <p14:cNvContentPartPr/>
              <p14:nvPr/>
            </p14:nvContentPartPr>
            <p14:xfrm>
              <a:off x="4503307" y="2985502"/>
              <a:ext cx="372600" cy="6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4331D0-39CF-AA4C-A295-76CFF40360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49667" y="2877502"/>
                <a:ext cx="4802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463A780-45D7-E24D-ABC8-7D5758246F81}"/>
                  </a:ext>
                </a:extLst>
              </p14:cNvPr>
              <p14:cNvContentPartPr/>
              <p14:nvPr/>
            </p14:nvContentPartPr>
            <p14:xfrm>
              <a:off x="4545787" y="3001702"/>
              <a:ext cx="333360" cy="59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463A780-45D7-E24D-ABC8-7D5758246F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92147" y="2893702"/>
                <a:ext cx="441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9C8165D-92FE-6649-A0AE-339B78535981}"/>
                  </a:ext>
                </a:extLst>
              </p14:cNvPr>
              <p14:cNvContentPartPr/>
              <p14:nvPr/>
            </p14:nvContentPartPr>
            <p14:xfrm>
              <a:off x="4555507" y="3001702"/>
              <a:ext cx="646920" cy="85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9C8165D-92FE-6649-A0AE-339B785359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01867" y="2893702"/>
                <a:ext cx="754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FDD02A-DDC6-7E40-8B49-3321CC885B27}"/>
                  </a:ext>
                </a:extLst>
              </p14:cNvPr>
              <p14:cNvContentPartPr/>
              <p14:nvPr/>
            </p14:nvContentPartPr>
            <p14:xfrm>
              <a:off x="4588267" y="3030502"/>
              <a:ext cx="189720" cy="59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FDD02A-DDC6-7E40-8B49-3321CC885B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34627" y="2922502"/>
                <a:ext cx="297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5A38B9-D903-7742-86BD-A1C30C5412A9}"/>
                  </a:ext>
                </a:extLst>
              </p14:cNvPr>
              <p14:cNvContentPartPr/>
              <p14:nvPr/>
            </p14:nvContentPartPr>
            <p14:xfrm>
              <a:off x="4585027" y="3030502"/>
              <a:ext cx="150480" cy="1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5A38B9-D903-7742-86BD-A1C30C5412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31387" y="2922502"/>
                <a:ext cx="258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49780C5-1AD9-0940-9E42-D4CD934C2070}"/>
                  </a:ext>
                </a:extLst>
              </p14:cNvPr>
              <p14:cNvContentPartPr/>
              <p14:nvPr/>
            </p14:nvContentPartPr>
            <p14:xfrm>
              <a:off x="4585027" y="2988022"/>
              <a:ext cx="147240" cy="52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9780C5-1AD9-0940-9E42-D4CD934C20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31387" y="2880022"/>
                <a:ext cx="254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BC37F6B-364A-264C-A19B-1836592D669C}"/>
                  </a:ext>
                </a:extLst>
              </p14:cNvPr>
              <p14:cNvContentPartPr/>
              <p14:nvPr/>
            </p14:nvContentPartPr>
            <p14:xfrm>
              <a:off x="4428427" y="3092422"/>
              <a:ext cx="170280" cy="29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BC37F6B-364A-264C-A19B-1836592D66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74427" y="2984782"/>
                <a:ext cx="2779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C89381-A07C-9742-A35D-5A3CF1315DE2}"/>
                  </a:ext>
                </a:extLst>
              </p14:cNvPr>
              <p14:cNvContentPartPr/>
              <p14:nvPr/>
            </p14:nvContentPartPr>
            <p14:xfrm>
              <a:off x="4483867" y="3089182"/>
              <a:ext cx="114840" cy="36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C89381-A07C-9742-A35D-5A3CF1315D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9867" y="2981542"/>
                <a:ext cx="222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58C07A-AF3B-E94A-9C66-1C10F72947CC}"/>
                  </a:ext>
                </a:extLst>
              </p14:cNvPr>
              <p14:cNvContentPartPr/>
              <p14:nvPr/>
            </p14:nvContentPartPr>
            <p14:xfrm>
              <a:off x="4483867" y="3089182"/>
              <a:ext cx="144000" cy="19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58C07A-AF3B-E94A-9C66-1C10F72947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29867" y="2981542"/>
                <a:ext cx="251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05ED55-84F9-AA40-8331-B1EA56596616}"/>
                  </a:ext>
                </a:extLst>
              </p14:cNvPr>
              <p14:cNvContentPartPr/>
              <p14:nvPr/>
            </p14:nvContentPartPr>
            <p14:xfrm>
              <a:off x="4359667" y="3092422"/>
              <a:ext cx="49320" cy="16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05ED55-84F9-AA40-8331-B1EA565966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06027" y="2984782"/>
                <a:ext cx="156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D4FB28-B522-2C40-B66C-B18B2BCC1BE2}"/>
                  </a:ext>
                </a:extLst>
              </p14:cNvPr>
              <p14:cNvContentPartPr/>
              <p14:nvPr/>
            </p14:nvContentPartPr>
            <p14:xfrm>
              <a:off x="4359667" y="3092422"/>
              <a:ext cx="78840" cy="1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D4FB28-B522-2C40-B66C-B18B2BCC1B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06027" y="2984782"/>
                <a:ext cx="186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868A1C-C865-B345-AB94-62C41BB0C40D}"/>
                  </a:ext>
                </a:extLst>
              </p14:cNvPr>
              <p14:cNvContentPartPr/>
              <p14:nvPr/>
            </p14:nvContentPartPr>
            <p14:xfrm>
              <a:off x="4385947" y="3098902"/>
              <a:ext cx="55800" cy="10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868A1C-C865-B345-AB94-62C41BB0C40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31947" y="2991262"/>
                <a:ext cx="1634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E22A4C7-587F-0C4C-817D-02C811D0D9FD}"/>
                  </a:ext>
                </a:extLst>
              </p14:cNvPr>
              <p14:cNvContentPartPr/>
              <p14:nvPr/>
            </p14:nvContentPartPr>
            <p14:xfrm>
              <a:off x="4382707" y="3098902"/>
              <a:ext cx="82080" cy="13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E22A4C7-587F-0C4C-817D-02C811D0D9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28707" y="2991262"/>
                <a:ext cx="189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709D430-5709-F746-AA16-D08762789BF3}"/>
                  </a:ext>
                </a:extLst>
              </p14:cNvPr>
              <p14:cNvContentPartPr/>
              <p14:nvPr/>
            </p14:nvContentPartPr>
            <p14:xfrm>
              <a:off x="4578547" y="3151462"/>
              <a:ext cx="49320" cy="10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709D430-5709-F746-AA16-D08762789B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24547" y="3043462"/>
                <a:ext cx="156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9BE4964-BAF3-7D4B-9CA1-E55124C5BE95}"/>
                  </a:ext>
                </a:extLst>
              </p14:cNvPr>
              <p14:cNvContentPartPr/>
              <p14:nvPr/>
            </p14:nvContentPartPr>
            <p14:xfrm>
              <a:off x="4581787" y="3151462"/>
              <a:ext cx="62280" cy="1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9BE4964-BAF3-7D4B-9CA1-E55124C5BE9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28147" y="3043462"/>
                <a:ext cx="169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A3C795C-ABFC-8940-AF42-01B91544499E}"/>
                  </a:ext>
                </a:extLst>
              </p14:cNvPr>
              <p14:cNvContentPartPr/>
              <p14:nvPr/>
            </p14:nvContentPartPr>
            <p14:xfrm>
              <a:off x="4591507" y="3164422"/>
              <a:ext cx="525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A3C795C-ABFC-8940-AF42-01B9154449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37867" y="3056422"/>
                <a:ext cx="16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37B63C-88AB-8140-8991-C8631350E4F2}"/>
                  </a:ext>
                </a:extLst>
              </p14:cNvPr>
              <p14:cNvContentPartPr/>
              <p14:nvPr/>
            </p14:nvContentPartPr>
            <p14:xfrm>
              <a:off x="4591507" y="3164422"/>
              <a:ext cx="36360" cy="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37B63C-88AB-8140-8991-C8631350E4F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37867" y="3056422"/>
                <a:ext cx="144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E54F500-B476-1941-BADD-6CC4264988E8}"/>
                  </a:ext>
                </a:extLst>
              </p14:cNvPr>
              <p14:cNvContentPartPr/>
              <p14:nvPr/>
            </p14:nvContentPartPr>
            <p14:xfrm>
              <a:off x="4604827" y="3167662"/>
              <a:ext cx="33120" cy="3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E54F500-B476-1941-BADD-6CC4264988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50827" y="3059662"/>
                <a:ext cx="14076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8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A5846-A137-6846-8FC3-5F0485FD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8" y="205290"/>
            <a:ext cx="7023100" cy="7023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D424C-1AC3-FF4C-B755-D012C5E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AFFECTS HOME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01FA-A04D-D743-BC5E-09708687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36"/>
            <a:ext cx="6085114" cy="4605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A/B tests to determine whether or not a characteristic of the home affects sales price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Five years worth of home sales in Ames provided to draw conclusions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variables were tested: Modern-</a:t>
            </a:r>
            <a:r>
              <a:rPr lang="en-US" dirty="0" err="1"/>
              <a:t>esq</a:t>
            </a:r>
            <a:r>
              <a:rPr lang="en-US" dirty="0"/>
              <a:t> (built after 1990), House condition, Central Air, and if the house has a Fireplace or not.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D3368-587D-C24F-B5B8-3183CEEE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r>
              <a:rPr lang="en-US" dirty="0"/>
              <a:t>Houses Built After 1990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20A3C-264D-464D-86F0-9E84C59D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381"/>
            <a:ext cx="5183188" cy="823912"/>
          </a:xfrm>
        </p:spPr>
        <p:txBody>
          <a:bodyPr/>
          <a:lstStyle/>
          <a:p>
            <a:r>
              <a:rPr lang="en-US" dirty="0"/>
              <a:t>Overall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A2797-DAD7-7243-999A-669A49707843}"/>
              </a:ext>
            </a:extLst>
          </p:cNvPr>
          <p:cNvSpPr txBox="1"/>
          <p:nvPr/>
        </p:nvSpPr>
        <p:spPr>
          <a:xfrm>
            <a:off x="836612" y="1202499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houses built after 1990 has no effect on the sales value of a home. </a:t>
            </a:r>
          </a:p>
          <a:p>
            <a:endParaRPr lang="en-US" dirty="0"/>
          </a:p>
          <a:p>
            <a:r>
              <a:rPr lang="en-US" dirty="0"/>
              <a:t>Rejected the null at P=2.09163E-86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 7991.95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A001F-B506-0E48-9143-DD5C6714C014}"/>
              </a:ext>
            </a:extLst>
          </p:cNvPr>
          <p:cNvSpPr txBox="1"/>
          <p:nvPr/>
        </p:nvSpPr>
        <p:spPr>
          <a:xfrm>
            <a:off x="1745065" y="6040703"/>
            <a:ext cx="36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After                                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233A9-0D61-0B46-B778-0CB3B45C53CA}"/>
              </a:ext>
            </a:extLst>
          </p:cNvPr>
          <p:cNvSpPr txBox="1"/>
          <p:nvPr/>
        </p:nvSpPr>
        <p:spPr>
          <a:xfrm>
            <a:off x="6096000" y="1080525"/>
            <a:ext cx="5157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of the home also had no effect on the sales value. ”Bad” category had ratings 1-6, while “Good” had 7-10.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Rejected the null at P=0.1157949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 15024.63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4F574-3393-9D41-BF0B-0BF60947B86E}"/>
              </a:ext>
            </a:extLst>
          </p:cNvPr>
          <p:cNvSpPr txBox="1"/>
          <p:nvPr/>
        </p:nvSpPr>
        <p:spPr>
          <a:xfrm>
            <a:off x="7459546" y="6040703"/>
            <a:ext cx="36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     </a:t>
            </a:r>
            <a:r>
              <a:rPr lang="en-US" dirty="0">
                <a:solidFill>
                  <a:schemeClr val="accent3"/>
                </a:solidFill>
              </a:rPr>
              <a:t> Bad                                  Good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F626529-D0E8-F044-AA1C-1DB6ADB3F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972481"/>
              </p:ext>
            </p:extLst>
          </p:nvPr>
        </p:nvGraphicFramePr>
        <p:xfrm>
          <a:off x="811210" y="2802033"/>
          <a:ext cx="5136245" cy="323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F227558-957E-6D45-9E70-30804129B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507436"/>
              </p:ext>
            </p:extLst>
          </p:nvPr>
        </p:nvGraphicFramePr>
        <p:xfrm>
          <a:off x="6350016" y="2834851"/>
          <a:ext cx="5103294" cy="320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45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D3368-587D-C24F-B5B8-3183CEEE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r>
              <a:rPr lang="en-US" dirty="0"/>
              <a:t>Central Air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20A3C-264D-464D-86F0-9E84C59D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381"/>
            <a:ext cx="5183188" cy="823912"/>
          </a:xfrm>
        </p:spPr>
        <p:txBody>
          <a:bodyPr/>
          <a:lstStyle/>
          <a:p>
            <a:r>
              <a:rPr lang="en-US" dirty="0"/>
              <a:t>Fireplace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A2797-DAD7-7243-999A-669A49707843}"/>
              </a:ext>
            </a:extLst>
          </p:cNvPr>
          <p:cNvSpPr txBox="1"/>
          <p:nvPr/>
        </p:nvSpPr>
        <p:spPr>
          <a:xfrm>
            <a:off x="836612" y="1202499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clear that having Central AC has no effect on the sales value of a home. </a:t>
            </a:r>
          </a:p>
          <a:p>
            <a:endParaRPr lang="en-US" dirty="0"/>
          </a:p>
          <a:p>
            <a:r>
              <a:rPr lang="en-US" dirty="0"/>
              <a:t>Rejected the null at P=9.2742E-37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 9308.54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A001F-B506-0E48-9143-DD5C6714C014}"/>
              </a:ext>
            </a:extLst>
          </p:cNvPr>
          <p:cNvSpPr txBox="1"/>
          <p:nvPr/>
        </p:nvSpPr>
        <p:spPr>
          <a:xfrm>
            <a:off x="1802938" y="6040703"/>
            <a:ext cx="36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Central Air                      No Central Air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233A9-0D61-0B46-B778-0CB3B45C53CA}"/>
              </a:ext>
            </a:extLst>
          </p:cNvPr>
          <p:cNvSpPr txBox="1"/>
          <p:nvPr/>
        </p:nvSpPr>
        <p:spPr>
          <a:xfrm>
            <a:off x="6096000" y="1080525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or not a house has a fireplace, it seems they do not majorly affect the price as well.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Rejected the null at P=4.62583E-84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Interval 6978.28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4F574-3393-9D41-BF0B-0BF60947B86E}"/>
              </a:ext>
            </a:extLst>
          </p:cNvPr>
          <p:cNvSpPr txBox="1"/>
          <p:nvPr/>
        </p:nvSpPr>
        <p:spPr>
          <a:xfrm>
            <a:off x="7320651" y="6040703"/>
            <a:ext cx="367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Worse                                 Better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DFFB3ED-C4C0-A34C-8891-006AE3C43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227970"/>
              </p:ext>
            </p:extLst>
          </p:nvPr>
        </p:nvGraphicFramePr>
        <p:xfrm>
          <a:off x="698930" y="2681210"/>
          <a:ext cx="5295468" cy="351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AD8CD3A-F5FD-C442-9674-B04BACEBF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566787"/>
              </p:ext>
            </p:extLst>
          </p:nvPr>
        </p:nvGraphicFramePr>
        <p:xfrm>
          <a:off x="5994398" y="2557853"/>
          <a:ext cx="5327650" cy="3624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41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86C-F20E-EB44-86BC-BD1E818C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LOOKING TO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843-7113-FA4C-ADC3-A82EDD44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9667" cy="4351338"/>
          </a:xfrm>
        </p:spPr>
        <p:txBody>
          <a:bodyPr/>
          <a:lstStyle/>
          <a:p>
            <a:r>
              <a:rPr lang="en-US" dirty="0"/>
              <a:t>New Houses, and Overall Condition</a:t>
            </a:r>
          </a:p>
          <a:p>
            <a:endParaRPr lang="en-US" dirty="0"/>
          </a:p>
          <a:p>
            <a:r>
              <a:rPr lang="en-US" dirty="0"/>
              <a:t>Additional Tests: Central Air or Fireplace</a:t>
            </a:r>
          </a:p>
          <a:p>
            <a:endParaRPr lang="en-US" dirty="0"/>
          </a:p>
          <a:p>
            <a:r>
              <a:rPr lang="en-US" dirty="0"/>
              <a:t>Invest with confidence </a:t>
            </a:r>
          </a:p>
          <a:p>
            <a:r>
              <a:rPr lang="en-US" dirty="0"/>
              <a:t>Ease of selection </a:t>
            </a:r>
          </a:p>
          <a:p>
            <a:r>
              <a:rPr lang="en-US" dirty="0"/>
              <a:t>Be ahead of market trends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C8C5C-E643-0944-9AA9-72B93B61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67" y="1829197"/>
            <a:ext cx="5638800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4EA73-1F18-D34F-8B93-857AFBE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8291"/>
            <a:ext cx="4191112" cy="25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building, house&#10;&#10;Description automatically generated">
            <a:extLst>
              <a:ext uri="{FF2B5EF4-FFF2-40B4-BE49-F238E27FC236}">
                <a16:creationId xmlns:a16="http://schemas.microsoft.com/office/drawing/2014/main" id="{E3402CA2-BAD1-914C-ACC2-71969C61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693784" y="740780"/>
            <a:ext cx="11026186" cy="6202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98A911-39C6-CC4A-917F-4B2967D2CFB5}"/>
              </a:ext>
            </a:extLst>
          </p:cNvPr>
          <p:cNvSpPr txBox="1"/>
          <p:nvPr/>
        </p:nvSpPr>
        <p:spPr>
          <a:xfrm>
            <a:off x="3896810" y="740780"/>
            <a:ext cx="439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Our 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0F499-E422-B943-8542-4DF645E96D27}"/>
              </a:ext>
            </a:extLst>
          </p:cNvPr>
          <p:cNvSpPr txBox="1"/>
          <p:nvPr/>
        </p:nvSpPr>
        <p:spPr>
          <a:xfrm>
            <a:off x="1061478" y="2858594"/>
            <a:ext cx="362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Houses by Neighborhood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E7CA7-804D-E44B-9D63-6143D8B8D201}"/>
              </a:ext>
            </a:extLst>
          </p:cNvPr>
          <p:cNvSpPr txBox="1"/>
          <p:nvPr/>
        </p:nvSpPr>
        <p:spPr>
          <a:xfrm>
            <a:off x="1061478" y="3841895"/>
            <a:ext cx="193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Price Range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552F8C2-D537-D542-A529-D83110A1C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877819"/>
              </p:ext>
            </p:extLst>
          </p:nvPr>
        </p:nvGraphicFramePr>
        <p:xfrm>
          <a:off x="4691126" y="2000250"/>
          <a:ext cx="7028844" cy="411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45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1841-9A32-7B43-AA16-BC9A68E7AD60}"/>
              </a:ext>
            </a:extLst>
          </p:cNvPr>
          <p:cNvSpPr txBox="1"/>
          <p:nvPr/>
        </p:nvSpPr>
        <p:spPr>
          <a:xfrm>
            <a:off x="3960126" y="2413337"/>
            <a:ext cx="4271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92B37-3DBC-1342-853B-1C05ECD19481}"/>
              </a:ext>
            </a:extLst>
          </p:cNvPr>
          <p:cNvSpPr/>
          <p:nvPr/>
        </p:nvSpPr>
        <p:spPr>
          <a:xfrm>
            <a:off x="3047999" y="5236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Capstone presentation by Tay Nguyen for </a:t>
            </a:r>
            <a:r>
              <a:rPr lang="en-US" dirty="0" err="1">
                <a:solidFill>
                  <a:schemeClr val="tx2"/>
                </a:solidFill>
              </a:rPr>
              <a:t>Thinkful</a:t>
            </a:r>
            <a:r>
              <a:rPr lang="en-US" dirty="0">
                <a:solidFill>
                  <a:schemeClr val="tx2"/>
                </a:solidFill>
              </a:rPr>
              <a:t> Data Analysis Immersion Program. </a:t>
            </a:r>
          </a:p>
        </p:txBody>
      </p:sp>
    </p:spTree>
    <p:extLst>
      <p:ext uri="{BB962C8B-B14F-4D97-AF65-F5344CB8AC3E}">
        <p14:creationId xmlns:p14="http://schemas.microsoft.com/office/powerpoint/2010/main" val="12273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287</Words>
  <Application>Microsoft Macintosh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HOME PRICE FACTORS</vt:lpstr>
      <vt:lpstr>Overall Distribution and Trends</vt:lpstr>
      <vt:lpstr>WHAT AFFECTS HOME VALUE?</vt:lpstr>
      <vt:lpstr>PowerPoint Presentation</vt:lpstr>
      <vt:lpstr>PowerPoint Presentation</vt:lpstr>
      <vt:lpstr>LOOKING TO THE FUTURE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 Factors</dc:title>
  <dc:creator>Microsoft Office User</dc:creator>
  <cp:lastModifiedBy>Tony Chanthaphaeng</cp:lastModifiedBy>
  <cp:revision>32</cp:revision>
  <dcterms:created xsi:type="dcterms:W3CDTF">2020-10-01T15:50:12Z</dcterms:created>
  <dcterms:modified xsi:type="dcterms:W3CDTF">2021-02-11T21:59:00Z</dcterms:modified>
</cp:coreProperties>
</file>