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sldIdLst>
    <p:sldId id="263" r:id="rId2"/>
    <p:sldId id="265" r:id="rId3"/>
    <p:sldId id="256" r:id="rId4"/>
    <p:sldId id="258" r:id="rId5"/>
    <p:sldId id="264" r:id="rId6"/>
    <p:sldId id="261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Macintosh%20HD%20-%20Data/Thinkful/Capstone%201/Capstone%20Car%20Rental%20Tay%20Nguye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Macintosh%20HD%20-%20Data/Thinkful/Capstone%201/Capstone%20Car%20Rental%20Tay%20Nguye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Macintosh%20HD%20-%20Data/Thinkful/Capstone%201/Capstone%20Car%20Rental%20Tay%20Nguye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Macintosh%20HD%20-%20Data/Thinkful/Capstone%201/Capstone%20Car%20Rental%20Tay%20Nguye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 Car Rental Tay Nguyen.xlsx]charts!PivotTable1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r>
              <a:rPr lang="en-US" sz="3200" dirty="0">
                <a:latin typeface="Helvetica" pitchFamily="2" charset="0"/>
              </a:rPr>
              <a:t>Strategy 1a:</a:t>
            </a:r>
            <a:r>
              <a:rPr lang="en-US" sz="3200" baseline="0" dirty="0"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20 Least Earning Cars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charts!$B$1</c:f>
              <c:strCache>
                <c:ptCount val="1"/>
                <c:pt idx="0">
                  <c:v>Sum of total_price_paid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84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25400" h="25400" prst="slope"/>
            </a:sp3d>
          </c:spPr>
          <c:invertIfNegative val="0"/>
          <c:cat>
            <c:strRef>
              <c:f>charts!$A$2:$A$22</c:f>
              <c:strCache>
                <c:ptCount val="20"/>
                <c:pt idx="0">
                  <c:v>2016 Bentley Continental</c:v>
                </c:pt>
                <c:pt idx="1">
                  <c:v>2016 Chevrolet Lumina APV</c:v>
                </c:pt>
                <c:pt idx="2">
                  <c:v>2016 Toyota Matrix</c:v>
                </c:pt>
                <c:pt idx="3">
                  <c:v>2016 Toyota Venza</c:v>
                </c:pt>
                <c:pt idx="4">
                  <c:v>2017 Acura Integra</c:v>
                </c:pt>
                <c:pt idx="5">
                  <c:v>2017 Audi 5000CS</c:v>
                </c:pt>
                <c:pt idx="6">
                  <c:v>2017 Chevrolet Avalanche 2500</c:v>
                </c:pt>
                <c:pt idx="7">
                  <c:v>2017 Eagle Talon</c:v>
                </c:pt>
                <c:pt idx="8">
                  <c:v>2017 Ford Aspire</c:v>
                </c:pt>
                <c:pt idx="9">
                  <c:v>2017 Ford F-Series Super Duty</c:v>
                </c:pt>
                <c:pt idx="10">
                  <c:v>2017 GMC Rally Wagon 3500</c:v>
                </c:pt>
                <c:pt idx="11">
                  <c:v>2017 GMC Sierra 1500</c:v>
                </c:pt>
                <c:pt idx="12">
                  <c:v>2017 Jeep Patriot</c:v>
                </c:pt>
                <c:pt idx="13">
                  <c:v>2017 Mazda B2600</c:v>
                </c:pt>
                <c:pt idx="14">
                  <c:v>2017 Oldsmobile Toronado</c:v>
                </c:pt>
                <c:pt idx="15">
                  <c:v>2017 Plymouth Volare</c:v>
                </c:pt>
                <c:pt idx="16">
                  <c:v>2018 Chevrolet Sportvan G30</c:v>
                </c:pt>
                <c:pt idx="17">
                  <c:v>2018 Daewoo Nubira</c:v>
                </c:pt>
                <c:pt idx="18">
                  <c:v>2018 Dodge Sprinter</c:v>
                </c:pt>
                <c:pt idx="19">
                  <c:v>2018 Lincoln Mark LT</c:v>
                </c:pt>
              </c:strCache>
            </c:strRef>
          </c:cat>
          <c:val>
            <c:numRef>
              <c:f>charts!$B$2:$B$22</c:f>
              <c:numCache>
                <c:formatCode>_("$"* #,##0.00_);_("$"* \(#,##0.00\);_("$"* "-"??_);_(@_)</c:formatCode>
                <c:ptCount val="20"/>
                <c:pt idx="0">
                  <c:v>6822</c:v>
                </c:pt>
                <c:pt idx="1">
                  <c:v>7630</c:v>
                </c:pt>
                <c:pt idx="2">
                  <c:v>7686</c:v>
                </c:pt>
                <c:pt idx="3">
                  <c:v>6303</c:v>
                </c:pt>
                <c:pt idx="4">
                  <c:v>7634</c:v>
                </c:pt>
                <c:pt idx="5">
                  <c:v>7206</c:v>
                </c:pt>
                <c:pt idx="6">
                  <c:v>7818</c:v>
                </c:pt>
                <c:pt idx="7">
                  <c:v>7814</c:v>
                </c:pt>
                <c:pt idx="8">
                  <c:v>7300</c:v>
                </c:pt>
                <c:pt idx="9">
                  <c:v>7515</c:v>
                </c:pt>
                <c:pt idx="10">
                  <c:v>6682</c:v>
                </c:pt>
                <c:pt idx="11">
                  <c:v>7334</c:v>
                </c:pt>
                <c:pt idx="12">
                  <c:v>7232</c:v>
                </c:pt>
                <c:pt idx="13">
                  <c:v>7641</c:v>
                </c:pt>
                <c:pt idx="14">
                  <c:v>7491</c:v>
                </c:pt>
                <c:pt idx="15">
                  <c:v>7608</c:v>
                </c:pt>
                <c:pt idx="16">
                  <c:v>7720</c:v>
                </c:pt>
                <c:pt idx="17">
                  <c:v>5921</c:v>
                </c:pt>
                <c:pt idx="18">
                  <c:v>7731</c:v>
                </c:pt>
                <c:pt idx="19">
                  <c:v>7151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20-AE46-A441-7C98BE0C1369}"/>
            </c:ext>
          </c:extLst>
        </c:ser>
        <c:ser>
          <c:idx val="1"/>
          <c:order val="1"/>
          <c:tx>
            <c:strRef>
              <c:f>charts!$C$1</c:f>
              <c:strCache>
                <c:ptCount val="1"/>
                <c:pt idx="0">
                  <c:v>Count of car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4000"/>
                  </a:schemeClr>
                </a:gs>
                <a:gs pos="100000">
                  <a:schemeClr val="accent2">
                    <a:shade val="84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25400" h="25400" prst="slope"/>
            </a:sp3d>
          </c:spPr>
          <c:invertIfNegative val="0"/>
          <c:cat>
            <c:strRef>
              <c:f>charts!$A$2:$A$22</c:f>
              <c:strCache>
                <c:ptCount val="20"/>
                <c:pt idx="0">
                  <c:v>2016 Bentley Continental</c:v>
                </c:pt>
                <c:pt idx="1">
                  <c:v>2016 Chevrolet Lumina APV</c:v>
                </c:pt>
                <c:pt idx="2">
                  <c:v>2016 Toyota Matrix</c:v>
                </c:pt>
                <c:pt idx="3">
                  <c:v>2016 Toyota Venza</c:v>
                </c:pt>
                <c:pt idx="4">
                  <c:v>2017 Acura Integra</c:v>
                </c:pt>
                <c:pt idx="5">
                  <c:v>2017 Audi 5000CS</c:v>
                </c:pt>
                <c:pt idx="6">
                  <c:v>2017 Chevrolet Avalanche 2500</c:v>
                </c:pt>
                <c:pt idx="7">
                  <c:v>2017 Eagle Talon</c:v>
                </c:pt>
                <c:pt idx="8">
                  <c:v>2017 Ford Aspire</c:v>
                </c:pt>
                <c:pt idx="9">
                  <c:v>2017 Ford F-Series Super Duty</c:v>
                </c:pt>
                <c:pt idx="10">
                  <c:v>2017 GMC Rally Wagon 3500</c:v>
                </c:pt>
                <c:pt idx="11">
                  <c:v>2017 GMC Sierra 1500</c:v>
                </c:pt>
                <c:pt idx="12">
                  <c:v>2017 Jeep Patriot</c:v>
                </c:pt>
                <c:pt idx="13">
                  <c:v>2017 Mazda B2600</c:v>
                </c:pt>
                <c:pt idx="14">
                  <c:v>2017 Oldsmobile Toronado</c:v>
                </c:pt>
                <c:pt idx="15">
                  <c:v>2017 Plymouth Volare</c:v>
                </c:pt>
                <c:pt idx="16">
                  <c:v>2018 Chevrolet Sportvan G30</c:v>
                </c:pt>
                <c:pt idx="17">
                  <c:v>2018 Daewoo Nubira</c:v>
                </c:pt>
                <c:pt idx="18">
                  <c:v>2018 Dodge Sprinter</c:v>
                </c:pt>
                <c:pt idx="19">
                  <c:v>2018 Lincoln Mark LT</c:v>
                </c:pt>
              </c:strCache>
            </c:strRef>
          </c:cat>
          <c:val>
            <c:numRef>
              <c:f>charts!$C$2:$C$22</c:f>
              <c:numCache>
                <c:formatCode>General</c:formatCode>
                <c:ptCount val="20"/>
                <c:pt idx="0">
                  <c:v>14</c:v>
                </c:pt>
                <c:pt idx="1">
                  <c:v>16</c:v>
                </c:pt>
                <c:pt idx="2">
                  <c:v>13</c:v>
                </c:pt>
                <c:pt idx="3">
                  <c:v>14</c:v>
                </c:pt>
                <c:pt idx="4">
                  <c:v>14</c:v>
                </c:pt>
                <c:pt idx="5">
                  <c:v>13</c:v>
                </c:pt>
                <c:pt idx="6">
                  <c:v>17</c:v>
                </c:pt>
                <c:pt idx="7">
                  <c:v>20</c:v>
                </c:pt>
                <c:pt idx="8">
                  <c:v>18</c:v>
                </c:pt>
                <c:pt idx="9">
                  <c:v>19</c:v>
                </c:pt>
                <c:pt idx="10">
                  <c:v>15</c:v>
                </c:pt>
                <c:pt idx="11">
                  <c:v>15</c:v>
                </c:pt>
                <c:pt idx="12">
                  <c:v>16</c:v>
                </c:pt>
                <c:pt idx="13">
                  <c:v>15</c:v>
                </c:pt>
                <c:pt idx="14">
                  <c:v>17</c:v>
                </c:pt>
                <c:pt idx="15">
                  <c:v>13</c:v>
                </c:pt>
                <c:pt idx="16">
                  <c:v>14</c:v>
                </c:pt>
                <c:pt idx="17">
                  <c:v>11</c:v>
                </c:pt>
                <c:pt idx="18">
                  <c:v>11</c:v>
                </c:pt>
                <c:pt idx="1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20-AE46-A441-7C98BE0C1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33152128"/>
        <c:axId val="2032637888"/>
      </c:barChart>
      <c:catAx>
        <c:axId val="203315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637888"/>
        <c:crosses val="autoZero"/>
        <c:auto val="1"/>
        <c:lblAlgn val="ctr"/>
        <c:lblOffset val="100"/>
        <c:noMultiLvlLbl val="0"/>
      </c:catAx>
      <c:valAx>
        <c:axId val="2032637888"/>
        <c:scaling>
          <c:orientation val="minMax"/>
        </c:scaling>
        <c:delete val="0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315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 Car Rental Tay Nguyen.xlsx]charts!PivotTable2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Strategy 1b: 20 Most Earning Cars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charts!$E$1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84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25400" h="25400" prst="slope"/>
            </a:sp3d>
          </c:spPr>
          <c:invertIfNegative val="0"/>
          <c:cat>
            <c:strRef>
              <c:f>charts!$D$2:$D$22</c:f>
              <c:strCache>
                <c:ptCount val="20"/>
                <c:pt idx="0">
                  <c:v>2016 Ford F-Series</c:v>
                </c:pt>
                <c:pt idx="1">
                  <c:v>2016 Ford Mustang</c:v>
                </c:pt>
                <c:pt idx="2">
                  <c:v>2016 Honda Civic</c:v>
                </c:pt>
                <c:pt idx="3">
                  <c:v>2016 Maserati Quattroporte</c:v>
                </c:pt>
                <c:pt idx="4">
                  <c:v>2016 Mercury Grand Marquis</c:v>
                </c:pt>
                <c:pt idx="5">
                  <c:v>2016 Mercury Sable</c:v>
                </c:pt>
                <c:pt idx="6">
                  <c:v>2016 Pontiac Grand Prix</c:v>
                </c:pt>
                <c:pt idx="7">
                  <c:v>2016 Volkswagen Jetta</c:v>
                </c:pt>
                <c:pt idx="8">
                  <c:v>2017 Chevrolet Blazer</c:v>
                </c:pt>
                <c:pt idx="9">
                  <c:v>2017 Chevrolet Corvette</c:v>
                </c:pt>
                <c:pt idx="10">
                  <c:v>2017 Chevrolet S10</c:v>
                </c:pt>
                <c:pt idx="11">
                  <c:v>2017 Ford Ranger</c:v>
                </c:pt>
                <c:pt idx="12">
                  <c:v>2017 Ford Taurus</c:v>
                </c:pt>
                <c:pt idx="13">
                  <c:v>2017 Honda Accord</c:v>
                </c:pt>
                <c:pt idx="14">
                  <c:v>2017 Lexus LS</c:v>
                </c:pt>
                <c:pt idx="15">
                  <c:v>2017 Toyota RAV4</c:v>
                </c:pt>
                <c:pt idx="16">
                  <c:v>2018 BMW 3 Series</c:v>
                </c:pt>
                <c:pt idx="17">
                  <c:v>2018 Chevrolet Express 3500</c:v>
                </c:pt>
                <c:pt idx="18">
                  <c:v>2018 Dodge Viper</c:v>
                </c:pt>
                <c:pt idx="19">
                  <c:v>2018 Ford Mustang</c:v>
                </c:pt>
              </c:strCache>
            </c:strRef>
          </c:cat>
          <c:val>
            <c:numRef>
              <c:f>charts!$E$2:$E$22</c:f>
              <c:numCache>
                <c:formatCode>_("$"* #,##0.00_);_("$"* \(#,##0.00\);_("$"* "-"??_);_(@_)</c:formatCode>
                <c:ptCount val="20"/>
                <c:pt idx="0">
                  <c:v>107573</c:v>
                </c:pt>
                <c:pt idx="1">
                  <c:v>110246</c:v>
                </c:pt>
                <c:pt idx="2">
                  <c:v>149771</c:v>
                </c:pt>
                <c:pt idx="3">
                  <c:v>112409</c:v>
                </c:pt>
                <c:pt idx="4">
                  <c:v>121028</c:v>
                </c:pt>
                <c:pt idx="5">
                  <c:v>116890</c:v>
                </c:pt>
                <c:pt idx="6">
                  <c:v>137868</c:v>
                </c:pt>
                <c:pt idx="7">
                  <c:v>115243</c:v>
                </c:pt>
                <c:pt idx="8">
                  <c:v>109456</c:v>
                </c:pt>
                <c:pt idx="9">
                  <c:v>106552</c:v>
                </c:pt>
                <c:pt idx="10">
                  <c:v>107174</c:v>
                </c:pt>
                <c:pt idx="11">
                  <c:v>147009</c:v>
                </c:pt>
                <c:pt idx="12">
                  <c:v>109813</c:v>
                </c:pt>
                <c:pt idx="13">
                  <c:v>112934</c:v>
                </c:pt>
                <c:pt idx="14">
                  <c:v>126414</c:v>
                </c:pt>
                <c:pt idx="15">
                  <c:v>109550</c:v>
                </c:pt>
                <c:pt idx="16">
                  <c:v>127720</c:v>
                </c:pt>
                <c:pt idx="17">
                  <c:v>113917</c:v>
                </c:pt>
                <c:pt idx="18">
                  <c:v>117455</c:v>
                </c:pt>
                <c:pt idx="19">
                  <c:v>119323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EC-E64C-ACF5-223584B92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65346528"/>
        <c:axId val="2065062976"/>
      </c:barChart>
      <c:catAx>
        <c:axId val="206534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062976"/>
        <c:crosses val="autoZero"/>
        <c:auto val="1"/>
        <c:lblAlgn val="ctr"/>
        <c:lblOffset val="100"/>
        <c:noMultiLvlLbl val="0"/>
      </c:catAx>
      <c:valAx>
        <c:axId val="2065062976"/>
        <c:scaling>
          <c:orientation val="minMax"/>
        </c:scaling>
        <c:delete val="0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346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Baseline vs 15%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model!$A$9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(model!$B$7,model!$F$7)</c:f>
              <c:strCache>
                <c:ptCount val="2"/>
                <c:pt idx="0">
                  <c:v>Baseline (2018)</c:v>
                </c:pt>
                <c:pt idx="1">
                  <c:v>Strategy 2</c:v>
                </c:pt>
              </c:strCache>
            </c:strRef>
          </c:cat>
          <c:val>
            <c:numRef>
              <c:f>(model!$B$9,model!$F$9)</c:f>
              <c:numCache>
                <c:formatCode>_("$"* #,##0.00_);_("$"* \(#,##0.00\);_("$"* "-"??_);_(@_)</c:formatCode>
                <c:ptCount val="2"/>
                <c:pt idx="0">
                  <c:v>52830207</c:v>
                </c:pt>
                <c:pt idx="1">
                  <c:v>56209918.649999961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79-3F4A-9D00-49E3525DA5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5345440"/>
        <c:axId val="2011376000"/>
      </c:barChart>
      <c:catAx>
        <c:axId val="206534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1376000"/>
        <c:crosses val="autoZero"/>
        <c:auto val="1"/>
        <c:lblAlgn val="ctr"/>
        <c:lblOffset val="100"/>
        <c:noMultiLvlLbl val="0"/>
      </c:catAx>
      <c:valAx>
        <c:axId val="2011376000"/>
        <c:scaling>
          <c:orientation val="minMax"/>
        </c:scaling>
        <c:delete val="0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345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000" dirty="0">
                <a:latin typeface="Helvetica" pitchFamily="2" charset="0"/>
              </a:rPr>
              <a:t>Revenue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722-9341-A0BE-EE0930A68447}"/>
              </c:ext>
            </c:extLst>
          </c:dPt>
          <c:cat>
            <c:strRef>
              <c:f>model!$B$7:$G$7</c:f>
              <c:strCache>
                <c:ptCount val="6"/>
                <c:pt idx="0">
                  <c:v>Baseline (2018)</c:v>
                </c:pt>
                <c:pt idx="2">
                  <c:v>Strategy 1A</c:v>
                </c:pt>
                <c:pt idx="3">
                  <c:v>Strategy 1B</c:v>
                </c:pt>
                <c:pt idx="4">
                  <c:v>Strategy 2</c:v>
                </c:pt>
                <c:pt idx="5">
                  <c:v>Combined (1A &amp; 2)</c:v>
                </c:pt>
              </c:strCache>
            </c:strRef>
          </c:cat>
          <c:val>
            <c:numRef>
              <c:f>model!$B$9:$G$9</c:f>
              <c:numCache>
                <c:formatCode>General</c:formatCode>
                <c:ptCount val="6"/>
                <c:pt idx="0" formatCode="_(&quot;$&quot;* #,##0.00_);_(&quot;$&quot;* \(#,##0.00\);_(&quot;$&quot;* &quot;-&quot;??_);_(@_)">
                  <c:v>52830207</c:v>
                </c:pt>
                <c:pt idx="2" formatCode="_(&quot;$&quot;* #,##0.00_);_(&quot;$&quot;* \(#,##0.00\);_(&quot;$&quot;* &quot;-&quot;??_);_(@_)">
                  <c:v>55062313</c:v>
                </c:pt>
                <c:pt idx="3" formatCode="_(&quot;$&quot;* #,##0.00_);_(&quot;$&quot;* \(#,##0.00\);_(&quot;$&quot;* &quot;-&quot;??_);_(@_)">
                  <c:v>55039187</c:v>
                </c:pt>
                <c:pt idx="4" formatCode="_(&quot;$&quot;* #,##0.00_);_(&quot;$&quot;* \(#,##0.00\);_(&quot;$&quot;* &quot;-&quot;??_);_(@_)">
                  <c:v>56209918.649999961</c:v>
                </c:pt>
                <c:pt idx="5" formatCode="_(&quot;$&quot;* #,##0.00_);_(&quot;$&quot;* \(#,##0.00\);_(&quot;$&quot;* &quot;-&quot;??_);_(@_)">
                  <c:v>58442024.649999961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22-9341-A0BE-EE0930A684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9808480"/>
        <c:axId val="2009808880"/>
      </c:barChart>
      <c:catAx>
        <c:axId val="200980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9808880"/>
        <c:crosses val="autoZero"/>
        <c:auto val="1"/>
        <c:lblAlgn val="ctr"/>
        <c:lblOffset val="100"/>
        <c:noMultiLvlLbl val="0"/>
      </c:catAx>
      <c:valAx>
        <c:axId val="2009808880"/>
        <c:scaling>
          <c:orientation val="minMax"/>
        </c:scaling>
        <c:delete val="0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980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634D-995A-B443-8458-405FE93A6B7A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3ED6-DD2F-C145-878E-58335461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9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634D-995A-B443-8458-405FE93A6B7A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3ED6-DD2F-C145-878E-58335461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634D-995A-B443-8458-405FE93A6B7A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3ED6-DD2F-C145-878E-58335461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17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634D-995A-B443-8458-405FE93A6B7A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3ED6-DD2F-C145-878E-58335461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19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634D-995A-B443-8458-405FE93A6B7A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3ED6-DD2F-C145-878E-58335461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90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634D-995A-B443-8458-405FE93A6B7A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3ED6-DD2F-C145-878E-58335461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82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634D-995A-B443-8458-405FE93A6B7A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3ED6-DD2F-C145-878E-58335461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0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634D-995A-B443-8458-405FE93A6B7A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3ED6-DD2F-C145-878E-58335461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10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634D-995A-B443-8458-405FE93A6B7A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3ED6-DD2F-C145-878E-58335461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4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634D-995A-B443-8458-405FE93A6B7A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3ED6-DD2F-C145-878E-58335461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4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634D-995A-B443-8458-405FE93A6B7A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3ED6-DD2F-C145-878E-58335461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5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634D-995A-B443-8458-405FE93A6B7A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3ED6-DD2F-C145-878E-58335461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3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634D-995A-B443-8458-405FE93A6B7A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3ED6-DD2F-C145-878E-58335461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4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634D-995A-B443-8458-405FE93A6B7A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3ED6-DD2F-C145-878E-58335461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634D-995A-B443-8458-405FE93A6B7A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3ED6-DD2F-C145-878E-58335461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0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634D-995A-B443-8458-405FE93A6B7A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3ED6-DD2F-C145-878E-58335461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0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3FA634D-995A-B443-8458-405FE93A6B7A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7453ED6-DD2F-C145-878E-58335461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5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3FA634D-995A-B443-8458-405FE93A6B7A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7453ED6-DD2F-C145-878E-58335461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32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35955E-5FB2-E441-B0FD-52A32B07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95" y="2476500"/>
            <a:ext cx="9905998" cy="1905000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atin typeface="Helvetica" pitchFamily="2" charset="0"/>
              </a:rPr>
              <a:t>Lariat</a:t>
            </a:r>
            <a:br>
              <a:rPr lang="en-US" sz="6600" dirty="0">
                <a:latin typeface="Helvetica" pitchFamily="2" charset="0"/>
              </a:rPr>
            </a:br>
            <a:r>
              <a:rPr lang="en-US" sz="6600" dirty="0">
                <a:latin typeface="Helvetica" pitchFamily="2" charset="0"/>
              </a:rPr>
              <a:t>Rent-A-Car</a:t>
            </a:r>
          </a:p>
        </p:txBody>
      </p:sp>
    </p:spTree>
    <p:extLst>
      <p:ext uri="{BB962C8B-B14F-4D97-AF65-F5344CB8AC3E}">
        <p14:creationId xmlns:p14="http://schemas.microsoft.com/office/powerpoint/2010/main" val="100527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9E92-30CA-3E46-AACC-5C9111E2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39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Increasing revenue by changing vehicle fleet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1555C-EF15-834E-A374-50CB6A8B1D1F}"/>
              </a:ext>
            </a:extLst>
          </p:cNvPr>
          <p:cNvSpPr txBox="1"/>
          <p:nvPr/>
        </p:nvSpPr>
        <p:spPr>
          <a:xfrm>
            <a:off x="1233577" y="2320506"/>
            <a:ext cx="300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Strategy introductions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8D1AB-F6D6-1A45-8CD9-E1378541FF02}"/>
              </a:ext>
            </a:extLst>
          </p:cNvPr>
          <p:cNvSpPr txBox="1"/>
          <p:nvPr/>
        </p:nvSpPr>
        <p:spPr>
          <a:xfrm>
            <a:off x="1233577" y="3096882"/>
            <a:ext cx="7180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Comparing 20 Least earning cars vs. 20 most earning cars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A72D2-8676-5B40-A015-7EA5713FA01B}"/>
              </a:ext>
            </a:extLst>
          </p:cNvPr>
          <p:cNvSpPr txBox="1"/>
          <p:nvPr/>
        </p:nvSpPr>
        <p:spPr>
          <a:xfrm>
            <a:off x="1233577" y="3873258"/>
            <a:ext cx="2781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Strategy 2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4F46B-E3B2-0F43-BAB5-443A0B163E1F}"/>
              </a:ext>
            </a:extLst>
          </p:cNvPr>
          <p:cNvSpPr txBox="1"/>
          <p:nvPr/>
        </p:nvSpPr>
        <p:spPr>
          <a:xfrm>
            <a:off x="1233577" y="5426010"/>
            <a:ext cx="5304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Revenue comparisons between strategies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FAD3E6-7C52-3A40-9863-555775967145}"/>
              </a:ext>
            </a:extLst>
          </p:cNvPr>
          <p:cNvSpPr txBox="1"/>
          <p:nvPr/>
        </p:nvSpPr>
        <p:spPr>
          <a:xfrm>
            <a:off x="1233577" y="4649634"/>
            <a:ext cx="3038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Our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53808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79D3-884A-664D-98EC-69DC185C9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1237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3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47FA6-75A2-284A-80A0-C20971D70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028" y="2491797"/>
            <a:ext cx="9357986" cy="738664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>
                <a:latin typeface="Helvetica" pitchFamily="2" charset="0"/>
              </a:rPr>
              <a:t>Strategy 1: </a:t>
            </a:r>
            <a:r>
              <a:rPr lang="en-US" sz="2000" dirty="0">
                <a:latin typeface="Helvetica" pitchFamily="2" charset="0"/>
              </a:rPr>
              <a:t>Substitute 20 least earning cars with most earning or popular vehicles.</a:t>
            </a:r>
          </a:p>
          <a:p>
            <a:pPr algn="l"/>
            <a:endParaRPr lang="en-US" sz="2000" b="1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C9400-2759-9640-9D6A-169BF3CA887A}"/>
              </a:ext>
            </a:extLst>
          </p:cNvPr>
          <p:cNvSpPr txBox="1"/>
          <p:nvPr/>
        </p:nvSpPr>
        <p:spPr>
          <a:xfrm>
            <a:off x="536027" y="4685520"/>
            <a:ext cx="71449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Strategy 3: </a:t>
            </a:r>
            <a:r>
              <a:rPr lang="en-US" sz="2000" dirty="0">
                <a:latin typeface="Helvetica" pitchFamily="2" charset="0"/>
              </a:rPr>
              <a:t>Combine both strategies to maximize revenue.</a:t>
            </a:r>
            <a:endParaRPr lang="en-US" sz="2000" b="1" dirty="0"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F28FD-E984-3C47-896B-BA1ADA7B6FD7}"/>
              </a:ext>
            </a:extLst>
          </p:cNvPr>
          <p:cNvSpPr txBox="1"/>
          <p:nvPr/>
        </p:nvSpPr>
        <p:spPr>
          <a:xfrm>
            <a:off x="536027" y="3588659"/>
            <a:ext cx="986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Strategy 2: </a:t>
            </a:r>
            <a:r>
              <a:rPr lang="en-US" sz="2000" dirty="0">
                <a:latin typeface="Helvetica" pitchFamily="2" charset="0"/>
              </a:rPr>
              <a:t>Add a 15% fee for rentals starting on Fridays, Saturdays, or Sundays.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9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53D51B2-DD80-0A42-A83F-C9456A5856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606779"/>
              </p:ext>
            </p:extLst>
          </p:nvPr>
        </p:nvGraphicFramePr>
        <p:xfrm>
          <a:off x="916683" y="593546"/>
          <a:ext cx="10107488" cy="5670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389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930A5E7-7E2B-384B-94EF-A52C44B90F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678518"/>
              </p:ext>
            </p:extLst>
          </p:nvPr>
        </p:nvGraphicFramePr>
        <p:xfrm>
          <a:off x="701925" y="742522"/>
          <a:ext cx="10424988" cy="5372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471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B4EB-4D54-234F-AA6B-4A45459A8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031" y="500062"/>
            <a:ext cx="10985938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Strategy 2: 15% Weekend Fee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5B8651-B4C9-2141-8DA6-390171319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6433"/>
            <a:ext cx="6088811" cy="518182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Customers understand and are willing to pay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4D53433-D211-6B49-BAD3-1472C0F99AE1}"/>
              </a:ext>
            </a:extLst>
          </p:cNvPr>
          <p:cNvSpPr txBox="1">
            <a:spLocks/>
          </p:cNvSpPr>
          <p:nvPr/>
        </p:nvSpPr>
        <p:spPr>
          <a:xfrm>
            <a:off x="838200" y="4490045"/>
            <a:ext cx="6088811" cy="518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Helvetica" pitchFamily="2" charset="0"/>
              </a:rPr>
              <a:t>Added Profit with weekend demands.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F20391D-4269-244B-A221-BC347DD902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2427893"/>
              </p:ext>
            </p:extLst>
          </p:nvPr>
        </p:nvGraphicFramePr>
        <p:xfrm>
          <a:off x="7645400" y="1622425"/>
          <a:ext cx="3708400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892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0397-8FF1-6143-8A12-682A4A1F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10314466" cy="1905000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Our Recommendation: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Strategy 3: Combining both strategies 1 &amp;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5A76C-0913-FB40-8DDE-7CC940490CAF}"/>
              </a:ext>
            </a:extLst>
          </p:cNvPr>
          <p:cNvSpPr txBox="1"/>
          <p:nvPr/>
        </p:nvSpPr>
        <p:spPr>
          <a:xfrm>
            <a:off x="1268083" y="2803585"/>
            <a:ext cx="563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Attract new customers by adding in popular vehicles.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2A6B8-1C0F-6E4F-A1FA-A352F500FF0D}"/>
              </a:ext>
            </a:extLst>
          </p:cNvPr>
          <p:cNvSpPr txBox="1"/>
          <p:nvPr/>
        </p:nvSpPr>
        <p:spPr>
          <a:xfrm>
            <a:off x="1268083" y="3461902"/>
            <a:ext cx="567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Decrease costs by removing unused/unliked vehicles.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BA151-2865-9A45-B647-14964BD8AB12}"/>
              </a:ext>
            </a:extLst>
          </p:cNvPr>
          <p:cNvSpPr txBox="1"/>
          <p:nvPr/>
        </p:nvSpPr>
        <p:spPr>
          <a:xfrm>
            <a:off x="1268083" y="4120219"/>
            <a:ext cx="578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Weekend fees help increase profit for higher demands.</a:t>
            </a:r>
          </a:p>
        </p:txBody>
      </p:sp>
    </p:spTree>
    <p:extLst>
      <p:ext uri="{BB962C8B-B14F-4D97-AF65-F5344CB8AC3E}">
        <p14:creationId xmlns:p14="http://schemas.microsoft.com/office/powerpoint/2010/main" val="35738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50B41B2-0321-864F-A5FC-01FA10AA96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4412352"/>
              </p:ext>
            </p:extLst>
          </p:nvPr>
        </p:nvGraphicFramePr>
        <p:xfrm>
          <a:off x="906622" y="359596"/>
          <a:ext cx="9963436" cy="5920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2922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{2771D9FE-4D04-0745-8ED3-15BFE6932BB4}tf10001063</Template>
  <TotalTime>1239</TotalTime>
  <Words>159</Words>
  <Application>Microsoft Macintosh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Helvetica</vt:lpstr>
      <vt:lpstr>Mesh</vt:lpstr>
      <vt:lpstr>Lariat Rent-A-Car</vt:lpstr>
      <vt:lpstr>Increasing revenue by changing vehicle fleet Overview</vt:lpstr>
      <vt:lpstr>3 Strategies</vt:lpstr>
      <vt:lpstr>PowerPoint Presentation</vt:lpstr>
      <vt:lpstr>PowerPoint Presentation</vt:lpstr>
      <vt:lpstr>Strategy 2: 15% Weekend Fee</vt:lpstr>
      <vt:lpstr>Our Recommendation: Strategy 3: Combining both strategies 1 &amp;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Incentives!</dc:title>
  <dc:creator>Tony Chanthaphaeng</dc:creator>
  <cp:lastModifiedBy>Tony Chanthaphaeng</cp:lastModifiedBy>
  <cp:revision>26</cp:revision>
  <dcterms:created xsi:type="dcterms:W3CDTF">2020-12-01T17:18:35Z</dcterms:created>
  <dcterms:modified xsi:type="dcterms:W3CDTF">2020-12-26T18:54:27Z</dcterms:modified>
</cp:coreProperties>
</file>