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3"/>
  </p:notesMasterIdLst>
  <p:sldIdLst>
    <p:sldId id="256" r:id="rId2"/>
    <p:sldId id="280" r:id="rId3"/>
    <p:sldId id="282" r:id="rId4"/>
    <p:sldId id="281" r:id="rId5"/>
    <p:sldId id="257" r:id="rId6"/>
    <p:sldId id="258" r:id="rId7"/>
    <p:sldId id="259" r:id="rId8"/>
    <p:sldId id="260" r:id="rId9"/>
    <p:sldId id="283" r:id="rId10"/>
    <p:sldId id="261" r:id="rId11"/>
    <p:sldId id="262" r:id="rId12"/>
    <p:sldId id="263" r:id="rId13"/>
    <p:sldId id="264" r:id="rId14"/>
    <p:sldId id="265" r:id="rId15"/>
    <p:sldId id="266" r:id="rId16"/>
    <p:sldId id="267" r:id="rId17"/>
    <p:sldId id="270" r:id="rId18"/>
    <p:sldId id="271" r:id="rId19"/>
    <p:sldId id="307" r:id="rId20"/>
    <p:sldId id="308" r:id="rId21"/>
    <p:sldId id="312" r:id="rId22"/>
    <p:sldId id="311" r:id="rId23"/>
    <p:sldId id="275" r:id="rId24"/>
    <p:sldId id="285" r:id="rId25"/>
    <p:sldId id="286" r:id="rId26"/>
    <p:sldId id="314" r:id="rId27"/>
    <p:sldId id="322" r:id="rId28"/>
    <p:sldId id="279" r:id="rId29"/>
    <p:sldId id="276" r:id="rId30"/>
    <p:sldId id="315" r:id="rId31"/>
    <p:sldId id="309" r:id="rId32"/>
    <p:sldId id="317" r:id="rId33"/>
    <p:sldId id="316" r:id="rId34"/>
    <p:sldId id="310" r:id="rId35"/>
    <p:sldId id="318" r:id="rId36"/>
    <p:sldId id="287" r:id="rId37"/>
    <p:sldId id="319" r:id="rId38"/>
    <p:sldId id="288" r:id="rId39"/>
    <p:sldId id="289" r:id="rId40"/>
    <p:sldId id="294" r:id="rId41"/>
    <p:sldId id="293" r:id="rId42"/>
    <p:sldId id="303" r:id="rId43"/>
    <p:sldId id="290" r:id="rId44"/>
    <p:sldId id="291" r:id="rId45"/>
    <p:sldId id="292" r:id="rId46"/>
    <p:sldId id="296" r:id="rId47"/>
    <p:sldId id="320" r:id="rId48"/>
    <p:sldId id="297" r:id="rId49"/>
    <p:sldId id="298" r:id="rId50"/>
    <p:sldId id="321" r:id="rId51"/>
    <p:sldId id="306"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2F7267-3DB4-4B41-90FA-B474828FB439}" type="datetimeFigureOut">
              <a:rPr lang="es-ES" smtClean="0"/>
              <a:pPr/>
              <a:t>19/11/2015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BB324-0F6F-48B9-88C9-6A28A7977C67}" type="slidenum">
              <a:rPr lang="es-ES" smtClean="0"/>
              <a:pPr/>
              <a:t>‹Nº›</a:t>
            </a:fld>
            <a:endParaRPr lang="es-ES"/>
          </a:p>
        </p:txBody>
      </p:sp>
    </p:spTree>
    <p:extLst>
      <p:ext uri="{BB962C8B-B14F-4D97-AF65-F5344CB8AC3E}">
        <p14:creationId xmlns:p14="http://schemas.microsoft.com/office/powerpoint/2010/main" xmlns="" val="104481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89BB324-0F6F-48B9-88C9-6A28A7977C67}" type="slidenum">
              <a:rPr lang="es-ES" smtClean="0"/>
              <a:pPr/>
              <a:t>2</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89BB324-0F6F-48B9-88C9-6A28A7977C67}" type="slidenum">
              <a:rPr lang="es-ES" smtClean="0"/>
              <a:pPr/>
              <a:t>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8" name="7 Marcador de número de diapositiva"/>
          <p:cNvSpPr>
            <a:spLocks noGrp="1"/>
          </p:cNvSpPr>
          <p:nvPr>
            <p:ph type="sldNum" sz="quarter" idx="11"/>
          </p:nvPr>
        </p:nvSpPr>
        <p:spPr/>
        <p:txBody>
          <a:bodyPr/>
          <a:lstStyle/>
          <a:p>
            <a:fld id="{638C73BA-E474-4ADD-991B-F5E54362E13C}"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8DEA5D0-C65F-447D-B138-0C6FD3421065}" type="datetimeFigureOut">
              <a:rPr lang="es-ES" smtClean="0"/>
              <a:pPr/>
              <a:t>19/11/2015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C8DEA5D0-C65F-447D-B138-0C6FD3421065}" type="datetimeFigureOut">
              <a:rPr lang="es-ES" smtClean="0"/>
              <a:pPr/>
              <a:t>19/11/2015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38C73BA-E474-4ADD-991B-F5E54362E13C}" type="slidenum">
              <a:rPr lang="es-ES" smtClean="0"/>
              <a:pPr/>
              <a:t>‹Nº›</a:t>
            </a:fld>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8DEA5D0-C65F-447D-B138-0C6FD3421065}" type="datetimeFigureOut">
              <a:rPr lang="es-ES" smtClean="0"/>
              <a:pPr/>
              <a:t>19/11/2015</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38C73BA-E474-4ADD-991B-F5E54362E13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es.wikipedia.org/wiki/Archivo:Motherboard_bus.jpg"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es.wikipedia.org/wiki/Archivo:Pipeline,_4_stage_with_bubble.svg"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23728" y="4008080"/>
            <a:ext cx="6480048" cy="2301240"/>
          </a:xfrm>
        </p:spPr>
        <p:txBody>
          <a:bodyPr>
            <a:normAutofit/>
          </a:bodyPr>
          <a:lstStyle/>
          <a:p>
            <a:r>
              <a:rPr lang="es-ES" sz="4800" dirty="0" smtClean="0">
                <a:solidFill>
                  <a:schemeClr val="tx1"/>
                </a:solidFill>
                <a:latin typeface="Algerian" pitchFamily="82" charset="0"/>
              </a:rPr>
              <a:t>ARQUITECTURA DE COMPUTADORAS</a:t>
            </a:r>
            <a:endParaRPr lang="es-ES" sz="4800" dirty="0">
              <a:solidFill>
                <a:schemeClr val="tx1"/>
              </a:solidFill>
              <a:latin typeface="Algerian" pitchFamily="82" charset="0"/>
            </a:endParaRPr>
          </a:p>
        </p:txBody>
      </p:sp>
      <p:pic>
        <p:nvPicPr>
          <p:cNvPr id="1027" name="Picture 3" descr="C:\Documents and Settings\YESYDUC10\Escritorio\arquitectura.jpg"/>
          <p:cNvPicPr>
            <a:picLocks noChangeAspect="1" noChangeArrowheads="1"/>
          </p:cNvPicPr>
          <p:nvPr/>
        </p:nvPicPr>
        <p:blipFill>
          <a:blip r:embed="rId2" cstate="print"/>
          <a:srcRect/>
          <a:stretch>
            <a:fillRect/>
          </a:stretch>
        </p:blipFill>
        <p:spPr bwMode="auto">
          <a:xfrm>
            <a:off x="567921" y="453653"/>
            <a:ext cx="3932071" cy="311936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15328" cy="1143000"/>
          </a:xfrm>
        </p:spPr>
        <p:txBody>
          <a:bodyPr>
            <a:normAutofit fontScale="90000"/>
          </a:bodyPr>
          <a:lstStyle/>
          <a:p>
            <a:pPr algn="ctr"/>
            <a:r>
              <a:rPr lang="es-ES" b="1" dirty="0" smtClean="0"/>
              <a:t/>
            </a:r>
            <a:br>
              <a:rPr lang="es-ES" b="1" dirty="0" smtClean="0"/>
            </a:br>
            <a:r>
              <a:rPr lang="es-ES" b="1" dirty="0" smtClean="0"/>
              <a:t/>
            </a:r>
            <a:br>
              <a:rPr lang="es-ES" b="1" dirty="0" smtClean="0"/>
            </a:br>
            <a:r>
              <a:rPr lang="es-ES" b="1" dirty="0" smtClean="0"/>
              <a:t>Las funciones básicas que una computadora puede llevar a cabo son:</a:t>
            </a:r>
            <a:br>
              <a:rPr lang="es-ES" b="1" dirty="0" smtClean="0"/>
            </a:br>
            <a:endParaRPr lang="es-ES" b="1" dirty="0"/>
          </a:p>
        </p:txBody>
      </p:sp>
      <p:sp>
        <p:nvSpPr>
          <p:cNvPr id="3" name="2 Marcador de contenido"/>
          <p:cNvSpPr>
            <a:spLocks noGrp="1"/>
          </p:cNvSpPr>
          <p:nvPr>
            <p:ph idx="1"/>
          </p:nvPr>
        </p:nvSpPr>
        <p:spPr>
          <a:xfrm>
            <a:off x="500034" y="2332037"/>
            <a:ext cx="7467600" cy="2668599"/>
          </a:xfrm>
        </p:spPr>
        <p:txBody>
          <a:bodyPr/>
          <a:lstStyle/>
          <a:p>
            <a:pPr lvl="0"/>
            <a:r>
              <a:rPr lang="es-ES" b="1" dirty="0" smtClean="0">
                <a:solidFill>
                  <a:srgbClr val="FFFF00"/>
                </a:solidFill>
              </a:rPr>
              <a:t>Procesamiento </a:t>
            </a:r>
            <a:r>
              <a:rPr lang="es-ES" b="1" dirty="0">
                <a:solidFill>
                  <a:srgbClr val="FFFF00"/>
                </a:solidFill>
              </a:rPr>
              <a:t>de datos</a:t>
            </a:r>
          </a:p>
          <a:p>
            <a:pPr lvl="0"/>
            <a:r>
              <a:rPr lang="es-ES" b="1" dirty="0" smtClean="0">
                <a:solidFill>
                  <a:srgbClr val="FFFF00"/>
                </a:solidFill>
              </a:rPr>
              <a:t>Almacenamiento </a:t>
            </a:r>
            <a:r>
              <a:rPr lang="es-ES" b="1" dirty="0">
                <a:solidFill>
                  <a:srgbClr val="FFFF00"/>
                </a:solidFill>
              </a:rPr>
              <a:t>de datos</a:t>
            </a:r>
          </a:p>
          <a:p>
            <a:pPr lvl="0"/>
            <a:r>
              <a:rPr lang="es-ES" b="1" dirty="0" smtClean="0">
                <a:solidFill>
                  <a:srgbClr val="FFFF00"/>
                </a:solidFill>
              </a:rPr>
              <a:t>Transferencia </a:t>
            </a:r>
            <a:r>
              <a:rPr lang="es-ES" b="1" dirty="0">
                <a:solidFill>
                  <a:srgbClr val="FFFF00"/>
                </a:solidFill>
              </a:rPr>
              <a:t>de datos</a:t>
            </a:r>
          </a:p>
          <a:p>
            <a:pPr lvl="0"/>
            <a:r>
              <a:rPr lang="es-ES" b="1" dirty="0" smtClean="0">
                <a:solidFill>
                  <a:srgbClr val="FFFF00"/>
                </a:solidFill>
              </a:rPr>
              <a:t>Control </a:t>
            </a:r>
            <a:endParaRPr lang="es-ES" b="1" dirty="0">
              <a:solidFill>
                <a:srgbClr val="FFFF00"/>
              </a:solidFill>
            </a:endParaRPr>
          </a:p>
          <a:p>
            <a:endParaRPr lang="es-ES" b="1" dirty="0">
              <a:solidFill>
                <a:srgbClr val="FFFF00"/>
              </a:solidFill>
            </a:endParaRPr>
          </a:p>
        </p:txBody>
      </p:sp>
      <p:pic>
        <p:nvPicPr>
          <p:cNvPr id="21505" name="Picture 1" descr="C:\Archivos de programa\Microsoft Office\Media\CntCD1\ClipArt2\j0230757.wmf"/>
          <p:cNvPicPr>
            <a:picLocks noChangeAspect="1" noChangeArrowheads="1"/>
          </p:cNvPicPr>
          <p:nvPr/>
        </p:nvPicPr>
        <p:blipFill>
          <a:blip r:embed="rId2" cstate="print"/>
          <a:srcRect/>
          <a:stretch>
            <a:fillRect/>
          </a:stretch>
        </p:blipFill>
        <p:spPr bwMode="auto">
          <a:xfrm>
            <a:off x="5214942" y="3714752"/>
            <a:ext cx="3099011" cy="245169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8" presetClass="entr" presetSubtype="0" accel="10000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3"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8" presetClass="entr" presetSubtype="0" accel="10000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2"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1600201"/>
            <a:ext cx="7972452" cy="3186122"/>
          </a:xfrm>
        </p:spPr>
        <p:txBody>
          <a:bodyPr/>
          <a:lstStyle/>
          <a:p>
            <a:pPr algn="just"/>
            <a:r>
              <a:rPr lang="es-ES" b="1" dirty="0" smtClean="0"/>
              <a:t>La computadora es una entidad que interactúa de alguna manera con su entorno externo. En general, todas sus conexiones con el exterior pueden ser clasificadas como dispositivos periféricos o líneas de comunicación. </a:t>
            </a:r>
          </a:p>
          <a:p>
            <a:pPr algn="just">
              <a:buNone/>
            </a:pPr>
            <a:endParaRPr lang="es-ES" b="1" dirty="0" smtClean="0"/>
          </a:p>
        </p:txBody>
      </p:sp>
      <p:pic>
        <p:nvPicPr>
          <p:cNvPr id="20481" name="Picture 1" descr="C:\Archivos de programa\Microsoft Office\Media\CntCD1\ClipArt2\j0231892.wmf"/>
          <p:cNvPicPr>
            <a:picLocks noChangeAspect="1" noChangeArrowheads="1"/>
          </p:cNvPicPr>
          <p:nvPr/>
        </p:nvPicPr>
        <p:blipFill>
          <a:blip r:embed="rId2" cstate="print"/>
          <a:srcRect/>
          <a:stretch>
            <a:fillRect/>
          </a:stretch>
        </p:blipFill>
        <p:spPr bwMode="auto">
          <a:xfrm>
            <a:off x="7020272" y="4895658"/>
            <a:ext cx="1695132" cy="1819490"/>
          </a:xfrm>
          <a:prstGeom prst="rect">
            <a:avLst/>
          </a:prstGeom>
          <a:noFill/>
        </p:spPr>
      </p:pic>
      <p:sp>
        <p:nvSpPr>
          <p:cNvPr id="5" name="4 Rectángulo"/>
          <p:cNvSpPr/>
          <p:nvPr/>
        </p:nvSpPr>
        <p:spPr>
          <a:xfrm>
            <a:off x="642910" y="4786322"/>
            <a:ext cx="5643602" cy="1015663"/>
          </a:xfrm>
          <a:prstGeom prst="rect">
            <a:avLst/>
          </a:prstGeom>
        </p:spPr>
        <p:txBody>
          <a:bodyPr wrap="square">
            <a:spAutoFit/>
          </a:bodyPr>
          <a:lstStyle/>
          <a:p>
            <a:pPr marL="420624" lvl="0" indent="-384048" algn="just">
              <a:spcBef>
                <a:spcPct val="20000"/>
              </a:spcBef>
              <a:buClr>
                <a:srgbClr val="6EA0B0"/>
              </a:buClr>
              <a:buSzPct val="80000"/>
              <a:buFont typeface="Wingdings 2"/>
              <a:buChar char=""/>
            </a:pPr>
            <a:r>
              <a:rPr lang="es-ES" sz="3000" b="1" dirty="0" smtClean="0">
                <a:solidFill>
                  <a:prstClr val="white"/>
                </a:solidFill>
              </a:rPr>
              <a:t>Hay cuatro componentes estructurales principales</a:t>
            </a:r>
            <a:endParaRPr lang="es-ES" sz="3000" b="1" dirty="0">
              <a:solidFill>
                <a:prstClr val="white"/>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9" presetClass="entr" presetSubtype="0" accel="10000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p:cTn id="16" dur="500" fill="hold"/>
                                        <p:tgtEl>
                                          <p:spTgt spid="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1600200"/>
            <a:ext cx="7972452" cy="4525963"/>
          </a:xfrm>
        </p:spPr>
        <p:txBody>
          <a:bodyPr/>
          <a:lstStyle/>
          <a:p>
            <a:pPr lvl="0" algn="ctr">
              <a:buNone/>
            </a:pPr>
            <a:r>
              <a:rPr lang="es-ES" b="1" dirty="0" smtClean="0">
                <a:solidFill>
                  <a:srgbClr val="FFFF00"/>
                </a:solidFill>
              </a:rPr>
              <a:t>Unidad Central de Procesamiento (CPU):</a:t>
            </a:r>
            <a:r>
              <a:rPr lang="es-ES" dirty="0" smtClean="0"/>
              <a:t>.</a:t>
            </a:r>
          </a:p>
          <a:p>
            <a:pPr algn="just"/>
            <a:r>
              <a:rPr lang="es-ES" b="1" dirty="0" smtClean="0"/>
              <a:t>Controla el funcionamiento de la computadora y lleva a cabo las funciones de procesamiento de datos. Frecuentemente se le llama procesador</a:t>
            </a:r>
            <a:endParaRPr lang="es-ES" b="1" dirty="0"/>
          </a:p>
        </p:txBody>
      </p:sp>
      <p:pic>
        <p:nvPicPr>
          <p:cNvPr id="1026" name="Picture 2" descr="http://www.javipas.com/wp-content/uploads/2010/01/core-i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35896" y="4119200"/>
            <a:ext cx="1339439" cy="23875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8" presetClass="entr" presetSubtype="0" accel="1000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3"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785794"/>
            <a:ext cx="8115328" cy="4525963"/>
          </a:xfrm>
        </p:spPr>
        <p:txBody>
          <a:bodyPr/>
          <a:lstStyle/>
          <a:p>
            <a:pPr lvl="0" algn="just">
              <a:tabLst>
                <a:tab pos="1614488" algn="l"/>
              </a:tabLst>
            </a:pPr>
            <a:r>
              <a:rPr lang="es-ES" b="1" dirty="0" smtClean="0">
                <a:solidFill>
                  <a:srgbClr val="FFFF00"/>
                </a:solidFill>
              </a:rPr>
              <a:t>Memoria Principal: A</a:t>
            </a:r>
            <a:r>
              <a:rPr lang="es-ES" b="1" dirty="0" smtClean="0"/>
              <a:t>lmacena datos.</a:t>
            </a:r>
          </a:p>
          <a:p>
            <a:pPr lvl="0" algn="just"/>
            <a:r>
              <a:rPr lang="es-ES" b="1" dirty="0" smtClean="0">
                <a:solidFill>
                  <a:srgbClr val="FFFF00"/>
                </a:solidFill>
              </a:rPr>
              <a:t>E/S: </a:t>
            </a:r>
            <a:r>
              <a:rPr lang="es-ES" b="1" dirty="0" smtClean="0"/>
              <a:t>transfiere datos entre la computadora y el exterior.</a:t>
            </a:r>
          </a:p>
          <a:p>
            <a:pPr lvl="0" algn="just"/>
            <a:r>
              <a:rPr lang="es-ES" b="1" dirty="0" smtClean="0">
                <a:solidFill>
                  <a:srgbClr val="FFFF00"/>
                </a:solidFill>
              </a:rPr>
              <a:t>Sistema de Interconexión (Bus del sistema): </a:t>
            </a:r>
            <a:r>
              <a:rPr lang="es-ES" b="1" dirty="0" smtClean="0"/>
              <a:t>Es un mecanismo que proporciona la comunicación entre la CPU, la memoria y E/S.</a:t>
            </a:r>
          </a:p>
          <a:p>
            <a:pPr algn="just">
              <a:buNone/>
            </a:pPr>
            <a:r>
              <a:rPr lang="es-ES" b="1" dirty="0" smtClean="0"/>
              <a:t> </a:t>
            </a:r>
          </a:p>
          <a:p>
            <a:pPr algn="just"/>
            <a:endParaRPr lang="es-ES" b="1" dirty="0"/>
          </a:p>
        </p:txBody>
      </p:sp>
      <p:pic>
        <p:nvPicPr>
          <p:cNvPr id="18436" name="Picture 4" descr="http://upload.wikimedia.org/wikipedia/commons/thumb/6/68/Motherboard_bus.jpg/280px-Motherboard_bus.jpg">
            <a:hlinkClick r:id="rId2" tooltip="Buses de comunicación en un circuito impreso"/>
          </p:cNvPr>
          <p:cNvPicPr>
            <a:picLocks noChangeAspect="1" noChangeArrowheads="1"/>
          </p:cNvPicPr>
          <p:nvPr/>
        </p:nvPicPr>
        <p:blipFill>
          <a:blip r:embed="rId3" cstate="print"/>
          <a:srcRect/>
          <a:stretch>
            <a:fillRect/>
          </a:stretch>
        </p:blipFill>
        <p:spPr bwMode="auto">
          <a:xfrm>
            <a:off x="1142975" y="4365104"/>
            <a:ext cx="3286149" cy="2194680"/>
          </a:xfrm>
          <a:prstGeom prst="ellipse">
            <a:avLst/>
          </a:prstGeom>
          <a:ln>
            <a:noFill/>
          </a:ln>
          <a:effectLst>
            <a:softEdge rad="112500"/>
          </a:effectLst>
        </p:spPr>
      </p:pic>
      <p:pic>
        <p:nvPicPr>
          <p:cNvPr id="3074" name="Picture 2" descr="http://3.bp.blogspot.com/-jvVZM5FvarE/T93_pvASanI/AAAAAAAABpY/TwxMpYNnLDM/s1600/DDR4++Micron+and+Nanya+Technology.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92080" y="4569544"/>
            <a:ext cx="2232248" cy="178579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80">
                                          <p:stCondLst>
                                            <p:cond delay="0"/>
                                          </p:stCondLst>
                                        </p:cTn>
                                        <p:tgtEl>
                                          <p:spTgt spid="3">
                                            <p:txEl>
                                              <p:pRg st="1" end="1"/>
                                            </p:txEl>
                                          </p:spTgt>
                                        </p:tgtEl>
                                      </p:cBhvr>
                                    </p:animEffect>
                                    <p:anim calcmode="lin" valueType="num">
                                      <p:cBhvr>
                                        <p:cTn id="17"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1" end="1"/>
                                            </p:txEl>
                                          </p:spTgt>
                                        </p:tgtEl>
                                      </p:cBhvr>
                                      <p:to x="100000" y="60000"/>
                                    </p:animScale>
                                    <p:animScale>
                                      <p:cBhvr>
                                        <p:cTn id="23" dur="166" decel="50000">
                                          <p:stCondLst>
                                            <p:cond delay="676"/>
                                          </p:stCondLst>
                                        </p:cTn>
                                        <p:tgtEl>
                                          <p:spTgt spid="3">
                                            <p:txEl>
                                              <p:pRg st="1" end="1"/>
                                            </p:txEl>
                                          </p:spTgt>
                                        </p:tgtEl>
                                      </p:cBhvr>
                                      <p:to x="100000" y="100000"/>
                                    </p:animScale>
                                    <p:animScale>
                                      <p:cBhvr>
                                        <p:cTn id="24" dur="26">
                                          <p:stCondLst>
                                            <p:cond delay="1312"/>
                                          </p:stCondLst>
                                        </p:cTn>
                                        <p:tgtEl>
                                          <p:spTgt spid="3">
                                            <p:txEl>
                                              <p:pRg st="1" end="1"/>
                                            </p:txEl>
                                          </p:spTgt>
                                        </p:tgtEl>
                                      </p:cBhvr>
                                      <p:to x="100000" y="80000"/>
                                    </p:animScale>
                                    <p:animScale>
                                      <p:cBhvr>
                                        <p:cTn id="25" dur="166" decel="50000">
                                          <p:stCondLst>
                                            <p:cond delay="1338"/>
                                          </p:stCondLst>
                                        </p:cTn>
                                        <p:tgtEl>
                                          <p:spTgt spid="3">
                                            <p:txEl>
                                              <p:pRg st="1" end="1"/>
                                            </p:txEl>
                                          </p:spTgt>
                                        </p:tgtEl>
                                      </p:cBhvr>
                                      <p:to x="100000" y="100000"/>
                                    </p:animScale>
                                    <p:animScale>
                                      <p:cBhvr>
                                        <p:cTn id="26" dur="26">
                                          <p:stCondLst>
                                            <p:cond delay="1642"/>
                                          </p:stCondLst>
                                        </p:cTn>
                                        <p:tgtEl>
                                          <p:spTgt spid="3">
                                            <p:txEl>
                                              <p:pRg st="1" end="1"/>
                                            </p:txEl>
                                          </p:spTgt>
                                        </p:tgtEl>
                                      </p:cBhvr>
                                      <p:to x="100000" y="90000"/>
                                    </p:animScale>
                                    <p:animScale>
                                      <p:cBhvr>
                                        <p:cTn id="27" dur="166" decel="50000">
                                          <p:stCondLst>
                                            <p:cond delay="1668"/>
                                          </p:stCondLst>
                                        </p:cTn>
                                        <p:tgtEl>
                                          <p:spTgt spid="3">
                                            <p:txEl>
                                              <p:pRg st="1" end="1"/>
                                            </p:txEl>
                                          </p:spTgt>
                                        </p:tgtEl>
                                      </p:cBhvr>
                                      <p:to x="100000" y="100000"/>
                                    </p:animScale>
                                    <p:animScale>
                                      <p:cBhvr>
                                        <p:cTn id="28" dur="26">
                                          <p:stCondLst>
                                            <p:cond delay="1808"/>
                                          </p:stCondLst>
                                        </p:cTn>
                                        <p:tgtEl>
                                          <p:spTgt spid="3">
                                            <p:txEl>
                                              <p:pRg st="1" end="1"/>
                                            </p:txEl>
                                          </p:spTgt>
                                        </p:tgtEl>
                                      </p:cBhvr>
                                      <p:to x="100000" y="95000"/>
                                    </p:animScale>
                                    <p:animScale>
                                      <p:cBhvr>
                                        <p:cTn id="29" dur="166" decel="50000">
                                          <p:stCondLst>
                                            <p:cond delay="1834"/>
                                          </p:stCondLst>
                                        </p:cTn>
                                        <p:tgtEl>
                                          <p:spTgt spid="3">
                                            <p:txEl>
                                              <p:pRg st="1" end="1"/>
                                            </p:txEl>
                                          </p:spTgt>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16" presetClass="entr" presetSubtype="26"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barn(inHorizontal)">
                                      <p:cBhvr>
                                        <p:cTn id="34" dur="500"/>
                                        <p:tgtEl>
                                          <p:spTgt spid="3">
                                            <p:txEl>
                                              <p:pRg st="2" end="2"/>
                                            </p:txEl>
                                          </p:spTgt>
                                        </p:tgtEl>
                                      </p:cBhvr>
                                    </p:animEffect>
                                  </p:childTnLst>
                                </p:cTn>
                              </p:par>
                              <p:par>
                                <p:cTn id="35" presetID="16" presetClass="entr" presetSubtype="26"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barn(inHorizontal)">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600092"/>
            <a:ext cx="8115328" cy="5757866"/>
          </a:xfrm>
        </p:spPr>
        <p:txBody>
          <a:bodyPr>
            <a:normAutofit fontScale="92500" lnSpcReduction="20000"/>
          </a:bodyPr>
          <a:lstStyle/>
          <a:p>
            <a:pPr algn="just"/>
            <a:r>
              <a:rPr lang="es-ES" dirty="0" smtClean="0"/>
              <a:t>El componente más interesante y de algún modo el más complejo es la CPU, sus principales componentes estructurales son:</a:t>
            </a:r>
          </a:p>
          <a:p>
            <a:pPr algn="just"/>
            <a:endParaRPr lang="es-ES" dirty="0" smtClean="0"/>
          </a:p>
          <a:p>
            <a:pPr lvl="0" algn="just"/>
            <a:r>
              <a:rPr lang="es-ES" b="1" dirty="0" smtClean="0">
                <a:solidFill>
                  <a:srgbClr val="FFFF00"/>
                </a:solidFill>
              </a:rPr>
              <a:t>Unidad de Control: </a:t>
            </a:r>
            <a:r>
              <a:rPr lang="es-ES" b="1" dirty="0" smtClean="0"/>
              <a:t>C</a:t>
            </a:r>
            <a:r>
              <a:rPr lang="es-ES" dirty="0" smtClean="0"/>
              <a:t>ontrola el funcionamiento de la CPU y por tanto de la computadora.</a:t>
            </a:r>
          </a:p>
          <a:p>
            <a:pPr lvl="0" algn="just"/>
            <a:r>
              <a:rPr lang="es-ES" b="1" dirty="0" smtClean="0">
                <a:solidFill>
                  <a:srgbClr val="FFFF00"/>
                </a:solidFill>
              </a:rPr>
              <a:t>Unidad Aritmética y Lógica (ALU): </a:t>
            </a:r>
            <a:r>
              <a:rPr lang="es-ES" b="1" dirty="0" smtClean="0"/>
              <a:t>L</a:t>
            </a:r>
            <a:r>
              <a:rPr lang="es-ES" dirty="0" smtClean="0"/>
              <a:t>leva a cabo las funciones de procesamiento de datos.</a:t>
            </a:r>
          </a:p>
          <a:p>
            <a:pPr lvl="0" algn="just"/>
            <a:r>
              <a:rPr lang="es-ES" b="1" dirty="0" smtClean="0">
                <a:solidFill>
                  <a:srgbClr val="FFFF00"/>
                </a:solidFill>
              </a:rPr>
              <a:t>Registros: </a:t>
            </a:r>
            <a:r>
              <a:rPr lang="es-ES" b="1" dirty="0" smtClean="0"/>
              <a:t>E</a:t>
            </a:r>
            <a:r>
              <a:rPr lang="es-ES" dirty="0" smtClean="0"/>
              <a:t>s el área de almacenamiento interno temporal de datos para la CPU.</a:t>
            </a:r>
          </a:p>
          <a:p>
            <a:pPr lvl="0" algn="just"/>
            <a:r>
              <a:rPr lang="es-ES" b="1" dirty="0" smtClean="0">
                <a:solidFill>
                  <a:srgbClr val="FFFF00"/>
                </a:solidFill>
              </a:rPr>
              <a:t>Interconexión interna de la CPU: </a:t>
            </a:r>
            <a:r>
              <a:rPr lang="es-ES" b="1" dirty="0" smtClean="0"/>
              <a:t>S</a:t>
            </a:r>
            <a:r>
              <a:rPr lang="es-ES" dirty="0" smtClean="0"/>
              <a:t>on mecanismos que proporcionan comunicación entre la unidad de control, ALU y registros.</a:t>
            </a:r>
          </a:p>
          <a:p>
            <a:pPr algn="just"/>
            <a:endParaRPr lang="es-ES" dirty="0"/>
          </a:p>
        </p:txBody>
      </p:sp>
      <p:pic>
        <p:nvPicPr>
          <p:cNvPr id="17409" name="Picture 1" descr="C:\Archivos de programa\Microsoft Office\Media\CntCD1\ClipArt4\j0250297.wmf"/>
          <p:cNvPicPr>
            <a:picLocks noChangeAspect="1" noChangeArrowheads="1"/>
          </p:cNvPicPr>
          <p:nvPr/>
        </p:nvPicPr>
        <p:blipFill>
          <a:blip r:embed="rId2" cstate="print"/>
          <a:srcRect/>
          <a:stretch>
            <a:fillRect/>
          </a:stretch>
        </p:blipFill>
        <p:spPr bwMode="auto">
          <a:xfrm>
            <a:off x="7572396" y="5503373"/>
            <a:ext cx="1378479" cy="135462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3"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plus(in)">
                                      <p:cBhvr>
                                        <p:cTn id="29" dur="2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9" presetClass="entr" presetSubtype="0" accel="10000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5" dur="500" fill="hold"/>
                                        <p:tgtEl>
                                          <p:spTgt spid="3">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6" dur="500" fill="hold"/>
                                        <p:tgtEl>
                                          <p:spTgt spid="3">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829576" cy="1143000"/>
          </a:xfrm>
        </p:spPr>
        <p:txBody>
          <a:bodyPr/>
          <a:lstStyle/>
          <a:p>
            <a:pPr algn="ctr"/>
            <a:r>
              <a:rPr lang="es-ES" b="1" dirty="0" smtClean="0">
                <a:solidFill>
                  <a:srgbClr val="FFFF00"/>
                </a:solidFill>
              </a:rPr>
              <a:t>Conclusión</a:t>
            </a:r>
            <a:endParaRPr lang="es-ES" b="1" dirty="0">
              <a:solidFill>
                <a:srgbClr val="FFFF00"/>
              </a:solidFill>
            </a:endParaRPr>
          </a:p>
        </p:txBody>
      </p:sp>
      <p:sp>
        <p:nvSpPr>
          <p:cNvPr id="3" name="2 Marcador de contenido"/>
          <p:cNvSpPr>
            <a:spLocks noGrp="1"/>
          </p:cNvSpPr>
          <p:nvPr>
            <p:ph idx="1"/>
          </p:nvPr>
        </p:nvSpPr>
        <p:spPr>
          <a:xfrm>
            <a:off x="457200" y="1600200"/>
            <a:ext cx="7972452" cy="4525963"/>
          </a:xfrm>
        </p:spPr>
        <p:txBody>
          <a:bodyPr>
            <a:normAutofit fontScale="92500"/>
          </a:bodyPr>
          <a:lstStyle/>
          <a:p>
            <a:pPr algn="just"/>
            <a:r>
              <a:rPr lang="es-ES" b="1" dirty="0" smtClean="0">
                <a:solidFill>
                  <a:srgbClr val="FFFF00"/>
                </a:solidFill>
              </a:rPr>
              <a:t>La arquitectura de computadoras </a:t>
            </a:r>
            <a:r>
              <a:rPr lang="es-ES" dirty="0" smtClean="0"/>
              <a:t>es el diseño conceptual y la estructura operacional fundamental de un sistema de computadora. </a:t>
            </a:r>
          </a:p>
          <a:p>
            <a:pPr algn="just"/>
            <a:r>
              <a:rPr lang="es-ES" dirty="0" smtClean="0"/>
              <a:t>Es decir, es un modelo y una descripción funcional de los requerimientos y las implementaciones de diseño para varias partes de una computadora, con especial interés en la forma en que la unidad central de proceso (CPU) trabaja internamente y accede a las direcciones de memoria.</a:t>
            </a:r>
            <a:endParaRPr lang="es-ES" dirty="0"/>
          </a:p>
        </p:txBody>
      </p:sp>
      <p:pic>
        <p:nvPicPr>
          <p:cNvPr id="1027" name="Picture 3" descr="C:\Archivos de programa\Microsoft Office\MEDIA\CAGCAT10\j0234657.wmf"/>
          <p:cNvPicPr>
            <a:picLocks noChangeAspect="1" noChangeArrowheads="1"/>
          </p:cNvPicPr>
          <p:nvPr/>
        </p:nvPicPr>
        <p:blipFill>
          <a:blip r:embed="rId2" cstate="print"/>
          <a:srcRect/>
          <a:stretch>
            <a:fillRect/>
          </a:stretch>
        </p:blipFill>
        <p:spPr bwMode="auto">
          <a:xfrm>
            <a:off x="5929322" y="214290"/>
            <a:ext cx="1356396" cy="132020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7901014" cy="4525963"/>
          </a:xfrm>
        </p:spPr>
        <p:txBody>
          <a:bodyPr/>
          <a:lstStyle/>
          <a:p>
            <a:pPr algn="just"/>
            <a:r>
              <a:rPr lang="es-ES" b="1" dirty="0" smtClean="0">
                <a:solidFill>
                  <a:srgbClr val="FFFF00"/>
                </a:solidFill>
              </a:rPr>
              <a:t>Y la organización de computadoras </a:t>
            </a:r>
            <a:r>
              <a:rPr lang="es-ES" dirty="0" smtClean="0"/>
              <a:t>es la forma de seleccionar e interconectar componentes de hardware para crear computadoras según los requerimientos de funcionalidad, rendimiento y costo. </a:t>
            </a:r>
          </a:p>
          <a:p>
            <a:pPr algn="just"/>
            <a:endParaRPr lang="es-ES" dirty="0"/>
          </a:p>
        </p:txBody>
      </p:sp>
      <p:pic>
        <p:nvPicPr>
          <p:cNvPr id="2050" name="Picture 2" descr="C:\Archivos de programa\Microsoft Office\MEDIA\CAGCAT10\j0285750.wmf"/>
          <p:cNvPicPr>
            <a:picLocks noChangeAspect="1" noChangeArrowheads="1"/>
          </p:cNvPicPr>
          <p:nvPr/>
        </p:nvPicPr>
        <p:blipFill>
          <a:blip r:embed="rId2" cstate="print"/>
          <a:srcRect/>
          <a:stretch>
            <a:fillRect/>
          </a:stretch>
        </p:blipFill>
        <p:spPr bwMode="auto">
          <a:xfrm>
            <a:off x="2786050" y="4500570"/>
            <a:ext cx="3371164" cy="2071702"/>
          </a:xfrm>
          <a:prstGeom prst="rect">
            <a:avLst/>
          </a:prstGeom>
          <a:noFill/>
        </p:spPr>
      </p:pic>
      <p:sp>
        <p:nvSpPr>
          <p:cNvPr id="5" name="1 Título"/>
          <p:cNvSpPr txBox="1">
            <a:spLocks/>
          </p:cNvSpPr>
          <p:nvPr/>
        </p:nvSpPr>
        <p:spPr>
          <a:xfrm>
            <a:off x="457200" y="274638"/>
            <a:ext cx="782957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600" b="1" i="0" u="none" strike="noStrike" kern="1200" cap="none" spc="0" normalizeH="0" baseline="0" noProof="0" dirty="0" smtClean="0">
                <a:ln>
                  <a:noFill/>
                </a:ln>
                <a:solidFill>
                  <a:srgbClr val="FFFF00"/>
                </a:solidFill>
                <a:effectLst/>
                <a:uLnTx/>
                <a:uFillTx/>
                <a:latin typeface="+mj-lt"/>
                <a:ea typeface="+mj-ea"/>
                <a:cs typeface="+mj-cs"/>
              </a:rPr>
              <a:t>Conclusión</a:t>
            </a:r>
            <a:endParaRPr kumimoji="0" lang="es-ES" sz="4600" b="1" i="0" u="none" strike="noStrike" kern="1200" cap="none" spc="0" normalizeH="0" baseline="0" noProof="0" dirty="0">
              <a:ln>
                <a:noFill/>
              </a:ln>
              <a:solidFill>
                <a:srgbClr val="FFFF00"/>
              </a:solidFill>
              <a:effectLst/>
              <a:uLnTx/>
              <a:uFillTx/>
              <a:latin typeface="+mj-lt"/>
              <a:ea typeface="+mj-ea"/>
              <a:cs typeface="+mj-cs"/>
            </a:endParaRPr>
          </a:p>
        </p:txBody>
      </p:sp>
      <p:pic>
        <p:nvPicPr>
          <p:cNvPr id="6" name="Picture 3" descr="C:\Archivos de programa\Microsoft Office\MEDIA\CAGCAT10\j0234657.wmf"/>
          <p:cNvPicPr>
            <a:picLocks noChangeAspect="1" noChangeArrowheads="1"/>
          </p:cNvPicPr>
          <p:nvPr/>
        </p:nvPicPr>
        <p:blipFill>
          <a:blip r:embed="rId3" cstate="print"/>
          <a:srcRect/>
          <a:stretch>
            <a:fillRect/>
          </a:stretch>
        </p:blipFill>
        <p:spPr bwMode="auto">
          <a:xfrm>
            <a:off x="6169999" y="186035"/>
            <a:ext cx="1356396" cy="132020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1143" y="607207"/>
            <a:ext cx="8115328" cy="1143000"/>
          </a:xfrm>
        </p:spPr>
        <p:txBody>
          <a:bodyPr>
            <a:normAutofit fontScale="90000"/>
          </a:bodyPr>
          <a:lstStyle/>
          <a:p>
            <a:pPr algn="ctr"/>
            <a:r>
              <a:rPr lang="es-ES" dirty="0" smtClean="0"/>
              <a:t/>
            </a:r>
            <a:br>
              <a:rPr lang="es-ES" dirty="0" smtClean="0"/>
            </a:br>
            <a:r>
              <a:rPr lang="es-ES" b="1" dirty="0" smtClean="0">
                <a:solidFill>
                  <a:srgbClr val="FFFF00"/>
                </a:solidFill>
              </a:rPr>
              <a:t>MODELOS DE ARQUITECTURA DE COMPUTADORAS</a:t>
            </a:r>
            <a:r>
              <a:rPr lang="es-ES" b="1" dirty="0" smtClean="0"/>
              <a:t/>
            </a:r>
            <a:br>
              <a:rPr lang="es-ES" b="1" dirty="0" smtClean="0"/>
            </a:br>
            <a:endParaRPr lang="es-ES" b="1" dirty="0"/>
          </a:p>
        </p:txBody>
      </p:sp>
      <p:sp>
        <p:nvSpPr>
          <p:cNvPr id="3" name="2 Marcador de contenido"/>
          <p:cNvSpPr>
            <a:spLocks noGrp="1"/>
          </p:cNvSpPr>
          <p:nvPr>
            <p:ph idx="1"/>
          </p:nvPr>
        </p:nvSpPr>
        <p:spPr>
          <a:xfrm>
            <a:off x="457200" y="1600200"/>
            <a:ext cx="8329642" cy="4525963"/>
          </a:xfrm>
        </p:spPr>
        <p:txBody>
          <a:bodyPr>
            <a:normAutofit lnSpcReduction="10000"/>
          </a:bodyPr>
          <a:lstStyle/>
          <a:p>
            <a:pPr algn="just"/>
            <a:endParaRPr lang="es-ES" b="1" dirty="0" smtClean="0"/>
          </a:p>
          <a:p>
            <a:pPr algn="just"/>
            <a:r>
              <a:rPr lang="es-ES" sz="4400" b="1" dirty="0" smtClean="0"/>
              <a:t>Clásicas.</a:t>
            </a:r>
          </a:p>
          <a:p>
            <a:pPr algn="just">
              <a:buNone/>
            </a:pPr>
            <a:endParaRPr lang="es-ES" sz="4400" b="1" dirty="0" smtClean="0"/>
          </a:p>
          <a:p>
            <a:pPr algn="just"/>
            <a:r>
              <a:rPr lang="es-ES" sz="4400" b="1" dirty="0" smtClean="0"/>
              <a:t>Segmentadas.</a:t>
            </a:r>
          </a:p>
          <a:p>
            <a:pPr algn="just">
              <a:buNone/>
            </a:pPr>
            <a:endParaRPr lang="es-ES" sz="4400" b="1" dirty="0" smtClean="0"/>
          </a:p>
          <a:p>
            <a:pPr algn="just"/>
            <a:r>
              <a:rPr lang="es-ES" sz="4400" b="1" dirty="0" smtClean="0"/>
              <a:t>Multiprocesamiento.</a:t>
            </a:r>
          </a:p>
          <a:p>
            <a:pPr algn="just"/>
            <a:endParaRPr lang="es-ES" b="1" dirty="0"/>
          </a:p>
        </p:txBody>
      </p:sp>
      <p:pic>
        <p:nvPicPr>
          <p:cNvPr id="2050" name="Picture 2" descr="http://t1.gstatic.com/images?q=tbn:ANd9GcQpbrEa0uZvfT93yHsWISja1ZzpfE4YH6fnnM6M7mNCVEc7ssQ4&amp;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04048" y="2276872"/>
            <a:ext cx="3521844" cy="2448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4348" y="428612"/>
            <a:ext cx="7643866" cy="1143000"/>
          </a:xfrm>
        </p:spPr>
        <p:txBody>
          <a:bodyPr>
            <a:normAutofit fontScale="90000"/>
          </a:bodyPr>
          <a:lstStyle/>
          <a:p>
            <a:pPr algn="ctr"/>
            <a:r>
              <a:rPr lang="es-ES" b="1" dirty="0" smtClean="0">
                <a:solidFill>
                  <a:srgbClr val="FFFF00"/>
                </a:solidFill>
              </a:rPr>
              <a:t/>
            </a:r>
            <a:br>
              <a:rPr lang="es-ES" b="1" dirty="0" smtClean="0">
                <a:solidFill>
                  <a:srgbClr val="FFFF00"/>
                </a:solidFill>
              </a:rPr>
            </a:br>
            <a:r>
              <a:rPr lang="es-ES" b="1" dirty="0" smtClean="0">
                <a:solidFill>
                  <a:srgbClr val="FFFF00"/>
                </a:solidFill>
              </a:rPr>
              <a:t>Arquitecturas de Computadoras Clásicas</a:t>
            </a:r>
            <a:br>
              <a:rPr lang="es-ES" b="1" dirty="0" smtClean="0">
                <a:solidFill>
                  <a:srgbClr val="FFFF00"/>
                </a:solidFill>
              </a:rPr>
            </a:br>
            <a:endParaRPr lang="es-ES" dirty="0">
              <a:solidFill>
                <a:srgbClr val="FFFF00"/>
              </a:solidFill>
            </a:endParaRPr>
          </a:p>
        </p:txBody>
      </p:sp>
      <p:sp>
        <p:nvSpPr>
          <p:cNvPr id="3" name="2 Marcador de contenido"/>
          <p:cNvSpPr>
            <a:spLocks noGrp="1"/>
          </p:cNvSpPr>
          <p:nvPr>
            <p:ph idx="1"/>
          </p:nvPr>
        </p:nvSpPr>
        <p:spPr>
          <a:xfrm>
            <a:off x="457200" y="1760557"/>
            <a:ext cx="8186766" cy="4525963"/>
          </a:xfrm>
        </p:spPr>
        <p:txBody>
          <a:bodyPr/>
          <a:lstStyle/>
          <a:p>
            <a:pPr algn="just"/>
            <a:r>
              <a:rPr lang="es-ES" dirty="0" smtClean="0"/>
              <a:t>El modelo clásico de arquitectura de computadoras fué diseñado por </a:t>
            </a:r>
            <a:r>
              <a:rPr lang="es-ES" dirty="0" err="1" smtClean="0"/>
              <a:t>Jhon</a:t>
            </a:r>
            <a:r>
              <a:rPr lang="es-ES" dirty="0" smtClean="0"/>
              <a:t> Von </a:t>
            </a:r>
            <a:r>
              <a:rPr lang="es-ES" dirty="0" err="1" smtClean="0"/>
              <a:t>Newman</a:t>
            </a:r>
            <a:r>
              <a:rPr lang="es-ES" dirty="0" smtClean="0"/>
              <a:t> que consta de los siguientes elementos: </a:t>
            </a:r>
          </a:p>
          <a:p>
            <a:pPr algn="just"/>
            <a:r>
              <a:rPr lang="es-ES" b="1" dirty="0" smtClean="0">
                <a:solidFill>
                  <a:srgbClr val="FFFF00"/>
                </a:solidFill>
              </a:rPr>
              <a:t>Dispositivos de entrada, </a:t>
            </a:r>
          </a:p>
          <a:p>
            <a:pPr algn="just"/>
            <a:r>
              <a:rPr lang="es-ES" b="1" dirty="0" smtClean="0">
                <a:solidFill>
                  <a:srgbClr val="FFFF00"/>
                </a:solidFill>
              </a:rPr>
              <a:t>Dispositivos de proceso, </a:t>
            </a:r>
          </a:p>
          <a:p>
            <a:pPr algn="just"/>
            <a:r>
              <a:rPr lang="es-ES" b="1" dirty="0" smtClean="0">
                <a:solidFill>
                  <a:srgbClr val="FFFF00"/>
                </a:solidFill>
              </a:rPr>
              <a:t>Dispositivos de almacenamiento </a:t>
            </a:r>
          </a:p>
          <a:p>
            <a:pPr algn="just"/>
            <a:r>
              <a:rPr lang="es-ES" b="1" dirty="0" smtClean="0">
                <a:solidFill>
                  <a:srgbClr val="FFFF00"/>
                </a:solidFill>
              </a:rPr>
              <a:t>Dispositivos de salida </a:t>
            </a:r>
          </a:p>
          <a:p>
            <a:pPr algn="just"/>
            <a:endParaRPr lang="es-ES" dirty="0"/>
          </a:p>
        </p:txBody>
      </p:sp>
      <p:pic>
        <p:nvPicPr>
          <p:cNvPr id="2050" name="Picture 2" descr="C:\Archivos de programa\Microsoft Office\Media\CntCD1\Animated\j0254419.gif"/>
          <p:cNvPicPr>
            <a:picLocks noChangeAspect="1" noChangeArrowheads="1" noCrop="1"/>
          </p:cNvPicPr>
          <p:nvPr/>
        </p:nvPicPr>
        <p:blipFill>
          <a:blip r:embed="rId2" cstate="print"/>
          <a:srcRect/>
          <a:stretch>
            <a:fillRect/>
          </a:stretch>
        </p:blipFill>
        <p:spPr bwMode="auto">
          <a:xfrm>
            <a:off x="6572232" y="3212976"/>
            <a:ext cx="2571768" cy="170292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282" y="857232"/>
            <a:ext cx="8358246" cy="3000396"/>
          </a:xfrm>
        </p:spPr>
        <p:txBody>
          <a:bodyPr>
            <a:noAutofit/>
          </a:bodyPr>
          <a:lstStyle/>
          <a:p>
            <a:pPr indent="0" algn="just">
              <a:lnSpc>
                <a:spcPct val="120000"/>
              </a:lnSpc>
              <a:buNone/>
            </a:pPr>
            <a:r>
              <a:rPr lang="es-ES" sz="2400" dirty="0"/>
              <a:t>Estas arquitecturas se desarrollaron en las primeras computadoras </a:t>
            </a:r>
            <a:r>
              <a:rPr lang="es-ES" sz="2400" dirty="0" smtClean="0"/>
              <a:t>electromecánicas </a:t>
            </a:r>
            <a:r>
              <a:rPr lang="es-ES" sz="2400" dirty="0"/>
              <a:t>y de tubos de vacío. </a:t>
            </a:r>
            <a:endParaRPr lang="es-ES" sz="2400" dirty="0" smtClean="0"/>
          </a:p>
          <a:p>
            <a:pPr indent="0" algn="just">
              <a:lnSpc>
                <a:spcPct val="120000"/>
              </a:lnSpc>
              <a:buNone/>
            </a:pPr>
            <a:r>
              <a:rPr lang="es-ES" sz="2400" dirty="0" smtClean="0"/>
              <a:t>Aun </a:t>
            </a:r>
            <a:r>
              <a:rPr lang="es-ES" sz="2400" dirty="0"/>
              <a:t>son usadas en procesadores empotrados de gama baja y </a:t>
            </a:r>
            <a:r>
              <a:rPr lang="es-ES" sz="2400" dirty="0" smtClean="0"/>
              <a:t>son </a:t>
            </a:r>
            <a:r>
              <a:rPr lang="es-ES" sz="2400" dirty="0"/>
              <a:t>la base de la mayoría de las Arquitecturas modernas.</a:t>
            </a:r>
            <a:endParaRPr lang="es-MX" sz="2400" dirty="0"/>
          </a:p>
        </p:txBody>
      </p:sp>
      <p:pic>
        <p:nvPicPr>
          <p:cNvPr id="4098" name="Picture 2" descr="http://t3.gstatic.com/images?q=tbn:ANd9GcR8cS-UBCZj--qrc1s98SaJ50ze2MgUdHmDcUWU_CZt6mzcmlEEX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43570" y="3643314"/>
            <a:ext cx="3112626" cy="2448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3026499452"/>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52280" y="428604"/>
            <a:ext cx="7577372" cy="646331"/>
          </a:xfrm>
          <a:prstGeom prst="rect">
            <a:avLst/>
          </a:prstGeom>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pPr algn="ctr"/>
            <a:r>
              <a:rPr lang="es-ES" sz="3600" b="1" spc="300" dirty="0" smtClean="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rPr>
              <a:t>¿Qué es Arquitectura?</a:t>
            </a:r>
            <a:endParaRPr lang="es-ES" sz="3600" b="1" cap="none"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endParaRPr>
          </a:p>
        </p:txBody>
      </p:sp>
      <p:sp>
        <p:nvSpPr>
          <p:cNvPr id="5" name="4 Rectángulo"/>
          <p:cNvSpPr/>
          <p:nvPr/>
        </p:nvSpPr>
        <p:spPr>
          <a:xfrm>
            <a:off x="847336" y="2214554"/>
            <a:ext cx="7577372" cy="646331"/>
          </a:xfrm>
          <a:prstGeom prst="rect">
            <a:avLst/>
          </a:prstGeom>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pPr algn="ctr"/>
            <a:r>
              <a:rPr lang="es-ES" sz="3600" b="1" spc="300" dirty="0" smtClean="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rPr>
              <a:t>¿Qué es Organización?</a:t>
            </a:r>
            <a:endParaRPr lang="es-ES" sz="3600" b="1" cap="none"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endParaRPr>
          </a:p>
        </p:txBody>
      </p:sp>
      <p:sp>
        <p:nvSpPr>
          <p:cNvPr id="6" name="5 Rectángulo"/>
          <p:cNvSpPr/>
          <p:nvPr/>
        </p:nvSpPr>
        <p:spPr>
          <a:xfrm>
            <a:off x="857224" y="3786190"/>
            <a:ext cx="7577372" cy="1200329"/>
          </a:xfrm>
          <a:prstGeom prst="rect">
            <a:avLst/>
          </a:prstGeom>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pPr algn="ctr"/>
            <a:r>
              <a:rPr lang="es-ES" sz="3600" b="1" spc="300" dirty="0" smtClean="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rPr>
              <a:t>¿Qué Diferencia existe entre las dos?</a:t>
            </a:r>
            <a:endParaRPr lang="es-ES" sz="3600" b="1" cap="none"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endParaRPr>
          </a:p>
        </p:txBody>
      </p:sp>
      <p:pic>
        <p:nvPicPr>
          <p:cNvPr id="2051" name="Picture 3" descr="C:\Documents and Settings\YESYDUC10\Configuración local\Archivos temporales de Internet\Content.IE5\W07NOM80\MCj03710760000[1].wmf"/>
          <p:cNvPicPr>
            <a:picLocks noChangeAspect="1" noChangeArrowheads="1"/>
          </p:cNvPicPr>
          <p:nvPr/>
        </p:nvPicPr>
        <p:blipFill>
          <a:blip r:embed="rId3" cstate="print"/>
          <a:srcRect/>
          <a:stretch>
            <a:fillRect/>
          </a:stretch>
        </p:blipFill>
        <p:spPr bwMode="auto">
          <a:xfrm>
            <a:off x="3786182" y="5242017"/>
            <a:ext cx="1214446" cy="1615983"/>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764704"/>
            <a:ext cx="8219256" cy="4525963"/>
          </a:xfrm>
        </p:spPr>
        <p:txBody>
          <a:bodyPr/>
          <a:lstStyle/>
          <a:p>
            <a:pPr algn="just"/>
            <a:r>
              <a:rPr lang="es-ES" sz="3200" b="1" dirty="0" smtClean="0">
                <a:ea typeface="Times New Roman"/>
              </a:rPr>
              <a:t>Una </a:t>
            </a:r>
            <a:r>
              <a:rPr lang="es-ES" sz="3200" b="1" dirty="0">
                <a:ea typeface="Times New Roman"/>
              </a:rPr>
              <a:t>característica importante de este modelo es que tanto los datos como los programas, se almacenan en la memoria antes de ser utilizados. </a:t>
            </a:r>
            <a:endParaRPr lang="es-MX" sz="3200" b="1" dirty="0">
              <a:latin typeface="Times New Roman"/>
              <a:ea typeface="Times New Roman"/>
            </a:endParaRPr>
          </a:p>
          <a:p>
            <a:pPr algn="just"/>
            <a:endParaRPr lang="es-MX" b="1" dirty="0"/>
          </a:p>
        </p:txBody>
      </p:sp>
      <p:pic>
        <p:nvPicPr>
          <p:cNvPr id="4" name="Imagen 1"/>
          <p:cNvPicPr>
            <a:picLocks noChangeAspect="1" noChangeArrowheads="1"/>
          </p:cNvPicPr>
          <p:nvPr/>
        </p:nvPicPr>
        <p:blipFill>
          <a:blip r:embed="rId2" cstate="print"/>
          <a:srcRect/>
          <a:stretch>
            <a:fillRect/>
          </a:stretch>
        </p:blipFill>
        <p:spPr bwMode="auto">
          <a:xfrm>
            <a:off x="1674554" y="2924944"/>
            <a:ext cx="5940393" cy="325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552820579"/>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124744"/>
            <a:ext cx="8219256" cy="1143000"/>
          </a:xfrm>
        </p:spPr>
        <p:txBody>
          <a:bodyPr>
            <a:noAutofit/>
          </a:bodyPr>
          <a:lstStyle/>
          <a:p>
            <a:pPr algn="ctr"/>
            <a:r>
              <a:rPr lang="es-MX" sz="4000" b="1" dirty="0" smtClean="0">
                <a:solidFill>
                  <a:srgbClr val="FFFF00"/>
                </a:solidFill>
              </a:rPr>
              <a:t>LAS COMPUTADORAS CON ESTA ARQUITECTURA CONSTAN DE CINCO PARTES:</a:t>
            </a:r>
            <a:r>
              <a:rPr lang="es-MX" sz="4000" b="1" dirty="0">
                <a:solidFill>
                  <a:srgbClr val="FFFF00"/>
                </a:solidFill>
              </a:rPr>
              <a:t/>
            </a:r>
            <a:br>
              <a:rPr lang="es-MX" sz="4000" b="1" dirty="0">
                <a:solidFill>
                  <a:srgbClr val="FFFF00"/>
                </a:solidFill>
              </a:rPr>
            </a:br>
            <a:endParaRPr lang="es-MX" sz="4000" b="1" dirty="0">
              <a:solidFill>
                <a:srgbClr val="FFFF00"/>
              </a:solidFill>
            </a:endParaRPr>
          </a:p>
        </p:txBody>
      </p:sp>
      <p:sp>
        <p:nvSpPr>
          <p:cNvPr id="3" name="2 Marcador de contenido"/>
          <p:cNvSpPr>
            <a:spLocks noGrp="1"/>
          </p:cNvSpPr>
          <p:nvPr>
            <p:ph idx="1"/>
          </p:nvPr>
        </p:nvSpPr>
        <p:spPr>
          <a:xfrm>
            <a:off x="395536" y="2339855"/>
            <a:ext cx="7848872" cy="4525963"/>
          </a:xfrm>
        </p:spPr>
        <p:txBody>
          <a:bodyPr>
            <a:normAutofit/>
          </a:bodyPr>
          <a:lstStyle/>
          <a:p>
            <a:pPr lvl="1" algn="just"/>
            <a:r>
              <a:rPr lang="es-MX" sz="3200" b="1" dirty="0" smtClean="0"/>
              <a:t>La </a:t>
            </a:r>
            <a:r>
              <a:rPr lang="es-MX" sz="3200" b="1" dirty="0"/>
              <a:t>unidad aritmético-lógica o ALU</a:t>
            </a:r>
          </a:p>
          <a:p>
            <a:pPr lvl="1" algn="just"/>
            <a:r>
              <a:rPr lang="es-MX" sz="3200" b="1" dirty="0"/>
              <a:t>La unidad de control</a:t>
            </a:r>
          </a:p>
          <a:p>
            <a:pPr lvl="1" algn="just"/>
            <a:r>
              <a:rPr lang="es-MX" sz="3200" b="1" dirty="0"/>
              <a:t>La memoria </a:t>
            </a:r>
          </a:p>
          <a:p>
            <a:pPr lvl="1" algn="just"/>
            <a:r>
              <a:rPr lang="es-MX" sz="3200" b="1" dirty="0"/>
              <a:t>Un dispositivo de entrada/salida </a:t>
            </a:r>
          </a:p>
          <a:p>
            <a:pPr lvl="1" algn="just"/>
            <a:r>
              <a:rPr lang="es-MX" sz="3200" b="1" dirty="0"/>
              <a:t>El bus de datos</a:t>
            </a:r>
          </a:p>
        </p:txBody>
      </p:sp>
    </p:spTree>
    <p:extLst>
      <p:ext uri="{BB962C8B-B14F-4D97-AF65-F5344CB8AC3E}">
        <p14:creationId xmlns:p14="http://schemas.microsoft.com/office/powerpoint/2010/main" xmlns="" val="3414761309"/>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620688"/>
            <a:ext cx="8496944" cy="4525963"/>
          </a:xfrm>
        </p:spPr>
        <p:txBody>
          <a:bodyPr>
            <a:noAutofit/>
          </a:bodyPr>
          <a:lstStyle/>
          <a:p>
            <a:pPr algn="just"/>
            <a:r>
              <a:rPr lang="es-MX" sz="3200" b="1" dirty="0"/>
              <a:t>Fue utilizada en la computadora </a:t>
            </a:r>
            <a:r>
              <a:rPr lang="es-MX" sz="3200" b="1" dirty="0" smtClean="0"/>
              <a:t>ENIAC</a:t>
            </a:r>
            <a:r>
              <a:rPr lang="es-MX" sz="3200" b="1" dirty="0"/>
              <a:t> </a:t>
            </a:r>
            <a:r>
              <a:rPr lang="es-ES_tradnl" sz="3200" b="1" dirty="0" smtClean="0"/>
              <a:t>(</a:t>
            </a:r>
            <a:r>
              <a:rPr lang="es-ES_tradnl" sz="3200" b="1" dirty="0" err="1" smtClean="0"/>
              <a:t>Electronic</a:t>
            </a:r>
            <a:r>
              <a:rPr lang="es-ES_tradnl" sz="3200" b="1" dirty="0" smtClean="0"/>
              <a:t> </a:t>
            </a:r>
            <a:r>
              <a:rPr lang="es-ES_tradnl" sz="3200" b="1" dirty="0" err="1"/>
              <a:t>Numerical</a:t>
            </a:r>
            <a:r>
              <a:rPr lang="es-ES_tradnl" sz="3200" b="1" dirty="0"/>
              <a:t> </a:t>
            </a:r>
            <a:r>
              <a:rPr lang="es-ES_tradnl" sz="3200" b="1" dirty="0" err="1"/>
              <a:t>Integrator</a:t>
            </a:r>
            <a:r>
              <a:rPr lang="es-ES_tradnl" sz="3200" b="1" dirty="0"/>
              <a:t> And </a:t>
            </a:r>
            <a:r>
              <a:rPr lang="es-ES_tradnl" sz="3200" b="1" dirty="0" err="1"/>
              <a:t>Computer</a:t>
            </a:r>
            <a:r>
              <a:rPr lang="es-ES_tradnl" sz="3200" b="1" dirty="0"/>
              <a:t>) </a:t>
            </a:r>
            <a:endParaRPr lang="es-MX" sz="3200" b="1" dirty="0"/>
          </a:p>
          <a:p>
            <a:pPr algn="just"/>
            <a:r>
              <a:rPr lang="es-ES_tradnl" sz="3200" b="1" dirty="0"/>
              <a:t>F</a:t>
            </a:r>
            <a:r>
              <a:rPr lang="es-ES_tradnl" sz="3200" b="1" dirty="0" smtClean="0"/>
              <a:t>ue </a:t>
            </a:r>
            <a:r>
              <a:rPr lang="es-ES_tradnl" sz="3200" b="1" dirty="0"/>
              <a:t>la primera computadora electrónica de uso general en el mundo.    </a:t>
            </a:r>
          </a:p>
          <a:p>
            <a:pPr algn="just"/>
            <a:r>
              <a:rPr lang="es-MX" sz="3200" b="1" dirty="0" smtClean="0"/>
              <a:t>Consiste </a:t>
            </a:r>
            <a:r>
              <a:rPr lang="es-MX" sz="3200" b="1" dirty="0"/>
              <a:t>en una unidad central de proceso que se comunica a través de un solo bus con un banco de memoria en donde se almacenan tanto los códigos de instrucción del programa, como los datos que serán procesados por este</a:t>
            </a:r>
          </a:p>
        </p:txBody>
      </p:sp>
    </p:spTree>
    <p:extLst>
      <p:ext uri="{BB962C8B-B14F-4D97-AF65-F5344CB8AC3E}">
        <p14:creationId xmlns:p14="http://schemas.microsoft.com/office/powerpoint/2010/main" xmlns="" val="1773348670"/>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866798"/>
            <a:ext cx="8043890" cy="5257800"/>
          </a:xfrm>
        </p:spPr>
        <p:txBody>
          <a:bodyPr>
            <a:normAutofit/>
          </a:bodyPr>
          <a:lstStyle/>
          <a:p>
            <a:pPr algn="just"/>
            <a:r>
              <a:rPr lang="es-ES_tradnl" b="1" dirty="0" smtClean="0"/>
              <a:t>La ENIAC Uno de los inconvenientes más grandes de la ENIAC era que tenia que ser programada manualmente mediante conmutadores y conectando y desconectando cables. </a:t>
            </a:r>
          </a:p>
          <a:p>
            <a:pPr algn="just"/>
            <a:endParaRPr lang="es-ES_tradnl" b="1" dirty="0" smtClean="0"/>
          </a:p>
        </p:txBody>
      </p:sp>
      <p:pic>
        <p:nvPicPr>
          <p:cNvPr id="5123" name="Picture 3" descr="C:\Archivos de programa\Microsoft Office\Media\CntCD1\Animated\j0234774.gif"/>
          <p:cNvPicPr>
            <a:picLocks noChangeAspect="1" noChangeArrowheads="1" noCrop="1"/>
          </p:cNvPicPr>
          <p:nvPr/>
        </p:nvPicPr>
        <p:blipFill>
          <a:blip r:embed="rId2" cstate="print"/>
          <a:srcRect/>
          <a:stretch>
            <a:fillRect/>
          </a:stretch>
        </p:blipFill>
        <p:spPr bwMode="auto">
          <a:xfrm>
            <a:off x="1043608" y="3676660"/>
            <a:ext cx="2232248" cy="23457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124" name="Picture 4" descr="C:\Archivos de programa\Microsoft Office\Media\CntCD1\Animated\j0286682.gif"/>
          <p:cNvPicPr>
            <a:picLocks noChangeAspect="1" noChangeArrowheads="1" noCrop="1"/>
          </p:cNvPicPr>
          <p:nvPr/>
        </p:nvPicPr>
        <p:blipFill>
          <a:blip r:embed="rId3" cstate="print"/>
          <a:srcRect/>
          <a:stretch>
            <a:fillRect/>
          </a:stretch>
        </p:blipFill>
        <p:spPr bwMode="auto">
          <a:xfrm>
            <a:off x="4860032" y="3652074"/>
            <a:ext cx="3544300" cy="251323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026" name="Picture 2" descr="http://www.indwes.edu/Faculty/bcupp/lookback/ias.jpg"/>
          <p:cNvPicPr>
            <a:picLocks noChangeAspect="1" noChangeArrowheads="1"/>
          </p:cNvPicPr>
          <p:nvPr/>
        </p:nvPicPr>
        <p:blipFill>
          <a:blip r:embed="rId2" cstate="print"/>
          <a:srcRect/>
          <a:stretch>
            <a:fillRect/>
          </a:stretch>
        </p:blipFill>
        <p:spPr bwMode="auto">
          <a:xfrm>
            <a:off x="0" y="0"/>
            <a:ext cx="9106641" cy="664371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dirty="0"/>
          </a:p>
        </p:txBody>
      </p:sp>
      <p:pic>
        <p:nvPicPr>
          <p:cNvPr id="45060" name="Picture 4" descr="http://hawaii.ls.fi.upm.es/historia/grandes%20logros/Eniac/ENIAC.gif"/>
          <p:cNvPicPr>
            <a:picLocks noChangeAspect="1" noChangeArrowheads="1"/>
          </p:cNvPicPr>
          <p:nvPr/>
        </p:nvPicPr>
        <p:blipFill>
          <a:blip r:embed="rId2" cstate="print"/>
          <a:srcRect/>
          <a:stretch>
            <a:fillRect/>
          </a:stretch>
        </p:blipFill>
        <p:spPr bwMode="auto">
          <a:xfrm>
            <a:off x="428596" y="214290"/>
            <a:ext cx="8286808" cy="642026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1143000"/>
          </a:xfrm>
        </p:spPr>
        <p:txBody>
          <a:bodyPr>
            <a:normAutofit/>
          </a:bodyPr>
          <a:lstStyle/>
          <a:p>
            <a:pPr algn="ctr"/>
            <a:r>
              <a:rPr lang="es-MX" b="1" dirty="0" smtClean="0">
                <a:solidFill>
                  <a:srgbClr val="FFFF00"/>
                </a:solidFill>
              </a:rPr>
              <a:t>ARQUITECTURA VON NEWMAN</a:t>
            </a:r>
            <a:endParaRPr lang="es-MX" b="1" dirty="0">
              <a:solidFill>
                <a:srgbClr val="FFFF00"/>
              </a:solidFill>
            </a:endParaRPr>
          </a:p>
        </p:txBody>
      </p:sp>
      <p:pic>
        <p:nvPicPr>
          <p:cNvPr id="1026" name="Picture 2" descr="C:\Users\user\Escritorio\Escritorio\Escritorio\Arquitectura_von_Neumann.png"/>
          <p:cNvPicPr>
            <a:picLocks noChangeAspect="1" noChangeArrowheads="1"/>
          </p:cNvPicPr>
          <p:nvPr/>
        </p:nvPicPr>
        <p:blipFill>
          <a:blip r:embed="rId2" cstate="print">
            <a:duotone>
              <a:schemeClr val="accent5">
                <a:shade val="45000"/>
                <a:satMod val="135000"/>
              </a:schemeClr>
              <a:prstClr val="white"/>
            </a:duotone>
          </a:blip>
          <a:srcRect/>
          <a:stretch>
            <a:fillRect/>
          </a:stretch>
        </p:blipFill>
        <p:spPr bwMode="auto">
          <a:xfrm>
            <a:off x="485289" y="2060848"/>
            <a:ext cx="8279838" cy="3857652"/>
          </a:xfrm>
          <a:prstGeom prst="rect">
            <a:avLst/>
          </a:prstGeom>
          <a:noFill/>
        </p:spPr>
      </p:pic>
    </p:spTree>
    <p:extLst>
      <p:ext uri="{BB962C8B-B14F-4D97-AF65-F5344CB8AC3E}">
        <p14:creationId xmlns:p14="http://schemas.microsoft.com/office/powerpoint/2010/main" xmlns="" val="520258136"/>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1026" name="Picture 2" descr="http://www.telecable.es/personales/salba/Imagenes/Ud2/Esquema_CPU.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9752" y="548680"/>
            <a:ext cx="4176464" cy="57708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39964405"/>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00562" y="428604"/>
            <a:ext cx="4357718" cy="6858048"/>
          </a:xfrm>
        </p:spPr>
        <p:txBody>
          <a:bodyPr>
            <a:normAutofit fontScale="62500" lnSpcReduction="20000"/>
          </a:bodyPr>
          <a:lstStyle/>
          <a:p>
            <a:pPr lvl="0" algn="just"/>
            <a:r>
              <a:rPr lang="es-ES_tradnl" dirty="0" smtClean="0">
                <a:solidFill>
                  <a:srgbClr val="FFFF00"/>
                </a:solidFill>
              </a:rPr>
              <a:t>Registro Temporal de Memoria “Buffer” </a:t>
            </a:r>
            <a:r>
              <a:rPr lang="es-ES_tradnl" b="1" dirty="0" smtClean="0">
                <a:solidFill>
                  <a:srgbClr val="C00000"/>
                </a:solidFill>
              </a:rPr>
              <a:t>(MBR): </a:t>
            </a:r>
            <a:r>
              <a:rPr lang="es-ES_tradnl" dirty="0" smtClean="0"/>
              <a:t>Contiene una palabra que debe ser almacenada en memoria, o recibe una palabra procedente de la memoria.</a:t>
            </a:r>
            <a:endParaRPr lang="es-ES" dirty="0" smtClean="0"/>
          </a:p>
          <a:p>
            <a:pPr algn="just"/>
            <a:r>
              <a:rPr lang="es-ES_tradnl" dirty="0" smtClean="0">
                <a:solidFill>
                  <a:srgbClr val="FFFF00"/>
                </a:solidFill>
              </a:rPr>
              <a:t>Registro Temporal de Instrucción </a:t>
            </a:r>
            <a:r>
              <a:rPr lang="es-ES_tradnl" b="1" dirty="0" smtClean="0">
                <a:solidFill>
                  <a:srgbClr val="FFFF00"/>
                </a:solidFill>
              </a:rPr>
              <a:t>(IBR): </a:t>
            </a:r>
            <a:r>
              <a:rPr lang="es-ES_tradnl" dirty="0" smtClean="0"/>
              <a:t>Almacena temporalmente la instrucción contenida en la parte derecha de una palabra.</a:t>
            </a:r>
            <a:endParaRPr lang="es-ES" dirty="0" smtClean="0"/>
          </a:p>
          <a:p>
            <a:pPr algn="just"/>
            <a:r>
              <a:rPr lang="es-ES_tradnl" dirty="0" smtClean="0">
                <a:solidFill>
                  <a:srgbClr val="FFFF00"/>
                </a:solidFill>
              </a:rPr>
              <a:t>Registro de Instrucción </a:t>
            </a:r>
            <a:r>
              <a:rPr lang="es-ES_tradnl" b="1" dirty="0" smtClean="0">
                <a:solidFill>
                  <a:srgbClr val="00B050"/>
                </a:solidFill>
              </a:rPr>
              <a:t>(IR): </a:t>
            </a:r>
            <a:r>
              <a:rPr lang="es-ES_tradnl" dirty="0" smtClean="0"/>
              <a:t>Contiene el código de operación de la instrucción que se va a ejecutar.</a:t>
            </a:r>
            <a:endParaRPr lang="es-ES" dirty="0" smtClean="0"/>
          </a:p>
          <a:p>
            <a:pPr lvl="0" algn="just"/>
            <a:r>
              <a:rPr lang="es-ES_tradnl" dirty="0" smtClean="0">
                <a:solidFill>
                  <a:srgbClr val="FFFF00"/>
                </a:solidFill>
              </a:rPr>
              <a:t>Registro de Dirección de Memoria </a:t>
            </a:r>
            <a:r>
              <a:rPr lang="es-ES_tradnl" b="1" dirty="0" smtClean="0">
                <a:solidFill>
                  <a:srgbClr val="0070C0"/>
                </a:solidFill>
              </a:rPr>
              <a:t>(MAR): </a:t>
            </a:r>
            <a:r>
              <a:rPr lang="es-ES_tradnl" dirty="0" smtClean="0"/>
              <a:t>Especifica la dirección de memoria de la palabra que va a ser escrita o leída en </a:t>
            </a:r>
            <a:r>
              <a:rPr lang="es-ES_tradnl" b="1" dirty="0" smtClean="0">
                <a:solidFill>
                  <a:srgbClr val="C00000"/>
                </a:solidFill>
              </a:rPr>
              <a:t>MBR.</a:t>
            </a:r>
            <a:endParaRPr lang="es-ES" b="1" dirty="0" smtClean="0">
              <a:solidFill>
                <a:srgbClr val="C00000"/>
              </a:solidFill>
            </a:endParaRPr>
          </a:p>
          <a:p>
            <a:pPr lvl="0" algn="just"/>
            <a:r>
              <a:rPr lang="es-ES_tradnl" dirty="0" smtClean="0">
                <a:solidFill>
                  <a:srgbClr val="FFFF00"/>
                </a:solidFill>
              </a:rPr>
              <a:t>Contador de Programa </a:t>
            </a:r>
            <a:r>
              <a:rPr lang="es-ES_tradnl" b="1" dirty="0" smtClean="0">
                <a:solidFill>
                  <a:srgbClr val="7030A0"/>
                </a:solidFill>
              </a:rPr>
              <a:t>(PC): </a:t>
            </a:r>
            <a:r>
              <a:rPr lang="es-ES_tradnl" dirty="0" smtClean="0"/>
              <a:t>Contiene la dirección de la siguiente pareja de instrucciones que se traerán de memoria.</a:t>
            </a:r>
            <a:endParaRPr lang="es-ES" dirty="0" smtClean="0"/>
          </a:p>
          <a:p>
            <a:pPr lvl="0" algn="just"/>
            <a:r>
              <a:rPr lang="es-ES_tradnl" dirty="0" smtClean="0">
                <a:solidFill>
                  <a:srgbClr val="FFFF00"/>
                </a:solidFill>
              </a:rPr>
              <a:t>Acumulador </a:t>
            </a:r>
            <a:r>
              <a:rPr lang="es-ES_tradnl" b="1" dirty="0" smtClean="0">
                <a:solidFill>
                  <a:schemeClr val="accent2"/>
                </a:solidFill>
              </a:rPr>
              <a:t>(AC) </a:t>
            </a:r>
            <a:r>
              <a:rPr lang="es-ES_tradnl" dirty="0" smtClean="0">
                <a:solidFill>
                  <a:srgbClr val="FFFF00"/>
                </a:solidFill>
              </a:rPr>
              <a:t>Multiplicador Cociente </a:t>
            </a:r>
            <a:r>
              <a:rPr lang="es-ES_tradnl" b="1" dirty="0" smtClean="0">
                <a:solidFill>
                  <a:srgbClr val="C00000"/>
                </a:solidFill>
              </a:rPr>
              <a:t>(MQ): </a:t>
            </a:r>
            <a:r>
              <a:rPr lang="es-ES_tradnl" dirty="0" smtClean="0"/>
              <a:t>Se emplean para almacenar temporalmente operandos y resultados de operaciones de la ALU.</a:t>
            </a:r>
            <a:endParaRPr lang="es-ES" dirty="0" smtClean="0"/>
          </a:p>
          <a:p>
            <a:pPr algn="just">
              <a:buNone/>
            </a:pPr>
            <a:endParaRPr lang="es-ES" dirty="0" smtClean="0"/>
          </a:p>
          <a:p>
            <a:pPr algn="just">
              <a:buNone/>
            </a:pPr>
            <a:endParaRPr lang="es-ES" dirty="0"/>
          </a:p>
        </p:txBody>
      </p:sp>
      <p:pic>
        <p:nvPicPr>
          <p:cNvPr id="4" name="3 Imagen"/>
          <p:cNvPicPr/>
          <p:nvPr/>
        </p:nvPicPr>
        <p:blipFill>
          <a:blip r:embed="rId2" cstate="print"/>
          <a:srcRect/>
          <a:stretch>
            <a:fillRect/>
          </a:stretch>
        </p:blipFill>
        <p:spPr bwMode="auto">
          <a:xfrm>
            <a:off x="214282" y="428604"/>
            <a:ext cx="4372005" cy="6143668"/>
          </a:xfrm>
          <a:prstGeom prst="rect">
            <a:avLst/>
          </a:prstGeom>
          <a:noFill/>
          <a:ln w="9525">
            <a:noFill/>
            <a:miter lim="800000"/>
            <a:headEnd/>
            <a:tailEnd/>
          </a:ln>
        </p:spPr>
      </p:pic>
      <p:sp>
        <p:nvSpPr>
          <p:cNvPr id="5" name="4 Rectángulo"/>
          <p:cNvSpPr/>
          <p:nvPr/>
        </p:nvSpPr>
        <p:spPr>
          <a:xfrm>
            <a:off x="1043607" y="2420888"/>
            <a:ext cx="805943" cy="2880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539553" y="4005064"/>
            <a:ext cx="576064" cy="28803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7" name="6 Rectángulo"/>
          <p:cNvSpPr/>
          <p:nvPr/>
        </p:nvSpPr>
        <p:spPr>
          <a:xfrm>
            <a:off x="539552" y="4725144"/>
            <a:ext cx="576064" cy="288032"/>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8" name="7 Rectángulo"/>
          <p:cNvSpPr/>
          <p:nvPr/>
        </p:nvSpPr>
        <p:spPr>
          <a:xfrm>
            <a:off x="1835696" y="4725144"/>
            <a:ext cx="504056" cy="288032"/>
          </a:xfrm>
          <a:prstGeom prst="rect">
            <a:avLst/>
          </a:prstGeom>
          <a:noFill/>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9" name="8 Rectángulo"/>
          <p:cNvSpPr/>
          <p:nvPr/>
        </p:nvSpPr>
        <p:spPr>
          <a:xfrm>
            <a:off x="1835696" y="4005064"/>
            <a:ext cx="504056" cy="288032"/>
          </a:xfrm>
          <a:prstGeom prst="rect">
            <a:avLst/>
          </a:prstGeom>
          <a:noFill/>
          <a:ln w="3810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a:solidFill>
                  <a:srgbClr val="7030A0"/>
                </a:solidFill>
              </a:ln>
            </a:endParaRPr>
          </a:p>
        </p:txBody>
      </p:sp>
      <p:sp>
        <p:nvSpPr>
          <p:cNvPr id="10" name="9 Rectángulo"/>
          <p:cNvSpPr/>
          <p:nvPr/>
        </p:nvSpPr>
        <p:spPr>
          <a:xfrm>
            <a:off x="567262" y="1052736"/>
            <a:ext cx="648072" cy="216024"/>
          </a:xfrm>
          <a:prstGeom prst="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11" name="10 Rectángulo"/>
          <p:cNvSpPr/>
          <p:nvPr/>
        </p:nvSpPr>
        <p:spPr>
          <a:xfrm>
            <a:off x="1619673" y="1052736"/>
            <a:ext cx="720080" cy="2160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500034" y="642918"/>
            <a:ext cx="8358246" cy="6000792"/>
          </a:xfrm>
        </p:spPr>
        <p:txBody>
          <a:bodyPr>
            <a:normAutofit fontScale="92500" lnSpcReduction="20000"/>
          </a:bodyPr>
          <a:lstStyle/>
          <a:p>
            <a:pPr algn="just"/>
            <a:r>
              <a:rPr lang="es-ES_tradnl" b="1" dirty="0" smtClean="0">
                <a:solidFill>
                  <a:srgbClr val="FFFF00"/>
                </a:solidFill>
              </a:rPr>
              <a:t>Virtualmente todas las computadoras se han diseñado  basándose en los conceptos desarrollados por von Neumann. Tal diseño se conoce como Arquitectura de von Neumann y se basa en tres conceptos clave:</a:t>
            </a:r>
          </a:p>
          <a:p>
            <a:pPr algn="just">
              <a:buNone/>
            </a:pPr>
            <a:endParaRPr lang="es-ES" dirty="0" smtClean="0"/>
          </a:p>
          <a:p>
            <a:pPr lvl="0" algn="just"/>
            <a:r>
              <a:rPr lang="es-ES_tradnl" b="1" dirty="0" smtClean="0"/>
              <a:t>Los datos y las instrucciones se almacenan en una sola memoria de lectura - escritura.</a:t>
            </a:r>
            <a:endParaRPr lang="es-ES" b="1" dirty="0" smtClean="0"/>
          </a:p>
          <a:p>
            <a:pPr lvl="0" algn="just"/>
            <a:r>
              <a:rPr lang="es-ES_tradnl" b="1" dirty="0" smtClean="0"/>
              <a:t>Los contenidos de esta memoria se direccionan indicando su posición, sin considerar el tipo de dato contenido en la misma.</a:t>
            </a:r>
            <a:endParaRPr lang="es-ES" b="1" dirty="0" smtClean="0"/>
          </a:p>
          <a:p>
            <a:pPr lvl="0" algn="just"/>
            <a:r>
              <a:rPr lang="es-ES_tradnl" b="1" dirty="0" smtClean="0"/>
              <a:t>La ejecución se produce siguiendo una secuencia de instrucción tras instrucción (a no ser que dicha instrucción se modifique explícitamente).</a:t>
            </a:r>
            <a:endParaRPr lang="es-ES" b="1" dirty="0" smtClean="0"/>
          </a:p>
          <a:p>
            <a:pPr algn="just"/>
            <a:endParaRPr lang="es-ES" dirty="0"/>
          </a:p>
        </p:txBody>
      </p:sp>
      <p:pic>
        <p:nvPicPr>
          <p:cNvPr id="7170" name="Picture 2" descr="C:\Archivos de programa\Microsoft Office\Media\CntCD1\Animated\j0323763.gif"/>
          <p:cNvPicPr>
            <a:picLocks noChangeAspect="1" noChangeArrowheads="1" noCrop="1"/>
          </p:cNvPicPr>
          <p:nvPr/>
        </p:nvPicPr>
        <p:blipFill>
          <a:blip r:embed="rId2" cstate="print"/>
          <a:srcRect/>
          <a:stretch>
            <a:fillRect/>
          </a:stretch>
        </p:blipFill>
        <p:spPr bwMode="auto">
          <a:xfrm>
            <a:off x="0" y="1268760"/>
            <a:ext cx="942975" cy="101917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dissolve">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wipe(down)">
                                      <p:cBhvr>
                                        <p:cTn id="30" dur="580">
                                          <p:stCondLst>
                                            <p:cond delay="0"/>
                                          </p:stCondLst>
                                        </p:cTn>
                                        <p:tgtEl>
                                          <p:spTgt spid="6">
                                            <p:txEl>
                                              <p:pRg st="3" end="3"/>
                                            </p:txEl>
                                          </p:spTgt>
                                        </p:tgtEl>
                                      </p:cBhvr>
                                    </p:animEffect>
                                    <p:anim calcmode="lin" valueType="num">
                                      <p:cBhvr>
                                        <p:cTn id="31" dur="1822" tmFilter="0,0; 0.14,0.36; 0.43,0.73; 0.71,0.91; 1.0,1.0">
                                          <p:stCondLst>
                                            <p:cond delay="0"/>
                                          </p:stCondLst>
                                        </p:cTn>
                                        <p:tgtEl>
                                          <p:spTgt spid="6">
                                            <p:txEl>
                                              <p:pRg st="3" end="3"/>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xEl>
                                              <p:pRg st="3" end="3"/>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xEl>
                                              <p:pRg st="3" end="3"/>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xEl>
                                              <p:pRg st="3" end="3"/>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xEl>
                                              <p:pRg st="3" end="3"/>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xEl>
                                              <p:pRg st="3" end="3"/>
                                            </p:txEl>
                                          </p:spTgt>
                                        </p:tgtEl>
                                      </p:cBhvr>
                                      <p:to x="100000" y="60000"/>
                                    </p:animScale>
                                    <p:animScale>
                                      <p:cBhvr>
                                        <p:cTn id="37" dur="166" decel="50000">
                                          <p:stCondLst>
                                            <p:cond delay="676"/>
                                          </p:stCondLst>
                                        </p:cTn>
                                        <p:tgtEl>
                                          <p:spTgt spid="6">
                                            <p:txEl>
                                              <p:pRg st="3" end="3"/>
                                            </p:txEl>
                                          </p:spTgt>
                                        </p:tgtEl>
                                      </p:cBhvr>
                                      <p:to x="100000" y="100000"/>
                                    </p:animScale>
                                    <p:animScale>
                                      <p:cBhvr>
                                        <p:cTn id="38" dur="26">
                                          <p:stCondLst>
                                            <p:cond delay="1312"/>
                                          </p:stCondLst>
                                        </p:cTn>
                                        <p:tgtEl>
                                          <p:spTgt spid="6">
                                            <p:txEl>
                                              <p:pRg st="3" end="3"/>
                                            </p:txEl>
                                          </p:spTgt>
                                        </p:tgtEl>
                                      </p:cBhvr>
                                      <p:to x="100000" y="80000"/>
                                    </p:animScale>
                                    <p:animScale>
                                      <p:cBhvr>
                                        <p:cTn id="39" dur="166" decel="50000">
                                          <p:stCondLst>
                                            <p:cond delay="1338"/>
                                          </p:stCondLst>
                                        </p:cTn>
                                        <p:tgtEl>
                                          <p:spTgt spid="6">
                                            <p:txEl>
                                              <p:pRg st="3" end="3"/>
                                            </p:txEl>
                                          </p:spTgt>
                                        </p:tgtEl>
                                      </p:cBhvr>
                                      <p:to x="100000" y="100000"/>
                                    </p:animScale>
                                    <p:animScale>
                                      <p:cBhvr>
                                        <p:cTn id="40" dur="26">
                                          <p:stCondLst>
                                            <p:cond delay="1642"/>
                                          </p:stCondLst>
                                        </p:cTn>
                                        <p:tgtEl>
                                          <p:spTgt spid="6">
                                            <p:txEl>
                                              <p:pRg st="3" end="3"/>
                                            </p:txEl>
                                          </p:spTgt>
                                        </p:tgtEl>
                                      </p:cBhvr>
                                      <p:to x="100000" y="90000"/>
                                    </p:animScale>
                                    <p:animScale>
                                      <p:cBhvr>
                                        <p:cTn id="41" dur="166" decel="50000">
                                          <p:stCondLst>
                                            <p:cond delay="1668"/>
                                          </p:stCondLst>
                                        </p:cTn>
                                        <p:tgtEl>
                                          <p:spTgt spid="6">
                                            <p:txEl>
                                              <p:pRg st="3" end="3"/>
                                            </p:txEl>
                                          </p:spTgt>
                                        </p:tgtEl>
                                      </p:cBhvr>
                                      <p:to x="100000" y="100000"/>
                                    </p:animScale>
                                    <p:animScale>
                                      <p:cBhvr>
                                        <p:cTn id="42" dur="26">
                                          <p:stCondLst>
                                            <p:cond delay="1808"/>
                                          </p:stCondLst>
                                        </p:cTn>
                                        <p:tgtEl>
                                          <p:spTgt spid="6">
                                            <p:txEl>
                                              <p:pRg st="3" end="3"/>
                                            </p:txEl>
                                          </p:spTgt>
                                        </p:tgtEl>
                                      </p:cBhvr>
                                      <p:to x="100000" y="95000"/>
                                    </p:animScale>
                                    <p:animScale>
                                      <p:cBhvr>
                                        <p:cTn id="43" dur="166" decel="50000">
                                          <p:stCondLst>
                                            <p:cond delay="1834"/>
                                          </p:stCondLst>
                                        </p:cTn>
                                        <p:tgtEl>
                                          <p:spTgt spid="6">
                                            <p:txEl>
                                              <p:pRg st="3" end="3"/>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35" presetClass="entr" presetSubtype="0"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fade">
                                      <p:cBhvr>
                                        <p:cTn id="48" dur="2000"/>
                                        <p:tgtEl>
                                          <p:spTgt spid="6">
                                            <p:txEl>
                                              <p:pRg st="4" end="4"/>
                                            </p:txEl>
                                          </p:spTgt>
                                        </p:tgtEl>
                                      </p:cBhvr>
                                    </p:animEffect>
                                    <p:anim calcmode="lin" valueType="num">
                                      <p:cBhvr>
                                        <p:cTn id="49" dur="2000" fill="hold"/>
                                        <p:tgtEl>
                                          <p:spTgt spid="6">
                                            <p:txEl>
                                              <p:pRg st="4" end="4"/>
                                            </p:txEl>
                                          </p:spTgt>
                                        </p:tgtEl>
                                        <p:attrNameLst>
                                          <p:attrName>style.rotation</p:attrName>
                                        </p:attrNameLst>
                                      </p:cBhvr>
                                      <p:tavLst>
                                        <p:tav tm="0">
                                          <p:val>
                                            <p:fltVal val="720"/>
                                          </p:val>
                                        </p:tav>
                                        <p:tav tm="100000">
                                          <p:val>
                                            <p:fltVal val="0"/>
                                          </p:val>
                                        </p:tav>
                                      </p:tavLst>
                                    </p:anim>
                                    <p:anim calcmode="lin" valueType="num">
                                      <p:cBhvr>
                                        <p:cTn id="50" dur="2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51" dur="2000" fill="hold"/>
                                        <p:tgtEl>
                                          <p:spTgt spid="6">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52280" y="428604"/>
            <a:ext cx="7577372" cy="1200329"/>
          </a:xfrm>
          <a:prstGeom prst="rect">
            <a:avLst/>
          </a:prstGeom>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pPr algn="ctr"/>
            <a:r>
              <a:rPr lang="es-ES" sz="3600" b="1" spc="300" dirty="0" smtClean="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rPr>
              <a:t>¿Qué es la Arquitectura de Computadoras?</a:t>
            </a:r>
            <a:endParaRPr lang="es-ES" sz="3600" b="1" cap="none"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endParaRPr>
          </a:p>
        </p:txBody>
      </p:sp>
      <p:sp>
        <p:nvSpPr>
          <p:cNvPr id="5" name="4 Rectángulo"/>
          <p:cNvSpPr/>
          <p:nvPr/>
        </p:nvSpPr>
        <p:spPr>
          <a:xfrm>
            <a:off x="847336" y="2214554"/>
            <a:ext cx="7577372" cy="1200329"/>
          </a:xfrm>
          <a:prstGeom prst="rect">
            <a:avLst/>
          </a:prstGeom>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pPr algn="ctr"/>
            <a:r>
              <a:rPr lang="es-ES" sz="3600" b="1" spc="300" dirty="0" smtClean="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rPr>
              <a:t>¿Qué es la Organización de Computadoras?</a:t>
            </a:r>
            <a:endParaRPr lang="es-ES" sz="3600" b="1" cap="none"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endParaRPr>
          </a:p>
        </p:txBody>
      </p:sp>
      <p:sp>
        <p:nvSpPr>
          <p:cNvPr id="6" name="5 Rectángulo"/>
          <p:cNvSpPr/>
          <p:nvPr/>
        </p:nvSpPr>
        <p:spPr>
          <a:xfrm>
            <a:off x="852280" y="4071942"/>
            <a:ext cx="7577372" cy="1200329"/>
          </a:xfrm>
          <a:prstGeom prst="rect">
            <a:avLst/>
          </a:prstGeom>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pPr algn="ctr"/>
            <a:r>
              <a:rPr lang="es-ES" sz="3600" b="1" spc="300" dirty="0" smtClean="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rPr>
              <a:t>¿Qué Diferencia existe entre las dos?</a:t>
            </a:r>
            <a:endParaRPr lang="es-ES" sz="3600" b="1" cap="none"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endParaRPr>
          </a:p>
        </p:txBody>
      </p:sp>
      <p:pic>
        <p:nvPicPr>
          <p:cNvPr id="2051" name="Picture 3" descr="C:\Documents and Settings\YESYDUC10\Configuración local\Archivos temporales de Internet\Content.IE5\W07NOM80\MCj03710760000[1].wmf"/>
          <p:cNvPicPr>
            <a:picLocks noChangeAspect="1" noChangeArrowheads="1"/>
          </p:cNvPicPr>
          <p:nvPr/>
        </p:nvPicPr>
        <p:blipFill>
          <a:blip r:embed="rId3" cstate="print"/>
          <a:srcRect/>
          <a:stretch>
            <a:fillRect/>
          </a:stretch>
        </p:blipFill>
        <p:spPr bwMode="auto">
          <a:xfrm>
            <a:off x="3786182" y="5242017"/>
            <a:ext cx="1214446" cy="1615983"/>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solidFill>
                  <a:srgbClr val="FFFF00"/>
                </a:solidFill>
              </a:rPr>
              <a:t>DESVENTAJA</a:t>
            </a:r>
            <a:endParaRPr lang="es-MX" b="1" dirty="0">
              <a:solidFill>
                <a:srgbClr val="FFFF00"/>
              </a:solidFill>
            </a:endParaRPr>
          </a:p>
        </p:txBody>
      </p:sp>
      <p:sp>
        <p:nvSpPr>
          <p:cNvPr id="3" name="2 Marcador de contenido"/>
          <p:cNvSpPr>
            <a:spLocks noGrp="1"/>
          </p:cNvSpPr>
          <p:nvPr>
            <p:ph idx="1"/>
          </p:nvPr>
        </p:nvSpPr>
        <p:spPr>
          <a:xfrm>
            <a:off x="457200" y="1600200"/>
            <a:ext cx="8435280" cy="4925144"/>
          </a:xfrm>
        </p:spPr>
        <p:txBody>
          <a:bodyPr>
            <a:normAutofit fontScale="92500"/>
          </a:bodyPr>
          <a:lstStyle/>
          <a:p>
            <a:pPr algn="just"/>
            <a:r>
              <a:rPr lang="es-MX" b="1" dirty="0"/>
              <a:t>La principal desventaja de esta arquitectura, es que el bus de datos y direcciones único se convierte en un cuello de botella por el cual debe pasar toda la información que se lee de o se escribe a la memoria, obligando a que todos los accesos a esta sean secuenciales. </a:t>
            </a:r>
          </a:p>
          <a:p>
            <a:pPr algn="just"/>
            <a:r>
              <a:rPr lang="es-MX" b="1" dirty="0"/>
              <a:t>Esto limita el grado de paralelismo (acciones que se pueden realizar al mismo tiempo) y por lo tanto, el desempeño de la computadora. Este efecto se conoce como el cuello de botella de Von </a:t>
            </a:r>
            <a:r>
              <a:rPr lang="es-MX" b="1" dirty="0" err="1"/>
              <a:t>Newman</a:t>
            </a:r>
            <a:r>
              <a:rPr lang="es-MX" b="1" dirty="0"/>
              <a:t>.</a:t>
            </a:r>
          </a:p>
          <a:p>
            <a:endParaRPr lang="es-MX" b="1" dirty="0"/>
          </a:p>
        </p:txBody>
      </p:sp>
    </p:spTree>
    <p:extLst>
      <p:ext uri="{BB962C8B-B14F-4D97-AF65-F5344CB8AC3E}">
        <p14:creationId xmlns:p14="http://schemas.microsoft.com/office/powerpoint/2010/main" xmlns="" val="2005031419"/>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260648"/>
            <a:ext cx="7467600" cy="1143000"/>
          </a:xfrm>
        </p:spPr>
        <p:txBody>
          <a:bodyPr>
            <a:normAutofit/>
          </a:bodyPr>
          <a:lstStyle/>
          <a:p>
            <a:pPr algn="ctr"/>
            <a:r>
              <a:rPr lang="es-MX" b="1" dirty="0">
                <a:solidFill>
                  <a:srgbClr val="FFFF00"/>
                </a:solidFill>
                <a:latin typeface="Arial" pitchFamily="34" charset="0"/>
                <a:cs typeface="Arial" pitchFamily="34" charset="0"/>
              </a:rPr>
              <a:t>Arquitectura </a:t>
            </a:r>
            <a:r>
              <a:rPr lang="es-MX" b="1" dirty="0" smtClean="0">
                <a:solidFill>
                  <a:srgbClr val="FFFF00"/>
                </a:solidFill>
                <a:latin typeface="Arial" pitchFamily="34" charset="0"/>
                <a:cs typeface="Arial" pitchFamily="34" charset="0"/>
              </a:rPr>
              <a:t>Harvard</a:t>
            </a:r>
            <a:endParaRPr lang="es-MX" dirty="0">
              <a:solidFill>
                <a:srgbClr val="FFFF00"/>
              </a:solidFill>
            </a:endParaRPr>
          </a:p>
        </p:txBody>
      </p:sp>
      <p:sp>
        <p:nvSpPr>
          <p:cNvPr id="3" name="2 Marcador de contenido"/>
          <p:cNvSpPr>
            <a:spLocks noGrp="1"/>
          </p:cNvSpPr>
          <p:nvPr>
            <p:ph idx="1"/>
          </p:nvPr>
        </p:nvSpPr>
        <p:spPr>
          <a:xfrm>
            <a:off x="498376" y="1556792"/>
            <a:ext cx="8147248" cy="3096343"/>
          </a:xfrm>
        </p:spPr>
        <p:txBody>
          <a:bodyPr>
            <a:noAutofit/>
          </a:bodyPr>
          <a:lstStyle/>
          <a:p>
            <a:pPr marL="82550" indent="-46038" algn="just">
              <a:buNone/>
            </a:pPr>
            <a:r>
              <a:rPr lang="es-MX" sz="3200" b="1" dirty="0" smtClean="0">
                <a:latin typeface="Arial" pitchFamily="34" charset="0"/>
                <a:cs typeface="Arial" pitchFamily="34" charset="0"/>
              </a:rPr>
              <a:t>Esta </a:t>
            </a:r>
            <a:r>
              <a:rPr lang="es-MX" sz="3200" b="1" dirty="0">
                <a:latin typeface="Arial" pitchFamily="34" charset="0"/>
                <a:cs typeface="Arial" pitchFamily="34" charset="0"/>
              </a:rPr>
              <a:t>arquitectura surgió en la universidad del mismo nombre, poco después de que la arquitectura Von </a:t>
            </a:r>
            <a:r>
              <a:rPr lang="es-MX" sz="3200" b="1" dirty="0" err="1">
                <a:latin typeface="Arial" pitchFamily="34" charset="0"/>
                <a:cs typeface="Arial" pitchFamily="34" charset="0"/>
              </a:rPr>
              <a:t>Newman</a:t>
            </a:r>
            <a:r>
              <a:rPr lang="es-MX" sz="3200" b="1" dirty="0">
                <a:latin typeface="Arial" pitchFamily="34" charset="0"/>
                <a:cs typeface="Arial" pitchFamily="34" charset="0"/>
              </a:rPr>
              <a:t> apareciera en la universidad de Princeton. Al igual que en la arquitectura Von </a:t>
            </a:r>
            <a:r>
              <a:rPr lang="es-MX" sz="3200" b="1" dirty="0" err="1">
                <a:latin typeface="Arial" pitchFamily="34" charset="0"/>
                <a:cs typeface="Arial" pitchFamily="34" charset="0"/>
              </a:rPr>
              <a:t>Newman</a:t>
            </a:r>
            <a:r>
              <a:rPr lang="es-MX" sz="3200" b="1" dirty="0">
                <a:latin typeface="Arial" pitchFamily="34" charset="0"/>
                <a:cs typeface="Arial" pitchFamily="34" charset="0"/>
              </a:rPr>
              <a:t>, el programa se almacena como un código numérico en la memoria, pero no en el mismo espacio de memoria ni en el mismo formato que los datos. </a:t>
            </a:r>
          </a:p>
          <a:p>
            <a:endParaRPr lang="es-MX" sz="3200" b="1" dirty="0"/>
          </a:p>
        </p:txBody>
      </p:sp>
      <p:sp>
        <p:nvSpPr>
          <p:cNvPr id="4" name="3 Rectángulo"/>
          <p:cNvSpPr/>
          <p:nvPr/>
        </p:nvSpPr>
        <p:spPr>
          <a:xfrm>
            <a:off x="2286000" y="1997839"/>
            <a:ext cx="4572000" cy="369332"/>
          </a:xfrm>
          <a:prstGeom prst="rect">
            <a:avLst/>
          </a:prstGeom>
        </p:spPr>
        <p:txBody>
          <a:bodyPr>
            <a:spAutoFit/>
          </a:bodyPr>
          <a:lstStyle/>
          <a:p>
            <a:pPr algn="just">
              <a:buNone/>
            </a:pPr>
            <a:endParaRPr lang="es-MX" dirty="0">
              <a:latin typeface="Arial" pitchFamily="34" charset="0"/>
              <a:cs typeface="Arial" pitchFamily="34" charset="0"/>
            </a:endParaRPr>
          </a:p>
        </p:txBody>
      </p:sp>
    </p:spTree>
    <p:extLst>
      <p:ext uri="{BB962C8B-B14F-4D97-AF65-F5344CB8AC3E}">
        <p14:creationId xmlns:p14="http://schemas.microsoft.com/office/powerpoint/2010/main" xmlns="" val="156808396"/>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003232" cy="1143000"/>
          </a:xfrm>
        </p:spPr>
        <p:txBody>
          <a:bodyPr>
            <a:normAutofit/>
          </a:bodyPr>
          <a:lstStyle/>
          <a:p>
            <a:pPr algn="ctr"/>
            <a:r>
              <a:rPr lang="es-MX" b="1" dirty="0">
                <a:solidFill>
                  <a:srgbClr val="FFFF00"/>
                </a:solidFill>
              </a:rPr>
              <a:t>ARQUITECTURA VON </a:t>
            </a:r>
            <a:r>
              <a:rPr lang="es-MX" b="1" dirty="0" smtClean="0">
                <a:solidFill>
                  <a:srgbClr val="FFFF00"/>
                </a:solidFill>
              </a:rPr>
              <a:t>HARVARD</a:t>
            </a:r>
            <a:endParaRPr lang="es-MX" dirty="0"/>
          </a:p>
        </p:txBody>
      </p:sp>
      <p:sp>
        <p:nvSpPr>
          <p:cNvPr id="3" name="2 Marcador de contenido"/>
          <p:cNvSpPr>
            <a:spLocks noGrp="1"/>
          </p:cNvSpPr>
          <p:nvPr>
            <p:ph idx="1"/>
          </p:nvPr>
        </p:nvSpPr>
        <p:spPr/>
        <p:txBody>
          <a:bodyPr/>
          <a:lstStyle/>
          <a:p>
            <a:endParaRPr lang="es-MX" dirty="0"/>
          </a:p>
        </p:txBody>
      </p:sp>
      <p:pic>
        <p:nvPicPr>
          <p:cNvPr id="4" name="Imagen 2"/>
          <p:cNvPicPr>
            <a:picLocks noChangeAspect="1" noChangeArrowheads="1"/>
          </p:cNvPicPr>
          <p:nvPr/>
        </p:nvPicPr>
        <p:blipFill>
          <a:blip r:embed="rId2" cstate="print"/>
          <a:srcRect/>
          <a:stretch>
            <a:fillRect/>
          </a:stretch>
        </p:blipFill>
        <p:spPr bwMode="auto">
          <a:xfrm>
            <a:off x="467544" y="2132856"/>
            <a:ext cx="7848872" cy="3575513"/>
          </a:xfrm>
          <a:prstGeom prst="rect">
            <a:avLst/>
          </a:prstGeom>
          <a:noFill/>
          <a:ln w="9525">
            <a:noFill/>
            <a:miter lim="800000"/>
            <a:headEnd/>
            <a:tailEnd/>
          </a:ln>
        </p:spPr>
      </p:pic>
    </p:spTree>
    <p:extLst>
      <p:ext uri="{BB962C8B-B14F-4D97-AF65-F5344CB8AC3E}">
        <p14:creationId xmlns:p14="http://schemas.microsoft.com/office/powerpoint/2010/main" xmlns="" val="3304314073"/>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457200" y="1600200"/>
            <a:ext cx="8003232" cy="4525963"/>
          </a:xfrm>
        </p:spPr>
        <p:txBody>
          <a:bodyPr>
            <a:normAutofit fontScale="92500"/>
          </a:bodyPr>
          <a:lstStyle/>
          <a:p>
            <a:pPr algn="just"/>
            <a:r>
              <a:rPr lang="es-MX" b="1" dirty="0" smtClean="0"/>
              <a:t>Por </a:t>
            </a:r>
            <a:r>
              <a:rPr lang="es-MX" b="1" dirty="0"/>
              <a:t>ejemplo, se pueden almacenar las instrucciones en doce bits en la memoria de programa, mientras los datos de almacenan en 8 bits en una memoria aparte</a:t>
            </a:r>
            <a:r>
              <a:rPr lang="es-MX" b="1" dirty="0" smtClean="0"/>
              <a:t>.</a:t>
            </a:r>
          </a:p>
          <a:p>
            <a:pPr algn="just"/>
            <a:r>
              <a:rPr lang="es-MX" sz="2800" b="1" dirty="0">
                <a:latin typeface="Arial" pitchFamily="34" charset="0"/>
                <a:cs typeface="Arial" pitchFamily="34" charset="0"/>
              </a:rPr>
              <a:t>El hecho de tener un bus separado para el programa y otro para los datos permite que se lea el código de operación de una instrucción, al mismo tiempo se lee de la memoria de datos los operados de la instrucción previa. </a:t>
            </a:r>
          </a:p>
          <a:p>
            <a:pPr algn="just"/>
            <a:endParaRPr lang="es-MX" b="1" dirty="0"/>
          </a:p>
          <a:p>
            <a:endParaRPr lang="es-MX" b="1" dirty="0"/>
          </a:p>
        </p:txBody>
      </p:sp>
    </p:spTree>
    <p:extLst>
      <p:ext uri="{BB962C8B-B14F-4D97-AF65-F5344CB8AC3E}">
        <p14:creationId xmlns:p14="http://schemas.microsoft.com/office/powerpoint/2010/main" xmlns="" val="3697195685"/>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395536" y="1628800"/>
            <a:ext cx="8280920" cy="4525963"/>
          </a:xfrm>
        </p:spPr>
        <p:txBody>
          <a:bodyPr>
            <a:normAutofit fontScale="85000" lnSpcReduction="20000"/>
          </a:bodyPr>
          <a:lstStyle/>
          <a:p>
            <a:pPr algn="just"/>
            <a:r>
              <a:rPr lang="es-MX" sz="3200" b="1" dirty="0" smtClean="0">
                <a:latin typeface="Arial" pitchFamily="34" charset="0"/>
                <a:cs typeface="Arial" pitchFamily="34" charset="0"/>
              </a:rPr>
              <a:t>Así </a:t>
            </a:r>
            <a:r>
              <a:rPr lang="es-MX" sz="3200" b="1" dirty="0">
                <a:latin typeface="Arial" pitchFamily="34" charset="0"/>
                <a:cs typeface="Arial" pitchFamily="34" charset="0"/>
              </a:rPr>
              <a:t>se evita el problema del cuello de botella de Von </a:t>
            </a:r>
            <a:r>
              <a:rPr lang="es-MX" sz="3200" b="1" dirty="0" err="1">
                <a:latin typeface="Arial" pitchFamily="34" charset="0"/>
                <a:cs typeface="Arial" pitchFamily="34" charset="0"/>
              </a:rPr>
              <a:t>Newman</a:t>
            </a:r>
            <a:r>
              <a:rPr lang="es-MX" sz="3200" b="1" dirty="0">
                <a:latin typeface="Arial" pitchFamily="34" charset="0"/>
                <a:cs typeface="Arial" pitchFamily="34" charset="0"/>
              </a:rPr>
              <a:t> y se obtiene un mejor desempeño. </a:t>
            </a:r>
            <a:endParaRPr lang="es-MX" sz="3200" b="1" dirty="0" smtClean="0">
              <a:latin typeface="Arial" pitchFamily="34" charset="0"/>
              <a:cs typeface="Arial" pitchFamily="34" charset="0"/>
            </a:endParaRPr>
          </a:p>
          <a:p>
            <a:pPr algn="just"/>
            <a:r>
              <a:rPr lang="es-MX" sz="3200" b="1" dirty="0" smtClean="0">
                <a:latin typeface="Arial" pitchFamily="34" charset="0"/>
                <a:cs typeface="Arial" pitchFamily="34" charset="0"/>
              </a:rPr>
              <a:t>En </a:t>
            </a:r>
            <a:r>
              <a:rPr lang="es-MX" sz="3200" b="1" dirty="0">
                <a:latin typeface="Arial" pitchFamily="34" charset="0"/>
                <a:cs typeface="Arial" pitchFamily="34" charset="0"/>
              </a:rPr>
              <a:t>la actualidad la mayoría de los procesadores modernos se conectan al exterior de manera similar a la arquitectura Von </a:t>
            </a:r>
            <a:r>
              <a:rPr lang="es-MX" sz="3200" b="1" dirty="0" err="1">
                <a:latin typeface="Arial" pitchFamily="34" charset="0"/>
                <a:cs typeface="Arial" pitchFamily="34" charset="0"/>
              </a:rPr>
              <a:t>Newman</a:t>
            </a:r>
            <a:r>
              <a:rPr lang="es-MX" sz="3200" b="1" dirty="0">
                <a:latin typeface="Arial" pitchFamily="34" charset="0"/>
                <a:cs typeface="Arial" pitchFamily="34" charset="0"/>
              </a:rPr>
              <a:t>, con un banco de memoria masivo único, pero internamente incluyen varios niveles de memoria cache con bancos separados en cache de programa y cache de datos, buscando un mejor desempeño sin perder la versatilidad.</a:t>
            </a:r>
          </a:p>
          <a:p>
            <a:pPr algn="just"/>
            <a:endParaRPr lang="es-MX" b="1" dirty="0"/>
          </a:p>
        </p:txBody>
      </p:sp>
    </p:spTree>
    <p:extLst>
      <p:ext uri="{BB962C8B-B14F-4D97-AF65-F5344CB8AC3E}">
        <p14:creationId xmlns:p14="http://schemas.microsoft.com/office/powerpoint/2010/main" xmlns="" val="1642390874"/>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075240" cy="1143000"/>
          </a:xfrm>
        </p:spPr>
        <p:txBody>
          <a:bodyPr>
            <a:normAutofit fontScale="90000"/>
          </a:bodyPr>
          <a:lstStyle/>
          <a:p>
            <a:pPr algn="ctr"/>
            <a:r>
              <a:rPr lang="es-ES" b="1" dirty="0">
                <a:solidFill>
                  <a:srgbClr val="FFFF00"/>
                </a:solidFill>
              </a:rPr>
              <a:t>Arquitecturas d</a:t>
            </a:r>
            <a:r>
              <a:rPr lang="es-ES" b="1" dirty="0" smtClean="0">
                <a:solidFill>
                  <a:srgbClr val="FFFF00"/>
                </a:solidFill>
              </a:rPr>
              <a:t>e Computadoras </a:t>
            </a:r>
            <a:r>
              <a:rPr lang="es-ES" b="1" dirty="0">
                <a:solidFill>
                  <a:srgbClr val="FFFF00"/>
                </a:solidFill>
              </a:rPr>
              <a:t>Segmentadas</a:t>
            </a:r>
            <a:endParaRPr lang="es-MX" dirty="0"/>
          </a:p>
        </p:txBody>
      </p:sp>
      <p:sp>
        <p:nvSpPr>
          <p:cNvPr id="3" name="2 Marcador de contenido"/>
          <p:cNvSpPr>
            <a:spLocks noGrp="1"/>
          </p:cNvSpPr>
          <p:nvPr>
            <p:ph idx="1"/>
          </p:nvPr>
        </p:nvSpPr>
        <p:spPr>
          <a:xfrm>
            <a:off x="251520" y="1628800"/>
            <a:ext cx="8568952" cy="4525963"/>
          </a:xfrm>
        </p:spPr>
        <p:txBody>
          <a:bodyPr/>
          <a:lstStyle/>
          <a:p>
            <a:pPr algn="just"/>
            <a:r>
              <a:rPr lang="es-MX" b="1" dirty="0"/>
              <a:t>Las arquitecturas segmentadas o con segmentación del cauce buscan mejorar el desempeño realizando paralelamente varias etapas del ciclo de instrucción al mismo tiempo. </a:t>
            </a:r>
            <a:endParaRPr lang="es-MX" b="1" dirty="0" smtClean="0"/>
          </a:p>
          <a:p>
            <a:pPr algn="just"/>
            <a:r>
              <a:rPr lang="es-MX" b="1" dirty="0" smtClean="0"/>
              <a:t>El </a:t>
            </a:r>
            <a:r>
              <a:rPr lang="es-MX" b="1" dirty="0"/>
              <a:t>procesador se divide en varias unidades funcionales independientes y se dividen entre ellas el procesamiento de las instrucciones</a:t>
            </a:r>
          </a:p>
          <a:p>
            <a:pPr algn="just"/>
            <a:endParaRPr lang="es-MX" b="1" dirty="0"/>
          </a:p>
        </p:txBody>
      </p:sp>
    </p:spTree>
    <p:extLst>
      <p:ext uri="{BB962C8B-B14F-4D97-AF65-F5344CB8AC3E}">
        <p14:creationId xmlns:p14="http://schemas.microsoft.com/office/powerpoint/2010/main" xmlns="" val="3273747314"/>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620688"/>
            <a:ext cx="8640960" cy="5505475"/>
          </a:xfrm>
        </p:spPr>
        <p:txBody>
          <a:bodyPr>
            <a:normAutofit lnSpcReduction="10000"/>
          </a:bodyPr>
          <a:lstStyle/>
          <a:p>
            <a:pPr algn="just"/>
            <a:r>
              <a:rPr lang="es-ES" b="1" dirty="0" smtClean="0"/>
              <a:t>Otra aportación frecuente que aumenta el rendimiento del computador es el fomento del paralelismo implícito, que consiste en la segmentación del procesador (pipe-line), descomponiéndolo en etapas para poder procesar una instrucción diferente en cada una de ellas y trabajar con varias a la vez. </a:t>
            </a:r>
          </a:p>
          <a:p>
            <a:pPr algn="just"/>
            <a:r>
              <a:rPr lang="es-ES" b="1" dirty="0" smtClean="0"/>
              <a:t>La arquitectura en pipeline (basada en filtros) consiste en ir transformando un flujo de datos en un proceso comprendido por varias fases secuenciales, siendo la entrada de cada una la salida de la anterior. </a:t>
            </a:r>
          </a:p>
          <a:p>
            <a:pPr algn="just"/>
            <a:endParaRPr lang="es-ES" b="1" dirty="0"/>
          </a:p>
        </p:txBody>
      </p:sp>
      <p:pic>
        <p:nvPicPr>
          <p:cNvPr id="5122" name="Picture 2" descr="C:\Archivos de programa\Microsoft Office\Media\CntCD1\Animated\j0296945.gif"/>
          <p:cNvPicPr>
            <a:picLocks noChangeAspect="1" noChangeArrowheads="1" noCrop="1"/>
          </p:cNvPicPr>
          <p:nvPr/>
        </p:nvPicPr>
        <p:blipFill>
          <a:blip r:embed="rId2" cstate="print"/>
          <a:srcRect/>
          <a:stretch>
            <a:fillRect/>
          </a:stretch>
        </p:blipFill>
        <p:spPr bwMode="auto">
          <a:xfrm>
            <a:off x="7452320" y="5373216"/>
            <a:ext cx="1428760" cy="112395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271189"/>
            <a:ext cx="8645508" cy="4525963"/>
          </a:xfrm>
        </p:spPr>
        <p:txBody>
          <a:bodyPr>
            <a:noAutofit/>
          </a:bodyPr>
          <a:lstStyle/>
          <a:p>
            <a:pPr algn="just"/>
            <a:r>
              <a:rPr lang="es-MX" sz="2400" dirty="0"/>
              <a:t>En un procesador con segmentación del cause, cada una de estas etapas se asigna a una unidad funcional diferente, la búsqueda a la unidad de búsqueda y la ejecución a la unidad de ejecución. </a:t>
            </a:r>
            <a:endParaRPr lang="es-MX" sz="2400" dirty="0" smtClean="0"/>
          </a:p>
          <a:p>
            <a:pPr algn="just"/>
            <a:r>
              <a:rPr lang="es-MX" sz="2400" dirty="0" smtClean="0"/>
              <a:t>Estas </a:t>
            </a:r>
            <a:r>
              <a:rPr lang="es-MX" sz="2400" dirty="0"/>
              <a:t>unidades pueden trabajar en forma paralela en instrucciones diferentes. </a:t>
            </a:r>
            <a:endParaRPr lang="es-MX" sz="2400" dirty="0" smtClean="0"/>
          </a:p>
          <a:p>
            <a:pPr algn="just"/>
            <a:r>
              <a:rPr lang="es-MX" sz="2400" dirty="0" smtClean="0"/>
              <a:t>Estas </a:t>
            </a:r>
            <a:r>
              <a:rPr lang="es-MX" sz="2400" dirty="0"/>
              <a:t>unidades se comunican por medio de una cola de instrucciones en la que la unidad de búsqueda coloca los códigos de instrucción que leyó para que la unidad de ejecución los tome de la cola y los ejecute. </a:t>
            </a:r>
            <a:endParaRPr lang="es-MX" sz="2400" dirty="0" smtClean="0"/>
          </a:p>
          <a:p>
            <a:pPr algn="just"/>
            <a:r>
              <a:rPr lang="es-MX" sz="2400" dirty="0" smtClean="0"/>
              <a:t>Esta </a:t>
            </a:r>
            <a:r>
              <a:rPr lang="es-MX" sz="2400" dirty="0"/>
              <a:t>cola se parece a un tubo donde las instrucciones entran por un extremo y salen por el otro. De esta </a:t>
            </a:r>
            <a:r>
              <a:rPr lang="es-MX" sz="2400" dirty="0" smtClean="0"/>
              <a:t>analogía proviene </a:t>
            </a:r>
            <a:r>
              <a:rPr lang="es-MX" sz="2400" dirty="0"/>
              <a:t>el nombre en ingles: </a:t>
            </a:r>
            <a:r>
              <a:rPr lang="es-MX" sz="2400" dirty="0" err="1"/>
              <a:t>Pipelining</a:t>
            </a:r>
            <a:r>
              <a:rPr lang="es-MX" sz="2400" dirty="0"/>
              <a:t> o entubamiento.</a:t>
            </a:r>
          </a:p>
          <a:p>
            <a:pPr algn="just"/>
            <a:endParaRPr lang="es-MX" sz="2400" dirty="0"/>
          </a:p>
        </p:txBody>
      </p:sp>
      <p:pic>
        <p:nvPicPr>
          <p:cNvPr id="4" name="Picture 2"/>
          <p:cNvPicPr>
            <a:picLocks noChangeAspect="1" noChangeArrowheads="1"/>
          </p:cNvPicPr>
          <p:nvPr/>
        </p:nvPicPr>
        <p:blipFill>
          <a:blip r:embed="rId2" cstate="print"/>
          <a:srcRect l="30469" t="30000" r="28515" b="54062"/>
          <a:stretch>
            <a:fillRect/>
          </a:stretch>
        </p:blipFill>
        <p:spPr bwMode="auto">
          <a:xfrm>
            <a:off x="1917932" y="5445224"/>
            <a:ext cx="5161116" cy="1253414"/>
          </a:xfrm>
          <a:prstGeom prst="rect">
            <a:avLst/>
          </a:prstGeom>
          <a:noFill/>
          <a:ln w="9525">
            <a:noFill/>
            <a:miter lim="800000"/>
            <a:headEnd/>
            <a:tailEnd/>
          </a:ln>
          <a:effectLst/>
        </p:spPr>
      </p:pic>
    </p:spTree>
    <p:extLst>
      <p:ext uri="{BB962C8B-B14F-4D97-AF65-F5344CB8AC3E}">
        <p14:creationId xmlns:p14="http://schemas.microsoft.com/office/powerpoint/2010/main" xmlns="" val="3443760723"/>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91880" y="494531"/>
            <a:ext cx="5357850" cy="5940375"/>
          </a:xfrm>
        </p:spPr>
        <p:txBody>
          <a:bodyPr>
            <a:noAutofit/>
          </a:bodyPr>
          <a:lstStyle/>
          <a:p>
            <a:pPr algn="just"/>
            <a:r>
              <a:rPr lang="es-ES" sz="2800" b="1" dirty="0" smtClean="0"/>
              <a:t>Esta arquitectura es muy común en el desarrollo de programas para el intérprete de comandos, ya que se pueden concatenar comandos fácilmente con tuberías (pipe). </a:t>
            </a:r>
          </a:p>
          <a:p>
            <a:pPr algn="just"/>
            <a:r>
              <a:rPr lang="es-ES" sz="2800" b="1" dirty="0" smtClean="0"/>
              <a:t>También es una arquitectura muy natural en el paradigma de programación funcional, ya que equivale a la composición de funciones matemáticas</a:t>
            </a:r>
            <a:endParaRPr lang="es-ES" sz="2800" b="1" dirty="0"/>
          </a:p>
        </p:txBody>
      </p:sp>
      <p:pic>
        <p:nvPicPr>
          <p:cNvPr id="3074" name="Picture 2" descr="C:\Program Files\Microsoft Office\Media\CntCD1\ClipArt6\j0295579.wmf"/>
          <p:cNvPicPr>
            <a:picLocks noChangeAspect="1" noChangeArrowheads="1"/>
          </p:cNvPicPr>
          <p:nvPr/>
        </p:nvPicPr>
        <p:blipFill>
          <a:blip r:embed="rId2" cstate="print"/>
          <a:srcRect/>
          <a:stretch>
            <a:fillRect/>
          </a:stretch>
        </p:blipFill>
        <p:spPr bwMode="auto">
          <a:xfrm>
            <a:off x="357158" y="2000240"/>
            <a:ext cx="3286148" cy="292895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857232"/>
            <a:ext cx="4714908" cy="5286412"/>
          </a:xfrm>
        </p:spPr>
        <p:txBody>
          <a:bodyPr>
            <a:normAutofit lnSpcReduction="10000"/>
          </a:bodyPr>
          <a:lstStyle/>
          <a:p>
            <a:pPr algn="just"/>
            <a:r>
              <a:rPr lang="es-ES" b="1" dirty="0" smtClean="0"/>
              <a:t>La arquitectura pipe-line se aplica en dos lugares de la maquina, en la CPU y en la ALU. </a:t>
            </a:r>
          </a:p>
          <a:p>
            <a:pPr algn="just">
              <a:buNone/>
            </a:pPr>
            <a:endParaRPr lang="es-ES" b="1" dirty="0" smtClean="0"/>
          </a:p>
          <a:p>
            <a:pPr algn="just"/>
            <a:r>
              <a:rPr lang="es-ES" b="1" dirty="0" smtClean="0"/>
              <a:t>Veamos en que consiste el pipe-line y tratemos de entender porque el pipe-line mejora el rendimiento de todo el sistema. </a:t>
            </a:r>
          </a:p>
          <a:p>
            <a:pPr algn="just">
              <a:buNone/>
            </a:pPr>
            <a:endParaRPr lang="es-ES" b="1" dirty="0"/>
          </a:p>
        </p:txBody>
      </p:sp>
      <p:pic>
        <p:nvPicPr>
          <p:cNvPr id="7170" name="Picture 2" descr="C:\Archivos de programa\Microsoft Office\Media\CntCD1\ClipArt1\j0198761.wmf"/>
          <p:cNvPicPr>
            <a:picLocks noChangeAspect="1" noChangeArrowheads="1"/>
          </p:cNvPicPr>
          <p:nvPr/>
        </p:nvPicPr>
        <p:blipFill>
          <a:blip r:embed="rId2" cstate="print"/>
          <a:srcRect/>
          <a:stretch>
            <a:fillRect/>
          </a:stretch>
        </p:blipFill>
        <p:spPr bwMode="auto">
          <a:xfrm>
            <a:off x="5214942" y="1428736"/>
            <a:ext cx="3282338" cy="328614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3042" y="357166"/>
            <a:ext cx="4329114" cy="1143000"/>
          </a:xfrm>
        </p:spPr>
        <p:txBody>
          <a:bodyPr>
            <a:normAutofit fontScale="90000"/>
          </a:bodyPr>
          <a:lstStyle/>
          <a:p>
            <a:pPr algn="ctr"/>
            <a:r>
              <a:rPr lang="es-ES" b="1" dirty="0" smtClean="0">
                <a:solidFill>
                  <a:srgbClr val="FFFF00"/>
                </a:solidFill>
                <a:latin typeface="+mn-lt"/>
              </a:rPr>
              <a:t>Concepto </a:t>
            </a:r>
            <a:br>
              <a:rPr lang="es-ES" b="1" dirty="0" smtClean="0">
                <a:solidFill>
                  <a:srgbClr val="FFFF00"/>
                </a:solidFill>
                <a:latin typeface="+mn-lt"/>
              </a:rPr>
            </a:br>
            <a:r>
              <a:rPr lang="es-ES" b="1" dirty="0" smtClean="0">
                <a:solidFill>
                  <a:srgbClr val="FFFF00"/>
                </a:solidFill>
                <a:latin typeface="+mn-lt"/>
              </a:rPr>
              <a:t>de Arquitectura </a:t>
            </a:r>
            <a:endParaRPr lang="es-ES" b="1" dirty="0">
              <a:solidFill>
                <a:srgbClr val="FFFF00"/>
              </a:solidFill>
              <a:latin typeface="+mn-lt"/>
            </a:endParaRPr>
          </a:p>
        </p:txBody>
      </p:sp>
      <p:sp>
        <p:nvSpPr>
          <p:cNvPr id="3" name="2 Marcador de contenido"/>
          <p:cNvSpPr>
            <a:spLocks noGrp="1"/>
          </p:cNvSpPr>
          <p:nvPr>
            <p:ph idx="1"/>
          </p:nvPr>
        </p:nvSpPr>
        <p:spPr>
          <a:xfrm>
            <a:off x="357158" y="1785926"/>
            <a:ext cx="8329642" cy="4614906"/>
          </a:xfrm>
        </p:spPr>
        <p:txBody>
          <a:bodyPr>
            <a:normAutofit fontScale="92500" lnSpcReduction="10000"/>
          </a:bodyPr>
          <a:lstStyle/>
          <a:p>
            <a:pPr algn="just"/>
            <a:r>
              <a:rPr lang="es-ES" b="1" dirty="0" smtClean="0"/>
              <a:t>En el entorno informático proporciona una descripción de la construcción y distribución física de los componentes de la computadora.</a:t>
            </a:r>
          </a:p>
          <a:p>
            <a:pPr algn="just"/>
            <a:endParaRPr lang="es-ES" b="1" dirty="0" smtClean="0"/>
          </a:p>
          <a:p>
            <a:pPr algn="just"/>
            <a:r>
              <a:rPr lang="es-ES" b="1" dirty="0" smtClean="0">
                <a:solidFill>
                  <a:srgbClr val="FFFF00"/>
                </a:solidFill>
              </a:rPr>
              <a:t>La arquitectura de una computadora </a:t>
            </a:r>
            <a:r>
              <a:rPr lang="es-ES" b="1" dirty="0" smtClean="0"/>
              <a:t>explica la situación de sus componentes y permite determinar las posibilidades de que un sistema informático, con una determinada configuración, pueda realizar las operaciones para las que se va a utilizar.</a:t>
            </a:r>
          </a:p>
          <a:p>
            <a:pPr algn="just">
              <a:buNone/>
            </a:pPr>
            <a:endParaRPr lang="es-ES" b="1" dirty="0"/>
          </a:p>
        </p:txBody>
      </p:sp>
      <p:pic>
        <p:nvPicPr>
          <p:cNvPr id="5124" name="Picture 4" descr="http://us.123rf.com/400wm/400/400/lisafx/lisafx0804/lisafx080400076/2894619.jpg"/>
          <p:cNvPicPr>
            <a:picLocks noChangeAspect="1" noChangeArrowheads="1"/>
          </p:cNvPicPr>
          <p:nvPr/>
        </p:nvPicPr>
        <p:blipFill>
          <a:blip r:embed="rId2" cstate="print"/>
          <a:srcRect/>
          <a:stretch>
            <a:fillRect/>
          </a:stretch>
        </p:blipFill>
        <p:spPr bwMode="auto">
          <a:xfrm>
            <a:off x="6215074" y="142852"/>
            <a:ext cx="2016144" cy="1643157"/>
          </a:xfrm>
          <a:prstGeom prst="ellipse">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9" presetClass="entr" presetSubtype="0" accel="10000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chivos de programa\Microsoft Office\Media\CntCD1\ClipArt1\j0198727.wmf"/>
          <p:cNvPicPr>
            <a:picLocks noChangeAspect="1" noChangeArrowheads="1"/>
          </p:cNvPicPr>
          <p:nvPr/>
        </p:nvPicPr>
        <p:blipFill>
          <a:blip r:embed="rId2" cstate="print"/>
          <a:srcRect/>
          <a:stretch>
            <a:fillRect/>
          </a:stretch>
        </p:blipFill>
        <p:spPr bwMode="auto">
          <a:xfrm>
            <a:off x="6429388" y="4429132"/>
            <a:ext cx="2357454" cy="2028917"/>
          </a:xfrm>
          <a:prstGeom prst="rect">
            <a:avLst/>
          </a:prstGeom>
          <a:noFill/>
        </p:spPr>
      </p:pic>
      <p:sp>
        <p:nvSpPr>
          <p:cNvPr id="2" name="1 Título"/>
          <p:cNvSpPr>
            <a:spLocks noGrp="1"/>
          </p:cNvSpPr>
          <p:nvPr>
            <p:ph type="title"/>
          </p:nvPr>
        </p:nvSpPr>
        <p:spPr>
          <a:xfrm>
            <a:off x="642910" y="285728"/>
            <a:ext cx="7901014" cy="1143000"/>
          </a:xfrm>
        </p:spPr>
        <p:txBody>
          <a:bodyPr/>
          <a:lstStyle/>
          <a:p>
            <a:pPr algn="ctr"/>
            <a:r>
              <a:rPr lang="es-ES" b="1" dirty="0" smtClean="0">
                <a:solidFill>
                  <a:srgbClr val="FFFF00"/>
                </a:solidFill>
              </a:rPr>
              <a:t>Definición de Pipeline</a:t>
            </a:r>
            <a:endParaRPr lang="es-ES" b="1" dirty="0">
              <a:solidFill>
                <a:srgbClr val="FFFF00"/>
              </a:solidFill>
            </a:endParaRPr>
          </a:p>
        </p:txBody>
      </p:sp>
      <p:sp>
        <p:nvSpPr>
          <p:cNvPr id="3" name="2 Marcador de contenido"/>
          <p:cNvSpPr>
            <a:spLocks noGrp="1"/>
          </p:cNvSpPr>
          <p:nvPr>
            <p:ph idx="1"/>
          </p:nvPr>
        </p:nvSpPr>
        <p:spPr>
          <a:xfrm>
            <a:off x="251520" y="1357298"/>
            <a:ext cx="8535322" cy="5043510"/>
          </a:xfrm>
        </p:spPr>
        <p:txBody>
          <a:bodyPr>
            <a:normAutofit fontScale="92500" lnSpcReduction="10000"/>
          </a:bodyPr>
          <a:lstStyle/>
          <a:p>
            <a:pPr algn="just"/>
            <a:r>
              <a:rPr lang="es-ES" dirty="0" smtClean="0"/>
              <a:t/>
            </a:r>
            <a:br>
              <a:rPr lang="es-ES" dirty="0" smtClean="0"/>
            </a:br>
            <a:r>
              <a:rPr lang="es-ES" dirty="0" smtClean="0"/>
              <a:t>En informática, </a:t>
            </a:r>
            <a:r>
              <a:rPr lang="es-ES" b="1" dirty="0" smtClean="0">
                <a:solidFill>
                  <a:srgbClr val="FFFF00"/>
                </a:solidFill>
              </a:rPr>
              <a:t>un pipeline </a:t>
            </a:r>
            <a:r>
              <a:rPr lang="es-ES" dirty="0" smtClean="0"/>
              <a:t>o tubería es un conjunto de elementos procesadores de datos conectados en serie, en donde la salida de un elemento es la entrada del siguiente. Los elementos del pipeline son generalmente ejecutados en paralelo, en esos casos, debe haber un almacenamiento tipo buffer insertado entre elementos</a:t>
            </a:r>
          </a:p>
          <a:p>
            <a:pPr algn="just"/>
            <a:endParaRPr lang="es-ES" dirty="0" smtClean="0"/>
          </a:p>
          <a:p>
            <a:pPr algn="just"/>
            <a:r>
              <a:rPr lang="es-ES" b="1" dirty="0" smtClean="0">
                <a:solidFill>
                  <a:srgbClr val="FFFF00"/>
                </a:solidFill>
              </a:rPr>
              <a:t>En informática, pipeline es </a:t>
            </a:r>
          </a:p>
          <a:p>
            <a:pPr algn="just">
              <a:buNone/>
            </a:pPr>
            <a:r>
              <a:rPr lang="es-ES" b="1" dirty="0" smtClean="0">
                <a:solidFill>
                  <a:srgbClr val="FFFF00"/>
                </a:solidFill>
              </a:rPr>
              <a:t>    sinónimo de segmentación. </a:t>
            </a:r>
          </a:p>
          <a:p>
            <a:pPr algn="just">
              <a:buNone/>
            </a:pPr>
            <a:endParaRPr lang="es-E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6082" name="Picture 2" descr="http://upload.wikimedia.org/wikipedia/commons/thumb/6/67/Pipeline%2C_4_stage_with_bubble.svg/280px-Pipeline%2C_4_stage_with_bubble.svg.png">
            <a:hlinkClick r:id="rId2" tooltip="Pipeline, 4 stage with bubble.svg"/>
          </p:cNvPr>
          <p:cNvPicPr>
            <a:picLocks noChangeAspect="1" noChangeArrowheads="1"/>
          </p:cNvPicPr>
          <p:nvPr/>
        </p:nvPicPr>
        <p:blipFill>
          <a:blip r:embed="rId3" cstate="print"/>
          <a:srcRect/>
          <a:stretch>
            <a:fillRect/>
          </a:stretch>
        </p:blipFill>
        <p:spPr bwMode="auto">
          <a:xfrm>
            <a:off x="714348" y="0"/>
            <a:ext cx="7215238" cy="649371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285728"/>
            <a:ext cx="7901014" cy="1143000"/>
          </a:xfrm>
        </p:spPr>
        <p:txBody>
          <a:bodyPr>
            <a:normAutofit fontScale="90000"/>
          </a:bodyPr>
          <a:lstStyle/>
          <a:p>
            <a:pPr algn="ctr"/>
            <a:r>
              <a:rPr lang="es-ES" b="1" dirty="0" smtClean="0">
                <a:solidFill>
                  <a:srgbClr val="FFFF00"/>
                </a:solidFill>
              </a:rPr>
              <a:t>Aplicaciones de pipelines en informática</a:t>
            </a:r>
            <a:endParaRPr lang="es-ES" b="1" dirty="0">
              <a:solidFill>
                <a:srgbClr val="FFFF00"/>
              </a:solidFill>
            </a:endParaRPr>
          </a:p>
        </p:txBody>
      </p:sp>
      <p:sp>
        <p:nvSpPr>
          <p:cNvPr id="3" name="2 Marcador de contenido"/>
          <p:cNvSpPr>
            <a:spLocks noGrp="1"/>
          </p:cNvSpPr>
          <p:nvPr>
            <p:ph idx="1"/>
          </p:nvPr>
        </p:nvSpPr>
        <p:spPr>
          <a:xfrm>
            <a:off x="500034" y="1357298"/>
            <a:ext cx="7972452" cy="5043510"/>
          </a:xfrm>
        </p:spPr>
        <p:txBody>
          <a:bodyPr>
            <a:normAutofit fontScale="85000" lnSpcReduction="20000"/>
          </a:bodyPr>
          <a:lstStyle/>
          <a:p>
            <a:pPr algn="just"/>
            <a:r>
              <a:rPr lang="es-ES" dirty="0" smtClean="0"/>
              <a:t/>
            </a:r>
            <a:br>
              <a:rPr lang="es-ES" dirty="0" smtClean="0"/>
            </a:br>
            <a:r>
              <a:rPr lang="es-ES" b="1" dirty="0" smtClean="0"/>
              <a:t/>
            </a:r>
            <a:br>
              <a:rPr lang="es-ES" b="1" dirty="0" smtClean="0"/>
            </a:br>
            <a:r>
              <a:rPr lang="es-ES" b="1" dirty="0" smtClean="0">
                <a:solidFill>
                  <a:srgbClr val="FFFF00"/>
                </a:solidFill>
              </a:rPr>
              <a:t>1. Pipelines gráficos, </a:t>
            </a:r>
            <a:r>
              <a:rPr lang="es-ES" dirty="0" smtClean="0"/>
              <a:t>se encuentran en la mayoría de las tarjetas gráficas, consiste en múltiples unidades aritméticas o CPUs completas, que implementan variados escenarios de operaciones típicas de </a:t>
            </a:r>
            <a:r>
              <a:rPr lang="es-ES" dirty="0" err="1" smtClean="0"/>
              <a:t>renderizado</a:t>
            </a:r>
            <a:r>
              <a:rPr lang="es-ES" dirty="0" smtClean="0"/>
              <a:t>, por ejemplo, cálculos de luz y colores, </a:t>
            </a:r>
            <a:r>
              <a:rPr lang="es-ES" dirty="0" err="1" smtClean="0"/>
              <a:t>renderizado</a:t>
            </a:r>
            <a:r>
              <a:rPr lang="es-ES" dirty="0" smtClean="0"/>
              <a:t>, proyección de perspectiva, etc.</a:t>
            </a:r>
            <a:br>
              <a:rPr lang="es-ES" dirty="0" smtClean="0"/>
            </a:br>
            <a:r>
              <a:rPr lang="es-ES" b="1" dirty="0" smtClean="0">
                <a:solidFill>
                  <a:srgbClr val="FFFF00"/>
                </a:solidFill>
              </a:rPr>
              <a:t/>
            </a:r>
            <a:br>
              <a:rPr lang="es-ES" b="1" dirty="0" smtClean="0">
                <a:solidFill>
                  <a:srgbClr val="FFFF00"/>
                </a:solidFill>
              </a:rPr>
            </a:br>
            <a:r>
              <a:rPr lang="es-ES" b="1" dirty="0" smtClean="0">
                <a:solidFill>
                  <a:srgbClr val="FFFF00"/>
                </a:solidFill>
              </a:rPr>
              <a:t>2. Pipelines de software o tuberías</a:t>
            </a:r>
            <a:r>
              <a:rPr lang="es-ES" dirty="0" smtClean="0"/>
              <a:t>, consiste en múltiples procesos ordenados de tal forma que el flujo de salida de un proceso alimenta la entrada del siguiente proceso. Por ejemplo, los pipelines de Unix.</a:t>
            </a:r>
            <a:endParaRPr lang="es-E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solidFill>
                  <a:srgbClr val="FFFF00"/>
                </a:solidFill>
              </a:rPr>
              <a:t>EJEMPLO</a:t>
            </a:r>
            <a:endParaRPr lang="es-ES" b="1" dirty="0">
              <a:solidFill>
                <a:srgbClr val="FFFF00"/>
              </a:solidFill>
            </a:endParaRPr>
          </a:p>
        </p:txBody>
      </p:sp>
      <p:sp>
        <p:nvSpPr>
          <p:cNvPr id="3" name="2 Marcador de contenido"/>
          <p:cNvSpPr>
            <a:spLocks noGrp="1"/>
          </p:cNvSpPr>
          <p:nvPr>
            <p:ph idx="1"/>
          </p:nvPr>
        </p:nvSpPr>
        <p:spPr>
          <a:xfrm>
            <a:off x="323528" y="1600200"/>
            <a:ext cx="8106124" cy="4525963"/>
          </a:xfrm>
        </p:spPr>
        <p:txBody>
          <a:bodyPr>
            <a:normAutofit lnSpcReduction="10000"/>
          </a:bodyPr>
          <a:lstStyle/>
          <a:p>
            <a:pPr algn="just">
              <a:buNone/>
            </a:pPr>
            <a:r>
              <a:rPr lang="es-ES" dirty="0" smtClean="0"/>
              <a:t>    Veamos una CPU no organizada en pipe-line: </a:t>
            </a:r>
          </a:p>
          <a:p>
            <a:pPr algn="just"/>
            <a:r>
              <a:rPr lang="es-ES" dirty="0" smtClean="0"/>
              <a:t>Si se trata de una instrucción a ser ejecutada por la ALU podemos decir que la CPU realiza a lo largo del ciclo de máquina estas 5 tareas. </a:t>
            </a:r>
          </a:p>
          <a:p>
            <a:pPr algn="just"/>
            <a:r>
              <a:rPr lang="es-ES" dirty="0" smtClean="0"/>
              <a:t>Una vez que termina de ejecutar una instrucción va a buscar otra y tarda en ejecutarla un tiempo T, es decir cada T segundos ejecuta una instrucción. </a:t>
            </a:r>
          </a:p>
          <a:p>
            <a:pPr algn="just"/>
            <a:endParaRPr lang="es-ES" dirty="0"/>
          </a:p>
        </p:txBody>
      </p:sp>
      <p:pic>
        <p:nvPicPr>
          <p:cNvPr id="9218" name="Picture 2" descr="C:\Archivos de programa\Microsoft Office\Media\CntCD1\ClipArt1\j0149677.wmf"/>
          <p:cNvPicPr>
            <a:picLocks noChangeAspect="1" noChangeArrowheads="1"/>
          </p:cNvPicPr>
          <p:nvPr/>
        </p:nvPicPr>
        <p:blipFill>
          <a:blip r:embed="rId2" cstate="print"/>
          <a:srcRect/>
          <a:stretch>
            <a:fillRect/>
          </a:stretch>
        </p:blipFill>
        <p:spPr bwMode="auto">
          <a:xfrm>
            <a:off x="6286512" y="0"/>
            <a:ext cx="1753306" cy="1679355"/>
          </a:xfrm>
          <a:prstGeom prst="rect">
            <a:avLst/>
          </a:prstGeom>
          <a:noFill/>
        </p:spPr>
      </p:pic>
      <p:pic>
        <p:nvPicPr>
          <p:cNvPr id="9219" name="Picture 3" descr="C:\Archivos de programa\Microsoft Office\Media\CntCD1\Animated\j0318092.gif"/>
          <p:cNvPicPr>
            <a:picLocks noChangeAspect="1" noChangeArrowheads="1" noCrop="1"/>
          </p:cNvPicPr>
          <p:nvPr/>
        </p:nvPicPr>
        <p:blipFill>
          <a:blip r:embed="rId3" cstate="print"/>
          <a:srcRect/>
          <a:stretch>
            <a:fillRect/>
          </a:stretch>
        </p:blipFill>
        <p:spPr bwMode="auto">
          <a:xfrm>
            <a:off x="1142976" y="428604"/>
            <a:ext cx="1457335" cy="857256"/>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1600200"/>
            <a:ext cx="7901014" cy="4525963"/>
          </a:xfrm>
        </p:spPr>
        <p:txBody>
          <a:bodyPr/>
          <a:lstStyle/>
          <a:p>
            <a:pPr algn="just"/>
            <a:r>
              <a:rPr lang="es-ES" dirty="0" smtClean="0"/>
              <a:t>¿Qué sucede si dividimos en 5 unidades según las 5 cosas que realiza la CPU? </a:t>
            </a:r>
          </a:p>
          <a:p>
            <a:pPr algn="just"/>
            <a:r>
              <a:rPr lang="es-ES" dirty="0" smtClean="0"/>
              <a:t>Supongamos la CPU dividida en 5 unidades, de tal forma que c/u tarde lo mismo en realizar su partecita. Es decir c/u tardará T/5. </a:t>
            </a:r>
          </a:p>
          <a:p>
            <a:pPr algn="just"/>
            <a:r>
              <a:rPr lang="es-ES" dirty="0" smtClean="0"/>
              <a:t>Para que una instrucción se ejecute se necesita T segundos entonces para que usar pipe-line?</a:t>
            </a:r>
          </a:p>
          <a:p>
            <a:pPr algn="just"/>
            <a:endParaRPr lang="es-ES" dirty="0"/>
          </a:p>
        </p:txBody>
      </p:sp>
      <p:pic>
        <p:nvPicPr>
          <p:cNvPr id="10242" name="Picture 2" descr="C:\Archivos de programa\Microsoft Office\Media\CntCD1\ClipArt2\j0215816.wmf"/>
          <p:cNvPicPr>
            <a:picLocks noChangeAspect="1" noChangeArrowheads="1"/>
          </p:cNvPicPr>
          <p:nvPr/>
        </p:nvPicPr>
        <p:blipFill>
          <a:blip r:embed="rId2" cstate="print"/>
          <a:srcRect/>
          <a:stretch>
            <a:fillRect/>
          </a:stretch>
        </p:blipFill>
        <p:spPr bwMode="auto">
          <a:xfrm>
            <a:off x="7143768" y="0"/>
            <a:ext cx="1552609" cy="163308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251520" y="1600200"/>
            <a:ext cx="8321008" cy="4525963"/>
          </a:xfrm>
        </p:spPr>
        <p:txBody>
          <a:bodyPr/>
          <a:lstStyle/>
          <a:p>
            <a:pPr algn="just"/>
            <a:r>
              <a:rPr lang="es-ES" dirty="0" smtClean="0"/>
              <a:t>Si ocurre esto en una CPU normal a una con pipe-line, la cantidad de instrucciones que se hacen por segundo aumenta, es decir aumenta el flujo de instrucciones que se ejecutan por segundo. </a:t>
            </a:r>
          </a:p>
          <a:p>
            <a:pPr algn="just">
              <a:buNone/>
            </a:pPr>
            <a:r>
              <a:rPr lang="es-ES" dirty="0" smtClean="0"/>
              <a:t/>
            </a:r>
            <a:br>
              <a:rPr lang="es-ES" dirty="0" smtClean="0"/>
            </a:br>
            <a:endParaRPr lang="es-ES" dirty="0"/>
          </a:p>
        </p:txBody>
      </p:sp>
      <p:pic>
        <p:nvPicPr>
          <p:cNvPr id="11267" name="Picture 3" descr="C:\Archivos de programa\Microsoft Office\Media\CntCD1\Animated\j0223745.gif"/>
          <p:cNvPicPr>
            <a:picLocks noChangeAspect="1" noChangeArrowheads="1" noCrop="1"/>
          </p:cNvPicPr>
          <p:nvPr/>
        </p:nvPicPr>
        <p:blipFill>
          <a:blip r:embed="rId2" cstate="print"/>
          <a:srcRect/>
          <a:stretch>
            <a:fillRect/>
          </a:stretch>
        </p:blipFill>
        <p:spPr bwMode="auto">
          <a:xfrm>
            <a:off x="3357554" y="4000504"/>
            <a:ext cx="1636112" cy="242886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4348" y="142852"/>
            <a:ext cx="7786742" cy="1143000"/>
          </a:xfrm>
        </p:spPr>
        <p:txBody>
          <a:bodyPr>
            <a:normAutofit fontScale="90000"/>
          </a:bodyPr>
          <a:lstStyle/>
          <a:p>
            <a:pPr algn="ctr"/>
            <a:r>
              <a:rPr lang="pt-BR" b="1" dirty="0" smtClean="0">
                <a:solidFill>
                  <a:srgbClr val="FFFF00"/>
                </a:solidFill>
              </a:rPr>
              <a:t/>
            </a:r>
            <a:br>
              <a:rPr lang="pt-BR" b="1" dirty="0" smtClean="0">
                <a:solidFill>
                  <a:srgbClr val="FFFF00"/>
                </a:solidFill>
              </a:rPr>
            </a:br>
            <a:r>
              <a:rPr lang="pt-BR" b="1" dirty="0" smtClean="0">
                <a:solidFill>
                  <a:srgbClr val="FFFF00"/>
                </a:solidFill>
              </a:rPr>
              <a:t>Arquitecturas  de </a:t>
            </a:r>
            <a:r>
              <a:rPr lang="pt-BR" b="1" dirty="0" err="1" smtClean="0">
                <a:solidFill>
                  <a:srgbClr val="FFFF00"/>
                </a:solidFill>
              </a:rPr>
              <a:t>Computadoras</a:t>
            </a:r>
            <a:r>
              <a:rPr lang="pt-BR" b="1" dirty="0" smtClean="0">
                <a:solidFill>
                  <a:srgbClr val="FFFF00"/>
                </a:solidFill>
              </a:rPr>
              <a:t> de Multiprocesamiento</a:t>
            </a:r>
            <a:r>
              <a:rPr lang="pt-BR" b="1" dirty="0" smtClean="0"/>
              <a:t/>
            </a:r>
            <a:br>
              <a:rPr lang="pt-BR" b="1" dirty="0" smtClean="0"/>
            </a:br>
            <a:endParaRPr lang="es-ES" dirty="0"/>
          </a:p>
        </p:txBody>
      </p:sp>
      <p:sp>
        <p:nvSpPr>
          <p:cNvPr id="3" name="2 Marcador de contenido"/>
          <p:cNvSpPr>
            <a:spLocks noGrp="1"/>
          </p:cNvSpPr>
          <p:nvPr>
            <p:ph idx="1"/>
          </p:nvPr>
        </p:nvSpPr>
        <p:spPr>
          <a:xfrm>
            <a:off x="177133" y="1268760"/>
            <a:ext cx="8966867" cy="3528392"/>
          </a:xfrm>
        </p:spPr>
        <p:txBody>
          <a:bodyPr>
            <a:normAutofit fontScale="85000" lnSpcReduction="20000"/>
          </a:bodyPr>
          <a:lstStyle/>
          <a:p>
            <a:pPr algn="just"/>
            <a:r>
              <a:rPr lang="es-ES" dirty="0" smtClean="0"/>
              <a:t>SMP es el acrónimo de </a:t>
            </a:r>
            <a:r>
              <a:rPr lang="es-ES" dirty="0" err="1" smtClean="0"/>
              <a:t>Symmetric</a:t>
            </a:r>
            <a:r>
              <a:rPr lang="es-ES" dirty="0" smtClean="0"/>
              <a:t> </a:t>
            </a:r>
            <a:r>
              <a:rPr lang="es-ES" dirty="0" err="1" smtClean="0"/>
              <a:t>Multi-Processing</a:t>
            </a:r>
            <a:r>
              <a:rPr lang="es-ES" dirty="0" smtClean="0"/>
              <a:t>, multiproceso simétrico. Se trata de un tipo de arquitectura de c en que dos o más procesadores comparten una única memoria central. </a:t>
            </a:r>
          </a:p>
          <a:p>
            <a:pPr algn="just"/>
            <a:r>
              <a:rPr lang="es-ES" dirty="0" smtClean="0"/>
              <a:t>La arquitectura SMP (</a:t>
            </a:r>
            <a:r>
              <a:rPr lang="es-ES" dirty="0" err="1" smtClean="0"/>
              <a:t>Multi</a:t>
            </a:r>
            <a:r>
              <a:rPr lang="es-ES" dirty="0" smtClean="0"/>
              <a:t>-procesamiento simétrico, también llamada UMA, de “</a:t>
            </a:r>
            <a:r>
              <a:rPr lang="es-ES" dirty="0" err="1" smtClean="0"/>
              <a:t>Uniform</a:t>
            </a:r>
            <a:r>
              <a:rPr lang="es-ES" dirty="0" smtClean="0"/>
              <a:t> </a:t>
            </a:r>
            <a:r>
              <a:rPr lang="es-ES" dirty="0" err="1" smtClean="0"/>
              <a:t>Memory</a:t>
            </a:r>
            <a:r>
              <a:rPr lang="es-ES" dirty="0" smtClean="0"/>
              <a:t> Access”), se caracteriza por el hecho de que varios microprocesadores comparten el acceso a la memoria</a:t>
            </a:r>
            <a:r>
              <a:rPr lang="es-ES" dirty="0"/>
              <a:t> </a:t>
            </a:r>
            <a:r>
              <a:rPr lang="es-ES_tradnl" dirty="0"/>
              <a:t>y periféricos de I/O, Normalmente conectados por un bus común. </a:t>
            </a:r>
            <a:endParaRPr lang="es-ES" dirty="0" smtClean="0"/>
          </a:p>
          <a:p>
            <a:pPr algn="just"/>
            <a:endParaRPr lang="es-ES" dirty="0"/>
          </a:p>
        </p:txBody>
      </p:sp>
      <p:pic>
        <p:nvPicPr>
          <p:cNvPr id="5" name="Picture 2" descr="http://www.blogys.net/UserFiles/image/hard/2010/pc/01/motherboard.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4437112"/>
            <a:ext cx="3251836" cy="2184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0769" y="299349"/>
            <a:ext cx="8003232" cy="4525963"/>
          </a:xfrm>
        </p:spPr>
        <p:txBody>
          <a:bodyPr>
            <a:normAutofit lnSpcReduction="10000"/>
          </a:bodyPr>
          <a:lstStyle/>
          <a:p>
            <a:pPr algn="just"/>
            <a:r>
              <a:rPr lang="es-ES_tradnl" b="1" dirty="0" smtClean="0"/>
              <a:t>Se </a:t>
            </a:r>
            <a:r>
              <a:rPr lang="es-ES_tradnl" b="1" dirty="0"/>
              <a:t>conocen como simétricos, ya que ningún procesador toma el papel de maestro y los demás de esclavos, sino que todos tienen derechos similares en cuanto al acceso a la memoria y periféricos y ambos son administrados por el sistema </a:t>
            </a:r>
            <a:r>
              <a:rPr lang="es-ES_tradnl" b="1" dirty="0" smtClean="0"/>
              <a:t>operativo, es decir, </a:t>
            </a:r>
            <a:r>
              <a:rPr lang="es-ES" b="1" dirty="0"/>
              <a:t>compiten en igualdad de condiciones por dicho acceso, de ahí la denominación “simétrico”. </a:t>
            </a:r>
          </a:p>
          <a:p>
            <a:pPr algn="just"/>
            <a:endParaRPr lang="es-ES_tradnl" b="1" dirty="0"/>
          </a:p>
          <a:p>
            <a:pPr algn="just"/>
            <a:endParaRPr lang="es-MX" b="1" dirty="0"/>
          </a:p>
        </p:txBody>
      </p:sp>
      <p:pic>
        <p:nvPicPr>
          <p:cNvPr id="4" name="Picture 2" descr="C:\Archivos de programa\Microsoft Office\Media\CntCD1\Animated\j0283564.gif"/>
          <p:cNvPicPr>
            <a:picLocks noChangeAspect="1" noChangeArrowheads="1" noCrop="1"/>
          </p:cNvPicPr>
          <p:nvPr/>
        </p:nvPicPr>
        <p:blipFill>
          <a:blip r:embed="rId2" cstate="print"/>
          <a:srcRect/>
          <a:stretch>
            <a:fillRect/>
          </a:stretch>
        </p:blipFill>
        <p:spPr bwMode="auto">
          <a:xfrm>
            <a:off x="1691680" y="4789827"/>
            <a:ext cx="1571636" cy="1611424"/>
          </a:xfrm>
          <a:prstGeom prst="rect">
            <a:avLst/>
          </a:prstGeom>
          <a:noFill/>
        </p:spPr>
      </p:pic>
      <p:pic>
        <p:nvPicPr>
          <p:cNvPr id="5" name="Picture 3" descr="C:\Archivos de programa\Microsoft Office\Media\CntCD1\ClipArt5\j0281722.wmf"/>
          <p:cNvPicPr>
            <a:picLocks noChangeAspect="1" noChangeArrowheads="1"/>
          </p:cNvPicPr>
          <p:nvPr/>
        </p:nvPicPr>
        <p:blipFill>
          <a:blip r:embed="rId3" cstate="print"/>
          <a:srcRect/>
          <a:stretch>
            <a:fillRect/>
          </a:stretch>
        </p:blipFill>
        <p:spPr bwMode="auto">
          <a:xfrm>
            <a:off x="4746635" y="4928027"/>
            <a:ext cx="1808683" cy="1335024"/>
          </a:xfrm>
          <a:prstGeom prst="rect">
            <a:avLst/>
          </a:prstGeom>
          <a:noFill/>
        </p:spPr>
      </p:pic>
    </p:spTree>
    <p:extLst>
      <p:ext uri="{BB962C8B-B14F-4D97-AF65-F5344CB8AC3E}">
        <p14:creationId xmlns:p14="http://schemas.microsoft.com/office/powerpoint/2010/main" xmlns="" val="1009895524"/>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75856" y="404664"/>
            <a:ext cx="5510986" cy="6239046"/>
          </a:xfrm>
        </p:spPr>
        <p:txBody>
          <a:bodyPr>
            <a:normAutofit lnSpcReduction="10000"/>
          </a:bodyPr>
          <a:lstStyle/>
          <a:p>
            <a:pPr algn="just"/>
            <a:r>
              <a:rPr lang="es-ES" b="1" dirty="0" smtClean="0"/>
              <a:t>Los sistemas multiproceso simétrico permiten que cualquier procesador trabaje en cualquier tarea sin importar su localización en memoria; con un propicio soporte del sistema operativo, estos sistemas pueden mover fácilmente tareas entre los procesadores para garantizar eficientemente el trabajo. </a:t>
            </a:r>
          </a:p>
          <a:p>
            <a:pPr algn="just"/>
            <a:endParaRPr lang="es-ES" b="1" dirty="0"/>
          </a:p>
        </p:txBody>
      </p:sp>
      <p:pic>
        <p:nvPicPr>
          <p:cNvPr id="6" name="Picture 2" descr="http://www.javipas.com/wp-content/uploads/2010/01/core-i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1196752"/>
            <a:ext cx="2664296" cy="474911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58842" y="161256"/>
            <a:ext cx="5000660" cy="6696744"/>
          </a:xfrm>
        </p:spPr>
        <p:txBody>
          <a:bodyPr>
            <a:normAutofit fontScale="85000" lnSpcReduction="20000"/>
          </a:bodyPr>
          <a:lstStyle/>
          <a:p>
            <a:pPr algn="just"/>
            <a:r>
              <a:rPr lang="es-ES" dirty="0" smtClean="0"/>
              <a:t>Una computadora SMP se compone de microprocesadores independientes que se comunican con la memoria a través de un bus compartido. </a:t>
            </a:r>
          </a:p>
          <a:p>
            <a:pPr algn="just"/>
            <a:r>
              <a:rPr lang="es-ES" dirty="0" smtClean="0"/>
              <a:t>Dicho bus es un recurso de uso común. Por tanto, debe ser arbitrado para que solamente un microprocesador lo use en cada instante de tiempo. </a:t>
            </a:r>
          </a:p>
          <a:p>
            <a:pPr algn="just"/>
            <a:r>
              <a:rPr lang="es-ES" dirty="0" smtClean="0"/>
              <a:t>Si las computadoras con un solo microprocesador tienden a gastar considerable tiempo esperando a que lleguen los datos desde la memoria, SMP no mejora ni empeora lo que sí es que hay varios parados en espera de datos.</a:t>
            </a:r>
            <a:endParaRPr lang="es-ES" dirty="0"/>
          </a:p>
        </p:txBody>
      </p:sp>
      <p:pic>
        <p:nvPicPr>
          <p:cNvPr id="8" name="7 Imagen" descr="asus-kfn32-d-sli-sas_3564317.jpg"/>
          <p:cNvPicPr>
            <a:picLocks noChangeAspect="1"/>
          </p:cNvPicPr>
          <p:nvPr/>
        </p:nvPicPr>
        <p:blipFill>
          <a:blip r:embed="rId2" cstate="print"/>
          <a:srcRect l="8438" t="2813" r="9999" b="4374"/>
          <a:stretch>
            <a:fillRect/>
          </a:stretch>
        </p:blipFill>
        <p:spPr>
          <a:xfrm>
            <a:off x="179512" y="1005167"/>
            <a:ext cx="3606946" cy="41044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YESYDUC10\Configuración local\Archivos temporales de Internet\Content.IE5\O7HXM29P\MCj00890480000[1].wmf"/>
          <p:cNvPicPr>
            <a:picLocks noChangeAspect="1" noChangeArrowheads="1"/>
          </p:cNvPicPr>
          <p:nvPr/>
        </p:nvPicPr>
        <p:blipFill>
          <a:blip r:embed="rId2" cstate="print"/>
          <a:srcRect/>
          <a:stretch>
            <a:fillRect/>
          </a:stretch>
        </p:blipFill>
        <p:spPr bwMode="auto">
          <a:xfrm>
            <a:off x="214282" y="0"/>
            <a:ext cx="1031443" cy="1815998"/>
          </a:xfrm>
          <a:prstGeom prst="rect">
            <a:avLst/>
          </a:prstGeom>
          <a:noFill/>
        </p:spPr>
      </p:pic>
      <p:sp>
        <p:nvSpPr>
          <p:cNvPr id="2" name="1 Título"/>
          <p:cNvSpPr>
            <a:spLocks noGrp="1"/>
          </p:cNvSpPr>
          <p:nvPr>
            <p:ph type="title"/>
          </p:nvPr>
        </p:nvSpPr>
        <p:spPr>
          <a:xfrm>
            <a:off x="885828" y="274638"/>
            <a:ext cx="7972452" cy="1143000"/>
          </a:xfrm>
        </p:spPr>
        <p:txBody>
          <a:bodyPr>
            <a:normAutofit fontScale="90000"/>
          </a:bodyPr>
          <a:lstStyle/>
          <a:p>
            <a:pPr algn="ctr"/>
            <a:r>
              <a:rPr lang="es-ES" b="1" dirty="0"/>
              <a:t/>
            </a:r>
            <a:br>
              <a:rPr lang="es-ES" b="1" dirty="0"/>
            </a:br>
            <a:r>
              <a:rPr lang="es-ES" b="1" dirty="0" smtClean="0">
                <a:solidFill>
                  <a:srgbClr val="FFFF00"/>
                </a:solidFill>
              </a:rPr>
              <a:t>Arquitectura de computadoras</a:t>
            </a:r>
            <a:br>
              <a:rPr lang="es-ES" b="1" dirty="0" smtClean="0">
                <a:solidFill>
                  <a:srgbClr val="FFFF00"/>
                </a:solidFill>
              </a:rPr>
            </a:br>
            <a:endParaRPr lang="es-ES" b="1" dirty="0">
              <a:solidFill>
                <a:srgbClr val="FFFF00"/>
              </a:solidFill>
            </a:endParaRPr>
          </a:p>
        </p:txBody>
      </p:sp>
      <p:sp>
        <p:nvSpPr>
          <p:cNvPr id="3" name="2 Marcador de contenido"/>
          <p:cNvSpPr>
            <a:spLocks noGrp="1"/>
          </p:cNvSpPr>
          <p:nvPr>
            <p:ph idx="1"/>
          </p:nvPr>
        </p:nvSpPr>
        <p:spPr>
          <a:xfrm>
            <a:off x="357158" y="1743076"/>
            <a:ext cx="8358246" cy="5043510"/>
          </a:xfrm>
        </p:spPr>
        <p:txBody>
          <a:bodyPr>
            <a:normAutofit fontScale="85000" lnSpcReduction="20000"/>
          </a:bodyPr>
          <a:lstStyle/>
          <a:p>
            <a:pPr algn="just"/>
            <a:r>
              <a:rPr lang="es-ES" b="1" dirty="0" smtClean="0"/>
              <a:t>Cuando </a:t>
            </a:r>
            <a:r>
              <a:rPr lang="es-ES" b="1" dirty="0"/>
              <a:t>se describe una computadora se debe distinguir entre arquitectura y organización.</a:t>
            </a:r>
          </a:p>
          <a:p>
            <a:pPr algn="just">
              <a:buNone/>
            </a:pPr>
            <a:endParaRPr lang="es-ES" b="1" dirty="0"/>
          </a:p>
          <a:p>
            <a:pPr algn="just"/>
            <a:r>
              <a:rPr lang="es-ES" b="1" dirty="0">
                <a:solidFill>
                  <a:srgbClr val="FFFF00"/>
                </a:solidFill>
              </a:rPr>
              <a:t>La arquitectura de computadoras </a:t>
            </a:r>
            <a:r>
              <a:rPr lang="es-ES" b="1" dirty="0"/>
              <a:t>se refiere a los atributos de un sistema que son visibles a un programador, es decir aquellos atributos que tienen un impacto directo en la ejecución lógica de un programa. </a:t>
            </a:r>
            <a:endParaRPr lang="es-ES" b="1" dirty="0" smtClean="0"/>
          </a:p>
          <a:p>
            <a:pPr algn="just"/>
            <a:endParaRPr lang="es-ES" b="1" dirty="0" smtClean="0"/>
          </a:p>
          <a:p>
            <a:pPr algn="just"/>
            <a:r>
              <a:rPr lang="es-ES" b="1" dirty="0" smtClean="0"/>
              <a:t>Ejemplos </a:t>
            </a:r>
            <a:r>
              <a:rPr lang="es-ES" b="1" dirty="0"/>
              <a:t>de atributos arquitectónicos: </a:t>
            </a:r>
            <a:r>
              <a:rPr lang="es-ES" b="1" dirty="0" smtClean="0"/>
              <a:t>Conjunto </a:t>
            </a:r>
            <a:r>
              <a:rPr lang="es-ES" b="1" dirty="0"/>
              <a:t>de instrucciones, número de bits usados para representar datos, mecanismos de entrada salida y técnicas de direccionamiento de memoria.</a:t>
            </a:r>
          </a:p>
          <a:p>
            <a:pPr algn="just"/>
            <a:endParaRPr lang="es-ES" b="1"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8" presetClass="entr" presetSubtype="0" accel="10000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15"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3">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3">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620688"/>
            <a:ext cx="8424936" cy="5904656"/>
          </a:xfrm>
        </p:spPr>
        <p:txBody>
          <a:bodyPr>
            <a:normAutofit fontScale="70000" lnSpcReduction="20000"/>
          </a:bodyPr>
          <a:lstStyle/>
          <a:p>
            <a:pPr marL="0" indent="0" algn="just">
              <a:buNone/>
            </a:pPr>
            <a:r>
              <a:rPr lang="es-ES_tradnl" sz="3200" dirty="0">
                <a:latin typeface="Arial" charset="0"/>
                <a:cs typeface="Arial" charset="0"/>
              </a:rPr>
              <a:t>Cuando se desea incrementar el desempeño más </a:t>
            </a:r>
            <a:r>
              <a:rPr lang="es-ES_tradnl" sz="3200" dirty="0" smtClean="0">
                <a:latin typeface="Arial" charset="0"/>
                <a:cs typeface="Arial" charset="0"/>
              </a:rPr>
              <a:t>allá </a:t>
            </a:r>
            <a:r>
              <a:rPr lang="es-ES_tradnl" sz="3200" dirty="0">
                <a:latin typeface="Arial" charset="0"/>
                <a:cs typeface="Arial" charset="0"/>
              </a:rPr>
              <a:t>de lo que permite la técnica de segmentación del cauce (limite teórico de una instrucción por ciclo de reloj), se requiere utilizar más de un procesador para la ejecución del programa de aplicación. </a:t>
            </a:r>
          </a:p>
          <a:p>
            <a:pPr algn="just">
              <a:buNone/>
            </a:pPr>
            <a:endParaRPr lang="es-ES_tradnl" sz="3200" b="1" dirty="0" smtClean="0">
              <a:solidFill>
                <a:srgbClr val="FFFF00"/>
              </a:solidFill>
              <a:latin typeface="Arial" charset="0"/>
              <a:cs typeface="Arial" charset="0"/>
            </a:endParaRPr>
          </a:p>
          <a:p>
            <a:pPr algn="just">
              <a:buNone/>
            </a:pPr>
            <a:r>
              <a:rPr lang="es-ES_tradnl" sz="3200" b="1" dirty="0" smtClean="0">
                <a:solidFill>
                  <a:srgbClr val="FFFF00"/>
                </a:solidFill>
                <a:latin typeface="Arial" charset="0"/>
                <a:cs typeface="Arial" charset="0"/>
              </a:rPr>
              <a:t>Las </a:t>
            </a:r>
            <a:r>
              <a:rPr lang="es-ES_tradnl" sz="3200" b="1" dirty="0">
                <a:solidFill>
                  <a:srgbClr val="FFFF00"/>
                </a:solidFill>
                <a:latin typeface="Arial" charset="0"/>
                <a:cs typeface="Arial" charset="0"/>
              </a:rPr>
              <a:t>CPU de multiprocesamiento se clasifican de la siguiente manera: </a:t>
            </a:r>
          </a:p>
          <a:p>
            <a:pPr marL="360363" indent="-323850" algn="just">
              <a:buNone/>
            </a:pPr>
            <a:r>
              <a:rPr lang="es-ES_tradnl" sz="3200" dirty="0">
                <a:latin typeface="Arial" charset="0"/>
                <a:cs typeface="Arial" charset="0"/>
              </a:rPr>
              <a:t>● SISO – (Single </a:t>
            </a:r>
            <a:r>
              <a:rPr lang="es-ES_tradnl" sz="3200" dirty="0" err="1">
                <a:latin typeface="Arial" charset="0"/>
                <a:cs typeface="Arial" charset="0"/>
              </a:rPr>
              <a:t>Instruction</a:t>
            </a:r>
            <a:r>
              <a:rPr lang="es-ES_tradnl" sz="3200" dirty="0">
                <a:latin typeface="Arial" charset="0"/>
                <a:cs typeface="Arial" charset="0"/>
              </a:rPr>
              <a:t>, Single </a:t>
            </a:r>
            <a:r>
              <a:rPr lang="es-ES_tradnl" sz="3200" dirty="0" err="1">
                <a:latin typeface="Arial" charset="0"/>
                <a:cs typeface="Arial" charset="0"/>
              </a:rPr>
              <a:t>Operand</a:t>
            </a:r>
            <a:r>
              <a:rPr lang="es-ES_tradnl" sz="3200" dirty="0">
                <a:latin typeface="Arial" charset="0"/>
                <a:cs typeface="Arial" charset="0"/>
              </a:rPr>
              <a:t> )  computadoras independientes</a:t>
            </a:r>
          </a:p>
          <a:p>
            <a:pPr marL="360363" indent="-323850" algn="just">
              <a:buNone/>
            </a:pPr>
            <a:r>
              <a:rPr lang="es-ES_tradnl" sz="3200" dirty="0">
                <a:latin typeface="Arial" charset="0"/>
                <a:cs typeface="Arial" charset="0"/>
              </a:rPr>
              <a:t>● SIMO – (Single </a:t>
            </a:r>
            <a:r>
              <a:rPr lang="es-ES_tradnl" sz="3200" dirty="0" err="1">
                <a:latin typeface="Arial" charset="0"/>
                <a:cs typeface="Arial" charset="0"/>
              </a:rPr>
              <a:t>Instruction</a:t>
            </a:r>
            <a:r>
              <a:rPr lang="es-ES_tradnl" sz="3200" dirty="0">
                <a:latin typeface="Arial" charset="0"/>
                <a:cs typeface="Arial" charset="0"/>
              </a:rPr>
              <a:t>, </a:t>
            </a:r>
            <a:r>
              <a:rPr lang="es-ES_tradnl" sz="3200" dirty="0" err="1">
                <a:latin typeface="Arial" charset="0"/>
                <a:cs typeface="Arial" charset="0"/>
              </a:rPr>
              <a:t>Multiple</a:t>
            </a:r>
            <a:r>
              <a:rPr lang="es-ES_tradnl" sz="3200" dirty="0">
                <a:latin typeface="Arial" charset="0"/>
                <a:cs typeface="Arial" charset="0"/>
              </a:rPr>
              <a:t> </a:t>
            </a:r>
            <a:r>
              <a:rPr lang="es-ES_tradnl" sz="3200" dirty="0" err="1">
                <a:latin typeface="Arial" charset="0"/>
                <a:cs typeface="Arial" charset="0"/>
              </a:rPr>
              <a:t>Operand</a:t>
            </a:r>
            <a:r>
              <a:rPr lang="es-ES_tradnl" sz="3200" dirty="0">
                <a:latin typeface="Arial" charset="0"/>
                <a:cs typeface="Arial" charset="0"/>
              </a:rPr>
              <a:t> )  procesadores vectoriales</a:t>
            </a:r>
          </a:p>
          <a:p>
            <a:pPr marL="360363" indent="-360363" algn="just">
              <a:buNone/>
            </a:pPr>
            <a:r>
              <a:rPr lang="es-ES_tradnl" sz="3200" dirty="0" smtClean="0">
                <a:latin typeface="Arial" charset="0"/>
                <a:cs typeface="Arial" charset="0"/>
              </a:rPr>
              <a:t>● MISO </a:t>
            </a:r>
            <a:r>
              <a:rPr lang="es-ES_tradnl" sz="3200" dirty="0">
                <a:latin typeface="Arial" charset="0"/>
                <a:cs typeface="Arial" charset="0"/>
              </a:rPr>
              <a:t>– (</a:t>
            </a:r>
            <a:r>
              <a:rPr lang="es-ES_tradnl" sz="3200" dirty="0" err="1">
                <a:latin typeface="Arial" charset="0"/>
                <a:cs typeface="Arial" charset="0"/>
              </a:rPr>
              <a:t>Multiple</a:t>
            </a:r>
            <a:r>
              <a:rPr lang="es-ES_tradnl" sz="3200" dirty="0">
                <a:latin typeface="Arial" charset="0"/>
                <a:cs typeface="Arial" charset="0"/>
              </a:rPr>
              <a:t> </a:t>
            </a:r>
            <a:r>
              <a:rPr lang="es-ES_tradnl" sz="3200" dirty="0" err="1">
                <a:latin typeface="Arial" charset="0"/>
                <a:cs typeface="Arial" charset="0"/>
              </a:rPr>
              <a:t>Instruction</a:t>
            </a:r>
            <a:r>
              <a:rPr lang="es-ES_tradnl" sz="3200" dirty="0">
                <a:latin typeface="Arial" charset="0"/>
                <a:cs typeface="Arial" charset="0"/>
              </a:rPr>
              <a:t>, Single </a:t>
            </a:r>
            <a:r>
              <a:rPr lang="es-ES_tradnl" sz="3200" dirty="0" err="1">
                <a:latin typeface="Arial" charset="0"/>
                <a:cs typeface="Arial" charset="0"/>
              </a:rPr>
              <a:t>Operand</a:t>
            </a:r>
            <a:r>
              <a:rPr lang="es-ES_tradnl" sz="3200" dirty="0">
                <a:latin typeface="Arial" charset="0"/>
                <a:cs typeface="Arial" charset="0"/>
              </a:rPr>
              <a:t> )  No implementado</a:t>
            </a:r>
          </a:p>
          <a:p>
            <a:pPr marL="360363" indent="-323850" algn="just">
              <a:buNone/>
            </a:pPr>
            <a:r>
              <a:rPr lang="es-ES_tradnl" sz="3200" dirty="0">
                <a:latin typeface="Arial" charset="0"/>
                <a:cs typeface="Arial" charset="0"/>
              </a:rPr>
              <a:t>● MIMO – (</a:t>
            </a:r>
            <a:r>
              <a:rPr lang="es-ES_tradnl" sz="3200" dirty="0" err="1">
                <a:latin typeface="Arial" charset="0"/>
                <a:cs typeface="Arial" charset="0"/>
              </a:rPr>
              <a:t>Multiple</a:t>
            </a:r>
            <a:r>
              <a:rPr lang="es-ES_tradnl" sz="3200" dirty="0">
                <a:latin typeface="Arial" charset="0"/>
                <a:cs typeface="Arial" charset="0"/>
              </a:rPr>
              <a:t> </a:t>
            </a:r>
            <a:r>
              <a:rPr lang="es-ES_tradnl" sz="3200" dirty="0" err="1">
                <a:latin typeface="Arial" charset="0"/>
                <a:cs typeface="Arial" charset="0"/>
              </a:rPr>
              <a:t>Instruction</a:t>
            </a:r>
            <a:r>
              <a:rPr lang="es-ES_tradnl" sz="3200" dirty="0">
                <a:latin typeface="Arial" charset="0"/>
                <a:cs typeface="Arial" charset="0"/>
              </a:rPr>
              <a:t>, </a:t>
            </a:r>
            <a:r>
              <a:rPr lang="es-ES_tradnl" sz="3200" dirty="0" err="1">
                <a:latin typeface="Arial" charset="0"/>
                <a:cs typeface="Arial" charset="0"/>
              </a:rPr>
              <a:t>Multiple</a:t>
            </a:r>
            <a:r>
              <a:rPr lang="es-ES_tradnl" sz="3200" dirty="0">
                <a:latin typeface="Arial" charset="0"/>
                <a:cs typeface="Arial" charset="0"/>
              </a:rPr>
              <a:t> </a:t>
            </a:r>
            <a:r>
              <a:rPr lang="es-ES_tradnl" sz="3200" dirty="0" err="1">
                <a:latin typeface="Arial" charset="0"/>
                <a:cs typeface="Arial" charset="0"/>
              </a:rPr>
              <a:t>Operand</a:t>
            </a:r>
            <a:r>
              <a:rPr lang="es-ES_tradnl" sz="3200" dirty="0">
                <a:latin typeface="Arial" charset="0"/>
                <a:cs typeface="Arial" charset="0"/>
              </a:rPr>
              <a:t> ) sistemas SMP, </a:t>
            </a:r>
            <a:r>
              <a:rPr lang="es-ES_tradnl" sz="3200" dirty="0" err="1">
                <a:latin typeface="Arial" charset="0"/>
                <a:cs typeface="Arial" charset="0"/>
              </a:rPr>
              <a:t>Clusters</a:t>
            </a:r>
            <a:endParaRPr lang="es-ES_tradnl" sz="3200" dirty="0">
              <a:latin typeface="Arial" charset="0"/>
              <a:cs typeface="Arial" charset="0"/>
            </a:endParaRPr>
          </a:p>
          <a:p>
            <a:pPr algn="just">
              <a:buNone/>
            </a:pPr>
            <a:r>
              <a:rPr lang="es-ES_tradnl" sz="3200" b="1" dirty="0">
                <a:solidFill>
                  <a:srgbClr val="FFFF00"/>
                </a:solidFill>
                <a:latin typeface="Arial" charset="0"/>
                <a:cs typeface="Arial" charset="0"/>
              </a:rPr>
              <a:t>Procesadores vectoriales</a:t>
            </a:r>
            <a:r>
              <a:rPr lang="es-ES_tradnl" sz="3200" dirty="0">
                <a:latin typeface="Arial" charset="0"/>
                <a:cs typeface="Arial" charset="0"/>
              </a:rPr>
              <a:t> – Son computadoras pensadas para aplicar un mismo algoritmo numérico a una serie de datos matriciales, en especial en la simulación de sistemas físicos complejos</a:t>
            </a:r>
          </a:p>
          <a:p>
            <a:pPr algn="just"/>
            <a:endParaRPr lang="es-MX" dirty="0"/>
          </a:p>
        </p:txBody>
      </p:sp>
    </p:spTree>
    <p:extLst>
      <p:ext uri="{BB962C8B-B14F-4D97-AF65-F5344CB8AC3E}">
        <p14:creationId xmlns:p14="http://schemas.microsoft.com/office/powerpoint/2010/main" xmlns="" val="2198675021"/>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357290" y="642918"/>
            <a:ext cx="6636753" cy="246221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6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Por su atención</a:t>
            </a:r>
          </a:p>
          <a:p>
            <a:pPr algn="ctr"/>
            <a:r>
              <a:rPr lang="es-ES" sz="8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Gracias!!</a:t>
            </a:r>
            <a:endParaRPr lang="es-E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4 Imagen" descr="gracias.gif"/>
          <p:cNvPicPr>
            <a:picLocks noChangeAspect="1"/>
          </p:cNvPicPr>
          <p:nvPr/>
        </p:nvPicPr>
        <p:blipFill>
          <a:blip r:embed="rId2" cstate="print"/>
          <a:srcRect t="10653"/>
          <a:stretch>
            <a:fillRect/>
          </a:stretch>
        </p:blipFill>
        <p:spPr>
          <a:xfrm>
            <a:off x="2500298" y="3000372"/>
            <a:ext cx="3786214" cy="3402181"/>
          </a:xfrm>
          <a:prstGeom prst="ellipse">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YESYDUC10\Configuración local\Archivos temporales de Internet\Content.IE5\W07NOM80\MCBD19974_0000[1].wmf"/>
          <p:cNvPicPr>
            <a:picLocks noChangeAspect="1" noChangeArrowheads="1"/>
          </p:cNvPicPr>
          <p:nvPr/>
        </p:nvPicPr>
        <p:blipFill>
          <a:blip r:embed="rId2" cstate="print"/>
          <a:srcRect/>
          <a:stretch>
            <a:fillRect/>
          </a:stretch>
        </p:blipFill>
        <p:spPr bwMode="auto">
          <a:xfrm>
            <a:off x="5357818" y="4286256"/>
            <a:ext cx="2416786" cy="2214578"/>
          </a:xfrm>
          <a:prstGeom prst="rect">
            <a:avLst/>
          </a:prstGeom>
          <a:noFill/>
        </p:spPr>
      </p:pic>
      <p:sp>
        <p:nvSpPr>
          <p:cNvPr id="3" name="2 Marcador de contenido"/>
          <p:cNvSpPr>
            <a:spLocks noGrp="1"/>
          </p:cNvSpPr>
          <p:nvPr>
            <p:ph idx="1"/>
          </p:nvPr>
        </p:nvSpPr>
        <p:spPr>
          <a:xfrm>
            <a:off x="285720" y="642918"/>
            <a:ext cx="8143932" cy="5857892"/>
          </a:xfrm>
        </p:spPr>
        <p:txBody>
          <a:bodyPr>
            <a:normAutofit/>
          </a:bodyPr>
          <a:lstStyle/>
          <a:p>
            <a:pPr marL="0" indent="36513" algn="just">
              <a:buNone/>
            </a:pPr>
            <a:r>
              <a:rPr lang="es-ES" sz="2400" b="1" dirty="0">
                <a:solidFill>
                  <a:srgbClr val="FFFF00"/>
                </a:solidFill>
              </a:rPr>
              <a:t>La organización de computadoras </a:t>
            </a:r>
            <a:r>
              <a:rPr lang="es-ES" sz="2400" b="1" dirty="0"/>
              <a:t>se refiere a las unidades funcionales y sus interconexiones, que materializan especificaciones arquitectónicas. </a:t>
            </a:r>
            <a:endParaRPr lang="es-ES" sz="2400" b="1" dirty="0" smtClean="0"/>
          </a:p>
          <a:p>
            <a:pPr marL="0" indent="36513" algn="just">
              <a:buNone/>
            </a:pPr>
            <a:endParaRPr lang="es-ES" sz="2400" b="1" dirty="0" smtClean="0"/>
          </a:p>
          <a:p>
            <a:pPr marL="0" indent="36513" algn="just">
              <a:buNone/>
            </a:pPr>
            <a:r>
              <a:rPr lang="es-ES" sz="2400" b="1" dirty="0" smtClean="0"/>
              <a:t>Ejemplos </a:t>
            </a:r>
            <a:r>
              <a:rPr lang="es-ES" sz="2400" b="1" dirty="0"/>
              <a:t>de atributos de organización: son los </a:t>
            </a:r>
            <a:r>
              <a:rPr lang="es-ES" sz="2400" b="1" dirty="0" smtClean="0"/>
              <a:t>detalles del hardware </a:t>
            </a:r>
            <a:r>
              <a:rPr lang="es-ES" sz="2400" b="1" dirty="0"/>
              <a:t>transparentes para el programador, tales como señales de control, interfaces entre la computadora y los periféricos y la tecnología de memoria utilizada.</a:t>
            </a:r>
          </a:p>
          <a:p>
            <a:pPr marL="0" indent="36513" algn="just">
              <a:buNone/>
            </a:pPr>
            <a:r>
              <a:rPr lang="es-ES" sz="2400" b="1" dirty="0"/>
              <a:t> </a:t>
            </a:r>
          </a:p>
          <a:p>
            <a:pPr algn="just">
              <a:buNone/>
            </a:pPr>
            <a:endParaRPr lang="es-ES" sz="2400" b="1"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80">
                                          <p:stCondLst>
                                            <p:cond delay="0"/>
                                          </p:stCondLst>
                                        </p:cTn>
                                        <p:tgtEl>
                                          <p:spTgt spid="3">
                                            <p:txEl>
                                              <p:pRg st="2" end="2"/>
                                            </p:txEl>
                                          </p:spTgt>
                                        </p:tgtEl>
                                      </p:cBhvr>
                                    </p:animEffect>
                                    <p:anim calcmode="lin" valueType="num">
                                      <p:cBhvr>
                                        <p:cTn id="1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2" end="2"/>
                                            </p:txEl>
                                          </p:spTgt>
                                        </p:tgtEl>
                                      </p:cBhvr>
                                      <p:to x="100000" y="60000"/>
                                    </p:animScale>
                                    <p:animScale>
                                      <p:cBhvr>
                                        <p:cTn id="19" dur="166" decel="50000">
                                          <p:stCondLst>
                                            <p:cond delay="676"/>
                                          </p:stCondLst>
                                        </p:cTn>
                                        <p:tgtEl>
                                          <p:spTgt spid="3">
                                            <p:txEl>
                                              <p:pRg st="2" end="2"/>
                                            </p:txEl>
                                          </p:spTgt>
                                        </p:tgtEl>
                                      </p:cBhvr>
                                      <p:to x="100000" y="100000"/>
                                    </p:animScale>
                                    <p:animScale>
                                      <p:cBhvr>
                                        <p:cTn id="20" dur="26">
                                          <p:stCondLst>
                                            <p:cond delay="1312"/>
                                          </p:stCondLst>
                                        </p:cTn>
                                        <p:tgtEl>
                                          <p:spTgt spid="3">
                                            <p:txEl>
                                              <p:pRg st="2" end="2"/>
                                            </p:txEl>
                                          </p:spTgt>
                                        </p:tgtEl>
                                      </p:cBhvr>
                                      <p:to x="100000" y="80000"/>
                                    </p:animScale>
                                    <p:animScale>
                                      <p:cBhvr>
                                        <p:cTn id="21" dur="166" decel="50000">
                                          <p:stCondLst>
                                            <p:cond delay="1338"/>
                                          </p:stCondLst>
                                        </p:cTn>
                                        <p:tgtEl>
                                          <p:spTgt spid="3">
                                            <p:txEl>
                                              <p:pRg st="2" end="2"/>
                                            </p:txEl>
                                          </p:spTgt>
                                        </p:tgtEl>
                                      </p:cBhvr>
                                      <p:to x="100000" y="100000"/>
                                    </p:animScale>
                                    <p:animScale>
                                      <p:cBhvr>
                                        <p:cTn id="22" dur="26">
                                          <p:stCondLst>
                                            <p:cond delay="1642"/>
                                          </p:stCondLst>
                                        </p:cTn>
                                        <p:tgtEl>
                                          <p:spTgt spid="3">
                                            <p:txEl>
                                              <p:pRg st="2" end="2"/>
                                            </p:txEl>
                                          </p:spTgt>
                                        </p:tgtEl>
                                      </p:cBhvr>
                                      <p:to x="100000" y="90000"/>
                                    </p:animScale>
                                    <p:animScale>
                                      <p:cBhvr>
                                        <p:cTn id="23" dur="166" decel="50000">
                                          <p:stCondLst>
                                            <p:cond delay="1668"/>
                                          </p:stCondLst>
                                        </p:cTn>
                                        <p:tgtEl>
                                          <p:spTgt spid="3">
                                            <p:txEl>
                                              <p:pRg st="2" end="2"/>
                                            </p:txEl>
                                          </p:spTgt>
                                        </p:tgtEl>
                                      </p:cBhvr>
                                      <p:to x="100000" y="100000"/>
                                    </p:animScale>
                                    <p:animScale>
                                      <p:cBhvr>
                                        <p:cTn id="24" dur="26">
                                          <p:stCondLst>
                                            <p:cond delay="1808"/>
                                          </p:stCondLst>
                                        </p:cTn>
                                        <p:tgtEl>
                                          <p:spTgt spid="3">
                                            <p:txEl>
                                              <p:pRg st="2" end="2"/>
                                            </p:txEl>
                                          </p:spTgt>
                                        </p:tgtEl>
                                      </p:cBhvr>
                                      <p:to x="100000" y="95000"/>
                                    </p:animScale>
                                    <p:animScale>
                                      <p:cBhvr>
                                        <p:cTn id="25" dur="166" decel="50000">
                                          <p:stCondLst>
                                            <p:cond delay="1834"/>
                                          </p:stCondLst>
                                        </p:cTn>
                                        <p:tgtEl>
                                          <p:spTgt spid="3">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80">
                                          <p:stCondLst>
                                            <p:cond delay="0"/>
                                          </p:stCondLst>
                                        </p:cTn>
                                        <p:tgtEl>
                                          <p:spTgt spid="3">
                                            <p:txEl>
                                              <p:pRg st="3" end="3"/>
                                            </p:txEl>
                                          </p:spTgt>
                                        </p:tgtEl>
                                      </p:cBhvr>
                                    </p:animEffect>
                                    <p:anim calcmode="lin" valueType="num">
                                      <p:cBhvr>
                                        <p:cTn id="2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3" end="3"/>
                                            </p:txEl>
                                          </p:spTgt>
                                        </p:tgtEl>
                                      </p:cBhvr>
                                      <p:to x="100000" y="60000"/>
                                    </p:animScale>
                                    <p:animScale>
                                      <p:cBhvr>
                                        <p:cTn id="35" dur="166" decel="50000">
                                          <p:stCondLst>
                                            <p:cond delay="676"/>
                                          </p:stCondLst>
                                        </p:cTn>
                                        <p:tgtEl>
                                          <p:spTgt spid="3">
                                            <p:txEl>
                                              <p:pRg st="3" end="3"/>
                                            </p:txEl>
                                          </p:spTgt>
                                        </p:tgtEl>
                                      </p:cBhvr>
                                      <p:to x="100000" y="100000"/>
                                    </p:animScale>
                                    <p:animScale>
                                      <p:cBhvr>
                                        <p:cTn id="36" dur="26">
                                          <p:stCondLst>
                                            <p:cond delay="1312"/>
                                          </p:stCondLst>
                                        </p:cTn>
                                        <p:tgtEl>
                                          <p:spTgt spid="3">
                                            <p:txEl>
                                              <p:pRg st="3" end="3"/>
                                            </p:txEl>
                                          </p:spTgt>
                                        </p:tgtEl>
                                      </p:cBhvr>
                                      <p:to x="100000" y="80000"/>
                                    </p:animScale>
                                    <p:animScale>
                                      <p:cBhvr>
                                        <p:cTn id="37" dur="166" decel="50000">
                                          <p:stCondLst>
                                            <p:cond delay="1338"/>
                                          </p:stCondLst>
                                        </p:cTn>
                                        <p:tgtEl>
                                          <p:spTgt spid="3">
                                            <p:txEl>
                                              <p:pRg st="3" end="3"/>
                                            </p:txEl>
                                          </p:spTgt>
                                        </p:tgtEl>
                                      </p:cBhvr>
                                      <p:to x="100000" y="100000"/>
                                    </p:animScale>
                                    <p:animScale>
                                      <p:cBhvr>
                                        <p:cTn id="38" dur="26">
                                          <p:stCondLst>
                                            <p:cond delay="1642"/>
                                          </p:stCondLst>
                                        </p:cTn>
                                        <p:tgtEl>
                                          <p:spTgt spid="3">
                                            <p:txEl>
                                              <p:pRg st="3" end="3"/>
                                            </p:txEl>
                                          </p:spTgt>
                                        </p:tgtEl>
                                      </p:cBhvr>
                                      <p:to x="100000" y="90000"/>
                                    </p:animScale>
                                    <p:animScale>
                                      <p:cBhvr>
                                        <p:cTn id="39" dur="166" decel="50000">
                                          <p:stCondLst>
                                            <p:cond delay="1668"/>
                                          </p:stCondLst>
                                        </p:cTn>
                                        <p:tgtEl>
                                          <p:spTgt spid="3">
                                            <p:txEl>
                                              <p:pRg st="3" end="3"/>
                                            </p:txEl>
                                          </p:spTgt>
                                        </p:tgtEl>
                                      </p:cBhvr>
                                      <p:to x="100000" y="100000"/>
                                    </p:animScale>
                                    <p:animScale>
                                      <p:cBhvr>
                                        <p:cTn id="40" dur="26">
                                          <p:stCondLst>
                                            <p:cond delay="1808"/>
                                          </p:stCondLst>
                                        </p:cTn>
                                        <p:tgtEl>
                                          <p:spTgt spid="3">
                                            <p:txEl>
                                              <p:pRg st="3" end="3"/>
                                            </p:txEl>
                                          </p:spTgt>
                                        </p:tgtEl>
                                      </p:cBhvr>
                                      <p:to x="100000" y="95000"/>
                                    </p:animScale>
                                    <p:animScale>
                                      <p:cBhvr>
                                        <p:cTn id="41"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1600200"/>
            <a:ext cx="7686700" cy="4525963"/>
          </a:xfrm>
        </p:spPr>
        <p:txBody>
          <a:bodyPr>
            <a:normAutofit lnSpcReduction="10000"/>
          </a:bodyPr>
          <a:lstStyle/>
          <a:p>
            <a:pPr algn="just"/>
            <a:r>
              <a:rPr lang="es-ES" b="1" dirty="0"/>
              <a:t>Por poner un ejemplo, una cuestión de arquitectura es si la computadora tendrá la instrucción de multiplicar. </a:t>
            </a:r>
            <a:endParaRPr lang="es-ES" b="1" dirty="0" smtClean="0"/>
          </a:p>
          <a:p>
            <a:pPr algn="just"/>
            <a:endParaRPr lang="es-ES" b="1" dirty="0" smtClean="0"/>
          </a:p>
          <a:p>
            <a:pPr algn="just"/>
            <a:r>
              <a:rPr lang="es-ES" b="1" dirty="0" smtClean="0"/>
              <a:t>Una </a:t>
            </a:r>
            <a:r>
              <a:rPr lang="es-ES" b="1" dirty="0"/>
              <a:t>cuestión de organización es si esa instrucción será implementada por una unidad especializada en multiplicar o por un mecanismo que haga un uso iterativo de la unidad de suma del </a:t>
            </a:r>
            <a:r>
              <a:rPr lang="es-ES" b="1" dirty="0" smtClean="0"/>
              <a:t>sistema.</a:t>
            </a:r>
            <a:endParaRPr lang="es-ES" b="1" dirty="0"/>
          </a:p>
        </p:txBody>
      </p:sp>
      <p:pic>
        <p:nvPicPr>
          <p:cNvPr id="1026" name="Picture 2" descr="C:\Documents and Settings\YESYDUC10\Configuración local\Archivos temporales de Internet\Content.IE5\CT2ZCD23\MCBD07227_0000[1].wmf"/>
          <p:cNvPicPr>
            <a:picLocks noChangeAspect="1" noChangeArrowheads="1"/>
          </p:cNvPicPr>
          <p:nvPr/>
        </p:nvPicPr>
        <p:blipFill>
          <a:blip r:embed="rId2" cstate="print"/>
          <a:srcRect/>
          <a:stretch>
            <a:fillRect/>
          </a:stretch>
        </p:blipFill>
        <p:spPr bwMode="auto">
          <a:xfrm>
            <a:off x="7572396" y="2714620"/>
            <a:ext cx="1226210" cy="181325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9" presetClass="entr" presetSubtype="0" accel="10000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a:xfrm>
            <a:off x="457200" y="1600200"/>
            <a:ext cx="8043890" cy="5043510"/>
          </a:xfrm>
        </p:spPr>
        <p:txBody>
          <a:bodyPr>
            <a:normAutofit fontScale="85000" lnSpcReduction="20000"/>
          </a:bodyPr>
          <a:lstStyle/>
          <a:p>
            <a:pPr algn="just"/>
            <a:r>
              <a:rPr lang="es-ES" b="1" dirty="0"/>
              <a:t>Muchos fabricantes de computadoras ofrecen una familia de modelos, todos con la misma arquitectura pero con diferencias en la organización. </a:t>
            </a:r>
            <a:endParaRPr lang="es-ES" b="1" dirty="0" smtClean="0"/>
          </a:p>
          <a:p>
            <a:pPr algn="just"/>
            <a:r>
              <a:rPr lang="es-ES" b="1" dirty="0" smtClean="0"/>
              <a:t>Una </a:t>
            </a:r>
            <a:r>
              <a:rPr lang="es-ES" b="1" dirty="0"/>
              <a:t>arquitectura puede sobrevivir muchos años, pero su organización cambia con la evolución de la tecnología. La arquitectura de la IBM Sistema 370 apareció por primera vez en 1970 e incluía varios modelos. Se podía comprar un modelo barato y lento y si la demanda se incrementaba, se podía cambiar a un modelo más caro y rápido sin tener que abandonar el software que ya se había desarrollado.</a:t>
            </a:r>
          </a:p>
          <a:p>
            <a:pPr algn="just"/>
            <a:endParaRPr lang="es-ES" b="1" dirty="0"/>
          </a:p>
        </p:txBody>
      </p:sp>
      <p:pic>
        <p:nvPicPr>
          <p:cNvPr id="2053" name="Picture 5" descr="C:\Archivos de programa\Microsoft Office\Media\CntCD1\ClipArt2\j0231591.wmf"/>
          <p:cNvPicPr>
            <a:picLocks noChangeAspect="1" noChangeArrowheads="1"/>
          </p:cNvPicPr>
          <p:nvPr/>
        </p:nvPicPr>
        <p:blipFill>
          <a:blip r:embed="rId2" cstate="print"/>
          <a:srcRect/>
          <a:stretch>
            <a:fillRect/>
          </a:stretch>
        </p:blipFill>
        <p:spPr bwMode="auto">
          <a:xfrm>
            <a:off x="285720" y="214290"/>
            <a:ext cx="1212614" cy="1423941"/>
          </a:xfrm>
          <a:prstGeom prst="rect">
            <a:avLst/>
          </a:prstGeom>
          <a:noFill/>
        </p:spPr>
      </p:pic>
      <p:pic>
        <p:nvPicPr>
          <p:cNvPr id="2054" name="Picture 6" descr="C:\Archivos de programa\Microsoft Office\Media\CntCD1\ClipArt2\j0231768.wmf"/>
          <p:cNvPicPr>
            <a:picLocks noChangeAspect="1" noChangeArrowheads="1"/>
          </p:cNvPicPr>
          <p:nvPr/>
        </p:nvPicPr>
        <p:blipFill>
          <a:blip r:embed="rId3" cstate="print"/>
          <a:srcRect/>
          <a:stretch>
            <a:fillRect/>
          </a:stretch>
        </p:blipFill>
        <p:spPr bwMode="auto">
          <a:xfrm>
            <a:off x="7000892" y="357166"/>
            <a:ext cx="1936728" cy="124831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4" descr="http://www.isgtw.org/images/CERNcmptrcntr.JPG"/>
          <p:cNvPicPr>
            <a:picLocks noChangeAspect="1" noChangeArrowheads="1"/>
          </p:cNvPicPr>
          <p:nvPr/>
        </p:nvPicPr>
        <p:blipFill>
          <a:blip r:embed="rId2" cstate="print"/>
          <a:srcRect/>
          <a:stretch>
            <a:fillRect/>
          </a:stretch>
        </p:blipFill>
        <p:spPr bwMode="auto">
          <a:xfrm>
            <a:off x="0" y="13749"/>
            <a:ext cx="9144000" cy="683091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1455</TotalTime>
  <Words>2393</Words>
  <Application>Microsoft Office PowerPoint</Application>
  <PresentationFormat>Presentación en pantalla (4:3)</PresentationFormat>
  <Paragraphs>148</Paragraphs>
  <Slides>51</Slides>
  <Notes>2</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Técnico</vt:lpstr>
      <vt:lpstr>ARQUITECTURA DE COMPUTADORAS</vt:lpstr>
      <vt:lpstr>Diapositiva 2</vt:lpstr>
      <vt:lpstr>Diapositiva 3</vt:lpstr>
      <vt:lpstr>Concepto  de Arquitectura </vt:lpstr>
      <vt:lpstr> Arquitectura de computadoras </vt:lpstr>
      <vt:lpstr>Diapositiva 6</vt:lpstr>
      <vt:lpstr>Diapositiva 7</vt:lpstr>
      <vt:lpstr>Diapositiva 8</vt:lpstr>
      <vt:lpstr>Diapositiva 9</vt:lpstr>
      <vt:lpstr>  Las funciones básicas que una computadora puede llevar a cabo son: </vt:lpstr>
      <vt:lpstr>Diapositiva 11</vt:lpstr>
      <vt:lpstr>Diapositiva 12</vt:lpstr>
      <vt:lpstr>Diapositiva 13</vt:lpstr>
      <vt:lpstr>Diapositiva 14</vt:lpstr>
      <vt:lpstr>Conclusión</vt:lpstr>
      <vt:lpstr>Diapositiva 16</vt:lpstr>
      <vt:lpstr> MODELOS DE ARQUITECTURA DE COMPUTADORAS </vt:lpstr>
      <vt:lpstr> Arquitecturas de Computadoras Clásicas </vt:lpstr>
      <vt:lpstr>Diapositiva 19</vt:lpstr>
      <vt:lpstr>Diapositiva 20</vt:lpstr>
      <vt:lpstr>LAS COMPUTADORAS CON ESTA ARQUITECTURA CONSTAN DE CINCO PARTES: </vt:lpstr>
      <vt:lpstr>Diapositiva 22</vt:lpstr>
      <vt:lpstr>Diapositiva 23</vt:lpstr>
      <vt:lpstr>Diapositiva 24</vt:lpstr>
      <vt:lpstr>Diapositiva 25</vt:lpstr>
      <vt:lpstr>ARQUITECTURA VON NEWMAN</vt:lpstr>
      <vt:lpstr>Diapositiva 27</vt:lpstr>
      <vt:lpstr>Diapositiva 28</vt:lpstr>
      <vt:lpstr>Diapositiva 29</vt:lpstr>
      <vt:lpstr>DESVENTAJA</vt:lpstr>
      <vt:lpstr>Arquitectura Harvard</vt:lpstr>
      <vt:lpstr>ARQUITECTURA VON HARVARD</vt:lpstr>
      <vt:lpstr>Diapositiva 33</vt:lpstr>
      <vt:lpstr>Diapositiva 34</vt:lpstr>
      <vt:lpstr>Arquitecturas de Computadoras Segmentadas</vt:lpstr>
      <vt:lpstr>Diapositiva 36</vt:lpstr>
      <vt:lpstr>Diapositiva 37</vt:lpstr>
      <vt:lpstr>Diapositiva 38</vt:lpstr>
      <vt:lpstr>Diapositiva 39</vt:lpstr>
      <vt:lpstr>Definición de Pipeline</vt:lpstr>
      <vt:lpstr>Diapositiva 41</vt:lpstr>
      <vt:lpstr>Aplicaciones de pipelines en informática</vt:lpstr>
      <vt:lpstr>EJEMPLO</vt:lpstr>
      <vt:lpstr>Diapositiva 44</vt:lpstr>
      <vt:lpstr>Diapositiva 45</vt:lpstr>
      <vt:lpstr> Arquitecturas  de Computadoras de Multiprocesamiento </vt:lpstr>
      <vt:lpstr>Diapositiva 47</vt:lpstr>
      <vt:lpstr>Diapositiva 48</vt:lpstr>
      <vt:lpstr>Diapositiva 49</vt:lpstr>
      <vt:lpstr>Diapositiva 50</vt:lpstr>
      <vt:lpstr>Diapositiva 51</vt:lpstr>
    </vt:vector>
  </TitlesOfParts>
  <Company>YESY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YESENIA CETINA</dc:creator>
  <cp:lastModifiedBy>lclap</cp:lastModifiedBy>
  <cp:revision>373</cp:revision>
  <dcterms:created xsi:type="dcterms:W3CDTF">2009-08-18T04:56:26Z</dcterms:created>
  <dcterms:modified xsi:type="dcterms:W3CDTF">2015-11-19T14:17:25Z</dcterms:modified>
</cp:coreProperties>
</file>