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93" r:id="rId5"/>
    <p:sldId id="393" r:id="rId6"/>
    <p:sldId id="377" r:id="rId7"/>
    <p:sldId id="256" r:id="rId8"/>
    <p:sldId id="257" r:id="rId9"/>
    <p:sldId id="258" r:id="rId10"/>
    <p:sldId id="259" r:id="rId11"/>
    <p:sldId id="260" r:id="rId12"/>
    <p:sldId id="261" r:id="rId13"/>
    <p:sldId id="380" r:id="rId14"/>
    <p:sldId id="379" r:id="rId15"/>
    <p:sldId id="381" r:id="rId16"/>
    <p:sldId id="382" r:id="rId17"/>
    <p:sldId id="389" r:id="rId18"/>
    <p:sldId id="392" r:id="rId19"/>
    <p:sldId id="384" r:id="rId20"/>
    <p:sldId id="391" r:id="rId21"/>
    <p:sldId id="390" r:id="rId22"/>
    <p:sldId id="385" r:id="rId23"/>
    <p:sldId id="394" r:id="rId24"/>
    <p:sldId id="386" r:id="rId25"/>
    <p:sldId id="387" r:id="rId26"/>
    <p:sldId id="395" r:id="rId27"/>
    <p:sldId id="396" r:id="rId28"/>
    <p:sldId id="398" r:id="rId29"/>
    <p:sldId id="399" r:id="rId30"/>
    <p:sldId id="400" r:id="rId31"/>
    <p:sldId id="388" r:id="rId32"/>
    <p:sldId id="402" r:id="rId33"/>
    <p:sldId id="401" r:id="rId34"/>
    <p:sldId id="383" r:id="rId35"/>
    <p:sldId id="397" r:id="rId36"/>
    <p:sldId id="362" r:id="rId3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00" d="100"/>
          <a:sy n="100" d="100"/>
        </p:scale>
        <p:origin x="890" y="29"/>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16.10.2018</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16.10.2018</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06A6C-B2EA-42E0-A183-4DD5201BBBF8}"/>
              </a:ext>
            </a:extLst>
          </p:cNvPr>
          <p:cNvSpPr>
            <a:spLocks noGrp="1"/>
          </p:cNvSpPr>
          <p:nvPr>
            <p:ph type="dt" sz="half" idx="10"/>
          </p:nvPr>
        </p:nvSpPr>
        <p:spPr/>
        <p:txBody>
          <a:bodyPr/>
          <a:lstStyle/>
          <a:p>
            <a:fld id="{7DE70A0B-F4A8-4400-ACAB-21C365752352}" type="datetimeFigureOut">
              <a:rPr lang="de-AT" smtClean="0"/>
              <a:t>16.10.2018</a:t>
            </a:fld>
            <a:endParaRPr lang="de-AT"/>
          </a:p>
        </p:txBody>
      </p:sp>
      <p:sp>
        <p:nvSpPr>
          <p:cNvPr id="3" name="Footer Placeholder 2">
            <a:extLst>
              <a:ext uri="{FF2B5EF4-FFF2-40B4-BE49-F238E27FC236}">
                <a16:creationId xmlns:a16="http://schemas.microsoft.com/office/drawing/2014/main" id="{466983DD-07CC-4DD5-9A74-9F6047523FFF}"/>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F0C7C476-EF2A-4A5B-A530-C8C5F3BBFD13}"/>
              </a:ext>
            </a:extLst>
          </p:cNvPr>
          <p:cNvSpPr>
            <a:spLocks noGrp="1"/>
          </p:cNvSpPr>
          <p:nvPr>
            <p:ph type="sldNum" sz="quarter" idx="12"/>
          </p:nvPr>
        </p:nvSpPr>
        <p:spPr/>
        <p:txBody>
          <a:bodyPr/>
          <a:lstStyle/>
          <a:p>
            <a:fld id="{4712A735-3858-433A-A96C-3EBD6B8D8C39}" type="slidenum">
              <a:rPr lang="de-AT" smtClean="0"/>
              <a:t>‹#›</a:t>
            </a:fld>
            <a:endParaRPr lang="de-AT"/>
          </a:p>
        </p:txBody>
      </p:sp>
    </p:spTree>
    <p:extLst>
      <p:ext uri="{BB962C8B-B14F-4D97-AF65-F5344CB8AC3E}">
        <p14:creationId xmlns:p14="http://schemas.microsoft.com/office/powerpoint/2010/main" val="477416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643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ussen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528" y="2715766"/>
            <a:ext cx="8424936" cy="1347324"/>
          </a:xfrm>
          <a:prstGeom prst="rect">
            <a:avLst/>
          </a:prstGeom>
        </p:spPr>
        <p:txBody>
          <a:bodyPr anchor="ctr" anchorCtr="0"/>
          <a:lstStyle>
            <a:lvl1pPr algn="ctr">
              <a:defRPr sz="2700" b="0" i="0" cap="all" baseline="0">
                <a:solidFill>
                  <a:schemeClr val="bg1"/>
                </a:solidFill>
                <a:latin typeface="+mj-lt"/>
              </a:defRPr>
            </a:lvl1pPr>
          </a:lstStyle>
          <a:p>
            <a:r>
              <a:rPr lang="nl-NL" dirty="0"/>
              <a:t>Hier dan een titel van een hoofdstuk</a:t>
            </a:r>
            <a:endParaRPr lang="en-US" dirty="0"/>
          </a:p>
        </p:txBody>
      </p:sp>
    </p:spTree>
    <p:extLst>
      <p:ext uri="{BB962C8B-B14F-4D97-AF65-F5344CB8AC3E}">
        <p14:creationId xmlns:p14="http://schemas.microsoft.com/office/powerpoint/2010/main" val="426994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 id="2147483690" r:id="rId17"/>
    <p:sldLayoutId id="2147483696" r:id="rId18"/>
    <p:sldLayoutId id="2147483697" r:id="rId19"/>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spnet/Blazor/blob/master/src/Microsoft.AspNetCore.Blazor.Browser/Services/BrowserServiceProvider.cs#L52" TargetMode="External"/><Relationship Id="rId2" Type="http://schemas.openxmlformats.org/officeDocument/2006/relationships/hyperlink" Target="https://docs.microsoft.com/en-us/dotnet/api/system.net.http.httpclient.-ctor?view=netframework-4.7.2#System_Net_Http_HttpClient__ctor_System_Net_Http_HttpMessageHandler_" TargetMode="External"/><Relationship Id="rId1" Type="http://schemas.openxmlformats.org/officeDocument/2006/relationships/slideLayout" Target="../slideLayouts/slideLayout3.xml"/><Relationship Id="rId5" Type="http://schemas.openxmlformats.org/officeDocument/2006/relationships/hyperlink" Target="https://github.com/aspnet/Blazor/blob/master/src/Microsoft.AspNetCore.Blazor.Browser.JS/src/Services/Http.ts" TargetMode="External"/><Relationship Id="rId4" Type="http://schemas.openxmlformats.org/officeDocument/2006/relationships/hyperlink" Target="https://github.com/aspnet/Blazor/blob/master/src/Microsoft.AspNetCore.Blazor.Browser/Http/BrowserHttpMessageHandler.c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mailto:rainer@timecockpit.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ebassembly.org/"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E610-86BB-49D9-BA06-22CDA1DC050B}"/>
              </a:ext>
            </a:extLst>
          </p:cNvPr>
          <p:cNvSpPr>
            <a:spLocks noGrp="1"/>
          </p:cNvSpPr>
          <p:nvPr>
            <p:ph type="title"/>
          </p:nvPr>
        </p:nvSpPr>
        <p:spPr/>
        <p:txBody>
          <a:bodyPr/>
          <a:lstStyle/>
          <a:p>
            <a:r>
              <a:rPr lang="en-US" sz="3000" cap="none" dirty="0">
                <a:latin typeface="Segoe UI Light" panose="020B0502040204020203" pitchFamily="34" charset="0"/>
                <a:cs typeface="Segoe UI Light" panose="020B0502040204020203" pitchFamily="34" charset="0"/>
              </a:rPr>
              <a:t>SPA Revolution with </a:t>
            </a:r>
            <a:r>
              <a:rPr lang="en-US" sz="3000" cap="none" dirty="0" err="1">
                <a:latin typeface="Segoe UI Light" panose="020B0502040204020203" pitchFamily="34" charset="0"/>
                <a:cs typeface="Segoe UI Light" panose="020B0502040204020203" pitchFamily="34" charset="0"/>
              </a:rPr>
              <a:t>WebAssembly</a:t>
            </a:r>
            <a:r>
              <a:rPr lang="en-US" sz="3000" cap="none" dirty="0">
                <a:latin typeface="Segoe UI Light" panose="020B0502040204020203" pitchFamily="34" charset="0"/>
                <a:cs typeface="Segoe UI Light" panose="020B0502040204020203" pitchFamily="34" charset="0"/>
              </a:rPr>
              <a:t> and </a:t>
            </a:r>
            <a:r>
              <a:rPr lang="en-US" sz="3000" cap="none" dirty="0" err="1">
                <a:latin typeface="Segoe UI Light" panose="020B0502040204020203" pitchFamily="34" charset="0"/>
                <a:cs typeface="Segoe UI Light" panose="020B0502040204020203" pitchFamily="34" charset="0"/>
              </a:rPr>
              <a:t>Blazor</a:t>
            </a:r>
            <a:br>
              <a:rPr lang="en-US" sz="3000" cap="none" dirty="0">
                <a:latin typeface="Segoe UI Light" panose="020B0502040204020203" pitchFamily="34" charset="0"/>
                <a:cs typeface="Segoe UI Light" panose="020B0502040204020203" pitchFamily="34" charset="0"/>
              </a:rPr>
            </a:br>
            <a:br>
              <a:rPr lang="en-US" cap="none" dirty="0">
                <a:latin typeface="Segoe UI Light" panose="020B0502040204020203" pitchFamily="34" charset="0"/>
                <a:cs typeface="Segoe UI Light" panose="020B0502040204020203" pitchFamily="34" charset="0"/>
              </a:rPr>
            </a:br>
            <a:r>
              <a:rPr lang="en-US" sz="1800" cap="none" dirty="0">
                <a:latin typeface="Segoe UI Light" panose="020B0502040204020203" pitchFamily="34" charset="0"/>
                <a:cs typeface="Segoe UI Light" panose="020B0502040204020203" pitchFamily="34" charset="0"/>
              </a:rPr>
              <a:t>Rainer Stropek | software architects</a:t>
            </a:r>
            <a:br>
              <a:rPr lang="en-US" sz="1800" cap="none" dirty="0">
                <a:latin typeface="Segoe UI Light" panose="020B0502040204020203" pitchFamily="34" charset="0"/>
                <a:cs typeface="Segoe UI Light" panose="020B0502040204020203" pitchFamily="34" charset="0"/>
              </a:rPr>
            </a:br>
            <a:r>
              <a:rPr lang="en-US" sz="1800" cap="none" dirty="0">
                <a:latin typeface="Segoe UI Light" panose="020B0502040204020203" pitchFamily="34" charset="0"/>
                <a:cs typeface="Segoe UI Light" panose="020B0502040204020203" pitchFamily="34" charset="0"/>
              </a:rPr>
              <a:t>@</a:t>
            </a:r>
            <a:r>
              <a:rPr lang="en-US" sz="1800" cap="none" dirty="0" err="1">
                <a:latin typeface="Segoe UI Light" panose="020B0502040204020203" pitchFamily="34" charset="0"/>
                <a:cs typeface="Segoe UI Light" panose="020B0502040204020203" pitchFamily="34" charset="0"/>
              </a:rPr>
              <a:t>rstropek</a:t>
            </a:r>
            <a:endParaRPr lang="de-AT" sz="1800" cap="non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146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7D69EF-3DE3-46D6-B330-5D2EB2A021E0}"/>
              </a:ext>
            </a:extLst>
          </p:cNvPr>
          <p:cNvSpPr>
            <a:spLocks noGrp="1"/>
          </p:cNvSpPr>
          <p:nvPr>
            <p:ph type="title"/>
          </p:nvPr>
        </p:nvSpPr>
        <p:spPr/>
        <p:txBody>
          <a:bodyPr/>
          <a:lstStyle/>
          <a:p>
            <a:r>
              <a:rPr lang="en-US"/>
              <a:t>Some Facts about WASM</a:t>
            </a:r>
          </a:p>
        </p:txBody>
      </p:sp>
      <p:sp>
        <p:nvSpPr>
          <p:cNvPr id="8" name="Content Placeholder 7">
            <a:extLst>
              <a:ext uri="{FF2B5EF4-FFF2-40B4-BE49-F238E27FC236}">
                <a16:creationId xmlns:a16="http://schemas.microsoft.com/office/drawing/2014/main" id="{F5D63D24-461F-4919-8243-E7CAD57E9896}"/>
              </a:ext>
            </a:extLst>
          </p:cNvPr>
          <p:cNvSpPr>
            <a:spLocks noGrp="1"/>
          </p:cNvSpPr>
          <p:nvPr>
            <p:ph sz="quarter" idx="12"/>
          </p:nvPr>
        </p:nvSpPr>
        <p:spPr/>
        <p:txBody>
          <a:bodyPr/>
          <a:lstStyle/>
          <a:p>
            <a:r>
              <a:rPr lang="en-US"/>
              <a:t>Very different from .NET‘s IL</a:t>
            </a:r>
          </a:p>
          <a:p>
            <a:pPr lvl="1"/>
            <a:r>
              <a:rPr lang="en-US"/>
              <a:t>Much simpler</a:t>
            </a:r>
          </a:p>
          <a:p>
            <a:pPr lvl="1"/>
            <a:r>
              <a:rPr lang="en-US"/>
              <a:t>Linear memory</a:t>
            </a:r>
          </a:p>
          <a:p>
            <a:pPr lvl="1"/>
            <a:r>
              <a:rPr lang="en-US"/>
              <a:t>No GC</a:t>
            </a:r>
          </a:p>
          <a:p>
            <a:r>
              <a:rPr lang="en-US"/>
              <a:t>Cannot access the DOM = no UI</a:t>
            </a:r>
          </a:p>
          <a:p>
            <a:pPr lvl="1"/>
            <a:r>
              <a:rPr lang="en-US"/>
              <a:t>(…yet)</a:t>
            </a:r>
          </a:p>
          <a:p>
            <a:r>
              <a:rPr lang="en-US"/>
              <a:t>JavaScript interop exists</a:t>
            </a:r>
          </a:p>
          <a:p>
            <a:pPr lvl="1"/>
            <a:r>
              <a:rPr lang="en-US"/>
              <a:t>WASM calls JS</a:t>
            </a:r>
          </a:p>
          <a:p>
            <a:pPr lvl="1"/>
            <a:r>
              <a:rPr lang="en-US"/>
              <a:t>JS calls into WASM</a:t>
            </a:r>
          </a:p>
        </p:txBody>
      </p:sp>
      <p:sp>
        <p:nvSpPr>
          <p:cNvPr id="9" name="Text Placeholder 8">
            <a:extLst>
              <a:ext uri="{FF2B5EF4-FFF2-40B4-BE49-F238E27FC236}">
                <a16:creationId xmlns:a16="http://schemas.microsoft.com/office/drawing/2014/main" id="{48D483FF-4638-48EC-B331-69D42A629124}"/>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72721322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6B31F-8C66-49A1-B7E7-90605A7105DF}"/>
              </a:ext>
            </a:extLst>
          </p:cNvPr>
          <p:cNvSpPr>
            <a:spLocks noGrp="1"/>
          </p:cNvSpPr>
          <p:nvPr>
            <p:ph type="title"/>
          </p:nvPr>
        </p:nvSpPr>
        <p:spPr/>
        <p:txBody>
          <a:bodyPr/>
          <a:lstStyle/>
          <a:p>
            <a:r>
              <a:rPr lang="en-US"/>
              <a:t>WASM and the CLR</a:t>
            </a:r>
          </a:p>
        </p:txBody>
      </p:sp>
      <p:sp>
        <p:nvSpPr>
          <p:cNvPr id="8" name="Content Placeholder 7">
            <a:extLst>
              <a:ext uri="{FF2B5EF4-FFF2-40B4-BE49-F238E27FC236}">
                <a16:creationId xmlns:a16="http://schemas.microsoft.com/office/drawing/2014/main" id="{26E4327C-5B85-4C55-812F-A3689B9F4931}"/>
              </a:ext>
            </a:extLst>
          </p:cNvPr>
          <p:cNvSpPr>
            <a:spLocks noGrp="1"/>
          </p:cNvSpPr>
          <p:nvPr>
            <p:ph sz="quarter" idx="12"/>
          </p:nvPr>
        </p:nvSpPr>
        <p:spPr/>
        <p:txBody>
          <a:bodyPr/>
          <a:lstStyle/>
          <a:p>
            <a:r>
              <a:rPr lang="en-US"/>
              <a:t>C++ can be compiled into WASM</a:t>
            </a:r>
          </a:p>
          <a:p>
            <a:r>
              <a:rPr lang="en-US"/>
              <a:t>The .NET CLR is written in C++</a:t>
            </a:r>
          </a:p>
          <a:p>
            <a:r>
              <a:rPr lang="en-US" b="1">
                <a:solidFill>
                  <a:schemeClr val="accent2"/>
                </a:solidFill>
              </a:rPr>
              <a:t>Can the .NET CLR run on WASM?</a:t>
            </a:r>
          </a:p>
          <a:p>
            <a:endParaRPr lang="en-US"/>
          </a:p>
          <a:p>
            <a:r>
              <a:rPr lang="en-US"/>
              <a:t>Yes, it can – with </a:t>
            </a:r>
            <a:r>
              <a:rPr lang="en-US" b="1">
                <a:solidFill>
                  <a:schemeClr val="accent2"/>
                </a:solidFill>
              </a:rPr>
              <a:t>mono</a:t>
            </a:r>
          </a:p>
          <a:p>
            <a:endParaRPr lang="en-US"/>
          </a:p>
        </p:txBody>
      </p:sp>
      <p:sp>
        <p:nvSpPr>
          <p:cNvPr id="9" name="Text Placeholder 8">
            <a:extLst>
              <a:ext uri="{FF2B5EF4-FFF2-40B4-BE49-F238E27FC236}">
                <a16:creationId xmlns:a16="http://schemas.microsoft.com/office/drawing/2014/main" id="{AEEFFEE1-2391-4348-BE54-8C99A95F3606}"/>
              </a:ext>
            </a:extLst>
          </p:cNvPr>
          <p:cNvSpPr>
            <a:spLocks noGrp="1"/>
          </p:cNvSpPr>
          <p:nvPr>
            <p:ph type="body" sz="quarter" idx="23"/>
          </p:nvPr>
        </p:nvSpPr>
        <p:spPr/>
        <p:txBody>
          <a:bodyPr/>
          <a:lstStyle/>
          <a:p>
            <a:endParaRPr lang="en-US"/>
          </a:p>
        </p:txBody>
      </p:sp>
      <p:pic>
        <p:nvPicPr>
          <p:cNvPr id="1026" name="Picture 2" descr="Mono-Logo">
            <a:extLst>
              <a:ext uri="{FF2B5EF4-FFF2-40B4-BE49-F238E27FC236}">
                <a16:creationId xmlns:a16="http://schemas.microsoft.com/office/drawing/2014/main" id="{93F18FF6-153C-43D2-9C81-351DF2751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2283718"/>
            <a:ext cx="2016224" cy="240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1883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6B31F-8C66-49A1-B7E7-90605A7105DF}"/>
              </a:ext>
            </a:extLst>
          </p:cNvPr>
          <p:cNvSpPr>
            <a:spLocks noGrp="1"/>
          </p:cNvSpPr>
          <p:nvPr>
            <p:ph type="title"/>
          </p:nvPr>
        </p:nvSpPr>
        <p:spPr/>
        <p:txBody>
          <a:bodyPr/>
          <a:lstStyle/>
          <a:p>
            <a:r>
              <a:rPr lang="en-US"/>
              <a:t>Blazor</a:t>
            </a:r>
          </a:p>
        </p:txBody>
      </p:sp>
      <p:sp>
        <p:nvSpPr>
          <p:cNvPr id="8" name="Content Placeholder 7">
            <a:extLst>
              <a:ext uri="{FF2B5EF4-FFF2-40B4-BE49-F238E27FC236}">
                <a16:creationId xmlns:a16="http://schemas.microsoft.com/office/drawing/2014/main" id="{26E4327C-5B85-4C55-812F-A3689B9F4931}"/>
              </a:ext>
            </a:extLst>
          </p:cNvPr>
          <p:cNvSpPr>
            <a:spLocks noGrp="1"/>
          </p:cNvSpPr>
          <p:nvPr>
            <p:ph sz="quarter" idx="12"/>
          </p:nvPr>
        </p:nvSpPr>
        <p:spPr/>
        <p:txBody>
          <a:bodyPr/>
          <a:lstStyle/>
          <a:p>
            <a:r>
              <a:rPr lang="en-US"/>
              <a:t>Built on the Mono WASM Runtime</a:t>
            </a:r>
          </a:p>
          <a:p>
            <a:r>
              <a:rPr lang="en-US"/>
              <a:t>ASP.NET Razor Template Syntax</a:t>
            </a:r>
          </a:p>
          <a:p>
            <a:r>
              <a:rPr lang="en-US"/>
              <a:t>The .NET Core you know and love…</a:t>
            </a:r>
          </a:p>
        </p:txBody>
      </p:sp>
      <p:sp>
        <p:nvSpPr>
          <p:cNvPr id="9" name="Text Placeholder 8">
            <a:extLst>
              <a:ext uri="{FF2B5EF4-FFF2-40B4-BE49-F238E27FC236}">
                <a16:creationId xmlns:a16="http://schemas.microsoft.com/office/drawing/2014/main" id="{AEEFFEE1-2391-4348-BE54-8C99A95F360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186114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16"/>
          </p:nvPr>
        </p:nvSpPr>
        <p:spPr/>
        <p:txBody>
          <a:bodyPr/>
          <a:lstStyle/>
          <a:p>
            <a:r>
              <a:rPr lang="en-US"/>
              <a:t>Demos</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a:t>Anatomy of a Blazor app</a:t>
            </a:r>
          </a:p>
          <a:p>
            <a:r>
              <a:rPr lang="en-US"/>
              <a:t>JS Interop</a:t>
            </a:r>
          </a:p>
          <a:p>
            <a:r>
              <a:rPr lang="en-US"/>
              <a:t>Data Binding</a:t>
            </a:r>
          </a:p>
          <a:p>
            <a:r>
              <a:rPr lang="en-US"/>
              <a:t>Router</a:t>
            </a:r>
          </a:p>
          <a:p>
            <a:r>
              <a:rPr lang="en-US"/>
              <a:t>RESTful Web APIs</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sp>
        <p:nvSpPr>
          <p:cNvPr id="5" name="Text Placeholder 4">
            <a:extLst>
              <a:ext uri="{FF2B5EF4-FFF2-40B4-BE49-F238E27FC236}">
                <a16:creationId xmlns:a16="http://schemas.microsoft.com/office/drawing/2014/main" id="{41C4881D-D9B0-467E-8428-EB656F5991CC}"/>
              </a:ext>
            </a:extLst>
          </p:cNvPr>
          <p:cNvSpPr>
            <a:spLocks noGrp="1"/>
          </p:cNvSpPr>
          <p:nvPr>
            <p:ph type="body" sz="quarter" idx="26"/>
          </p:nvPr>
        </p:nvSpPr>
        <p:spPr/>
        <p:txBody>
          <a:bodyPr/>
          <a:lstStyle/>
          <a:p>
            <a:endParaRPr lang="en-US"/>
          </a:p>
        </p:txBody>
      </p:sp>
    </p:spTree>
    <p:extLst>
      <p:ext uri="{BB962C8B-B14F-4D97-AF65-F5344CB8AC3E}">
        <p14:creationId xmlns:p14="http://schemas.microsoft.com/office/powerpoint/2010/main" val="360445708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a:t>Anatomy of a Blazor App</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sz="2000" i="1" dirty="0"/>
              <a:t>dotnet </a:t>
            </a:r>
            <a:r>
              <a:rPr lang="en-US" sz="2000" dirty="0"/>
              <a:t>command line</a:t>
            </a:r>
          </a:p>
          <a:p>
            <a:pPr lvl="1"/>
            <a:r>
              <a:rPr lang="en-US" sz="1400" i="1" dirty="0"/>
              <a:t>dotnet new </a:t>
            </a:r>
            <a:r>
              <a:rPr lang="en-US" sz="1400" i="1" dirty="0" err="1"/>
              <a:t>blazor</a:t>
            </a:r>
            <a:endParaRPr lang="en-US" sz="1400" i="1" dirty="0"/>
          </a:p>
          <a:p>
            <a:pPr lvl="1"/>
            <a:r>
              <a:rPr lang="en-US" sz="1400" i="1" dirty="0"/>
              <a:t>dotnet build</a:t>
            </a:r>
            <a:endParaRPr lang="en-US" sz="1400" dirty="0"/>
          </a:p>
          <a:p>
            <a:pPr>
              <a:spcBef>
                <a:spcPts val="600"/>
              </a:spcBef>
            </a:pPr>
            <a:r>
              <a:rPr lang="en-US" sz="2000" dirty="0"/>
              <a:t>Add to a new solution</a:t>
            </a:r>
          </a:p>
          <a:p>
            <a:pPr lvl="1"/>
            <a:r>
              <a:rPr lang="en-US" sz="1400" i="1" dirty="0"/>
              <a:t>dotnet new </a:t>
            </a:r>
            <a:r>
              <a:rPr lang="en-US" sz="1400" i="1" dirty="0" err="1"/>
              <a:t>sln</a:t>
            </a:r>
            <a:endParaRPr lang="en-US" sz="1400" dirty="0"/>
          </a:p>
          <a:p>
            <a:pPr lvl="1"/>
            <a:r>
              <a:rPr lang="en-US" sz="1400" i="1" dirty="0">
                <a:sym typeface="Wingdings" panose="05000000000000000000" pitchFamily="2" charset="2"/>
              </a:rPr>
              <a:t>dotnet </a:t>
            </a:r>
            <a:r>
              <a:rPr lang="en-US" sz="1400" i="1" dirty="0" err="1">
                <a:sym typeface="Wingdings" panose="05000000000000000000" pitchFamily="2" charset="2"/>
              </a:rPr>
              <a:t>sln</a:t>
            </a:r>
            <a:r>
              <a:rPr lang="en-US" sz="1400" i="1" dirty="0">
                <a:sym typeface="Wingdings" panose="05000000000000000000" pitchFamily="2" charset="2"/>
              </a:rPr>
              <a:t> add </a:t>
            </a:r>
            <a:r>
              <a:rPr lang="en-US" sz="1400" i="1" dirty="0" err="1">
                <a:sym typeface="Wingdings" panose="05000000000000000000" pitchFamily="2" charset="2"/>
              </a:rPr>
              <a:t>BlazorDemo.csproj</a:t>
            </a:r>
            <a:endParaRPr lang="en-US" sz="1400" dirty="0">
              <a:sym typeface="Wingdings" panose="05000000000000000000" pitchFamily="2" charset="2"/>
            </a:endParaRPr>
          </a:p>
          <a:p>
            <a:pPr>
              <a:spcBef>
                <a:spcPts val="600"/>
              </a:spcBef>
            </a:pPr>
            <a:r>
              <a:rPr lang="en-US" sz="2000" dirty="0">
                <a:sym typeface="Wingdings" panose="05000000000000000000" pitchFamily="2" charset="2"/>
              </a:rPr>
              <a:t>Publish Solution</a:t>
            </a:r>
          </a:p>
          <a:p>
            <a:pPr lvl="1"/>
            <a:r>
              <a:rPr lang="en-US" sz="1400" i="1" dirty="0">
                <a:sym typeface="Wingdings" panose="05000000000000000000" pitchFamily="2" charset="2"/>
              </a:rPr>
              <a:t>dotnet publish -c Release -o out</a:t>
            </a:r>
          </a:p>
          <a:p>
            <a:pPr lvl="1"/>
            <a:r>
              <a:rPr lang="en-US" sz="1400" dirty="0">
                <a:sym typeface="Wingdings" panose="05000000000000000000" pitchFamily="2" charset="2"/>
              </a:rPr>
              <a:t>Review content of </a:t>
            </a:r>
            <a:r>
              <a:rPr lang="en-US" sz="1400" i="1" dirty="0">
                <a:sym typeface="Wingdings" panose="05000000000000000000" pitchFamily="2" charset="2"/>
              </a:rPr>
              <a:t>out </a:t>
            </a:r>
            <a:r>
              <a:rPr lang="en-US" sz="1400" dirty="0">
                <a:sym typeface="Wingdings" panose="05000000000000000000" pitchFamily="2" charset="2"/>
              </a:rPr>
              <a:t>folder</a:t>
            </a:r>
          </a:p>
          <a:p>
            <a:pPr>
              <a:spcBef>
                <a:spcPts val="600"/>
              </a:spcBef>
            </a:pPr>
            <a:r>
              <a:rPr lang="en-US" sz="2000" dirty="0">
                <a:sym typeface="Wingdings" panose="05000000000000000000" pitchFamily="2" charset="2"/>
              </a:rPr>
              <a:t>VS2017</a:t>
            </a:r>
          </a:p>
          <a:p>
            <a:pPr lvl="1"/>
            <a:r>
              <a:rPr lang="en-US" sz="1400" dirty="0">
                <a:sym typeface="Wingdings" panose="05000000000000000000" pitchFamily="2" charset="2"/>
              </a:rPr>
              <a:t>Open VS2017 and show how to create </a:t>
            </a:r>
            <a:r>
              <a:rPr lang="en-US" sz="1400" dirty="0" err="1">
                <a:sym typeface="Wingdings" panose="05000000000000000000" pitchFamily="2" charset="2"/>
              </a:rPr>
              <a:t>Blazor</a:t>
            </a:r>
            <a:r>
              <a:rPr lang="en-US" sz="1400" dirty="0">
                <a:sym typeface="Wingdings" panose="05000000000000000000" pitchFamily="2" charset="2"/>
              </a:rPr>
              <a:t> app there</a:t>
            </a:r>
          </a:p>
          <a:p>
            <a:pPr lvl="1"/>
            <a:r>
              <a:rPr lang="en-US" sz="1400" dirty="0">
                <a:sym typeface="Wingdings" panose="05000000000000000000" pitchFamily="2" charset="2"/>
              </a:rPr>
              <a:t>Show </a:t>
            </a:r>
            <a:r>
              <a:rPr lang="en-US" sz="1400" dirty="0" err="1">
                <a:sym typeface="Wingdings" panose="05000000000000000000" pitchFamily="2" charset="2"/>
              </a:rPr>
              <a:t>Blazor</a:t>
            </a:r>
            <a:r>
              <a:rPr lang="en-US" sz="1400" dirty="0">
                <a:sym typeface="Wingdings" panose="05000000000000000000" pitchFamily="2" charset="2"/>
              </a:rPr>
              <a:t> language service extension</a:t>
            </a:r>
            <a:endParaRPr lang="en-US" sz="1400" dirty="0"/>
          </a:p>
          <a:p>
            <a:pPr lvl="1"/>
            <a:r>
              <a:rPr lang="en-US" sz="1400" dirty="0"/>
              <a:t>Open project in VS2017 (</a:t>
            </a:r>
            <a:r>
              <a:rPr lang="en-US" sz="1400" i="1" dirty="0"/>
              <a:t>start BlazorDemo.sln</a:t>
            </a:r>
            <a:r>
              <a:rPr lang="en-US" sz="1400" dirty="0"/>
              <a:t>)</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6415677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Running a SPA </a:t>
            </a:r>
            <a:r>
              <a:rPr lang="en-US" dirty="0" err="1"/>
              <a:t>Blazor</a:t>
            </a:r>
            <a:r>
              <a:rPr lang="en-US" dirty="0"/>
              <a:t> App</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sz="2000" i="1" dirty="0"/>
              <a:t>dotnet </a:t>
            </a:r>
            <a:r>
              <a:rPr lang="en-US" sz="2000" dirty="0"/>
              <a:t>command line</a:t>
            </a:r>
          </a:p>
          <a:p>
            <a:pPr lvl="1"/>
            <a:r>
              <a:rPr lang="en-US" sz="1400" i="1" dirty="0"/>
              <a:t>dotnet </a:t>
            </a:r>
            <a:r>
              <a:rPr lang="en-US" sz="1400" i="1" dirty="0" err="1"/>
              <a:t>blazor</a:t>
            </a:r>
            <a:r>
              <a:rPr lang="en-US" sz="1400" i="1" dirty="0"/>
              <a:t> serve</a:t>
            </a:r>
          </a:p>
          <a:p>
            <a:pPr lvl="1"/>
            <a:r>
              <a:rPr lang="en-US" sz="1400" dirty="0"/>
              <a:t>F5 in Visual Studio – show </a:t>
            </a:r>
            <a:r>
              <a:rPr lang="en-US" sz="1400" i="1" dirty="0"/>
              <a:t>.</a:t>
            </a:r>
            <a:r>
              <a:rPr lang="en-US" sz="1400" i="1" dirty="0" err="1"/>
              <a:t>csproj</a:t>
            </a:r>
            <a:endParaRPr lang="en-US" sz="1400" i="1" dirty="0"/>
          </a:p>
          <a:p>
            <a:pPr lvl="1"/>
            <a:r>
              <a:rPr lang="en-US" sz="1400" dirty="0"/>
              <a:t>Look at Network tab in Chrome Dev Tools</a:t>
            </a:r>
          </a:p>
          <a:p>
            <a:pPr>
              <a:spcBef>
                <a:spcPts val="600"/>
              </a:spcBef>
            </a:pPr>
            <a:r>
              <a:rPr lang="en-US" sz="2000" dirty="0"/>
              <a:t>Static hosting</a:t>
            </a:r>
          </a:p>
          <a:p>
            <a:pPr lvl="1"/>
            <a:r>
              <a:rPr lang="en-US" sz="1400" dirty="0">
                <a:sym typeface="Wingdings" panose="05000000000000000000" pitchFamily="2" charset="2"/>
              </a:rPr>
              <a:t>Prove SPA nature by hosting app in </a:t>
            </a:r>
            <a:r>
              <a:rPr lang="en-US" sz="1400" i="1" dirty="0">
                <a:sym typeface="Wingdings" panose="05000000000000000000" pitchFamily="2" charset="2"/>
              </a:rPr>
              <a:t>Chrome Dev Web Server</a:t>
            </a:r>
            <a:r>
              <a:rPr lang="en-US" sz="1400" dirty="0">
                <a:sym typeface="Wingdings" panose="05000000000000000000" pitchFamily="2" charset="2"/>
              </a:rPr>
              <a:t> (</a:t>
            </a:r>
            <a:r>
              <a:rPr lang="en-US" sz="1400" i="1" dirty="0">
                <a:sym typeface="Wingdings" panose="05000000000000000000" pitchFamily="2" charset="2"/>
              </a:rPr>
              <a:t>chrome://apps</a:t>
            </a:r>
            <a:r>
              <a:rPr lang="en-US" sz="1400" dirty="0">
                <a:sym typeface="Wingdings" panose="05000000000000000000" pitchFamily="2" charset="2"/>
              </a:rPr>
              <a:t>)</a:t>
            </a:r>
          </a:p>
          <a:p>
            <a:pPr lvl="1"/>
            <a:r>
              <a:rPr lang="en-US" sz="1400" dirty="0">
                <a:sym typeface="Wingdings" panose="05000000000000000000" pitchFamily="2" charset="2"/>
              </a:rPr>
              <a:t>Speak about rewrite rules</a:t>
            </a:r>
          </a:p>
          <a:p>
            <a:pPr lvl="1"/>
            <a:endParaRPr lang="en-US" sz="1400" dirty="0">
              <a:sym typeface="Wingdings" panose="05000000000000000000" pitchFamily="2" charset="2"/>
            </a:endParaRP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7482786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a:t>Anatomy</a:t>
            </a:r>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r>
              <a:rPr lang="en-US"/>
              <a:t>of a Blazor App</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a:t>Loading</a:t>
            </a:r>
          </a:p>
          <a:p>
            <a:pPr lvl="1"/>
            <a:r>
              <a:rPr lang="en-US"/>
              <a:t>HTML, CSS, JS</a:t>
            </a:r>
          </a:p>
          <a:p>
            <a:pPr lvl="1"/>
            <a:r>
              <a:rPr lang="en-US"/>
              <a:t>WASM (Mono)</a:t>
            </a:r>
          </a:p>
          <a:p>
            <a:pPr lvl="1"/>
            <a:r>
              <a:rPr lang="en-US"/>
              <a:t>.NET DLLs</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8" name="Picture 2" descr="Loading Blazor app in Chrome">
            <a:extLst>
              <a:ext uri="{FF2B5EF4-FFF2-40B4-BE49-F238E27FC236}">
                <a16:creationId xmlns:a16="http://schemas.microsoft.com/office/drawing/2014/main" id="{A43F8E4A-B9B7-4AF8-93F1-6CDE0600C051}"/>
              </a:ext>
            </a:extLst>
          </p:cNvPr>
          <p:cNvPicPr>
            <a:picLocks noGrp="1" noChangeAspect="1" noChangeArrowheads="1"/>
          </p:cNvPicPr>
          <p:nvPr>
            <p:ph sz="quarter" idx="22"/>
          </p:nvPr>
        </p:nvPicPr>
        <p:blipFill rotWithShape="1">
          <a:blip r:embed="rId2">
            <a:extLst>
              <a:ext uri="{28A0092B-C50C-407E-A947-70E740481C1C}">
                <a14:useLocalDpi xmlns:a14="http://schemas.microsoft.com/office/drawing/2010/main" val="0"/>
              </a:ext>
            </a:extLst>
          </a:blip>
          <a:srcRect l="-1250" t="-2175" r="-1" b="-4348"/>
          <a:stretch/>
        </p:blipFill>
        <p:spPr bwMode="auto">
          <a:xfrm>
            <a:off x="107504" y="483518"/>
            <a:ext cx="5832646" cy="3528392"/>
          </a:xfrm>
          <a:prstGeom prst="rect">
            <a:avLst/>
          </a:prstGeom>
          <a:solidFill>
            <a:schemeClr val="bg1"/>
          </a:solidFill>
        </p:spPr>
      </p:pic>
    </p:spTree>
    <p:extLst>
      <p:ext uri="{BB962C8B-B14F-4D97-AF65-F5344CB8AC3E}">
        <p14:creationId xmlns:p14="http://schemas.microsoft.com/office/powerpoint/2010/main" val="392820928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a:t>Hosting in ASP.NET Core</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sz="2000" i="1" dirty="0" err="1"/>
              <a:t>RestApi</a:t>
            </a:r>
            <a:r>
              <a:rPr lang="en-US" sz="2000" dirty="0"/>
              <a:t> Sample</a:t>
            </a:r>
          </a:p>
          <a:p>
            <a:pPr lvl="1"/>
            <a:r>
              <a:rPr lang="en-US" sz="1400" dirty="0"/>
              <a:t>Show and discuss </a:t>
            </a:r>
            <a:r>
              <a:rPr lang="en-US" sz="1400" i="1" dirty="0" err="1"/>
              <a:t>Startup.cs</a:t>
            </a:r>
            <a:endParaRPr lang="en-US" sz="1400" i="1" dirty="0"/>
          </a:p>
          <a:p>
            <a:pPr lvl="1"/>
            <a:r>
              <a:rPr lang="en-US" sz="1400" i="1" dirty="0" err="1"/>
              <a:t>Microsoft.AspNetCore.Blazor.Server</a:t>
            </a:r>
            <a:r>
              <a:rPr lang="en-US" sz="1400" i="1" dirty="0"/>
              <a:t> </a:t>
            </a:r>
            <a:r>
              <a:rPr lang="en-US" sz="1400" dirty="0"/>
              <a:t>in </a:t>
            </a:r>
            <a:r>
              <a:rPr lang="en-US" sz="1400" i="1" dirty="0" err="1"/>
              <a:t>UseBlazor</a:t>
            </a:r>
            <a:r>
              <a:rPr lang="en-US" sz="1400" i="1" dirty="0"/>
              <a:t>&lt;T&gt;</a:t>
            </a:r>
          </a:p>
          <a:p>
            <a:pPr lvl="1"/>
            <a:r>
              <a:rPr lang="en-US" sz="1400" dirty="0"/>
              <a:t>Show and discuss shared library (</a:t>
            </a:r>
            <a:r>
              <a:rPr lang="en-US" sz="1400" i="1" dirty="0"/>
              <a:t>Shift+F12</a:t>
            </a:r>
            <a:r>
              <a:rPr lang="en-US" sz="1400" dirty="0"/>
              <a:t>)</a:t>
            </a:r>
          </a:p>
          <a:p>
            <a:pPr>
              <a:spcBef>
                <a:spcPts val="600"/>
              </a:spcBef>
            </a:pPr>
            <a:r>
              <a:rPr lang="en-US" sz="2000" dirty="0"/>
              <a:t>Publish and discuss result</a:t>
            </a:r>
          </a:p>
          <a:p>
            <a:pPr lvl="1"/>
            <a:r>
              <a:rPr lang="en-US" sz="1400" i="1" dirty="0"/>
              <a:t>dotnet publish -c Release -o out</a:t>
            </a:r>
          </a:p>
          <a:p>
            <a:pPr lvl="1"/>
            <a:r>
              <a:rPr lang="en-US" sz="1400" dirty="0"/>
              <a:t>Run hosted app in Docker container: </a:t>
            </a:r>
            <a:r>
              <a:rPr lang="en-US" sz="1400" i="1" dirty="0">
                <a:sym typeface="Wingdings" panose="05000000000000000000" pitchFamily="2" charset="2"/>
              </a:rPr>
              <a:t>docker run -v C:\Code\GitHub\learn-blazor\samples\RestApi\RestApi.Server\out:/app -w /app -p 8081:5000 </a:t>
            </a:r>
            <a:r>
              <a:rPr lang="en-US" sz="1400" i="1" dirty="0" err="1">
                <a:sym typeface="Wingdings" panose="05000000000000000000" pitchFamily="2" charset="2"/>
              </a:rPr>
              <a:t>microsoft</a:t>
            </a:r>
            <a:r>
              <a:rPr lang="en-US" sz="1400" i="1" dirty="0">
                <a:sym typeface="Wingdings" panose="05000000000000000000" pitchFamily="2" charset="2"/>
              </a:rPr>
              <a:t>/dotnet:2.1.4-aspnetcore-runtime-alpine dotnet RestApi.Server.dll</a:t>
            </a:r>
          </a:p>
          <a:p>
            <a:endParaRPr lang="en-US" sz="2200" i="1" dirty="0">
              <a:sym typeface="Wingdings" panose="05000000000000000000" pitchFamily="2" charset="2"/>
            </a:endParaRP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12138541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a:t>Razor Walkthrough</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Razor</a:t>
            </a:r>
          </a:p>
          <a:p>
            <a:pPr lvl="1"/>
            <a:r>
              <a:rPr lang="en-US" i="1" dirty="0" err="1"/>
              <a:t>Counter.cshtml</a:t>
            </a:r>
            <a:r>
              <a:rPr lang="en-US" dirty="0"/>
              <a:t> Razor file</a:t>
            </a:r>
          </a:p>
          <a:p>
            <a:pPr lvl="1"/>
            <a:r>
              <a:rPr lang="en-US" dirty="0"/>
              <a:t>Show generated C# file </a:t>
            </a:r>
            <a:r>
              <a:rPr lang="en-US" i="1" dirty="0" err="1"/>
              <a:t>Counter.g.cs</a:t>
            </a:r>
            <a:r>
              <a:rPr lang="en-US" dirty="0"/>
              <a:t> </a:t>
            </a:r>
            <a:r>
              <a:rPr lang="en-US" dirty="0">
                <a:sym typeface="Wingdings" panose="05000000000000000000" pitchFamily="2" charset="2"/>
              </a:rPr>
              <a:t> Razor becomes C#</a:t>
            </a:r>
          </a:p>
          <a:p>
            <a:pPr>
              <a:spcBef>
                <a:spcPts val="600"/>
              </a:spcBef>
            </a:pPr>
            <a:r>
              <a:rPr lang="en-US" i="1" dirty="0" err="1">
                <a:sym typeface="Wingdings" panose="05000000000000000000" pitchFamily="2" charset="2"/>
              </a:rPr>
              <a:t>BlazorComponent</a:t>
            </a:r>
            <a:endParaRPr lang="en-US" i="1" dirty="0">
              <a:sym typeface="Wingdings" panose="05000000000000000000" pitchFamily="2" charset="2"/>
            </a:endParaRPr>
          </a:p>
          <a:p>
            <a:pPr lvl="1"/>
            <a:r>
              <a:rPr lang="en-US" dirty="0">
                <a:sym typeface="Wingdings" panose="05000000000000000000" pitchFamily="2" charset="2"/>
              </a:rPr>
              <a:t>Speak about Components-based architecture</a:t>
            </a:r>
          </a:p>
          <a:p>
            <a:pPr lvl="1"/>
            <a:r>
              <a:rPr lang="en-US" dirty="0">
                <a:sym typeface="Wingdings" panose="05000000000000000000" pitchFamily="2" charset="2"/>
              </a:rPr>
              <a:t>Show </a:t>
            </a:r>
            <a:r>
              <a:rPr lang="en-US" i="1" dirty="0" err="1">
                <a:sym typeface="Wingdings" panose="05000000000000000000" pitchFamily="2" charset="2"/>
              </a:rPr>
              <a:t>DynamicRenderTree</a:t>
            </a:r>
            <a:r>
              <a:rPr lang="en-US" i="1" dirty="0">
                <a:sym typeface="Wingdings" panose="05000000000000000000" pitchFamily="2" charset="2"/>
              </a:rPr>
              <a:t> </a:t>
            </a:r>
            <a:r>
              <a:rPr lang="en-US" dirty="0">
                <a:sym typeface="Wingdings" panose="05000000000000000000" pitchFamily="2" charset="2"/>
              </a:rPr>
              <a:t>in </a:t>
            </a:r>
            <a:r>
              <a:rPr lang="en-US" i="1" dirty="0" err="1">
                <a:sym typeface="Wingdings" panose="05000000000000000000" pitchFamily="2" charset="2"/>
              </a:rPr>
              <a:t>BlazorPages</a:t>
            </a:r>
            <a:r>
              <a:rPr lang="en-US" i="1" dirty="0">
                <a:sym typeface="Wingdings" panose="05000000000000000000" pitchFamily="2" charset="2"/>
              </a:rPr>
              <a:t> </a:t>
            </a:r>
            <a:r>
              <a:rPr lang="en-US" dirty="0">
                <a:sym typeface="Wingdings" panose="05000000000000000000" pitchFamily="2" charset="2"/>
              </a:rPr>
              <a:t>app</a:t>
            </a:r>
            <a:endParaRPr lang="en-US" dirty="0"/>
          </a:p>
          <a:p>
            <a:pPr>
              <a:spcBef>
                <a:spcPts val="600"/>
              </a:spcBef>
            </a:pPr>
            <a:r>
              <a:rPr lang="en-US" dirty="0" err="1"/>
              <a:t>Blazor</a:t>
            </a:r>
            <a:r>
              <a:rPr lang="en-US" dirty="0"/>
              <a:t> templates quick tour (</a:t>
            </a:r>
            <a:r>
              <a:rPr lang="en-US" i="1" dirty="0" err="1"/>
              <a:t>BlazorPages</a:t>
            </a:r>
            <a:r>
              <a:rPr lang="en-US" dirty="0"/>
              <a:t> sample)</a:t>
            </a:r>
          </a:p>
          <a:p>
            <a:pPr lvl="1"/>
            <a:r>
              <a:rPr lang="en-US" i="1" dirty="0" err="1"/>
              <a:t>OneWayDataBinding.cshtml</a:t>
            </a:r>
            <a:endParaRPr lang="en-US" i="1" dirty="0"/>
          </a:p>
          <a:p>
            <a:pPr lvl="1"/>
            <a:r>
              <a:rPr lang="en-US" i="1" dirty="0" err="1"/>
              <a:t>TwoWayDataBinding.cshtml</a:t>
            </a:r>
            <a:endParaRPr lang="en-US" i="1" dirty="0"/>
          </a:p>
          <a:p>
            <a:pPr lvl="1"/>
            <a:r>
              <a:rPr lang="en-US" i="1" dirty="0" err="1"/>
              <a:t>EventBinding.cshtml</a:t>
            </a:r>
            <a:endParaRPr lang="en-US" i="1" dirty="0"/>
          </a:p>
          <a:p>
            <a:pPr lvl="1"/>
            <a:r>
              <a:rPr lang="en-US" i="1" dirty="0" err="1"/>
              <a:t>Initialization.cshtml</a:t>
            </a:r>
            <a:endParaRPr lang="en-US" i="1" dirty="0"/>
          </a:p>
          <a:p>
            <a:pPr lvl="1"/>
            <a:r>
              <a:rPr lang="en-US" i="1" dirty="0" err="1"/>
              <a:t>ManualRefresh.cshtml</a:t>
            </a:r>
            <a:endParaRPr lang="en-US" i="1" dirty="0"/>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13344878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a:t>Anatomy</a:t>
            </a:r>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r>
              <a:rPr lang="en-US"/>
              <a:t>of a Blazor App</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dirty="0"/>
              <a:t>Razor Code Generation</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8" name="Picture 2" descr="Razor template compilation">
            <a:extLst>
              <a:ext uri="{FF2B5EF4-FFF2-40B4-BE49-F238E27FC236}">
                <a16:creationId xmlns:a16="http://schemas.microsoft.com/office/drawing/2014/main" id="{BE4690E3-48D4-4584-81B6-D7FA859DD384}"/>
              </a:ext>
            </a:extLst>
          </p:cNvPr>
          <p:cNvPicPr>
            <a:picLocks noGrp="1" noChangeAspect="1" noChangeArrowheads="1"/>
          </p:cNvPicPr>
          <p:nvPr>
            <p:ph sz="quarter" idx="22"/>
          </p:nvPr>
        </p:nvPicPr>
        <p:blipFill>
          <a:blip r:embed="rId2">
            <a:extLst>
              <a:ext uri="{28A0092B-C50C-407E-A947-70E740481C1C}">
                <a14:useLocalDpi xmlns:a14="http://schemas.microsoft.com/office/drawing/2010/main" val="0"/>
              </a:ext>
            </a:extLst>
          </a:blip>
          <a:srcRect/>
          <a:stretch>
            <a:fillRect/>
          </a:stretch>
        </p:blipFill>
        <p:spPr bwMode="auto">
          <a:xfrm>
            <a:off x="161668" y="1849454"/>
            <a:ext cx="8820663"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51840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E610-86BB-49D9-BA06-22CDA1DC050B}"/>
              </a:ext>
            </a:extLst>
          </p:cNvPr>
          <p:cNvSpPr>
            <a:spLocks noGrp="1"/>
          </p:cNvSpPr>
          <p:nvPr>
            <p:ph type="title"/>
          </p:nvPr>
        </p:nvSpPr>
        <p:spPr>
          <a:xfrm>
            <a:off x="328451" y="2859782"/>
            <a:ext cx="8487097" cy="1347324"/>
          </a:xfrm>
        </p:spPr>
        <p:txBody>
          <a:bodyPr/>
          <a:lstStyle/>
          <a:p>
            <a:r>
              <a:rPr lang="en-US" sz="3000" cap="none" dirty="0">
                <a:latin typeface="Segoe UI Light" panose="020B0502040204020203" pitchFamily="34" charset="0"/>
                <a:cs typeface="Segoe UI Light" panose="020B0502040204020203" pitchFamily="34" charset="0"/>
              </a:rPr>
              <a:t>Samples:</a:t>
            </a:r>
            <a:br>
              <a:rPr lang="en-US" sz="3000" cap="none" dirty="0">
                <a:latin typeface="Segoe UI Light" panose="020B0502040204020203" pitchFamily="34" charset="0"/>
                <a:cs typeface="Segoe UI Light" panose="020B0502040204020203" pitchFamily="34" charset="0"/>
              </a:rPr>
            </a:br>
            <a:r>
              <a:rPr lang="en-US" sz="3000" cap="none" dirty="0">
                <a:latin typeface="Segoe UI Light" panose="020B0502040204020203" pitchFamily="34" charset="0"/>
                <a:cs typeface="Segoe UI Light" panose="020B0502040204020203" pitchFamily="34" charset="0"/>
              </a:rPr>
              <a:t>https://github.com/software-architects/learn-blazor</a:t>
            </a:r>
            <a:br>
              <a:rPr lang="en-US" sz="3000" cap="none" dirty="0">
                <a:latin typeface="Segoe UI Light" panose="020B0502040204020203" pitchFamily="34" charset="0"/>
                <a:cs typeface="Segoe UI Light" panose="020B0502040204020203" pitchFamily="34" charset="0"/>
              </a:rPr>
            </a:br>
            <a:r>
              <a:rPr lang="en-US" sz="3000" cap="none" dirty="0">
                <a:latin typeface="Segoe UI Light" panose="020B0502040204020203" pitchFamily="34" charset="0"/>
                <a:cs typeface="Segoe UI Light" panose="020B0502040204020203" pitchFamily="34" charset="0"/>
              </a:rPr>
              <a:t>https://learn-blazor.com</a:t>
            </a:r>
            <a:endParaRPr lang="de-AT" sz="1800" cap="non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96471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JavaScript Interop</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Basics</a:t>
            </a:r>
          </a:p>
          <a:p>
            <a:pPr lvl="1"/>
            <a:r>
              <a:rPr lang="en-US" dirty="0"/>
              <a:t>Open </a:t>
            </a:r>
            <a:r>
              <a:rPr lang="en-US" i="1" dirty="0"/>
              <a:t>two-way-data-binding</a:t>
            </a:r>
            <a:r>
              <a:rPr lang="en-US" dirty="0"/>
              <a:t> in </a:t>
            </a:r>
            <a:r>
              <a:rPr lang="en-US" i="1" dirty="0" err="1"/>
              <a:t>BlazorPages</a:t>
            </a:r>
            <a:r>
              <a:rPr lang="en-US" dirty="0"/>
              <a:t> sample</a:t>
            </a:r>
          </a:p>
          <a:p>
            <a:pPr lvl="1"/>
            <a:r>
              <a:rPr lang="en-US" i="1" dirty="0">
                <a:sym typeface="Wingdings" panose="05000000000000000000" pitchFamily="2" charset="2"/>
              </a:rPr>
              <a:t>Break on node removal</a:t>
            </a:r>
            <a:r>
              <a:rPr lang="en-US" dirty="0">
                <a:sym typeface="Wingdings" panose="05000000000000000000" pitchFamily="2" charset="2"/>
              </a:rPr>
              <a:t> at </a:t>
            </a:r>
            <a:r>
              <a:rPr lang="en-US" i="1" dirty="0">
                <a:sym typeface="Wingdings" panose="05000000000000000000" pitchFamily="2" charset="2"/>
              </a:rPr>
              <a:t>You are an administrator</a:t>
            </a:r>
            <a:endParaRPr lang="en-US" dirty="0">
              <a:sym typeface="Wingdings" panose="05000000000000000000" pitchFamily="2" charset="2"/>
            </a:endParaRPr>
          </a:p>
          <a:p>
            <a:pPr lvl="1"/>
            <a:r>
              <a:rPr lang="en-US" dirty="0">
                <a:sym typeface="Wingdings" panose="05000000000000000000" pitchFamily="2" charset="2"/>
              </a:rPr>
              <a:t>Trigger node removal and speak about call stack</a:t>
            </a:r>
          </a:p>
          <a:p>
            <a:r>
              <a:rPr lang="en-US" dirty="0">
                <a:sym typeface="Wingdings" panose="05000000000000000000" pitchFamily="2" charset="2"/>
              </a:rPr>
              <a:t>Coded JS Interop</a:t>
            </a:r>
          </a:p>
          <a:p>
            <a:pPr lvl="1"/>
            <a:r>
              <a:rPr lang="en-US" dirty="0">
                <a:sym typeface="Wingdings" panose="05000000000000000000" pitchFamily="2" charset="2"/>
              </a:rPr>
              <a:t>Open </a:t>
            </a:r>
            <a:r>
              <a:rPr lang="en-US" i="1" dirty="0">
                <a:sym typeface="Wingdings" panose="05000000000000000000" pitchFamily="2" charset="2"/>
              </a:rPr>
              <a:t>interop-basics</a:t>
            </a:r>
            <a:r>
              <a:rPr lang="en-US" dirty="0">
                <a:sym typeface="Wingdings" panose="05000000000000000000" pitchFamily="2" charset="2"/>
              </a:rPr>
              <a:t>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sample</a:t>
            </a:r>
          </a:p>
          <a:p>
            <a:pPr lvl="1"/>
            <a:r>
              <a:rPr lang="en-US" dirty="0">
                <a:sym typeface="Wingdings" panose="05000000000000000000" pitchFamily="2" charset="2"/>
              </a:rPr>
              <a:t>Set breakpoint in </a:t>
            </a:r>
            <a:r>
              <a:rPr lang="en-US" i="1" dirty="0" err="1">
                <a:sym typeface="Wingdings" panose="05000000000000000000" pitchFamily="2" charset="2"/>
              </a:rPr>
              <a:t>window.say</a:t>
            </a:r>
            <a:endParaRPr lang="en-US" i="1" dirty="0">
              <a:sym typeface="Wingdings" panose="05000000000000000000" pitchFamily="2" charset="2"/>
            </a:endParaRPr>
          </a:p>
          <a:p>
            <a:pPr lvl="1"/>
            <a:r>
              <a:rPr lang="en-US" dirty="0">
                <a:sym typeface="Wingdings" panose="05000000000000000000" pitchFamily="2" charset="2"/>
              </a:rPr>
              <a:t>Trigger breakpoint and speak about call stack</a:t>
            </a:r>
            <a:br>
              <a:rPr lang="en-US" dirty="0">
                <a:sym typeface="Wingdings" panose="05000000000000000000" pitchFamily="2" charset="2"/>
              </a:rPr>
            </a:br>
            <a:endParaRPr lang="en-US" dirty="0">
              <a:sym typeface="Wingdings" panose="05000000000000000000" pitchFamily="2" charset="2"/>
            </a:endParaRPr>
          </a:p>
          <a:p>
            <a:pPr lvl="1"/>
            <a:r>
              <a:rPr lang="en-US" dirty="0">
                <a:sym typeface="Wingdings" panose="05000000000000000000" pitchFamily="2" charset="2"/>
              </a:rPr>
              <a:t>Open </a:t>
            </a:r>
            <a:r>
              <a:rPr lang="en-US" i="1" dirty="0">
                <a:sym typeface="Wingdings" panose="05000000000000000000" pitchFamily="2" charset="2"/>
              </a:rPr>
              <a:t>auto-complete</a:t>
            </a:r>
            <a:r>
              <a:rPr lang="en-US" dirty="0">
                <a:sym typeface="Wingdings" panose="05000000000000000000" pitchFamily="2" charset="2"/>
              </a:rPr>
              <a:t>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sample</a:t>
            </a:r>
          </a:p>
          <a:p>
            <a:pPr lvl="1"/>
            <a:r>
              <a:rPr lang="en-US" dirty="0">
                <a:sym typeface="Wingdings" panose="05000000000000000000" pitchFamily="2" charset="2"/>
              </a:rPr>
              <a:t>Set breakpoints in </a:t>
            </a:r>
            <a:r>
              <a:rPr lang="en-US" i="1" dirty="0" err="1">
                <a:sym typeface="Wingdings" panose="05000000000000000000" pitchFamily="2" charset="2"/>
              </a:rPr>
              <a:t>fillAutoComplete</a:t>
            </a:r>
            <a:r>
              <a:rPr lang="en-US" i="1" dirty="0">
                <a:sym typeface="Wingdings" panose="05000000000000000000" pitchFamily="2" charset="2"/>
              </a:rPr>
              <a:t> </a:t>
            </a:r>
            <a:r>
              <a:rPr lang="en-US" dirty="0">
                <a:sym typeface="Wingdings" panose="05000000000000000000" pitchFamily="2" charset="2"/>
              </a:rPr>
              <a:t>and </a:t>
            </a:r>
            <a:r>
              <a:rPr lang="en-US" i="1" dirty="0">
                <a:sym typeface="Wingdings" panose="05000000000000000000" pitchFamily="2" charset="2"/>
              </a:rPr>
              <a:t>select </a:t>
            </a:r>
            <a:r>
              <a:rPr lang="en-US" dirty="0">
                <a:sym typeface="Wingdings" panose="05000000000000000000" pitchFamily="2" charset="2"/>
              </a:rPr>
              <a:t>callback</a:t>
            </a:r>
          </a:p>
          <a:p>
            <a:pPr lvl="1"/>
            <a:r>
              <a:rPr lang="en-US" dirty="0">
                <a:sym typeface="Wingdings" panose="05000000000000000000" pitchFamily="2" charset="2"/>
              </a:rPr>
              <a:t>Trigger breakpoint and speak about call stack</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09702090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a:t>Anatomy</a:t>
            </a:r>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r>
              <a:rPr lang="en-US"/>
              <a:t>of a Blazor App</a:t>
            </a:r>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r>
              <a:rPr lang="en-US" dirty="0"/>
              <a:t>Rendering</a:t>
            </a:r>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8" name="Content Placeholder 7">
            <a:extLst>
              <a:ext uri="{FF2B5EF4-FFF2-40B4-BE49-F238E27FC236}">
                <a16:creationId xmlns:a16="http://schemas.microsoft.com/office/drawing/2014/main" id="{5ED665AD-2FD6-449F-91C3-5CD0D16899AE}"/>
              </a:ext>
            </a:extLst>
          </p:cNvPr>
          <p:cNvPicPr>
            <a:picLocks noGrp="1" noChangeAspect="1"/>
          </p:cNvPicPr>
          <p:nvPr>
            <p:ph sz="quarter" idx="22"/>
          </p:nvPr>
        </p:nvPicPr>
        <p:blipFill>
          <a:blip r:embed="rId2"/>
          <a:stretch>
            <a:fillRect/>
          </a:stretch>
        </p:blipFill>
        <p:spPr>
          <a:xfrm>
            <a:off x="395536" y="725235"/>
            <a:ext cx="5327650" cy="3693030"/>
          </a:xfrm>
          <a:prstGeom prst="rect">
            <a:avLst/>
          </a:prstGeom>
        </p:spPr>
      </p:pic>
    </p:spTree>
    <p:extLst>
      <p:ext uri="{BB962C8B-B14F-4D97-AF65-F5344CB8AC3E}">
        <p14:creationId xmlns:p14="http://schemas.microsoft.com/office/powerpoint/2010/main" val="58434385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99F588-7B3F-441A-8FCC-D918BB526A21}"/>
              </a:ext>
            </a:extLst>
          </p:cNvPr>
          <p:cNvSpPr>
            <a:spLocks noGrp="1"/>
          </p:cNvSpPr>
          <p:nvPr>
            <p:ph type="title"/>
          </p:nvPr>
        </p:nvSpPr>
        <p:spPr/>
        <p:txBody>
          <a:bodyPr/>
          <a:lstStyle/>
          <a:p>
            <a:r>
              <a:rPr lang="en-US" dirty="0"/>
              <a:t>JavaScript </a:t>
            </a:r>
            <a:r>
              <a:rPr lang="en-US" dirty="0" err="1"/>
              <a:t>Intertop</a:t>
            </a:r>
            <a:endParaRPr lang="en-US" dirty="0"/>
          </a:p>
        </p:txBody>
      </p:sp>
      <p:sp>
        <p:nvSpPr>
          <p:cNvPr id="2" name="Text Placeholder 1">
            <a:extLst>
              <a:ext uri="{FF2B5EF4-FFF2-40B4-BE49-F238E27FC236}">
                <a16:creationId xmlns:a16="http://schemas.microsoft.com/office/drawing/2014/main" id="{3BC89AB5-EE08-4B85-9E1B-BA80255CEBDB}"/>
              </a:ext>
            </a:extLst>
          </p:cNvPr>
          <p:cNvSpPr>
            <a:spLocks noGrp="1"/>
          </p:cNvSpPr>
          <p:nvPr>
            <p:ph type="body" sz="quarter" idx="23"/>
          </p:nvPr>
        </p:nvSpPr>
        <p:spPr/>
        <p:txBody>
          <a:bodyPr/>
          <a:lstStyle/>
          <a:p>
            <a:endParaRPr lang="en-US" dirty="0"/>
          </a:p>
        </p:txBody>
      </p:sp>
      <p:sp>
        <p:nvSpPr>
          <p:cNvPr id="3" name="Text Placeholder 2">
            <a:extLst>
              <a:ext uri="{FF2B5EF4-FFF2-40B4-BE49-F238E27FC236}">
                <a16:creationId xmlns:a16="http://schemas.microsoft.com/office/drawing/2014/main" id="{0C4C8E12-1AB0-45CD-9F42-D03495FB3C39}"/>
              </a:ext>
            </a:extLst>
          </p:cNvPr>
          <p:cNvSpPr>
            <a:spLocks noGrp="1"/>
          </p:cNvSpPr>
          <p:nvPr>
            <p:ph type="body" sz="quarter" idx="24"/>
          </p:nvPr>
        </p:nvSpPr>
        <p:spPr/>
        <p:txBody>
          <a:bodyPr/>
          <a:lstStyle/>
          <a:p>
            <a:endParaRPr lang="en-US" dirty="0"/>
          </a:p>
        </p:txBody>
      </p:sp>
      <p:sp>
        <p:nvSpPr>
          <p:cNvPr id="4" name="Text Placeholder 3">
            <a:extLst>
              <a:ext uri="{FF2B5EF4-FFF2-40B4-BE49-F238E27FC236}">
                <a16:creationId xmlns:a16="http://schemas.microsoft.com/office/drawing/2014/main" id="{FB5A3E0F-9896-42D8-98BD-8B0C06D1CF1A}"/>
              </a:ext>
            </a:extLst>
          </p:cNvPr>
          <p:cNvSpPr>
            <a:spLocks noGrp="1"/>
          </p:cNvSpPr>
          <p:nvPr>
            <p:ph type="body" sz="quarter" idx="25"/>
          </p:nvPr>
        </p:nvSpPr>
        <p:spPr/>
        <p:txBody>
          <a:bodyPr/>
          <a:lstStyle/>
          <a:p>
            <a:endParaRPr lang="en-US"/>
          </a:p>
        </p:txBody>
      </p:sp>
      <p:pic>
        <p:nvPicPr>
          <p:cNvPr id="3074" name="Picture 2" descr="Click handling via JS and Wasm">
            <a:extLst>
              <a:ext uri="{FF2B5EF4-FFF2-40B4-BE49-F238E27FC236}">
                <a16:creationId xmlns:a16="http://schemas.microsoft.com/office/drawing/2014/main" id="{2A141F55-A0D4-44D1-8FA2-09E9C1EA4AB6}"/>
              </a:ext>
            </a:extLst>
          </p:cNvPr>
          <p:cNvPicPr>
            <a:picLocks noGrp="1" noChangeAspect="1" noChangeArrowheads="1"/>
          </p:cNvPicPr>
          <p:nvPr>
            <p:ph sz="quarter" idx="22"/>
          </p:nvPr>
        </p:nvPicPr>
        <p:blipFill>
          <a:blip r:embed="rId2">
            <a:extLst>
              <a:ext uri="{28A0092B-C50C-407E-A947-70E740481C1C}">
                <a14:useLocalDpi xmlns:a14="http://schemas.microsoft.com/office/drawing/2010/main" val="0"/>
              </a:ext>
            </a:extLst>
          </a:blip>
          <a:srcRect/>
          <a:stretch>
            <a:fillRect/>
          </a:stretch>
        </p:blipFill>
        <p:spPr bwMode="auto">
          <a:xfrm>
            <a:off x="1331640" y="414625"/>
            <a:ext cx="3356117"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360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Dependency Injection</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Basics</a:t>
            </a:r>
          </a:p>
          <a:p>
            <a:pPr lvl="1"/>
            <a:r>
              <a:rPr lang="en-US" dirty="0"/>
              <a:t>Open </a:t>
            </a:r>
            <a:r>
              <a:rPr lang="en-US" i="1" dirty="0" err="1"/>
              <a:t>Startup.cs</a:t>
            </a:r>
            <a:r>
              <a:rPr lang="en-US" i="1" dirty="0"/>
              <a:t> </a:t>
            </a:r>
            <a:r>
              <a:rPr lang="en-US" dirty="0"/>
              <a:t>in </a:t>
            </a:r>
            <a:r>
              <a:rPr lang="en-US" i="1" dirty="0" err="1"/>
              <a:t>DependencyInjection</a:t>
            </a:r>
            <a:r>
              <a:rPr lang="en-US" dirty="0"/>
              <a:t> sample</a:t>
            </a:r>
          </a:p>
          <a:p>
            <a:pPr lvl="1"/>
            <a:r>
              <a:rPr lang="en-US" dirty="0"/>
              <a:t>Open </a:t>
            </a:r>
            <a:r>
              <a:rPr lang="en-US" i="1" dirty="0" err="1"/>
              <a:t>CustomerList.cshtml</a:t>
            </a:r>
            <a:r>
              <a:rPr lang="en-US" dirty="0"/>
              <a:t> in </a:t>
            </a:r>
            <a:r>
              <a:rPr lang="en-US" i="1" dirty="0" err="1"/>
              <a:t>DependencyInjection</a:t>
            </a:r>
            <a:r>
              <a:rPr lang="en-US" dirty="0"/>
              <a:t> sample – </a:t>
            </a:r>
            <a:r>
              <a:rPr lang="en-US" i="1" dirty="0"/>
              <a:t>@inject</a:t>
            </a:r>
          </a:p>
          <a:p>
            <a:pPr lvl="1"/>
            <a:r>
              <a:rPr lang="en-US" dirty="0">
                <a:sym typeface="Wingdings" panose="05000000000000000000" pitchFamily="2" charset="2"/>
              </a:rPr>
              <a:t>Speak about DI basics</a:t>
            </a:r>
          </a:p>
          <a:p>
            <a:pPr lvl="1"/>
            <a:r>
              <a:rPr lang="en-US" dirty="0">
                <a:sym typeface="Wingdings" panose="05000000000000000000" pitchFamily="2" charset="2"/>
              </a:rPr>
              <a:t>Open </a:t>
            </a:r>
            <a:r>
              <a:rPr lang="en-US" dirty="0" err="1">
                <a:sym typeface="Wingdings" panose="05000000000000000000" pitchFamily="2" charset="2"/>
              </a:rPr>
              <a:t>Repository.cs</a:t>
            </a:r>
            <a:r>
              <a:rPr lang="en-US" dirty="0"/>
              <a:t> in </a:t>
            </a:r>
            <a:r>
              <a:rPr lang="en-US" i="1" dirty="0" err="1"/>
              <a:t>DependencyInjection</a:t>
            </a:r>
            <a:r>
              <a:rPr lang="en-US" dirty="0"/>
              <a:t> sample – constructor injection</a:t>
            </a:r>
            <a:endParaRPr lang="en-US" dirty="0">
              <a:sym typeface="Wingdings" panose="05000000000000000000" pitchFamily="2" charset="2"/>
            </a:endParaRPr>
          </a:p>
          <a:p>
            <a:r>
              <a:rPr lang="en-US" i="1" dirty="0" err="1">
                <a:sym typeface="Wingdings" panose="05000000000000000000" pitchFamily="2" charset="2"/>
              </a:rPr>
              <a:t>HttpClient</a:t>
            </a:r>
            <a:endParaRPr lang="en-US" i="1" dirty="0">
              <a:sym typeface="Wingdings" panose="05000000000000000000" pitchFamily="2" charset="2"/>
            </a:endParaRPr>
          </a:p>
          <a:p>
            <a:pPr lvl="1"/>
            <a:r>
              <a:rPr lang="en-US" dirty="0">
                <a:sym typeface="Wingdings" panose="05000000000000000000" pitchFamily="2" charset="2"/>
              </a:rPr>
              <a:t>Open </a:t>
            </a:r>
            <a:r>
              <a:rPr lang="en-US" i="1" dirty="0" err="1">
                <a:sym typeface="Wingdings" panose="05000000000000000000" pitchFamily="2" charset="2"/>
              </a:rPr>
              <a:t>FetchData.cshtml</a:t>
            </a:r>
            <a:r>
              <a:rPr lang="en-US" dirty="0">
                <a:sym typeface="Wingdings" panose="05000000000000000000" pitchFamily="2" charset="2"/>
              </a:rPr>
              <a:t>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sample</a:t>
            </a:r>
          </a:p>
          <a:p>
            <a:pPr lvl="1"/>
            <a:r>
              <a:rPr lang="en-US" dirty="0">
                <a:sym typeface="Wingdings" panose="05000000000000000000" pitchFamily="2" charset="2"/>
              </a:rPr>
              <a:t>Speak about </a:t>
            </a:r>
            <a:r>
              <a:rPr lang="en-US" i="1" dirty="0" err="1">
                <a:sym typeface="Wingdings" panose="05000000000000000000" pitchFamily="2" charset="2"/>
              </a:rPr>
              <a:t>HttpClient</a:t>
            </a:r>
            <a:r>
              <a:rPr lang="en-US" dirty="0">
                <a:sym typeface="Wingdings" panose="05000000000000000000" pitchFamily="2" charset="2"/>
              </a:rPr>
              <a:t> standard service</a:t>
            </a:r>
          </a:p>
          <a:p>
            <a:pPr lvl="1"/>
            <a:r>
              <a:rPr lang="en-US" dirty="0">
                <a:sym typeface="Wingdings" panose="05000000000000000000" pitchFamily="2" charset="2"/>
              </a:rPr>
              <a:t>   </a:t>
            </a:r>
            <a:r>
              <a:rPr lang="en-US" i="1" dirty="0" err="1">
                <a:sym typeface="Wingdings" panose="05000000000000000000" pitchFamily="2" charset="2"/>
                <a:hlinkClick r:id="rId2"/>
              </a:rPr>
              <a:t>HttpClient</a:t>
            </a:r>
            <a:r>
              <a:rPr lang="en-US" i="1" dirty="0">
                <a:sym typeface="Wingdings" panose="05000000000000000000" pitchFamily="2" charset="2"/>
                <a:hlinkClick r:id="rId2"/>
              </a:rPr>
              <a:t>(</a:t>
            </a:r>
            <a:r>
              <a:rPr lang="en-US" i="1" dirty="0" err="1">
                <a:sym typeface="Wingdings" panose="05000000000000000000" pitchFamily="2" charset="2"/>
                <a:hlinkClick r:id="rId2"/>
              </a:rPr>
              <a:t>HttpMessageHandler</a:t>
            </a:r>
            <a:r>
              <a:rPr lang="en-US" i="1" dirty="0">
                <a:sym typeface="Wingdings" panose="05000000000000000000" pitchFamily="2" charset="2"/>
                <a:hlinkClick r:id="rId2"/>
              </a:rPr>
              <a:t>)</a:t>
            </a:r>
            <a:r>
              <a:rPr lang="en-US" dirty="0">
                <a:sym typeface="Wingdings" panose="05000000000000000000" pitchFamily="2" charset="2"/>
                <a:hlinkClick r:id="rId2"/>
              </a:rPr>
              <a:t> Constructor</a:t>
            </a:r>
            <a:br>
              <a:rPr lang="en-US" dirty="0">
                <a:sym typeface="Wingdings" panose="05000000000000000000" pitchFamily="2" charset="2"/>
              </a:rPr>
            </a:br>
            <a:r>
              <a:rPr lang="en-US" dirty="0">
                <a:sym typeface="Wingdings" panose="05000000000000000000" pitchFamily="2" charset="2"/>
              </a:rPr>
              <a:t>   </a:t>
            </a:r>
            <a:r>
              <a:rPr lang="en-US" i="1" dirty="0" err="1">
                <a:sym typeface="Wingdings" panose="05000000000000000000" pitchFamily="2" charset="2"/>
                <a:hlinkClick r:id="rId3"/>
              </a:rPr>
              <a:t>HttpClient</a:t>
            </a:r>
            <a:r>
              <a:rPr lang="en-US" dirty="0">
                <a:sym typeface="Wingdings" panose="05000000000000000000" pitchFamily="2" charset="2"/>
                <a:hlinkClick r:id="rId3"/>
              </a:rPr>
              <a:t> creation in </a:t>
            </a:r>
            <a:r>
              <a:rPr lang="en-US" dirty="0" err="1">
                <a:sym typeface="Wingdings" panose="05000000000000000000" pitchFamily="2" charset="2"/>
                <a:hlinkClick r:id="rId3"/>
              </a:rPr>
              <a:t>Blazor</a:t>
            </a:r>
            <a:r>
              <a:rPr lang="en-US" dirty="0">
                <a:sym typeface="Wingdings" panose="05000000000000000000" pitchFamily="2" charset="2"/>
                <a:hlinkClick r:id="rId3"/>
              </a:rPr>
              <a:t> (Browser)</a:t>
            </a:r>
            <a:br>
              <a:rPr lang="en-US" dirty="0">
                <a:sym typeface="Wingdings" panose="05000000000000000000" pitchFamily="2" charset="2"/>
              </a:rPr>
            </a:br>
            <a:r>
              <a:rPr lang="en-US" dirty="0">
                <a:sym typeface="Wingdings" panose="05000000000000000000" pitchFamily="2" charset="2"/>
              </a:rPr>
              <a:t>   </a:t>
            </a:r>
            <a:r>
              <a:rPr lang="en-US" i="1" dirty="0" err="1">
                <a:sym typeface="Wingdings" panose="05000000000000000000" pitchFamily="2" charset="2"/>
                <a:hlinkClick r:id="rId4"/>
              </a:rPr>
              <a:t>BrowserHttpMessageHandler</a:t>
            </a:r>
            <a:r>
              <a:rPr lang="en-US" dirty="0">
                <a:sym typeface="Wingdings" panose="05000000000000000000" pitchFamily="2" charset="2"/>
                <a:hlinkClick r:id="rId4"/>
              </a:rPr>
              <a:t> in </a:t>
            </a:r>
            <a:r>
              <a:rPr lang="en-US" dirty="0" err="1">
                <a:sym typeface="Wingdings" panose="05000000000000000000" pitchFamily="2" charset="2"/>
                <a:hlinkClick r:id="rId4"/>
              </a:rPr>
              <a:t>Blazor</a:t>
            </a:r>
            <a:r>
              <a:rPr lang="en-US" dirty="0">
                <a:sym typeface="Wingdings" panose="05000000000000000000" pitchFamily="2" charset="2"/>
                <a:hlinkClick r:id="rId4"/>
              </a:rPr>
              <a:t> (Browser)</a:t>
            </a:r>
            <a:br>
              <a:rPr lang="en-US" dirty="0">
                <a:sym typeface="Wingdings" panose="05000000000000000000" pitchFamily="2" charset="2"/>
              </a:rPr>
            </a:br>
            <a:r>
              <a:rPr lang="en-US" dirty="0">
                <a:sym typeface="Wingdings" panose="05000000000000000000" pitchFamily="2" charset="2"/>
              </a:rPr>
              <a:t>   </a:t>
            </a:r>
            <a:r>
              <a:rPr lang="en-US" dirty="0">
                <a:sym typeface="Wingdings" panose="05000000000000000000" pitchFamily="2" charset="2"/>
                <a:hlinkClick r:id="rId5"/>
              </a:rPr>
              <a:t>JS implementation using </a:t>
            </a:r>
            <a:r>
              <a:rPr lang="en-US" i="1" dirty="0">
                <a:sym typeface="Wingdings" panose="05000000000000000000" pitchFamily="2" charset="2"/>
                <a:hlinkClick r:id="rId5"/>
              </a:rPr>
              <a:t>fetch</a:t>
            </a:r>
            <a:r>
              <a:rPr lang="en-US" dirty="0">
                <a:sym typeface="Wingdings" panose="05000000000000000000" pitchFamily="2" charset="2"/>
                <a:hlinkClick r:id="rId5"/>
              </a:rPr>
              <a:t> API</a:t>
            </a:r>
            <a:br>
              <a:rPr lang="en-US" dirty="0">
                <a:sym typeface="Wingdings" panose="05000000000000000000" pitchFamily="2" charset="2"/>
              </a:rPr>
            </a:br>
            <a:r>
              <a:rPr lang="en-US" dirty="0">
                <a:sym typeface="Wingdings" panose="05000000000000000000" pitchFamily="2" charset="2"/>
              </a:rPr>
              <a:t>Show call stack for Web API calls in </a:t>
            </a:r>
            <a:r>
              <a:rPr lang="en-US" i="1" dirty="0" err="1">
                <a:sym typeface="Wingdings" panose="05000000000000000000" pitchFamily="2" charset="2"/>
              </a:rPr>
              <a:t>RestApi</a:t>
            </a:r>
            <a:r>
              <a:rPr lang="en-US" i="1" dirty="0">
                <a:sym typeface="Wingdings" panose="05000000000000000000" pitchFamily="2" charset="2"/>
              </a:rPr>
              <a:t> </a:t>
            </a:r>
            <a:r>
              <a:rPr lang="en-US" dirty="0">
                <a:sym typeface="Wingdings" panose="05000000000000000000" pitchFamily="2" charset="2"/>
              </a:rPr>
              <a:t>service</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45088454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Router</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Basics (in </a:t>
            </a:r>
            <a:r>
              <a:rPr lang="en-US" i="1" dirty="0" err="1"/>
              <a:t>RouterDemo</a:t>
            </a:r>
            <a:r>
              <a:rPr lang="en-US" i="1" dirty="0"/>
              <a:t> </a:t>
            </a:r>
            <a:r>
              <a:rPr lang="en-US" dirty="0"/>
              <a:t>sample)</a:t>
            </a:r>
          </a:p>
          <a:p>
            <a:pPr lvl="1"/>
            <a:r>
              <a:rPr lang="en-US" i="1" dirty="0" err="1">
                <a:sym typeface="Wingdings" panose="05000000000000000000" pitchFamily="2" charset="2"/>
              </a:rPr>
              <a:t>HelloUniverse.cshtml</a:t>
            </a:r>
            <a:endParaRPr lang="en-US" i="1" dirty="0">
              <a:sym typeface="Wingdings" panose="05000000000000000000" pitchFamily="2" charset="2"/>
            </a:endParaRPr>
          </a:p>
          <a:p>
            <a:pPr lvl="1"/>
            <a:r>
              <a:rPr lang="en-US" i="1" dirty="0" err="1">
                <a:sym typeface="Wingdings" panose="05000000000000000000" pitchFamily="2" charset="2"/>
              </a:rPr>
              <a:t>HelloPlanet.cshtml</a:t>
            </a:r>
            <a:endParaRPr lang="en-US" i="1" dirty="0">
              <a:sym typeface="Wingdings" panose="05000000000000000000" pitchFamily="2" charset="2"/>
            </a:endParaRPr>
          </a:p>
          <a:p>
            <a:pPr lvl="1"/>
            <a:r>
              <a:rPr lang="en-US" i="1" dirty="0" err="1">
                <a:sym typeface="Wingdings" panose="05000000000000000000" pitchFamily="2" charset="2"/>
              </a:rPr>
              <a:t>HelloWorld.cshtml</a:t>
            </a:r>
            <a:endParaRPr lang="en-US" i="1" dirty="0">
              <a:sym typeface="Wingdings" panose="05000000000000000000" pitchFamily="2" charset="2"/>
            </a:endParaRPr>
          </a:p>
          <a:p>
            <a:r>
              <a:rPr lang="en-US" dirty="0">
                <a:sym typeface="Wingdings" panose="05000000000000000000" pitchFamily="2" charset="2"/>
              </a:rPr>
              <a:t>Links</a:t>
            </a:r>
          </a:p>
          <a:p>
            <a:pPr lvl="1"/>
            <a:r>
              <a:rPr lang="en-US" dirty="0" err="1">
                <a:sym typeface="Wingdings" panose="05000000000000000000" pitchFamily="2" charset="2"/>
              </a:rPr>
              <a:t>MainMenu.cshtml</a:t>
            </a:r>
            <a:endParaRPr lang="en-US" dirty="0">
              <a:sym typeface="Wingdings" panose="05000000000000000000" pitchFamily="2" charset="2"/>
            </a:endParaRPr>
          </a:p>
          <a:p>
            <a:pPr lvl="1"/>
            <a:r>
              <a:rPr lang="en-US" dirty="0">
                <a:sym typeface="Wingdings" panose="05000000000000000000" pitchFamily="2" charset="2"/>
              </a:rPr>
              <a:t>Talk about </a:t>
            </a:r>
            <a:r>
              <a:rPr lang="en-US" i="1" dirty="0">
                <a:sym typeface="Wingdings" panose="05000000000000000000" pitchFamily="2" charset="2"/>
              </a:rPr>
              <a:t>base </a:t>
            </a:r>
            <a:r>
              <a:rPr lang="en-US" dirty="0">
                <a:sym typeface="Wingdings" panose="05000000000000000000" pitchFamily="2" charset="2"/>
              </a:rPr>
              <a:t>tag in </a:t>
            </a:r>
            <a:r>
              <a:rPr lang="en-US" i="1" dirty="0">
                <a:sym typeface="Wingdings" panose="05000000000000000000" pitchFamily="2" charset="2"/>
              </a:rPr>
              <a:t>index.html</a:t>
            </a:r>
          </a:p>
          <a:p>
            <a:pPr lvl="1"/>
            <a:endParaRPr lang="en-US" dirty="0">
              <a:sym typeface="Wingdings" panose="05000000000000000000" pitchFamily="2" charset="2"/>
            </a:endParaRP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81096362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933A-4064-4FB6-9C3A-B37514866A53}"/>
              </a:ext>
            </a:extLst>
          </p:cNvPr>
          <p:cNvSpPr>
            <a:spLocks noGrp="1"/>
          </p:cNvSpPr>
          <p:nvPr>
            <p:ph type="title"/>
          </p:nvPr>
        </p:nvSpPr>
        <p:spPr/>
        <p:txBody>
          <a:bodyPr/>
          <a:lstStyle/>
          <a:p>
            <a:r>
              <a:rPr lang="de-AT" dirty="0"/>
              <a:t>Server-Side Hosting</a:t>
            </a:r>
          </a:p>
        </p:txBody>
      </p:sp>
      <p:sp>
        <p:nvSpPr>
          <p:cNvPr id="9" name="Text Placeholder 8">
            <a:extLst>
              <a:ext uri="{FF2B5EF4-FFF2-40B4-BE49-F238E27FC236}">
                <a16:creationId xmlns:a16="http://schemas.microsoft.com/office/drawing/2014/main" id="{0C3E89B1-A8D0-4BE4-9BCE-83EDEB35347B}"/>
              </a:ext>
            </a:extLst>
          </p:cNvPr>
          <p:cNvSpPr>
            <a:spLocks noGrp="1"/>
          </p:cNvSpPr>
          <p:nvPr>
            <p:ph type="body" sz="quarter" idx="23"/>
          </p:nvPr>
        </p:nvSpPr>
        <p:spPr/>
        <p:txBody>
          <a:bodyPr/>
          <a:lstStyle/>
          <a:p>
            <a:endParaRPr lang="de-AT"/>
          </a:p>
        </p:txBody>
      </p:sp>
      <p:sp>
        <p:nvSpPr>
          <p:cNvPr id="10" name="Text Placeholder 9">
            <a:extLst>
              <a:ext uri="{FF2B5EF4-FFF2-40B4-BE49-F238E27FC236}">
                <a16:creationId xmlns:a16="http://schemas.microsoft.com/office/drawing/2014/main" id="{580C7B03-6CEB-442D-86D2-3EE1329B3CCE}"/>
              </a:ext>
            </a:extLst>
          </p:cNvPr>
          <p:cNvSpPr>
            <a:spLocks noGrp="1"/>
          </p:cNvSpPr>
          <p:nvPr>
            <p:ph type="body" sz="quarter" idx="24"/>
          </p:nvPr>
        </p:nvSpPr>
        <p:spPr/>
        <p:txBody>
          <a:bodyPr/>
          <a:lstStyle/>
          <a:p>
            <a:r>
              <a:rPr lang="de-AT" dirty="0"/>
              <a:t>Client-</a:t>
            </a:r>
            <a:r>
              <a:rPr lang="de-AT" dirty="0" err="1"/>
              <a:t>side</a:t>
            </a:r>
            <a:endParaRPr lang="de-AT" dirty="0"/>
          </a:p>
          <a:p>
            <a:pPr lvl="1"/>
            <a:r>
              <a:rPr lang="de-AT" dirty="0"/>
              <a:t>All </a:t>
            </a:r>
            <a:r>
              <a:rPr lang="de-AT" dirty="0" err="1"/>
              <a:t>benefits</a:t>
            </a:r>
            <a:r>
              <a:rPr lang="de-AT" dirty="0"/>
              <a:t> </a:t>
            </a:r>
            <a:r>
              <a:rPr lang="de-AT" dirty="0" err="1"/>
              <a:t>of</a:t>
            </a:r>
            <a:r>
              <a:rPr lang="de-AT" dirty="0"/>
              <a:t> a SPA</a:t>
            </a:r>
          </a:p>
          <a:p>
            <a:pPr lvl="1"/>
            <a:r>
              <a:rPr lang="de-AT" dirty="0" err="1"/>
              <a:t>Restrictions</a:t>
            </a:r>
            <a:r>
              <a:rPr lang="de-AT" dirty="0"/>
              <a:t> </a:t>
            </a:r>
            <a:r>
              <a:rPr lang="de-AT" dirty="0" err="1"/>
              <a:t>because</a:t>
            </a:r>
            <a:r>
              <a:rPr lang="de-AT" dirty="0"/>
              <a:t> </a:t>
            </a:r>
            <a:r>
              <a:rPr lang="de-AT" dirty="0" err="1"/>
              <a:t>of</a:t>
            </a:r>
            <a:r>
              <a:rPr lang="de-AT" dirty="0"/>
              <a:t> WASM</a:t>
            </a:r>
          </a:p>
          <a:p>
            <a:pPr lvl="1"/>
            <a:r>
              <a:rPr lang="de-AT" dirty="0" err="1"/>
              <a:t>Maturity</a:t>
            </a:r>
            <a:r>
              <a:rPr lang="de-AT" dirty="0"/>
              <a:t> </a:t>
            </a:r>
            <a:r>
              <a:rPr lang="de-AT" dirty="0" err="1"/>
              <a:t>of</a:t>
            </a:r>
            <a:r>
              <a:rPr lang="de-AT" dirty="0"/>
              <a:t> </a:t>
            </a:r>
            <a:r>
              <a:rPr lang="de-AT" dirty="0" err="1"/>
              <a:t>tooling</a:t>
            </a:r>
            <a:r>
              <a:rPr lang="de-AT" dirty="0"/>
              <a:t> and </a:t>
            </a:r>
            <a:r>
              <a:rPr lang="de-AT" dirty="0" err="1"/>
              <a:t>runtime</a:t>
            </a:r>
            <a:endParaRPr lang="de-AT" dirty="0"/>
          </a:p>
          <a:p>
            <a:pPr lvl="1"/>
            <a:r>
              <a:rPr lang="de-AT" dirty="0"/>
              <a:t>Larger initial </a:t>
            </a:r>
            <a:r>
              <a:rPr lang="de-AT" dirty="0" err="1"/>
              <a:t>download</a:t>
            </a:r>
            <a:endParaRPr lang="de-AT" dirty="0"/>
          </a:p>
          <a:p>
            <a:r>
              <a:rPr lang="de-AT" dirty="0"/>
              <a:t>Server-</a:t>
            </a:r>
            <a:r>
              <a:rPr lang="de-AT" dirty="0" err="1"/>
              <a:t>side</a:t>
            </a:r>
            <a:endParaRPr lang="de-AT" dirty="0"/>
          </a:p>
          <a:p>
            <a:pPr lvl="1"/>
            <a:r>
              <a:rPr lang="de-AT" dirty="0"/>
              <a:t>Same </a:t>
            </a:r>
            <a:r>
              <a:rPr lang="de-AT" dirty="0" err="1"/>
              <a:t>Blazor</a:t>
            </a:r>
            <a:r>
              <a:rPr lang="de-AT" dirty="0"/>
              <a:t> </a:t>
            </a:r>
            <a:r>
              <a:rPr lang="de-AT" dirty="0" err="1"/>
              <a:t>programming</a:t>
            </a:r>
            <a:r>
              <a:rPr lang="de-AT" dirty="0"/>
              <a:t> </a:t>
            </a:r>
            <a:r>
              <a:rPr lang="de-AT" dirty="0" err="1"/>
              <a:t>model</a:t>
            </a:r>
            <a:endParaRPr lang="de-AT" dirty="0"/>
          </a:p>
          <a:p>
            <a:pPr lvl="1"/>
            <a:r>
              <a:rPr lang="de-AT" dirty="0" err="1"/>
              <a:t>Full</a:t>
            </a:r>
            <a:r>
              <a:rPr lang="de-AT" dirty="0"/>
              <a:t> .NET </a:t>
            </a:r>
            <a:r>
              <a:rPr lang="de-AT" dirty="0" err="1"/>
              <a:t>environment</a:t>
            </a:r>
            <a:endParaRPr lang="de-AT" dirty="0"/>
          </a:p>
          <a:p>
            <a:pPr lvl="1"/>
            <a:r>
              <a:rPr lang="de-AT" dirty="0" err="1"/>
              <a:t>Smaller</a:t>
            </a:r>
            <a:r>
              <a:rPr lang="de-AT" dirty="0"/>
              <a:t> initial </a:t>
            </a:r>
            <a:r>
              <a:rPr lang="de-AT" dirty="0" err="1"/>
              <a:t>download</a:t>
            </a:r>
            <a:endParaRPr lang="de-AT" dirty="0"/>
          </a:p>
          <a:p>
            <a:pPr lvl="1"/>
            <a:r>
              <a:rPr lang="de-AT" dirty="0"/>
              <a:t>More </a:t>
            </a:r>
            <a:r>
              <a:rPr lang="de-AT" dirty="0" err="1"/>
              <a:t>server</a:t>
            </a:r>
            <a:r>
              <a:rPr lang="de-AT" dirty="0"/>
              <a:t> </a:t>
            </a:r>
            <a:r>
              <a:rPr lang="de-AT" dirty="0" err="1"/>
              <a:t>resources</a:t>
            </a:r>
            <a:endParaRPr lang="de-AT" dirty="0"/>
          </a:p>
          <a:p>
            <a:pPr lvl="1"/>
            <a:r>
              <a:rPr lang="de-AT" dirty="0"/>
              <a:t>No offline support</a:t>
            </a:r>
          </a:p>
        </p:txBody>
      </p:sp>
      <p:sp>
        <p:nvSpPr>
          <p:cNvPr id="11" name="Text Placeholder 10">
            <a:extLst>
              <a:ext uri="{FF2B5EF4-FFF2-40B4-BE49-F238E27FC236}">
                <a16:creationId xmlns:a16="http://schemas.microsoft.com/office/drawing/2014/main" id="{F7D7B6A7-7723-46B0-8963-FA83B2FBA845}"/>
              </a:ext>
            </a:extLst>
          </p:cNvPr>
          <p:cNvSpPr>
            <a:spLocks noGrp="1"/>
          </p:cNvSpPr>
          <p:nvPr>
            <p:ph type="body" sz="quarter" idx="25"/>
          </p:nvPr>
        </p:nvSpPr>
        <p:spPr/>
        <p:txBody>
          <a:bodyPr/>
          <a:lstStyle/>
          <a:p>
            <a:endParaRPr lang="de-AT"/>
          </a:p>
        </p:txBody>
      </p:sp>
      <p:sp>
        <p:nvSpPr>
          <p:cNvPr id="12" name="Rectangle 11">
            <a:extLst>
              <a:ext uri="{FF2B5EF4-FFF2-40B4-BE49-F238E27FC236}">
                <a16:creationId xmlns:a16="http://schemas.microsoft.com/office/drawing/2014/main" id="{2B353CE6-EEE9-43F6-A1A2-137FE79DE6A8}"/>
              </a:ext>
            </a:extLst>
          </p:cNvPr>
          <p:cNvSpPr/>
          <p:nvPr/>
        </p:nvSpPr>
        <p:spPr>
          <a:xfrm>
            <a:off x="611560" y="1347614"/>
            <a:ext cx="2160240"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a:t>Browser</a:t>
            </a:r>
          </a:p>
        </p:txBody>
      </p:sp>
      <p:sp>
        <p:nvSpPr>
          <p:cNvPr id="13" name="Rectangle 12">
            <a:extLst>
              <a:ext uri="{FF2B5EF4-FFF2-40B4-BE49-F238E27FC236}">
                <a16:creationId xmlns:a16="http://schemas.microsoft.com/office/drawing/2014/main" id="{0E2BA82B-3C47-48F8-A2A4-15169E618577}"/>
              </a:ext>
            </a:extLst>
          </p:cNvPr>
          <p:cNvSpPr/>
          <p:nvPr/>
        </p:nvSpPr>
        <p:spPr>
          <a:xfrm>
            <a:off x="755576" y="1779662"/>
            <a:ext cx="1872208" cy="1584176"/>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a:t>UI Thread</a:t>
            </a:r>
          </a:p>
        </p:txBody>
      </p:sp>
      <p:sp>
        <p:nvSpPr>
          <p:cNvPr id="15" name="Rectangle 14">
            <a:extLst>
              <a:ext uri="{FF2B5EF4-FFF2-40B4-BE49-F238E27FC236}">
                <a16:creationId xmlns:a16="http://schemas.microsoft.com/office/drawing/2014/main" id="{602F5129-7880-4202-85F8-A49A6CA8190E}"/>
              </a:ext>
            </a:extLst>
          </p:cNvPr>
          <p:cNvSpPr/>
          <p:nvPr/>
        </p:nvSpPr>
        <p:spPr>
          <a:xfrm>
            <a:off x="3491880" y="1347614"/>
            <a:ext cx="2160240"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a:t>Server</a:t>
            </a:r>
          </a:p>
        </p:txBody>
      </p:sp>
      <p:sp>
        <p:nvSpPr>
          <p:cNvPr id="16" name="Rectangle 15">
            <a:extLst>
              <a:ext uri="{FF2B5EF4-FFF2-40B4-BE49-F238E27FC236}">
                <a16:creationId xmlns:a16="http://schemas.microsoft.com/office/drawing/2014/main" id="{71F139B0-F300-4764-AC94-6311FD0481F1}"/>
              </a:ext>
            </a:extLst>
          </p:cNvPr>
          <p:cNvSpPr/>
          <p:nvPr/>
        </p:nvSpPr>
        <p:spPr>
          <a:xfrm>
            <a:off x="3635896" y="1779662"/>
            <a:ext cx="1872208" cy="1584176"/>
          </a:xfrm>
          <a:prstGeom prst="rect">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err="1"/>
              <a:t>dotnet</a:t>
            </a:r>
            <a:endParaRPr lang="de-AT" dirty="0"/>
          </a:p>
        </p:txBody>
      </p:sp>
      <p:sp>
        <p:nvSpPr>
          <p:cNvPr id="18" name="Arrow: Left-Right 17">
            <a:extLst>
              <a:ext uri="{FF2B5EF4-FFF2-40B4-BE49-F238E27FC236}">
                <a16:creationId xmlns:a16="http://schemas.microsoft.com/office/drawing/2014/main" id="{A16AF931-11F0-459E-9674-88C2591E29FB}"/>
              </a:ext>
            </a:extLst>
          </p:cNvPr>
          <p:cNvSpPr/>
          <p:nvPr/>
        </p:nvSpPr>
        <p:spPr>
          <a:xfrm>
            <a:off x="2768465" y="2355726"/>
            <a:ext cx="723415"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t>WS</a:t>
            </a:r>
          </a:p>
        </p:txBody>
      </p:sp>
      <p:sp>
        <p:nvSpPr>
          <p:cNvPr id="14" name="Rectangle 13">
            <a:extLst>
              <a:ext uri="{FF2B5EF4-FFF2-40B4-BE49-F238E27FC236}">
                <a16:creationId xmlns:a16="http://schemas.microsoft.com/office/drawing/2014/main" id="{B5E44D03-0791-4474-AC31-CC03179896F9}"/>
              </a:ext>
            </a:extLst>
          </p:cNvPr>
          <p:cNvSpPr/>
          <p:nvPr/>
        </p:nvSpPr>
        <p:spPr>
          <a:xfrm>
            <a:off x="924402" y="2283718"/>
            <a:ext cx="1559366" cy="9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err="1"/>
              <a:t>Blazor</a:t>
            </a:r>
            <a:endParaRPr lang="de-AT" dirty="0"/>
          </a:p>
        </p:txBody>
      </p:sp>
      <p:sp>
        <p:nvSpPr>
          <p:cNvPr id="19" name="Rectangle 18">
            <a:extLst>
              <a:ext uri="{FF2B5EF4-FFF2-40B4-BE49-F238E27FC236}">
                <a16:creationId xmlns:a16="http://schemas.microsoft.com/office/drawing/2014/main" id="{F6A3FED7-004F-495D-B274-206FF1828EE0}"/>
              </a:ext>
            </a:extLst>
          </p:cNvPr>
          <p:cNvSpPr/>
          <p:nvPr/>
        </p:nvSpPr>
        <p:spPr>
          <a:xfrm>
            <a:off x="928518" y="2283718"/>
            <a:ext cx="1559366" cy="9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AT" dirty="0" err="1"/>
              <a:t>Blazor</a:t>
            </a:r>
            <a:r>
              <a:rPr lang="de-AT" dirty="0"/>
              <a:t> (JS)</a:t>
            </a:r>
          </a:p>
        </p:txBody>
      </p:sp>
    </p:spTree>
    <p:extLst>
      <p:ext uri="{BB962C8B-B14F-4D97-AF65-F5344CB8AC3E}">
        <p14:creationId xmlns:p14="http://schemas.microsoft.com/office/powerpoint/2010/main" val="3538081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4.72222E-6 3.45679E-6 L 0.31372 -0.00679 " pathEditMode="relative" rAng="0" ptsTypes="AA">
                                      <p:cBhvr>
                                        <p:cTn id="38" dur="2000" fill="hold"/>
                                        <p:tgtEl>
                                          <p:spTgt spid="14"/>
                                        </p:tgtEl>
                                        <p:attrNameLst>
                                          <p:attrName>ppt_x</p:attrName>
                                          <p:attrName>ppt_y</p:attrName>
                                        </p:attrNameLst>
                                      </p:cBhvr>
                                      <p:rCtr x="15677" y="-340"/>
                                    </p:animMotion>
                                  </p:childTnLst>
                                </p:cTn>
                              </p:par>
                              <p:par>
                                <p:cTn id="39" presetID="10" presetClass="exit" presetSubtype="0" fill="hold" grpId="0"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
                                            <p:txEl>
                                              <p:pRg st="6" end="6"/>
                                            </p:txEl>
                                          </p:spTgt>
                                        </p:tgtEl>
                                        <p:attrNameLst>
                                          <p:attrName>style.visibility</p:attrName>
                                        </p:attrNameLst>
                                      </p:cBhvr>
                                      <p:to>
                                        <p:strVal val="visible"/>
                                      </p:to>
                                    </p:set>
                                    <p:animEffect transition="in" filter="fade">
                                      <p:cBhvr>
                                        <p:cTn id="53" dur="500"/>
                                        <p:tgtEl>
                                          <p:spTgt spid="10">
                                            <p:txEl>
                                              <p:pRg st="6" end="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
                                            <p:txEl>
                                              <p:pRg st="7" end="7"/>
                                            </p:txEl>
                                          </p:spTgt>
                                        </p:tgtEl>
                                        <p:attrNameLst>
                                          <p:attrName>style.visibility</p:attrName>
                                        </p:attrNameLst>
                                      </p:cBhvr>
                                      <p:to>
                                        <p:strVal val="visible"/>
                                      </p:to>
                                    </p:set>
                                    <p:animEffect transition="in" filter="fade">
                                      <p:cBhvr>
                                        <p:cTn id="56" dur="500"/>
                                        <p:tgtEl>
                                          <p:spTgt spid="10">
                                            <p:txEl>
                                              <p:pRg st="7" end="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
                                            <p:txEl>
                                              <p:pRg st="8" end="8"/>
                                            </p:txEl>
                                          </p:spTgt>
                                        </p:tgtEl>
                                        <p:attrNameLst>
                                          <p:attrName>style.visibility</p:attrName>
                                        </p:attrNameLst>
                                      </p:cBhvr>
                                      <p:to>
                                        <p:strVal val="visible"/>
                                      </p:to>
                                    </p:set>
                                    <p:animEffect transition="in" filter="fade">
                                      <p:cBhvr>
                                        <p:cTn id="59" dur="500"/>
                                        <p:tgtEl>
                                          <p:spTgt spid="10">
                                            <p:txEl>
                                              <p:pRg st="8" end="8"/>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
                                            <p:txEl>
                                              <p:pRg st="9" end="9"/>
                                            </p:txEl>
                                          </p:spTgt>
                                        </p:tgtEl>
                                        <p:attrNameLst>
                                          <p:attrName>style.visibility</p:attrName>
                                        </p:attrNameLst>
                                      </p:cBhvr>
                                      <p:to>
                                        <p:strVal val="visible"/>
                                      </p:to>
                                    </p:set>
                                    <p:animEffect transition="in" filter="fade">
                                      <p:cBhvr>
                                        <p:cTn id="62" dur="500"/>
                                        <p:tgtEl>
                                          <p:spTgt spid="10">
                                            <p:txEl>
                                              <p:pRg st="9" end="9"/>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
                                            <p:txEl>
                                              <p:pRg st="10" end="10"/>
                                            </p:txEl>
                                          </p:spTgt>
                                        </p:tgtEl>
                                        <p:attrNameLst>
                                          <p:attrName>style.visibility</p:attrName>
                                        </p:attrNameLst>
                                      </p:cBhvr>
                                      <p:to>
                                        <p:strVal val="visible"/>
                                      </p:to>
                                    </p:set>
                                    <p:animEffect transition="in" filter="fade">
                                      <p:cBhvr>
                                        <p:cTn id="65"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3" grpId="0" animBg="1"/>
      <p:bldP spid="15" grpId="0" animBg="1"/>
      <p:bldP spid="16" grpId="0" animBg="1"/>
      <p:bldP spid="18" grpId="0" animBg="1"/>
      <p:bldP spid="14"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9A591-967D-4B8C-80EB-800A41020900}"/>
              </a:ext>
            </a:extLst>
          </p:cNvPr>
          <p:cNvSpPr>
            <a:spLocks noGrp="1"/>
          </p:cNvSpPr>
          <p:nvPr>
            <p:ph type="title"/>
          </p:nvPr>
        </p:nvSpPr>
        <p:spPr/>
        <p:txBody>
          <a:bodyPr/>
          <a:lstStyle/>
          <a:p>
            <a:r>
              <a:rPr lang="en-US" dirty="0"/>
              <a:t>Server-Side Hosting</a:t>
            </a:r>
          </a:p>
        </p:txBody>
      </p:sp>
      <p:sp>
        <p:nvSpPr>
          <p:cNvPr id="7" name="Content Placeholder 6">
            <a:extLst>
              <a:ext uri="{FF2B5EF4-FFF2-40B4-BE49-F238E27FC236}">
                <a16:creationId xmlns:a16="http://schemas.microsoft.com/office/drawing/2014/main" id="{3425F950-541D-4060-9EA1-5513D16557B5}"/>
              </a:ext>
            </a:extLst>
          </p:cNvPr>
          <p:cNvSpPr>
            <a:spLocks noGrp="1"/>
          </p:cNvSpPr>
          <p:nvPr>
            <p:ph sz="quarter" idx="12"/>
          </p:nvPr>
        </p:nvSpPr>
        <p:spPr/>
        <p:txBody>
          <a:bodyPr/>
          <a:lstStyle/>
          <a:p>
            <a:r>
              <a:rPr lang="en-US" dirty="0"/>
              <a:t>Create new </a:t>
            </a:r>
            <a:r>
              <a:rPr lang="en-US" dirty="0" err="1"/>
              <a:t>Blazor</a:t>
            </a:r>
            <a:r>
              <a:rPr lang="en-US" dirty="0"/>
              <a:t> app with Server-Side Hosting</a:t>
            </a:r>
          </a:p>
          <a:p>
            <a:r>
              <a:rPr lang="en-US" dirty="0">
                <a:sym typeface="Wingdings" panose="05000000000000000000" pitchFamily="2" charset="2"/>
              </a:rPr>
              <a:t>Code Walkthrough</a:t>
            </a:r>
          </a:p>
          <a:p>
            <a:pPr lvl="1"/>
            <a:r>
              <a:rPr lang="en-US" dirty="0">
                <a:sym typeface="Wingdings" panose="05000000000000000000" pitchFamily="2" charset="2"/>
              </a:rPr>
              <a:t>Show </a:t>
            </a:r>
            <a:r>
              <a:rPr lang="en-US" i="1" dirty="0">
                <a:sym typeface="Wingdings" panose="05000000000000000000" pitchFamily="2" charset="2"/>
              </a:rPr>
              <a:t>blazor.server.js </a:t>
            </a:r>
            <a:r>
              <a:rPr lang="en-US" dirty="0">
                <a:sym typeface="Wingdings" panose="05000000000000000000" pitchFamily="2" charset="2"/>
              </a:rPr>
              <a:t>reference in </a:t>
            </a:r>
            <a:r>
              <a:rPr lang="en-US" i="1" dirty="0">
                <a:sym typeface="Wingdings" panose="05000000000000000000" pitchFamily="2" charset="2"/>
              </a:rPr>
              <a:t>index.html</a:t>
            </a:r>
          </a:p>
          <a:p>
            <a:pPr lvl="1"/>
            <a:r>
              <a:rPr lang="en-US" dirty="0">
                <a:sym typeface="Wingdings" panose="05000000000000000000" pitchFamily="2" charset="2"/>
              </a:rPr>
              <a:t>Show </a:t>
            </a:r>
            <a:r>
              <a:rPr lang="en-US" i="1" dirty="0" err="1">
                <a:sym typeface="Wingdings" panose="05000000000000000000" pitchFamily="2" charset="2"/>
              </a:rPr>
              <a:t>UseServerSideBlazor</a:t>
            </a:r>
            <a:r>
              <a:rPr lang="en-US" i="1" dirty="0">
                <a:sym typeface="Wingdings" panose="05000000000000000000" pitchFamily="2" charset="2"/>
              </a:rPr>
              <a:t>&lt;T&gt;</a:t>
            </a:r>
            <a:r>
              <a:rPr lang="en-US" dirty="0">
                <a:sym typeface="Wingdings" panose="05000000000000000000" pitchFamily="2" charset="2"/>
              </a:rPr>
              <a:t> in </a:t>
            </a:r>
            <a:r>
              <a:rPr lang="en-US" i="1" dirty="0" err="1">
                <a:sym typeface="Wingdings" panose="05000000000000000000" pitchFamily="2" charset="2"/>
              </a:rPr>
              <a:t>Startup.cs</a:t>
            </a:r>
            <a:endParaRPr lang="en-US" i="1" dirty="0">
              <a:sym typeface="Wingdings" panose="05000000000000000000" pitchFamily="2" charset="2"/>
            </a:endParaRPr>
          </a:p>
          <a:p>
            <a:r>
              <a:rPr lang="en-US" dirty="0">
                <a:sym typeface="Wingdings" panose="05000000000000000000" pitchFamily="2" charset="2"/>
              </a:rPr>
              <a:t>Debug</a:t>
            </a:r>
          </a:p>
          <a:p>
            <a:pPr lvl="1"/>
            <a:r>
              <a:rPr lang="en-US" dirty="0">
                <a:sym typeface="Wingdings" panose="05000000000000000000" pitchFamily="2" charset="2"/>
              </a:rPr>
              <a:t>Run app</a:t>
            </a:r>
          </a:p>
          <a:p>
            <a:pPr lvl="1"/>
            <a:r>
              <a:rPr lang="en-US" dirty="0">
                <a:sym typeface="Wingdings" panose="05000000000000000000" pitchFamily="2" charset="2"/>
              </a:rPr>
              <a:t>Show </a:t>
            </a:r>
            <a:r>
              <a:rPr lang="en-US" dirty="0" err="1">
                <a:sym typeface="Wingdings" panose="05000000000000000000" pitchFamily="2" charset="2"/>
              </a:rPr>
              <a:t>WebSockets</a:t>
            </a:r>
            <a:r>
              <a:rPr lang="en-US" dirty="0">
                <a:sym typeface="Wingdings" panose="05000000000000000000" pitchFamily="2" charset="2"/>
              </a:rPr>
              <a:t> traffic in Chrome Dev Tools</a:t>
            </a:r>
          </a:p>
          <a:p>
            <a:pPr lvl="1"/>
            <a:r>
              <a:rPr lang="en-US" dirty="0">
                <a:sym typeface="Wingdings" panose="05000000000000000000" pitchFamily="2" charset="2"/>
              </a:rPr>
              <a:t>Set breakpoint in counter increment, show it hitting</a:t>
            </a:r>
          </a:p>
        </p:txBody>
      </p:sp>
      <p:sp>
        <p:nvSpPr>
          <p:cNvPr id="8" name="Text Placeholder 7">
            <a:extLst>
              <a:ext uri="{FF2B5EF4-FFF2-40B4-BE49-F238E27FC236}">
                <a16:creationId xmlns:a16="http://schemas.microsoft.com/office/drawing/2014/main" id="{22DB5DAF-D514-4FC3-8D3A-7379CCF8F04D}"/>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8227810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C3B3-AE07-4C7C-BF97-5FAFA6D94278}"/>
              </a:ext>
            </a:extLst>
          </p:cNvPr>
          <p:cNvSpPr>
            <a:spLocks noGrp="1"/>
          </p:cNvSpPr>
          <p:nvPr>
            <p:ph type="title"/>
          </p:nvPr>
        </p:nvSpPr>
        <p:spPr/>
        <p:txBody>
          <a:bodyPr/>
          <a:lstStyle/>
          <a:p>
            <a:r>
              <a:rPr lang="en-US"/>
              <a:t>What else is in the box?</a:t>
            </a:r>
          </a:p>
        </p:txBody>
      </p:sp>
      <p:sp>
        <p:nvSpPr>
          <p:cNvPr id="3" name="Content Placeholder 2">
            <a:extLst>
              <a:ext uri="{FF2B5EF4-FFF2-40B4-BE49-F238E27FC236}">
                <a16:creationId xmlns:a16="http://schemas.microsoft.com/office/drawing/2014/main" id="{E17EE101-A596-4E93-BFE7-F9B940D6C934}"/>
              </a:ext>
            </a:extLst>
          </p:cNvPr>
          <p:cNvSpPr>
            <a:spLocks noGrp="1"/>
          </p:cNvSpPr>
          <p:nvPr>
            <p:ph sz="quarter" idx="12"/>
          </p:nvPr>
        </p:nvSpPr>
        <p:spPr/>
        <p:txBody>
          <a:bodyPr/>
          <a:lstStyle/>
          <a:p>
            <a:r>
              <a:rPr lang="en-US"/>
              <a:t>Debugging</a:t>
            </a:r>
          </a:p>
          <a:p>
            <a:pPr lvl="1"/>
            <a:r>
              <a:rPr lang="en-US"/>
              <a:t>Early prototype</a:t>
            </a:r>
          </a:p>
          <a:p>
            <a:r>
              <a:rPr lang="en-US"/>
              <a:t>Layouts</a:t>
            </a:r>
          </a:p>
          <a:p>
            <a:pPr lvl="1"/>
            <a:r>
              <a:rPr lang="en-US"/>
              <a:t>Master pages</a:t>
            </a:r>
          </a:p>
          <a:p>
            <a:r>
              <a:rPr lang="en-US"/>
              <a:t>Many details about component model</a:t>
            </a:r>
          </a:p>
          <a:p>
            <a:pPr lvl="1"/>
            <a:r>
              <a:rPr lang="en-US"/>
              <a:t>E.g. Child content</a:t>
            </a:r>
          </a:p>
          <a:p>
            <a:pPr lvl="1"/>
            <a:endParaRPr lang="en-US"/>
          </a:p>
        </p:txBody>
      </p:sp>
      <p:sp>
        <p:nvSpPr>
          <p:cNvPr id="4" name="Text Placeholder 3">
            <a:extLst>
              <a:ext uri="{FF2B5EF4-FFF2-40B4-BE49-F238E27FC236}">
                <a16:creationId xmlns:a16="http://schemas.microsoft.com/office/drawing/2014/main" id="{95A8EABF-7FF7-44CB-8142-AE9E6A03870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03505104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9796-A71E-4C47-8D44-19C687539DB1}"/>
              </a:ext>
            </a:extLst>
          </p:cNvPr>
          <p:cNvSpPr>
            <a:spLocks noGrp="1"/>
          </p:cNvSpPr>
          <p:nvPr>
            <p:ph type="title"/>
          </p:nvPr>
        </p:nvSpPr>
        <p:spPr/>
        <p:txBody>
          <a:bodyPr/>
          <a:lstStyle/>
          <a:p>
            <a:r>
              <a:rPr lang="en-US"/>
              <a:t>So what?</a:t>
            </a:r>
          </a:p>
        </p:txBody>
      </p:sp>
      <p:sp>
        <p:nvSpPr>
          <p:cNvPr id="3" name="Text Placeholder 2">
            <a:extLst>
              <a:ext uri="{FF2B5EF4-FFF2-40B4-BE49-F238E27FC236}">
                <a16:creationId xmlns:a16="http://schemas.microsoft.com/office/drawing/2014/main" id="{D7FDBC47-0CC7-4C89-9630-A72B53EF11AB}"/>
              </a:ext>
            </a:extLst>
          </p:cNvPr>
          <p:cNvSpPr>
            <a:spLocks noGrp="1"/>
          </p:cNvSpPr>
          <p:nvPr>
            <p:ph type="body" sz="quarter" idx="25"/>
          </p:nvPr>
        </p:nvSpPr>
        <p:spPr/>
        <p:txBody>
          <a:bodyPr/>
          <a:lstStyle/>
          <a:p>
            <a:r>
              <a:rPr lang="en-US"/>
              <a:t>Is Blazor the Angular/React/Vue Killer?</a:t>
            </a:r>
          </a:p>
        </p:txBody>
      </p:sp>
    </p:spTree>
    <p:extLst>
      <p:ext uri="{BB962C8B-B14F-4D97-AF65-F5344CB8AC3E}">
        <p14:creationId xmlns:p14="http://schemas.microsoft.com/office/powerpoint/2010/main" val="263073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E2EE3A-31E8-42AF-A4E7-49C01A2896E5}"/>
              </a:ext>
            </a:extLst>
          </p:cNvPr>
          <p:cNvSpPr>
            <a:spLocks noGrp="1"/>
          </p:cNvSpPr>
          <p:nvPr>
            <p:ph type="title"/>
          </p:nvPr>
        </p:nvSpPr>
        <p:spPr/>
        <p:txBody>
          <a:bodyPr/>
          <a:lstStyle/>
          <a:p>
            <a:r>
              <a:rPr lang="en-US"/>
              <a:t>Should I use it?</a:t>
            </a:r>
          </a:p>
        </p:txBody>
      </p:sp>
      <p:sp>
        <p:nvSpPr>
          <p:cNvPr id="8" name="Content Placeholder 7">
            <a:extLst>
              <a:ext uri="{FF2B5EF4-FFF2-40B4-BE49-F238E27FC236}">
                <a16:creationId xmlns:a16="http://schemas.microsoft.com/office/drawing/2014/main" id="{2D2CB390-DD4D-4660-B29A-119150708D9F}"/>
              </a:ext>
            </a:extLst>
          </p:cNvPr>
          <p:cNvSpPr>
            <a:spLocks noGrp="1"/>
          </p:cNvSpPr>
          <p:nvPr>
            <p:ph sz="quarter" idx="12"/>
          </p:nvPr>
        </p:nvSpPr>
        <p:spPr/>
        <p:txBody>
          <a:bodyPr/>
          <a:lstStyle/>
          <a:p>
            <a:r>
              <a:rPr lang="en-US" dirty="0"/>
              <a:t>JS-based Frameworks</a:t>
            </a:r>
          </a:p>
          <a:p>
            <a:pPr lvl="1"/>
            <a:r>
              <a:rPr lang="en-US" dirty="0"/>
              <a:t>TypeScript</a:t>
            </a:r>
          </a:p>
          <a:p>
            <a:pPr lvl="1"/>
            <a:r>
              <a:rPr lang="en-US" dirty="0"/>
              <a:t>Huge ecosystem of tools and components</a:t>
            </a:r>
          </a:p>
          <a:p>
            <a:pPr lvl="1"/>
            <a:r>
              <a:rPr lang="en-US" dirty="0"/>
              <a:t>Mature</a:t>
            </a:r>
          </a:p>
          <a:p>
            <a:pPr lvl="1"/>
            <a:r>
              <a:rPr lang="en-US" dirty="0"/>
              <a:t>Feature-richness</a:t>
            </a:r>
          </a:p>
          <a:p>
            <a:pPr lvl="1"/>
            <a:r>
              <a:rPr lang="en-US" dirty="0"/>
              <a:t>Proven for small and large projects</a:t>
            </a:r>
          </a:p>
          <a:p>
            <a:pPr lvl="1"/>
            <a:endParaRPr lang="en-US" dirty="0"/>
          </a:p>
          <a:p>
            <a:pPr lvl="1"/>
            <a:r>
              <a:rPr lang="en-US" dirty="0"/>
              <a:t>Web development skills necessary</a:t>
            </a:r>
          </a:p>
          <a:p>
            <a:pPr lvl="1"/>
            <a:r>
              <a:rPr lang="en-US" dirty="0"/>
              <a:t>No reuse of C# code possible</a:t>
            </a:r>
          </a:p>
          <a:p>
            <a:pPr lvl="1"/>
            <a:endParaRPr lang="en-US" dirty="0"/>
          </a:p>
        </p:txBody>
      </p:sp>
      <p:sp>
        <p:nvSpPr>
          <p:cNvPr id="9" name="Content Placeholder 8">
            <a:extLst>
              <a:ext uri="{FF2B5EF4-FFF2-40B4-BE49-F238E27FC236}">
                <a16:creationId xmlns:a16="http://schemas.microsoft.com/office/drawing/2014/main" id="{F1E7145B-F4A5-4068-9D54-E086E72738C4}"/>
              </a:ext>
            </a:extLst>
          </p:cNvPr>
          <p:cNvSpPr>
            <a:spLocks noGrp="1"/>
          </p:cNvSpPr>
          <p:nvPr>
            <p:ph sz="quarter" idx="13"/>
          </p:nvPr>
        </p:nvSpPr>
        <p:spPr/>
        <p:txBody>
          <a:bodyPr/>
          <a:lstStyle/>
          <a:p>
            <a:r>
              <a:rPr lang="en-US" dirty="0" err="1"/>
              <a:t>Blazor</a:t>
            </a:r>
            <a:endParaRPr lang="en-US" dirty="0"/>
          </a:p>
          <a:p>
            <a:pPr lvl="1"/>
            <a:r>
              <a:rPr lang="en-US" dirty="0"/>
              <a:t>C# and JavaScript/TypeScript</a:t>
            </a:r>
          </a:p>
          <a:p>
            <a:pPr lvl="1"/>
            <a:r>
              <a:rPr lang="en-US" dirty="0"/>
              <a:t>Limited community</a:t>
            </a:r>
          </a:p>
          <a:p>
            <a:pPr lvl="1"/>
            <a:r>
              <a:rPr lang="en-US" dirty="0"/>
              <a:t>Immature tools</a:t>
            </a:r>
          </a:p>
          <a:p>
            <a:pPr lvl="1"/>
            <a:r>
              <a:rPr lang="en-US" dirty="0"/>
              <a:t>Limited functionality</a:t>
            </a:r>
          </a:p>
          <a:p>
            <a:pPr lvl="1"/>
            <a:r>
              <a:rPr lang="en-US" dirty="0"/>
              <a:t>(B)Leading Edge</a:t>
            </a:r>
          </a:p>
          <a:p>
            <a:pPr lvl="1"/>
            <a:endParaRPr lang="en-US" dirty="0"/>
          </a:p>
          <a:p>
            <a:pPr lvl="1"/>
            <a:r>
              <a:rPr lang="en-US" dirty="0">
                <a:solidFill>
                  <a:srgbClr val="FF0000"/>
                </a:solidFill>
              </a:rPr>
              <a:t>Less web development skills necessary</a:t>
            </a:r>
          </a:p>
          <a:p>
            <a:pPr lvl="1"/>
            <a:r>
              <a:rPr lang="en-US" dirty="0">
                <a:solidFill>
                  <a:srgbClr val="FF0000"/>
                </a:solidFill>
              </a:rPr>
              <a:t>Reuse of C# code possible</a:t>
            </a:r>
          </a:p>
          <a:p>
            <a:pPr lvl="1"/>
            <a:r>
              <a:rPr lang="en-US" dirty="0">
                <a:solidFill>
                  <a:srgbClr val="FF0000"/>
                </a:solidFill>
              </a:rPr>
              <a:t>Maturity of C#/.NET</a:t>
            </a:r>
          </a:p>
        </p:txBody>
      </p:sp>
      <p:sp>
        <p:nvSpPr>
          <p:cNvPr id="10" name="Text Placeholder 9">
            <a:extLst>
              <a:ext uri="{FF2B5EF4-FFF2-40B4-BE49-F238E27FC236}">
                <a16:creationId xmlns:a16="http://schemas.microsoft.com/office/drawing/2014/main" id="{0EC2624C-ADF1-4719-9E88-941A5990F485}"/>
              </a:ext>
            </a:extLst>
          </p:cNvPr>
          <p:cNvSpPr>
            <a:spLocks noGrp="1"/>
          </p:cNvSpPr>
          <p:nvPr>
            <p:ph type="body" sz="quarter" idx="23"/>
          </p:nvPr>
        </p:nvSpPr>
        <p:spPr/>
        <p:txBody>
          <a:bodyPr/>
          <a:lstStyle/>
          <a:p>
            <a:endParaRPr lang="en-US"/>
          </a:p>
        </p:txBody>
      </p:sp>
      <p:sp>
        <p:nvSpPr>
          <p:cNvPr id="11" name="Text Placeholder 10">
            <a:extLst>
              <a:ext uri="{FF2B5EF4-FFF2-40B4-BE49-F238E27FC236}">
                <a16:creationId xmlns:a16="http://schemas.microsoft.com/office/drawing/2014/main" id="{B9667238-0692-4A6C-A566-EF2A7A5E4742}"/>
              </a:ext>
            </a:extLst>
          </p:cNvPr>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4126727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Effect transition="in" filter="fade">
                                      <p:cBhvr>
                                        <p:cTn id="7" dur="500"/>
                                        <p:tgtEl>
                                          <p:spTgt spid="9">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8" end="8"/>
                                            </p:txEl>
                                          </p:spTgt>
                                        </p:tgtEl>
                                        <p:attrNameLst>
                                          <p:attrName>style.visibility</p:attrName>
                                        </p:attrNameLst>
                                      </p:cBhvr>
                                      <p:to>
                                        <p:strVal val="visible"/>
                                      </p:to>
                                    </p:set>
                                    <p:animEffect transition="in" filter="fade">
                                      <p:cBhvr>
                                        <p:cTn id="10" dur="500"/>
                                        <p:tgtEl>
                                          <p:spTgt spid="9">
                                            <p:txEl>
                                              <p:pRg st="8" end="8"/>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animEffect transition="in" filter="fade">
                                      <p:cBhvr>
                                        <p:cTn id="13" dur="500"/>
                                        <p:tgtEl>
                                          <p:spTgt spid="9">
                                            <p:txEl>
                                              <p:pRg st="9" end="9"/>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err="1"/>
              <a:t>Blazor</a:t>
            </a:r>
            <a:r>
              <a:rPr lang="de-AT" dirty="0"/>
              <a:t> </a:t>
            </a:r>
            <a:r>
              <a:rPr lang="de-AT" dirty="0" err="1"/>
              <a:t>Introduction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a:xfrm>
            <a:off x="1043608" y="2859782"/>
            <a:ext cx="3785944" cy="681980"/>
          </a:xfrm>
        </p:spPr>
        <p:txBody>
          <a:bodyPr/>
          <a:lstStyle/>
          <a:p>
            <a:r>
              <a:rPr lang="de-AT" sz="7200" dirty="0" err="1"/>
              <a:t>Blazor</a:t>
            </a:r>
            <a:endParaRPr lang="en-US" sz="72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a:xfrm>
            <a:off x="1121896" y="2154627"/>
            <a:ext cx="3790135" cy="367201"/>
          </a:xfrm>
        </p:spPr>
        <p:txBody>
          <a:bodyPr/>
          <a:lstStyle/>
          <a:p>
            <a:r>
              <a:rPr lang="de-AT" dirty="0"/>
              <a:t>ASP.NET        Browser</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pic>
        <p:nvPicPr>
          <p:cNvPr id="10" name="Picture 6" descr="Heart, Shape, Red, Love, Heart Shape, Day, Holiday">
            <a:extLst>
              <a:ext uri="{FF2B5EF4-FFF2-40B4-BE49-F238E27FC236}">
                <a16:creationId xmlns:a16="http://schemas.microsoft.com/office/drawing/2014/main" id="{907A61B1-D0E0-4913-9FB2-C403E157D5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3728" y="1912459"/>
            <a:ext cx="643723" cy="6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9796-A71E-4C47-8D44-19C687539DB1}"/>
              </a:ext>
            </a:extLst>
          </p:cNvPr>
          <p:cNvSpPr>
            <a:spLocks noGrp="1"/>
          </p:cNvSpPr>
          <p:nvPr>
            <p:ph type="title"/>
          </p:nvPr>
        </p:nvSpPr>
        <p:spPr/>
        <p:txBody>
          <a:bodyPr/>
          <a:lstStyle/>
          <a:p>
            <a:r>
              <a:rPr lang="de-AT" dirty="0"/>
              <a:t>Learning More…</a:t>
            </a:r>
          </a:p>
        </p:txBody>
      </p:sp>
      <p:sp>
        <p:nvSpPr>
          <p:cNvPr id="3" name="Text Placeholder 2">
            <a:extLst>
              <a:ext uri="{FF2B5EF4-FFF2-40B4-BE49-F238E27FC236}">
                <a16:creationId xmlns:a16="http://schemas.microsoft.com/office/drawing/2014/main" id="{D7FDBC47-0CC7-4C89-9630-A72B53EF11AB}"/>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0163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22F9~1.STR\AppData\Local\Temp\SNAGHTML1ad229ea.PNG">
            <a:extLst>
              <a:ext uri="{FF2B5EF4-FFF2-40B4-BE49-F238E27FC236}">
                <a16:creationId xmlns:a16="http://schemas.microsoft.com/office/drawing/2014/main" id="{CBA30323-4198-42EE-A354-A8537BFD4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6090143" cy="34358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5406AE-17A2-41AF-B763-EB1667DF7D75}"/>
              </a:ext>
            </a:extLst>
          </p:cNvPr>
          <p:cNvPicPr>
            <a:picLocks noChangeAspect="1"/>
          </p:cNvPicPr>
          <p:nvPr/>
        </p:nvPicPr>
        <p:blipFill>
          <a:blip r:embed="rId3"/>
          <a:stretch>
            <a:fillRect/>
          </a:stretch>
        </p:blipFill>
        <p:spPr>
          <a:xfrm>
            <a:off x="3690020" y="1923678"/>
            <a:ext cx="4828822" cy="2787774"/>
          </a:xfrm>
          <a:prstGeom prst="rect">
            <a:avLst/>
          </a:prstGeom>
        </p:spPr>
      </p:pic>
    </p:spTree>
    <p:extLst>
      <p:ext uri="{BB962C8B-B14F-4D97-AF65-F5344CB8AC3E}">
        <p14:creationId xmlns:p14="http://schemas.microsoft.com/office/powerpoint/2010/main" val="124736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4580-2671-42D8-AC3C-6BE332C9C12F}"/>
              </a:ext>
            </a:extLst>
          </p:cNvPr>
          <p:cNvSpPr>
            <a:spLocks noGrp="1"/>
          </p:cNvSpPr>
          <p:nvPr>
            <p:ph type="title"/>
          </p:nvPr>
        </p:nvSpPr>
        <p:spPr/>
        <p:txBody>
          <a:bodyPr/>
          <a:lstStyle/>
          <a:p>
            <a:r>
              <a:rPr lang="de-AT" dirty="0" err="1"/>
              <a:t>Thank</a:t>
            </a:r>
            <a:r>
              <a:rPr lang="de-AT" dirty="0"/>
              <a:t> </a:t>
            </a:r>
            <a:r>
              <a:rPr lang="de-AT" dirty="0" err="1"/>
              <a:t>you</a:t>
            </a:r>
            <a:r>
              <a:rPr lang="de-AT" dirty="0"/>
              <a:t> for </a:t>
            </a:r>
            <a:r>
              <a:rPr lang="de-AT" dirty="0" err="1"/>
              <a:t>coming</a:t>
            </a:r>
            <a:r>
              <a:rPr lang="de-AT" dirty="0"/>
              <a:t>!</a:t>
            </a:r>
          </a:p>
        </p:txBody>
      </p:sp>
    </p:spTree>
    <p:extLst>
      <p:ext uri="{BB962C8B-B14F-4D97-AF65-F5344CB8AC3E}">
        <p14:creationId xmlns:p14="http://schemas.microsoft.com/office/powerpoint/2010/main" val="63066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err="1"/>
              <a:t>Blazor</a:t>
            </a:r>
            <a:r>
              <a:rPr lang="en-US" dirty="0"/>
              <a:t> Intro</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E67735B-6CDD-41CC-A318-6DDAC15D2781}"/>
              </a:ext>
            </a:extLst>
          </p:cNvPr>
          <p:cNvGrpSpPr/>
          <p:nvPr/>
        </p:nvGrpSpPr>
        <p:grpSpPr>
          <a:xfrm>
            <a:off x="635954" y="781756"/>
            <a:ext cx="4006225" cy="3891253"/>
            <a:chOff x="635954" y="781756"/>
            <a:chExt cx="4006225" cy="3891253"/>
          </a:xfrm>
        </p:grpSpPr>
        <p:pic>
          <p:nvPicPr>
            <p:cNvPr id="1026" name="Picture 2" descr="File:Images 200px-ISO C++ Logo svg.png">
              <a:extLst>
                <a:ext uri="{FF2B5EF4-FFF2-40B4-BE49-F238E27FC236}">
                  <a16:creationId xmlns:a16="http://schemas.microsoft.com/office/drawing/2014/main" id="{82167967-CF1E-4FFC-97D3-54818A2E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774" y="781756"/>
              <a:ext cx="3117548" cy="35072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CBBD3F-50B5-4350-BDDE-2F9F779C6D13}"/>
                </a:ext>
              </a:extLst>
            </p:cNvPr>
            <p:cNvSpPr txBox="1"/>
            <p:nvPr/>
          </p:nvSpPr>
          <p:spPr>
            <a:xfrm>
              <a:off x="635954" y="4459424"/>
              <a:ext cx="4006225" cy="213585"/>
            </a:xfrm>
            <a:prstGeom prst="rect">
              <a:avLst/>
            </a:prstGeom>
            <a:noFill/>
          </p:spPr>
          <p:txBody>
            <a:bodyPr wrap="none" rtlCol="0">
              <a:spAutoFit/>
            </a:bodyPr>
            <a:lstStyle/>
            <a:p>
              <a:r>
                <a:rPr lang="de-AT" sz="788" dirty="0"/>
                <a:t>https://commons.wikimedia.org/wiki/File:Images_200px-ISO_C%2B%2B_Logo_svg.png</a:t>
              </a:r>
            </a:p>
          </p:txBody>
        </p:sp>
      </p:grpSp>
      <p:grpSp>
        <p:nvGrpSpPr>
          <p:cNvPr id="3" name="Group 2">
            <a:extLst>
              <a:ext uri="{FF2B5EF4-FFF2-40B4-BE49-F238E27FC236}">
                <a16:creationId xmlns:a16="http://schemas.microsoft.com/office/drawing/2014/main" id="{9E127F21-7167-4FD4-A8FE-1A52F8471820}"/>
              </a:ext>
            </a:extLst>
          </p:cNvPr>
          <p:cNvGrpSpPr/>
          <p:nvPr/>
        </p:nvGrpSpPr>
        <p:grpSpPr>
          <a:xfrm>
            <a:off x="3508261" y="-342228"/>
            <a:ext cx="5755208" cy="5755208"/>
            <a:chOff x="3508261" y="-342228"/>
            <a:chExt cx="5755208" cy="5755208"/>
          </a:xfrm>
        </p:grpSpPr>
        <p:pic>
          <p:nvPicPr>
            <p:cNvPr id="1028" name="Picture 4" descr="File:Csharp Logo.png">
              <a:extLst>
                <a:ext uri="{FF2B5EF4-FFF2-40B4-BE49-F238E27FC236}">
                  <a16:creationId xmlns:a16="http://schemas.microsoft.com/office/drawing/2014/main" id="{CBED174D-D66F-40BD-94D2-180EEF04B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261" y="-342228"/>
              <a:ext cx="5755208" cy="57552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945FC6-87E5-462D-8D96-E12C765C3B40}"/>
                </a:ext>
              </a:extLst>
            </p:cNvPr>
            <p:cNvSpPr txBox="1"/>
            <p:nvPr/>
          </p:nvSpPr>
          <p:spPr>
            <a:xfrm>
              <a:off x="5095728" y="4459424"/>
              <a:ext cx="2799164" cy="213585"/>
            </a:xfrm>
            <a:prstGeom prst="rect">
              <a:avLst/>
            </a:prstGeom>
            <a:noFill/>
          </p:spPr>
          <p:txBody>
            <a:bodyPr wrap="none" rtlCol="0">
              <a:spAutoFit/>
            </a:bodyPr>
            <a:lstStyle/>
            <a:p>
              <a:r>
                <a:rPr lang="de-AT" sz="788" dirty="0"/>
                <a:t>https://commons.wikimedia.org/wiki/File:Csharp_Logo.png</a:t>
              </a:r>
            </a:p>
          </p:txBody>
        </p:sp>
      </p:grpSp>
    </p:spTree>
    <p:extLst>
      <p:ext uri="{BB962C8B-B14F-4D97-AF65-F5344CB8AC3E}">
        <p14:creationId xmlns:p14="http://schemas.microsoft.com/office/powerpoint/2010/main" val="101366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le:Wikimedia Foundation Servers-8055 14.jpg">
            <a:extLst>
              <a:ext uri="{FF2B5EF4-FFF2-40B4-BE49-F238E27FC236}">
                <a16:creationId xmlns:a16="http://schemas.microsoft.com/office/drawing/2014/main" id="{717F4E1E-C514-4940-8EB9-6E07F5E478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86" r="8344"/>
          <a:stretch/>
        </p:blipFill>
        <p:spPr bwMode="auto">
          <a:xfrm>
            <a:off x="0" y="0"/>
            <a:ext cx="6492699" cy="51454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7E4412-2625-4527-AC15-C025525F415A}"/>
              </a:ext>
            </a:extLst>
          </p:cNvPr>
          <p:cNvSpPr txBox="1"/>
          <p:nvPr/>
        </p:nvSpPr>
        <p:spPr>
          <a:xfrm>
            <a:off x="81111" y="4890203"/>
            <a:ext cx="3977371" cy="213585"/>
          </a:xfrm>
          <a:prstGeom prst="rect">
            <a:avLst/>
          </a:prstGeom>
          <a:noFill/>
        </p:spPr>
        <p:txBody>
          <a:bodyPr wrap="none" rtlCol="0">
            <a:spAutoFit/>
          </a:bodyPr>
          <a:lstStyle/>
          <a:p>
            <a:r>
              <a:rPr lang="de-AT" sz="788" dirty="0">
                <a:solidFill>
                  <a:schemeClr val="bg1"/>
                </a:solidFill>
              </a:rPr>
              <a:t>https://commons.wikimedia.org/wiki/File:Wikimedia_Foundation_Servers-8055_14.jpg</a:t>
            </a:r>
          </a:p>
        </p:txBody>
      </p:sp>
      <p:grpSp>
        <p:nvGrpSpPr>
          <p:cNvPr id="2" name="Group 1">
            <a:extLst>
              <a:ext uri="{FF2B5EF4-FFF2-40B4-BE49-F238E27FC236}">
                <a16:creationId xmlns:a16="http://schemas.microsoft.com/office/drawing/2014/main" id="{0F87C037-9109-4B27-B9EE-0C3E53449A5F}"/>
              </a:ext>
            </a:extLst>
          </p:cNvPr>
          <p:cNvGrpSpPr/>
          <p:nvPr/>
        </p:nvGrpSpPr>
        <p:grpSpPr>
          <a:xfrm>
            <a:off x="6914359" y="243247"/>
            <a:ext cx="2227716" cy="5011702"/>
            <a:chOff x="6914359" y="243247"/>
            <a:chExt cx="2227716" cy="5011702"/>
          </a:xfrm>
        </p:grpSpPr>
        <p:pic>
          <p:nvPicPr>
            <p:cNvPr id="2054" name="Picture 6" descr="File:Antu firefox.svg">
              <a:extLst>
                <a:ext uri="{FF2B5EF4-FFF2-40B4-BE49-F238E27FC236}">
                  <a16:creationId xmlns:a16="http://schemas.microsoft.com/office/drawing/2014/main" id="{C384219F-91D4-4FE1-A42D-9168FD98DC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4359" y="243247"/>
              <a:ext cx="1424729" cy="14247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CCD5573-0972-4132-90BE-A3015FB307B0}"/>
                </a:ext>
              </a:extLst>
            </p:cNvPr>
            <p:cNvSpPr txBox="1"/>
            <p:nvPr/>
          </p:nvSpPr>
          <p:spPr>
            <a:xfrm rot="16200000">
              <a:off x="7505518" y="3763402"/>
              <a:ext cx="2735044" cy="213585"/>
            </a:xfrm>
            <a:prstGeom prst="rect">
              <a:avLst/>
            </a:prstGeom>
            <a:noFill/>
          </p:spPr>
          <p:txBody>
            <a:bodyPr wrap="none" rtlCol="0">
              <a:spAutoFit/>
            </a:bodyPr>
            <a:lstStyle/>
            <a:p>
              <a:r>
                <a:rPr lang="de-AT" sz="788" dirty="0">
                  <a:solidFill>
                    <a:schemeClr val="tx1">
                      <a:lumMod val="75000"/>
                      <a:lumOff val="25000"/>
                    </a:schemeClr>
                  </a:solidFill>
                </a:rPr>
                <a:t>https://commons.wikimedia.org/wiki/File:Antu_firefox.svg</a:t>
              </a:r>
            </a:p>
          </p:txBody>
        </p:sp>
        <p:pic>
          <p:nvPicPr>
            <p:cNvPr id="2056" name="Picture 8" descr="File:Microsoft Edge logo.svg">
              <a:extLst>
                <a:ext uri="{FF2B5EF4-FFF2-40B4-BE49-F238E27FC236}">
                  <a16:creationId xmlns:a16="http://schemas.microsoft.com/office/drawing/2014/main" id="{F4C72BBE-3196-4EBA-85C3-31052F9F45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7471" y="1881810"/>
              <a:ext cx="1257680" cy="13411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59BAE1D-AFCE-4F79-BBDF-E8FD30699D58}"/>
                </a:ext>
              </a:extLst>
            </p:cNvPr>
            <p:cNvSpPr txBox="1"/>
            <p:nvPr/>
          </p:nvSpPr>
          <p:spPr>
            <a:xfrm rot="16200000">
              <a:off x="7470591" y="3583064"/>
              <a:ext cx="3129383" cy="213585"/>
            </a:xfrm>
            <a:prstGeom prst="rect">
              <a:avLst/>
            </a:prstGeom>
            <a:noFill/>
          </p:spPr>
          <p:txBody>
            <a:bodyPr wrap="none" rtlCol="0">
              <a:spAutoFit/>
            </a:bodyPr>
            <a:lstStyle/>
            <a:p>
              <a:r>
                <a:rPr lang="de-AT" sz="788" dirty="0">
                  <a:solidFill>
                    <a:schemeClr val="tx1">
                      <a:lumMod val="75000"/>
                      <a:lumOff val="25000"/>
                    </a:schemeClr>
                  </a:solidFill>
                </a:rPr>
                <a:t>https://commons.wikimedia.org/wiki/File:Microsoft_Edge_logo.svg</a:t>
              </a:r>
            </a:p>
          </p:txBody>
        </p:sp>
        <p:pic>
          <p:nvPicPr>
            <p:cNvPr id="2058" name="Picture 10" descr="File:Google Chrome icon (September 2014).svg">
              <a:extLst>
                <a:ext uri="{FF2B5EF4-FFF2-40B4-BE49-F238E27FC236}">
                  <a16:creationId xmlns:a16="http://schemas.microsoft.com/office/drawing/2014/main" id="{B9AE1C92-CA7C-492C-936D-539E52C67B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7889" y="3436843"/>
              <a:ext cx="1341199" cy="134119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96F45B3-BA9B-43BC-9824-576E130C5D4F}"/>
                </a:ext>
              </a:extLst>
            </p:cNvPr>
            <p:cNvSpPr txBox="1"/>
            <p:nvPr/>
          </p:nvSpPr>
          <p:spPr>
            <a:xfrm rot="16200000">
              <a:off x="6884790" y="3329389"/>
              <a:ext cx="3637534" cy="213585"/>
            </a:xfrm>
            <a:prstGeom prst="rect">
              <a:avLst/>
            </a:prstGeom>
            <a:noFill/>
          </p:spPr>
          <p:txBody>
            <a:bodyPr wrap="none" rtlCol="0">
              <a:spAutoFit/>
            </a:bodyPr>
            <a:lstStyle/>
            <a:p>
              <a:r>
                <a:rPr lang="de-AT" sz="788" dirty="0">
                  <a:solidFill>
                    <a:schemeClr val="tx1">
                      <a:lumMod val="75000"/>
                      <a:lumOff val="25000"/>
                    </a:schemeClr>
                  </a:solidFill>
                </a:rPr>
                <a:t>https://en.wikipedia.org/wiki/File:Google_Chrome_icon_(September_2014).svg</a:t>
              </a:r>
            </a:p>
          </p:txBody>
        </p:sp>
      </p:grpSp>
    </p:spTree>
    <p:extLst>
      <p:ext uri="{BB962C8B-B14F-4D97-AF65-F5344CB8AC3E}">
        <p14:creationId xmlns:p14="http://schemas.microsoft.com/office/powerpoint/2010/main" val="14832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le:Silverlight Logotyp.jpg">
            <a:extLst>
              <a:ext uri="{FF2B5EF4-FFF2-40B4-BE49-F238E27FC236}">
                <a16:creationId xmlns:a16="http://schemas.microsoft.com/office/drawing/2014/main" id="{8D72C503-8CAF-4A52-8362-D6C691DF7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231" y="810816"/>
            <a:ext cx="3157538" cy="35218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057906-B891-4965-B636-54B0F8922B5A}"/>
              </a:ext>
            </a:extLst>
          </p:cNvPr>
          <p:cNvSpPr txBox="1"/>
          <p:nvPr/>
        </p:nvSpPr>
        <p:spPr>
          <a:xfrm>
            <a:off x="0" y="4953063"/>
            <a:ext cx="3034805" cy="213585"/>
          </a:xfrm>
          <a:prstGeom prst="rect">
            <a:avLst/>
          </a:prstGeom>
          <a:noFill/>
        </p:spPr>
        <p:txBody>
          <a:bodyPr wrap="none" rtlCol="0">
            <a:spAutoFit/>
          </a:bodyPr>
          <a:lstStyle/>
          <a:p>
            <a:r>
              <a:rPr lang="de-AT" sz="788" dirty="0"/>
              <a:t>https://commons.wikimedia.org/wiki/File:Silverlight_Logotyp.jpg</a:t>
            </a:r>
          </a:p>
        </p:txBody>
      </p:sp>
    </p:spTree>
    <p:extLst>
      <p:ext uri="{BB962C8B-B14F-4D97-AF65-F5344CB8AC3E}">
        <p14:creationId xmlns:p14="http://schemas.microsoft.com/office/powerpoint/2010/main" val="24708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atei:Unofficial JavaScript logo 2.svg">
            <a:extLst>
              <a:ext uri="{FF2B5EF4-FFF2-40B4-BE49-F238E27FC236}">
                <a16:creationId xmlns:a16="http://schemas.microsoft.com/office/drawing/2014/main" id="{AF2BF8B8-781B-46CB-8261-18E440233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62" y="1063306"/>
            <a:ext cx="3016889" cy="30168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FC5BC4-3909-4497-A5E6-AB351A4A78A0}"/>
              </a:ext>
            </a:extLst>
          </p:cNvPr>
          <p:cNvSpPr txBox="1"/>
          <p:nvPr/>
        </p:nvSpPr>
        <p:spPr>
          <a:xfrm>
            <a:off x="0" y="4953063"/>
            <a:ext cx="3164649" cy="213585"/>
          </a:xfrm>
          <a:prstGeom prst="rect">
            <a:avLst/>
          </a:prstGeom>
          <a:noFill/>
        </p:spPr>
        <p:txBody>
          <a:bodyPr wrap="none" rtlCol="0">
            <a:spAutoFit/>
          </a:bodyPr>
          <a:lstStyle/>
          <a:p>
            <a:r>
              <a:rPr lang="de-AT" sz="788" dirty="0"/>
              <a:t>https://de.wikipedia.org/wiki/Datei:Unofficial_JavaScript_logo_2.svg</a:t>
            </a:r>
          </a:p>
        </p:txBody>
      </p:sp>
      <p:pic>
        <p:nvPicPr>
          <p:cNvPr id="4100" name="Picture 4" descr="Node.js">
            <a:extLst>
              <a:ext uri="{FF2B5EF4-FFF2-40B4-BE49-F238E27FC236}">
                <a16:creationId xmlns:a16="http://schemas.microsoft.com/office/drawing/2014/main" id="{A3358D62-8E85-4222-BE88-C6A5D44E49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9873" y="1063306"/>
            <a:ext cx="3016889" cy="301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7CD6E0C-E67A-4F01-BEB1-BAFCC25AE1D5}"/>
              </a:ext>
            </a:extLst>
          </p:cNvPr>
          <p:cNvGrpSpPr/>
          <p:nvPr/>
        </p:nvGrpSpPr>
        <p:grpSpPr>
          <a:xfrm>
            <a:off x="4538687" y="490227"/>
            <a:ext cx="4163047" cy="4186194"/>
            <a:chOff x="4538687" y="490227"/>
            <a:chExt cx="4163047" cy="4186194"/>
          </a:xfrm>
        </p:grpSpPr>
        <p:pic>
          <p:nvPicPr>
            <p:cNvPr id="5122" name="Picture 2" descr="Datei:Angular full color logo.svg">
              <a:extLst>
                <a:ext uri="{FF2B5EF4-FFF2-40B4-BE49-F238E27FC236}">
                  <a16:creationId xmlns:a16="http://schemas.microsoft.com/office/drawing/2014/main" id="{D00D10FC-F162-4731-8ADF-F97435739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687" y="490227"/>
              <a:ext cx="4163047" cy="41630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80B994-8352-4F6C-A35D-4770FAF1B3C2}"/>
                </a:ext>
              </a:extLst>
            </p:cNvPr>
            <p:cNvSpPr txBox="1"/>
            <p:nvPr/>
          </p:nvSpPr>
          <p:spPr>
            <a:xfrm>
              <a:off x="5239303" y="4462836"/>
              <a:ext cx="2964273" cy="213585"/>
            </a:xfrm>
            <a:prstGeom prst="rect">
              <a:avLst/>
            </a:prstGeom>
            <a:noFill/>
          </p:spPr>
          <p:txBody>
            <a:bodyPr wrap="none" rtlCol="0">
              <a:spAutoFit/>
            </a:bodyPr>
            <a:lstStyle/>
            <a:p>
              <a:r>
                <a:rPr lang="de-AT" sz="788" dirty="0"/>
                <a:t>https://de.wikipedia.org/wiki/Datei:Angular_full_color_logo.svg</a:t>
              </a:r>
            </a:p>
          </p:txBody>
        </p:sp>
      </p:grpSp>
      <p:grpSp>
        <p:nvGrpSpPr>
          <p:cNvPr id="2" name="Group 1">
            <a:extLst>
              <a:ext uri="{FF2B5EF4-FFF2-40B4-BE49-F238E27FC236}">
                <a16:creationId xmlns:a16="http://schemas.microsoft.com/office/drawing/2014/main" id="{42072667-97E5-4D3E-A336-963638B4037E}"/>
              </a:ext>
            </a:extLst>
          </p:cNvPr>
          <p:cNvGrpSpPr/>
          <p:nvPr/>
        </p:nvGrpSpPr>
        <p:grpSpPr>
          <a:xfrm>
            <a:off x="586988" y="707911"/>
            <a:ext cx="3672551" cy="1236223"/>
            <a:chOff x="586988" y="707911"/>
            <a:chExt cx="3672551" cy="1236223"/>
          </a:xfrm>
        </p:grpSpPr>
        <p:pic>
          <p:nvPicPr>
            <p:cNvPr id="5124" name="Picture 4" descr="Datei:AngularJS logo.svg">
              <a:extLst>
                <a:ext uri="{FF2B5EF4-FFF2-40B4-BE49-F238E27FC236}">
                  <a16:creationId xmlns:a16="http://schemas.microsoft.com/office/drawing/2014/main" id="{75CD0DE2-4593-496C-BE2F-5BD9C7DB8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8" y="707911"/>
              <a:ext cx="3672551" cy="977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EA56E0-C432-4943-BCC2-3B8D6E1822D0}"/>
                </a:ext>
              </a:extLst>
            </p:cNvPr>
            <p:cNvSpPr txBox="1"/>
            <p:nvPr/>
          </p:nvSpPr>
          <p:spPr>
            <a:xfrm>
              <a:off x="1221491" y="1730549"/>
              <a:ext cx="2608406" cy="213585"/>
            </a:xfrm>
            <a:prstGeom prst="rect">
              <a:avLst/>
            </a:prstGeom>
            <a:noFill/>
          </p:spPr>
          <p:txBody>
            <a:bodyPr wrap="none" rtlCol="0">
              <a:spAutoFit/>
            </a:bodyPr>
            <a:lstStyle/>
            <a:p>
              <a:r>
                <a:rPr lang="de-AT" sz="788" dirty="0"/>
                <a:t>https://de.wikipedia.org/wiki/Datei:AngularJS_logo.svg</a:t>
              </a:r>
            </a:p>
          </p:txBody>
        </p:sp>
      </p:grpSp>
      <p:grpSp>
        <p:nvGrpSpPr>
          <p:cNvPr id="4" name="Group 3">
            <a:extLst>
              <a:ext uri="{FF2B5EF4-FFF2-40B4-BE49-F238E27FC236}">
                <a16:creationId xmlns:a16="http://schemas.microsoft.com/office/drawing/2014/main" id="{C120D6E1-BEDA-49FF-A8EF-C75A800C6905}"/>
              </a:ext>
            </a:extLst>
          </p:cNvPr>
          <p:cNvGrpSpPr/>
          <p:nvPr/>
        </p:nvGrpSpPr>
        <p:grpSpPr>
          <a:xfrm>
            <a:off x="1066499" y="2552509"/>
            <a:ext cx="3193040" cy="2289025"/>
            <a:chOff x="1066499" y="2552509"/>
            <a:chExt cx="3193040" cy="2289025"/>
          </a:xfrm>
        </p:grpSpPr>
        <p:pic>
          <p:nvPicPr>
            <p:cNvPr id="5126" name="Picture 6" descr="Datei:Node.js logo.svg">
              <a:extLst>
                <a:ext uri="{FF2B5EF4-FFF2-40B4-BE49-F238E27FC236}">
                  <a16:creationId xmlns:a16="http://schemas.microsoft.com/office/drawing/2014/main" id="{7CC7D49B-F612-492B-9F0B-591C92AAD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99" y="2552509"/>
              <a:ext cx="3193040" cy="19537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40F40-5A61-49FB-AD00-A31A4176E515}"/>
                </a:ext>
              </a:extLst>
            </p:cNvPr>
            <p:cNvSpPr txBox="1"/>
            <p:nvPr/>
          </p:nvSpPr>
          <p:spPr>
            <a:xfrm>
              <a:off x="1274261" y="4627949"/>
              <a:ext cx="2504212" cy="213585"/>
            </a:xfrm>
            <a:prstGeom prst="rect">
              <a:avLst/>
            </a:prstGeom>
            <a:noFill/>
          </p:spPr>
          <p:txBody>
            <a:bodyPr wrap="none" rtlCol="0">
              <a:spAutoFit/>
            </a:bodyPr>
            <a:lstStyle/>
            <a:p>
              <a:r>
                <a:rPr lang="de-AT" sz="788" dirty="0"/>
                <a:t>https://de.wikipedia.org/wiki/Datei:Node.js_logo.svg</a:t>
              </a:r>
            </a:p>
          </p:txBody>
        </p:sp>
      </p:grpSp>
    </p:spTree>
    <p:extLst>
      <p:ext uri="{BB962C8B-B14F-4D97-AF65-F5344CB8AC3E}">
        <p14:creationId xmlns:p14="http://schemas.microsoft.com/office/powerpoint/2010/main" val="222432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3A58-15E0-418C-B760-4996EEE72F7B}"/>
              </a:ext>
            </a:extLst>
          </p:cNvPr>
          <p:cNvSpPr>
            <a:spLocks noGrp="1"/>
          </p:cNvSpPr>
          <p:nvPr>
            <p:ph type="title"/>
          </p:nvPr>
        </p:nvSpPr>
        <p:spPr/>
        <p:txBody>
          <a:bodyPr/>
          <a:lstStyle/>
          <a:p>
            <a:r>
              <a:rPr lang="de-AT" dirty="0" err="1"/>
              <a:t>WebAssembly</a:t>
            </a:r>
            <a:endParaRPr lang="de-AT" dirty="0"/>
          </a:p>
        </p:txBody>
      </p:sp>
      <p:sp>
        <p:nvSpPr>
          <p:cNvPr id="5" name="Text Placeholder 4">
            <a:extLst>
              <a:ext uri="{FF2B5EF4-FFF2-40B4-BE49-F238E27FC236}">
                <a16:creationId xmlns:a16="http://schemas.microsoft.com/office/drawing/2014/main" id="{C605B6C3-8495-4E14-8F22-ADDFE3D05ED5}"/>
              </a:ext>
            </a:extLst>
          </p:cNvPr>
          <p:cNvSpPr>
            <a:spLocks noGrp="1"/>
          </p:cNvSpPr>
          <p:nvPr>
            <p:ph type="body" sz="quarter" idx="23"/>
          </p:nvPr>
        </p:nvSpPr>
        <p:spPr/>
        <p:txBody>
          <a:bodyPr/>
          <a:lstStyle/>
          <a:p>
            <a:r>
              <a:rPr lang="de-AT" dirty="0">
                <a:hlinkClick r:id="rId2"/>
              </a:rPr>
              <a:t>http://webassembly.org/</a:t>
            </a:r>
            <a:endParaRPr lang="de-AT" dirty="0"/>
          </a:p>
        </p:txBody>
      </p:sp>
      <p:sp>
        <p:nvSpPr>
          <p:cNvPr id="6" name="Text Placeholder 5">
            <a:extLst>
              <a:ext uri="{FF2B5EF4-FFF2-40B4-BE49-F238E27FC236}">
                <a16:creationId xmlns:a16="http://schemas.microsoft.com/office/drawing/2014/main" id="{A111940C-CF0B-46BB-87B1-7171DA8F6C1A}"/>
              </a:ext>
            </a:extLst>
          </p:cNvPr>
          <p:cNvSpPr>
            <a:spLocks noGrp="1"/>
          </p:cNvSpPr>
          <p:nvPr>
            <p:ph type="body" sz="quarter" idx="24"/>
          </p:nvPr>
        </p:nvSpPr>
        <p:spPr/>
        <p:txBody>
          <a:bodyPr/>
          <a:lstStyle/>
          <a:p>
            <a:r>
              <a:rPr lang="en-US" dirty="0"/>
              <a:t>Binary instruction format for a stack-based VM</a:t>
            </a:r>
          </a:p>
          <a:p>
            <a:pPr lvl="1"/>
            <a:r>
              <a:rPr lang="en-US" dirty="0"/>
              <a:t>For Browser and beyond</a:t>
            </a:r>
          </a:p>
          <a:p>
            <a:r>
              <a:rPr lang="en-US" dirty="0"/>
              <a:t>Portable compilation target for high-level languages like C/C++/Rust</a:t>
            </a:r>
          </a:p>
          <a:p>
            <a:r>
              <a:rPr lang="en-US" b="1" dirty="0"/>
              <a:t>Open Standard</a:t>
            </a:r>
          </a:p>
          <a:p>
            <a:r>
              <a:rPr lang="en-US" dirty="0"/>
              <a:t>Why?</a:t>
            </a:r>
          </a:p>
          <a:p>
            <a:pPr lvl="1"/>
            <a:r>
              <a:rPr lang="en-US" dirty="0"/>
              <a:t>Performance</a:t>
            </a:r>
          </a:p>
          <a:p>
            <a:pPr lvl="1"/>
            <a:r>
              <a:rPr lang="de-AT" dirty="0"/>
              <a:t>Safe</a:t>
            </a:r>
          </a:p>
          <a:p>
            <a:pPr lvl="1"/>
            <a:endParaRPr lang="de-AT" dirty="0"/>
          </a:p>
        </p:txBody>
      </p:sp>
      <p:sp>
        <p:nvSpPr>
          <p:cNvPr id="7" name="Text Placeholder 6">
            <a:extLst>
              <a:ext uri="{FF2B5EF4-FFF2-40B4-BE49-F238E27FC236}">
                <a16:creationId xmlns:a16="http://schemas.microsoft.com/office/drawing/2014/main" id="{2D507E37-4EB3-4E63-9E42-4E30F150BB41}"/>
              </a:ext>
            </a:extLst>
          </p:cNvPr>
          <p:cNvSpPr>
            <a:spLocks noGrp="1"/>
          </p:cNvSpPr>
          <p:nvPr>
            <p:ph type="body" sz="quarter" idx="25"/>
          </p:nvPr>
        </p:nvSpPr>
        <p:spPr/>
        <p:txBody>
          <a:bodyPr/>
          <a:lstStyle/>
          <a:p>
            <a:r>
              <a:rPr lang="de-AT" sz="700" dirty="0"/>
              <a:t>https://commons.wikimedia.org/wiki/File:Web_Assembly_Logo.svg</a:t>
            </a:r>
          </a:p>
        </p:txBody>
      </p:sp>
      <p:pic>
        <p:nvPicPr>
          <p:cNvPr id="9" name="Picture 2" descr="File:Web Assembly Logo.svg">
            <a:extLst>
              <a:ext uri="{FF2B5EF4-FFF2-40B4-BE49-F238E27FC236}">
                <a16:creationId xmlns:a16="http://schemas.microsoft.com/office/drawing/2014/main" id="{F467BD0D-EE83-45F0-B933-32E253173F63}"/>
              </a:ext>
            </a:extLst>
          </p:cNvPr>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971600" y="464344"/>
            <a:ext cx="4214812"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20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3D43D4A-F5F8-47F6-A4EC-521F433C91BF}">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1081</Words>
  <Application>Microsoft Office PowerPoint</Application>
  <PresentationFormat>On-screen Show (16:9)</PresentationFormat>
  <Paragraphs>212</Paragraphs>
  <Slides>33</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SPA Revolution with WebAssembly and Blazor  Rainer Stropek | software architects @rstropek</vt:lpstr>
      <vt:lpstr>Samples: https://github.com/software-architects/learn-blazor https://learn-blazor.com</vt:lpstr>
      <vt:lpstr>Blazor</vt:lpstr>
      <vt:lpstr>PowerPoint Presentation</vt:lpstr>
      <vt:lpstr>PowerPoint Presentation</vt:lpstr>
      <vt:lpstr>PowerPoint Presentation</vt:lpstr>
      <vt:lpstr>PowerPoint Presentation</vt:lpstr>
      <vt:lpstr>PowerPoint Presentation</vt:lpstr>
      <vt:lpstr>WebAssembly</vt:lpstr>
      <vt:lpstr>Some Facts about WASM</vt:lpstr>
      <vt:lpstr>WASM and the CLR</vt:lpstr>
      <vt:lpstr>Blazor</vt:lpstr>
      <vt:lpstr>PowerPoint Presentation</vt:lpstr>
      <vt:lpstr>Anatomy of a Blazor App</vt:lpstr>
      <vt:lpstr>Running a SPA Blazor App</vt:lpstr>
      <vt:lpstr>Anatomy</vt:lpstr>
      <vt:lpstr>Hosting in ASP.NET Core</vt:lpstr>
      <vt:lpstr>Razor Walkthrough</vt:lpstr>
      <vt:lpstr>Anatomy</vt:lpstr>
      <vt:lpstr>JavaScript Interop</vt:lpstr>
      <vt:lpstr>Anatomy</vt:lpstr>
      <vt:lpstr>JavaScript Intertop</vt:lpstr>
      <vt:lpstr>Dependency Injection</vt:lpstr>
      <vt:lpstr>Router</vt:lpstr>
      <vt:lpstr>Server-Side Hosting</vt:lpstr>
      <vt:lpstr>Server-Side Hosting</vt:lpstr>
      <vt:lpstr>What else is in the box?</vt:lpstr>
      <vt:lpstr>So what?</vt:lpstr>
      <vt:lpstr>Should I use it?</vt:lpstr>
      <vt:lpstr>Learning More…</vt:lpstr>
      <vt:lpstr>PowerPoint Presentation</vt:lpstr>
      <vt:lpstr>Thank you for coming!</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Introduction</dc:title>
  <dc:subject/>
  <dc:creator>Rainer Stropek</dc:creator>
  <cp:keywords/>
  <dc:description/>
  <cp:lastModifiedBy>Rainer Stropek</cp:lastModifiedBy>
  <cp:revision>566</cp:revision>
  <dcterms:created xsi:type="dcterms:W3CDTF">2008-12-21T08:14:37Z</dcterms:created>
  <dcterms:modified xsi:type="dcterms:W3CDTF">2018-10-16T07:04:47Z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