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91" r:id="rId4"/>
    <p:sldId id="259" r:id="rId5"/>
    <p:sldId id="261" r:id="rId6"/>
    <p:sldId id="294" r:id="rId7"/>
    <p:sldId id="262" r:id="rId8"/>
    <p:sldId id="292" r:id="rId9"/>
    <p:sldId id="265" r:id="rId10"/>
    <p:sldId id="278" r:id="rId11"/>
    <p:sldId id="267" r:id="rId12"/>
    <p:sldId id="280" r:id="rId13"/>
    <p:sldId id="281" r:id="rId14"/>
    <p:sldId id="282" r:id="rId15"/>
    <p:sldId id="283" r:id="rId16"/>
    <p:sldId id="293" r:id="rId17"/>
    <p:sldId id="268" r:id="rId18"/>
    <p:sldId id="269" r:id="rId19"/>
    <p:sldId id="284" r:id="rId20"/>
    <p:sldId id="285" r:id="rId21"/>
    <p:sldId id="270" r:id="rId22"/>
    <p:sldId id="286" r:id="rId23"/>
    <p:sldId id="271" r:id="rId24"/>
    <p:sldId id="287" r:id="rId25"/>
    <p:sldId id="288" r:id="rId26"/>
    <p:sldId id="289" r:id="rId27"/>
    <p:sldId id="290" r:id="rId28"/>
    <p:sldId id="272" r:id="rId29"/>
    <p:sldId id="277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Packer" initials="RP" lastIdx="1" clrIdx="0">
    <p:extLst>
      <p:ext uri="{19B8F6BF-5375-455C-9EA6-DF929625EA0E}">
        <p15:presenceInfo xmlns:p15="http://schemas.microsoft.com/office/powerpoint/2012/main" userId="5d8d2679dbeb2a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77389" autoAdjust="0"/>
  </p:normalViewPr>
  <p:slideViewPr>
    <p:cSldViewPr snapToGrid="0">
      <p:cViewPr varScale="1">
        <p:scale>
          <a:sx n="59" d="100"/>
          <a:sy n="59" d="100"/>
        </p:scale>
        <p:origin x="7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8D925-284F-4CB6-AE91-798A88322A32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60740-97AC-4316-BFBE-0130A577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our agenda outlines our process for this machine learning project</a:t>
            </a:r>
          </a:p>
          <a:p>
            <a:endParaRPr lang="en-US" dirty="0"/>
          </a:p>
          <a:p>
            <a:r>
              <a:rPr lang="en-US" dirty="0"/>
              <a:t>First, as with every project, we have objectives which outline our goals for performing our machine learning models</a:t>
            </a:r>
          </a:p>
          <a:p>
            <a:endParaRPr lang="en-US" dirty="0"/>
          </a:p>
          <a:p>
            <a:r>
              <a:rPr lang="en-US" dirty="0"/>
              <a:t>Next, we need to assess our potential predictor variables along with identifying our target classification so that we may gather the best predictors for what we are trying to predict</a:t>
            </a:r>
          </a:p>
          <a:p>
            <a:endParaRPr lang="en-US" dirty="0"/>
          </a:p>
          <a:p>
            <a:r>
              <a:rPr lang="en-US" dirty="0"/>
              <a:t>Following, we will run over our assumptions for this project, go over the methods used for wrangling our data, assess a few potential models we ran, where ultimately, we will identify the best one and discuss its relevance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4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Prolonged high blood pressure is hypertension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&lt;display image of result&gt;</a:t>
            </a:r>
          </a:p>
          <a:p>
            <a:r>
              <a:rPr lang="en-US" dirty="0"/>
              <a:t>- We considered different ‘K’ values to potentially improve the fit</a:t>
            </a:r>
          </a:p>
          <a:p>
            <a:r>
              <a:rPr lang="en-US" dirty="0"/>
              <a:t>- Apply the variable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Best model seems to be around 5 for the Depth of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8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Best subset analysis:</a:t>
            </a:r>
          </a:p>
          <a:p>
            <a:r>
              <a:rPr lang="en-US" dirty="0"/>
              <a:t>	- Remove potential overfitting of our model</a:t>
            </a:r>
          </a:p>
          <a:p>
            <a:r>
              <a:rPr lang="en-US" dirty="0"/>
              <a:t>		-Overfitting basically creates a stipulation to where the model will bot be as easily replicable </a:t>
            </a:r>
          </a:p>
          <a:p>
            <a:r>
              <a:rPr lang="en-US" dirty="0"/>
              <a:t>		- It is difficult to tune a model when the training data set is “too good” </a:t>
            </a:r>
          </a:p>
          <a:p>
            <a:r>
              <a:rPr lang="en-US" dirty="0"/>
              <a:t>2. We should evaluate other data partitioning methods to ensure our model is not overfit </a:t>
            </a:r>
          </a:p>
          <a:p>
            <a:r>
              <a:rPr lang="en-US" dirty="0"/>
              <a:t>	- Ensure validation within 0.03 between the training hit rate and the validation hit rate </a:t>
            </a:r>
          </a:p>
          <a:p>
            <a:r>
              <a:rPr lang="en-US" dirty="0"/>
              <a:t>	- Above 3% differentiation indicates potential overfitting of the model in the end. </a:t>
            </a:r>
          </a:p>
          <a:p>
            <a:r>
              <a:rPr lang="en-US" sz="2800" dirty="0"/>
              <a:t>3. Overall, we want to aim for improvement of the validation hit rate in addition to a higher ROC Curve index (which is industry standard because it</a:t>
            </a:r>
            <a:r>
              <a:rPr lang="en-US" dirty="0"/>
              <a:t> indicates a better overall fit of the model regardless of which cutoff is specified)</a:t>
            </a:r>
          </a:p>
          <a:p>
            <a:r>
              <a:rPr lang="en-US" dirty="0"/>
              <a:t>	- Aiming to reduce the variables included in our best model usually indicates more realistic predicting along with a higher hit 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machine learning project, we have created a few objectives which outline our overarching goals </a:t>
            </a:r>
          </a:p>
          <a:p>
            <a:endParaRPr lang="en-US" dirty="0"/>
          </a:p>
          <a:p>
            <a:r>
              <a:rPr lang="en-US" dirty="0"/>
              <a:t>Ultimately, we want to create the best machine learning model which will accurately predict whether a person has CKD or not</a:t>
            </a:r>
          </a:p>
          <a:p>
            <a:endParaRPr lang="en-US" dirty="0"/>
          </a:p>
          <a:p>
            <a:r>
              <a:rPr lang="en-US" dirty="0"/>
              <a:t>This project aims to aid with the diagnosis of CKD based upon significant predictors outlined with our best machine learning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Chronic Kidney Disease?</a:t>
            </a:r>
          </a:p>
          <a:p>
            <a:endParaRPr lang="en-US" dirty="0"/>
          </a:p>
          <a:p>
            <a:r>
              <a:rPr lang="en-US" dirty="0"/>
              <a:t>According to the Mayo Clinic, in short Chronic kidney disease explains the gradual loss of kidney function</a:t>
            </a:r>
          </a:p>
          <a:p>
            <a:r>
              <a:rPr lang="en-US" dirty="0"/>
              <a:t>	- loss of kidney function is present when the kidneys are not filtering large levels of fluids from our body at an efficient rate</a:t>
            </a:r>
          </a:p>
          <a:p>
            <a:endParaRPr lang="en-US" dirty="0"/>
          </a:p>
          <a:p>
            <a:r>
              <a:rPr lang="en-US" dirty="0"/>
              <a:t>The goal of our model is to predict if a patient is likely to have CKD early on to start the treatment before the disease progresses to an advanced stage (which is difficult to treat, and unfortunately, is often fatal).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r>
              <a:rPr lang="en-US" dirty="0"/>
              <a:t>This slide represents each variable included in the original data set for CKD, which was obtained from the UC Irvine Machine Learning Repository. </a:t>
            </a:r>
          </a:p>
          <a:p>
            <a:pPr marL="914400" lvl="2" indent="0">
              <a:buFontTx/>
              <a:buNone/>
            </a:pPr>
            <a:r>
              <a:rPr lang="en-US" dirty="0"/>
              <a:t>To summarize our data, there are a total of 25 variables</a:t>
            </a:r>
          </a:p>
          <a:p>
            <a:pPr marL="914400" lvl="2" indent="0">
              <a:buFontTx/>
              <a:buNone/>
            </a:pPr>
            <a:r>
              <a:rPr lang="en-US" dirty="0"/>
              <a:t>To further explain our variables, 11 are numeric and 14 are nominal </a:t>
            </a:r>
          </a:p>
          <a:p>
            <a:pPr marL="914400" lvl="2" indent="0">
              <a:buFontTx/>
              <a:buNone/>
            </a:pPr>
            <a:r>
              <a:rPr lang="en-US" dirty="0"/>
              <a:t>Emphasized on this slide explains that we had to remove a few levels for three dummy coded predictors to avoid multicollinearity within our predicting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Moving onward, our next step was to assess the univariate relationships within our data set to ensure normal distribution and assess which data had missing values.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process is outlined on this slide, which indicates: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For our continuous variables, we assessed the distribution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Four our categorical variables, including our target variable, we assessed each via bar charts to analyze which had missing data points along with the distribution of each category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before we can begin our analyses, we must classify our target variable</a:t>
            </a:r>
          </a:p>
          <a:p>
            <a:endParaRPr lang="en-US" dirty="0"/>
          </a:p>
          <a:p>
            <a:r>
              <a:rPr lang="en-US" dirty="0"/>
              <a:t>For this data set, our target variable is named “classification” which shows whether a patient has chronic kidney disease present or not</a:t>
            </a:r>
          </a:p>
          <a:p>
            <a:endParaRPr lang="en-US" dirty="0"/>
          </a:p>
          <a:p>
            <a:r>
              <a:rPr lang="en-US" dirty="0"/>
              <a:t>For our next steps, we aim </a:t>
            </a:r>
            <a:r>
              <a:rPr lang="en-US"/>
              <a:t>to unveil </a:t>
            </a:r>
            <a:r>
              <a:rPr lang="en-US" dirty="0"/>
              <a:t>the most significant predictors which will lead to our prediction on whether a patient has CKD present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70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used 12% as a cut off since majority of our data did not have more than 12% missing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sodium {sod}: </a:t>
            </a:r>
          </a:p>
          <a:p>
            <a:pPr marL="228600" indent="-228600">
              <a:buAutoNum type="arabicPeriod"/>
            </a:pPr>
            <a:r>
              <a:rPr lang="en-US" dirty="0"/>
              <a:t>For potassium {pot}: we decided to remove the entire predictor variable from our analysis rather than adjust for missing values.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because when we performed a t-test analysis against our target variable, “class” (</a:t>
            </a:r>
            <a:r>
              <a:rPr lang="en-US" dirty="0" err="1"/>
              <a:t>ckd</a:t>
            </a:r>
            <a:r>
              <a:rPr lang="en-US" dirty="0"/>
              <a:t> – Y/N), pot had a p-value greater than our alpha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Therefore, indicating that we should not reject our null hypothesis that potassium and class are independent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Potassium in the presence of our predictor value does not seem to be significant in our prediction</a:t>
            </a:r>
          </a:p>
          <a:p>
            <a:pPr marL="0" lvl="0" indent="0">
              <a:buFontTx/>
              <a:buNone/>
            </a:pPr>
            <a:r>
              <a:rPr lang="en-US" dirty="0"/>
              <a:t>3.   For white blood cell count {</a:t>
            </a:r>
            <a:r>
              <a:rPr lang="en-US" dirty="0" err="1"/>
              <a:t>wc</a:t>
            </a:r>
            <a:r>
              <a:rPr lang="en-US" dirty="0"/>
              <a:t>]: we decided to analyze this column further by assessing the results of hypertension, “</a:t>
            </a:r>
            <a:r>
              <a:rPr lang="en-US" dirty="0" err="1"/>
              <a:t>htn</a:t>
            </a:r>
            <a:r>
              <a:rPr lang="en-US" dirty="0"/>
              <a:t>” for replacing missing data </a:t>
            </a:r>
          </a:p>
          <a:p>
            <a:pPr rtl="0" fontAlgn="base"/>
            <a:r>
              <a:rPr lang="en-US" dirty="0"/>
              <a:t>	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an article from the Journal of Human Hypertension, a link was found between hypertension and elevated white blood cell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levels.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Excess white blood cells can produce high blood pressure, which, if sustained for a long period of time, can cause hypertension. 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Using this knowledge, we were able to fill in the missing for the WC variable. A categorical variable was created to determine if 	hypertension was present or not. This new variable was then used to assign either the value 8988 or 8080 to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dependent on 	hypertension yes or hypertension no, respectively</a:t>
            </a:r>
          </a:p>
          <a:p>
            <a:pPr marL="228600" indent="-228600" rtl="0" fontAlgn="base">
              <a:buAutoNum type="arabicPeriod" startAt="4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red blood cell count {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}: we imputed the missing values with the average for the values present for that variable</a:t>
            </a:r>
          </a:p>
          <a:p>
            <a:pPr marL="228600" indent="-228600" rtl="0" fontAlgn="base">
              <a:buAutoNum type="arabicPeriod" startAt="4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red blood cells {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}: we decided to further analyze this column to assess the values 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Used article from the Mayo Clinic site to determine what range is considered normal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rbc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The site offered ranges broken down by female/male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Once the continuous RC variable was completed using the mean of the variable (or linear regression based on hypertension), that 		range was utilized in a for loop to determine if the categorical variable RBC would be normal or abnormal</a:t>
            </a:r>
          </a:p>
          <a:p>
            <a:pPr marL="457200" lvl="1" indent="0" rtl="0" fontAlgn="base">
              <a:buNone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High sodium levels can be a cause of increased blood pressure. It can also lead to Coronary Artery Disease and other cardiovascular health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740-97AC-4316-BFBE-0130A57721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524A-C073-454F-AB03-A4CC800AABE5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77A0-4F82-4138-B975-A8D218BDB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hyperlink" Target="https://www.cdc.gov/heartdisease/sodium.htm#:~:text=High%20sodium%20consumption%20can%20raise,in%20the%20form%20of%20sal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salt/research_reviews/sodium_potassium_blood_pressure.htm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www.nature.com/articles/1001980#:~:text=Other%20postulated%20mechanisms%20include%20increased,sympathetic%20nervous%20system%20activity%2C%20thu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www.mayoclinic.org/tests-procedures/complete-blood-count/about/pac-2038491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tests-procedures/complete-blood-count/about/pac-2038491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yoclinic.org/diseases-conditions/chronic-kidney-disease/symptoms-causes/syc-203545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hronic_Kidney_Diseas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49E4536-8CD4-4A29-8B95-FE4AD8BD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8"/>
            <a:ext cx="12192000" cy="6856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91F30-1F33-44DD-8B8B-9673F38B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" y="259715"/>
            <a:ext cx="9464040" cy="2193925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/>
              <a:t>Predicting Chronic Kidney Disease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7EF1-2AD0-448D-8B19-D62BF7546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" y="2453640"/>
            <a:ext cx="6393180" cy="1655762"/>
          </a:xfrm>
        </p:spPr>
        <p:txBody>
          <a:bodyPr/>
          <a:lstStyle/>
          <a:p>
            <a:pPr algn="l"/>
            <a:r>
              <a:rPr lang="en-US" i="1" dirty="0"/>
              <a:t>Group 8</a:t>
            </a:r>
          </a:p>
          <a:p>
            <a:pPr algn="l"/>
            <a:r>
              <a:rPr lang="en-US" i="1" dirty="0"/>
              <a:t>Gabrielle </a:t>
            </a:r>
            <a:r>
              <a:rPr lang="en-US" i="1" dirty="0" err="1"/>
              <a:t>LeBoeuf</a:t>
            </a:r>
            <a:r>
              <a:rPr lang="en-US" i="1" dirty="0"/>
              <a:t>, Peter Liu, Julian Navarre, Rachel Packer, and Taylor Rotolo</a:t>
            </a:r>
          </a:p>
        </p:txBody>
      </p:sp>
    </p:spTree>
    <p:extLst>
      <p:ext uri="{BB962C8B-B14F-4D97-AF65-F5344CB8AC3E}">
        <p14:creationId xmlns:p14="http://schemas.microsoft.com/office/powerpoint/2010/main" val="368139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Missing Values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70616-3DF5-4B4B-902F-1EF608E6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10" y="168921"/>
            <a:ext cx="3569424" cy="6321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91E10-A808-47B8-AC52-B022D7A39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6"/>
          <a:stretch/>
        </p:blipFill>
        <p:spPr>
          <a:xfrm>
            <a:off x="9073858" y="567770"/>
            <a:ext cx="2665563" cy="40622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7B569E8-38C4-4D5B-8223-8D66B5A5EB30}"/>
              </a:ext>
            </a:extLst>
          </p:cNvPr>
          <p:cNvSpPr/>
          <p:nvPr/>
        </p:nvSpPr>
        <p:spPr>
          <a:xfrm>
            <a:off x="8737599" y="2793465"/>
            <a:ext cx="669472" cy="3918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1CE971-8FD7-4512-87B3-28F51CC61D06}"/>
              </a:ext>
            </a:extLst>
          </p:cNvPr>
          <p:cNvSpPr/>
          <p:nvPr/>
        </p:nvSpPr>
        <p:spPr>
          <a:xfrm>
            <a:off x="8729435" y="3183552"/>
            <a:ext cx="669472" cy="3918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D111E-FA40-47DA-BA9C-0694FE2A8C6D}"/>
              </a:ext>
            </a:extLst>
          </p:cNvPr>
          <p:cNvSpPr/>
          <p:nvPr/>
        </p:nvSpPr>
        <p:spPr>
          <a:xfrm>
            <a:off x="8734878" y="3542072"/>
            <a:ext cx="669472" cy="3918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8C8093-4F2C-4253-9C82-0E273DAD034E}"/>
              </a:ext>
            </a:extLst>
          </p:cNvPr>
          <p:cNvSpPr/>
          <p:nvPr/>
        </p:nvSpPr>
        <p:spPr>
          <a:xfrm>
            <a:off x="8739122" y="3884971"/>
            <a:ext cx="669472" cy="3918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158AD8-BCBF-4844-87F5-17F6989A8F29}"/>
              </a:ext>
            </a:extLst>
          </p:cNvPr>
          <p:cNvSpPr/>
          <p:nvPr/>
        </p:nvSpPr>
        <p:spPr>
          <a:xfrm>
            <a:off x="8729435" y="4259113"/>
            <a:ext cx="669472" cy="3918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D5A3EE-5E94-4189-9822-19FBBB9E2659}"/>
              </a:ext>
            </a:extLst>
          </p:cNvPr>
          <p:cNvSpPr/>
          <p:nvPr/>
        </p:nvSpPr>
        <p:spPr>
          <a:xfrm>
            <a:off x="11051992" y="2843988"/>
            <a:ext cx="573949" cy="2695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3951A-1F8F-4018-84F5-FFCACFEBDBAD}"/>
              </a:ext>
            </a:extLst>
          </p:cNvPr>
          <p:cNvSpPr/>
          <p:nvPr/>
        </p:nvSpPr>
        <p:spPr>
          <a:xfrm>
            <a:off x="11051993" y="3224728"/>
            <a:ext cx="573949" cy="2695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D1FC8A-A110-4EB9-81E3-D960DC00C4FD}"/>
              </a:ext>
            </a:extLst>
          </p:cNvPr>
          <p:cNvSpPr/>
          <p:nvPr/>
        </p:nvSpPr>
        <p:spPr>
          <a:xfrm>
            <a:off x="11059886" y="3575437"/>
            <a:ext cx="573949" cy="2695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707F88-526C-4B61-B7C1-F41C4186E909}"/>
              </a:ext>
            </a:extLst>
          </p:cNvPr>
          <p:cNvSpPr/>
          <p:nvPr/>
        </p:nvSpPr>
        <p:spPr>
          <a:xfrm>
            <a:off x="11051994" y="3936937"/>
            <a:ext cx="573949" cy="2695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EC0CA9-35FC-42FF-9B02-F921768B189D}"/>
              </a:ext>
            </a:extLst>
          </p:cNvPr>
          <p:cNvSpPr/>
          <p:nvPr/>
        </p:nvSpPr>
        <p:spPr>
          <a:xfrm>
            <a:off x="11059886" y="4320262"/>
            <a:ext cx="573949" cy="2695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2BC97C-A1F0-422D-9EC8-A19A7AB7D0C2}"/>
              </a:ext>
            </a:extLst>
          </p:cNvPr>
          <p:cNvCxnSpPr>
            <a:cxnSpLocks/>
          </p:cNvCxnSpPr>
          <p:nvPr/>
        </p:nvCxnSpPr>
        <p:spPr>
          <a:xfrm>
            <a:off x="8389892" y="2754086"/>
            <a:ext cx="330976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0948C7-DA90-4FD4-846E-B4D8741F9B06}"/>
              </a:ext>
            </a:extLst>
          </p:cNvPr>
          <p:cNvCxnSpPr>
            <a:cxnSpLocks/>
          </p:cNvCxnSpPr>
          <p:nvPr/>
        </p:nvCxnSpPr>
        <p:spPr>
          <a:xfrm>
            <a:off x="4908786" y="6555241"/>
            <a:ext cx="3560299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D5D24B-1233-4F30-B92E-77FCEFF3E425}"/>
              </a:ext>
            </a:extLst>
          </p:cNvPr>
          <p:cNvCxnSpPr>
            <a:cxnSpLocks/>
          </p:cNvCxnSpPr>
          <p:nvPr/>
        </p:nvCxnSpPr>
        <p:spPr>
          <a:xfrm flipH="1" flipV="1">
            <a:off x="8409521" y="2754086"/>
            <a:ext cx="59564" cy="383925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A594F4-9446-484B-906E-61EDF09FF161}"/>
              </a:ext>
            </a:extLst>
          </p:cNvPr>
          <p:cNvCxnSpPr>
            <a:cxnSpLocks/>
          </p:cNvCxnSpPr>
          <p:nvPr/>
        </p:nvCxnSpPr>
        <p:spPr>
          <a:xfrm>
            <a:off x="4908786" y="567770"/>
            <a:ext cx="0" cy="602557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5DE2EF-E461-465B-B840-5922CD6EC8A4}"/>
              </a:ext>
            </a:extLst>
          </p:cNvPr>
          <p:cNvCxnSpPr>
            <a:cxnSpLocks/>
          </p:cNvCxnSpPr>
          <p:nvPr/>
        </p:nvCxnSpPr>
        <p:spPr>
          <a:xfrm flipV="1">
            <a:off x="4864421" y="546000"/>
            <a:ext cx="6800134" cy="215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5CF7DF-9041-45B7-8A42-98D56C975AFF}"/>
              </a:ext>
            </a:extLst>
          </p:cNvPr>
          <p:cNvCxnSpPr>
            <a:cxnSpLocks/>
          </p:cNvCxnSpPr>
          <p:nvPr/>
        </p:nvCxnSpPr>
        <p:spPr>
          <a:xfrm>
            <a:off x="11665067" y="502522"/>
            <a:ext cx="0" cy="225156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175EC18-FA5E-440B-B947-8C97BE395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63" y="219056"/>
            <a:ext cx="1714772" cy="26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D912B2-C96E-41D2-981E-DA07DBC4CF03}"/>
              </a:ext>
            </a:extLst>
          </p:cNvPr>
          <p:cNvSpPr txBox="1"/>
          <p:nvPr/>
        </p:nvSpPr>
        <p:spPr>
          <a:xfrm>
            <a:off x="5625067" y="207241"/>
            <a:ext cx="156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F316D-F1D5-449C-9172-1A42CBEE27C1}"/>
              </a:ext>
            </a:extLst>
          </p:cNvPr>
          <p:cNvSpPr txBox="1"/>
          <p:nvPr/>
        </p:nvSpPr>
        <p:spPr>
          <a:xfrm>
            <a:off x="9014072" y="192087"/>
            <a:ext cx="1566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3513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sod: Linear Regression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989A0-EF22-49A6-B523-96011A8F2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56" t="54851" b="34845"/>
          <a:stretch/>
        </p:blipFill>
        <p:spPr>
          <a:xfrm>
            <a:off x="3950977" y="102583"/>
            <a:ext cx="3395377" cy="5332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250C54-E477-4FA6-B385-BB35B20C5E01}"/>
              </a:ext>
            </a:extLst>
          </p:cNvPr>
          <p:cNvSpPr/>
          <p:nvPr/>
        </p:nvSpPr>
        <p:spPr>
          <a:xfrm>
            <a:off x="3589592" y="105535"/>
            <a:ext cx="669472" cy="4508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604E-91F6-411C-A2AF-0002F96FED88}"/>
              </a:ext>
            </a:extLst>
          </p:cNvPr>
          <p:cNvSpPr/>
          <p:nvPr/>
        </p:nvSpPr>
        <p:spPr>
          <a:xfrm>
            <a:off x="6478316" y="135041"/>
            <a:ext cx="669472" cy="39188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38C15-E01D-4BB8-A564-171F8CB13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064" y="2351266"/>
            <a:ext cx="7057589" cy="2623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8F656B-B6E1-4881-8FBD-8D5DAB138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064" y="5019137"/>
            <a:ext cx="4851429" cy="17333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99DDCB9-DDF4-47E9-A639-86B4656443A5}"/>
              </a:ext>
            </a:extLst>
          </p:cNvPr>
          <p:cNvSpPr/>
          <p:nvPr/>
        </p:nvSpPr>
        <p:spPr>
          <a:xfrm>
            <a:off x="4099788" y="675353"/>
            <a:ext cx="68730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sodium levels can be a cause of increased blood pressure; it can also lead to Coronary Artery Disease and other cardiovascular health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Source(s): </a:t>
            </a:r>
            <a:r>
              <a:rPr lang="en-US" sz="2000" dirty="0">
                <a:hlinkClick r:id="rId6"/>
              </a:rPr>
              <a:t>CDC Sodium Excretion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CDC Heart Disease</a:t>
            </a:r>
            <a:r>
              <a:rPr lang="en-US" sz="2000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4532" y="2050669"/>
            <a:ext cx="5034067" cy="3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1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02239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pot: Removed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989A0-EF22-49A6-B523-96011A8F2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6" t="62926" b="26011"/>
          <a:stretch/>
        </p:blipFill>
        <p:spPr>
          <a:xfrm>
            <a:off x="4338341" y="256074"/>
            <a:ext cx="3515318" cy="59267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250C54-E477-4FA6-B385-BB35B20C5E01}"/>
              </a:ext>
            </a:extLst>
          </p:cNvPr>
          <p:cNvSpPr/>
          <p:nvPr/>
        </p:nvSpPr>
        <p:spPr>
          <a:xfrm>
            <a:off x="3935300" y="276918"/>
            <a:ext cx="742387" cy="5509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604E-91F6-411C-A2AF-0002F96FED88}"/>
              </a:ext>
            </a:extLst>
          </p:cNvPr>
          <p:cNvSpPr/>
          <p:nvPr/>
        </p:nvSpPr>
        <p:spPr>
          <a:xfrm>
            <a:off x="6969969" y="373948"/>
            <a:ext cx="669472" cy="35692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C296E-E283-49B5-A380-7D64545303D2}"/>
              </a:ext>
            </a:extLst>
          </p:cNvPr>
          <p:cNvSpPr txBox="1"/>
          <p:nvPr/>
        </p:nvSpPr>
        <p:spPr>
          <a:xfrm>
            <a:off x="4008493" y="1025544"/>
            <a:ext cx="608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b="1" baseline="-25000" dirty="0">
                <a:highlight>
                  <a:srgbClr val="FFFF00"/>
                </a:highlight>
              </a:rPr>
              <a:t>0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σ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aseline="-25000" dirty="0">
                <a:highlight>
                  <a:srgbClr val="FFFF00"/>
                </a:highlight>
              </a:rPr>
              <a:t>1 </a:t>
            </a:r>
            <a:r>
              <a:rPr lang="en-US" dirty="0">
                <a:highlight>
                  <a:srgbClr val="FFFF00"/>
                </a:highlight>
              </a:rPr>
              <a:t>  =  σ</a:t>
            </a:r>
            <a:r>
              <a:rPr lang="en-US" baseline="30000" dirty="0"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aseline="-25000" dirty="0">
                <a:highlight>
                  <a:srgbClr val="FFFF00"/>
                </a:highlight>
              </a:rPr>
              <a:t>2 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i="1" dirty="0">
                <a:sym typeface="Wingdings" panose="05000000000000000000" pitchFamily="2" charset="2"/>
              </a:rPr>
              <a:t> Do NOT reject Null Hypothesis</a:t>
            </a:r>
            <a:r>
              <a:rPr lang="en-US" b="1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US" b="1" baseline="-25000" dirty="0"/>
              <a:t>1</a:t>
            </a:r>
            <a:r>
              <a:rPr lang="en-US" b="1" dirty="0"/>
              <a:t>: </a:t>
            </a:r>
            <a:r>
              <a:rPr lang="en-US" dirty="0"/>
              <a:t>σ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aseline="-25000" dirty="0"/>
              <a:t>1 </a:t>
            </a:r>
            <a:r>
              <a:rPr lang="en-US" dirty="0"/>
              <a:t>  ≠  σ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baseline="-25000" dirty="0"/>
              <a:t>2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836D58-51EE-4F1F-9875-64D027712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30"/>
          <a:stretch/>
        </p:blipFill>
        <p:spPr>
          <a:xfrm>
            <a:off x="4134584" y="1671875"/>
            <a:ext cx="6163519" cy="25204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877D2-10F8-4738-B861-D3BE2AC6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408" y="4696675"/>
            <a:ext cx="3751112" cy="1727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2E3BE2-7882-4E22-904B-961C9165A3D0}"/>
              </a:ext>
            </a:extLst>
          </p:cNvPr>
          <p:cNvSpPr txBox="1"/>
          <p:nvPr/>
        </p:nvSpPr>
        <p:spPr>
          <a:xfrm>
            <a:off x="10364697" y="3429000"/>
            <a:ext cx="1404257" cy="646331"/>
          </a:xfrm>
          <a:prstGeom prst="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Angsana New" panose="020B0502040204020203" pitchFamily="18" charset="-34"/>
                <a:cs typeface="Angsana New" panose="020B0502040204020203" pitchFamily="18" charset="-34"/>
              </a:rPr>
              <a:t> </a:t>
            </a:r>
            <a:r>
              <a:rPr lang="el-GR" sz="3600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α</a:t>
            </a:r>
            <a:r>
              <a:rPr lang="en-US" sz="3600" b="1" dirty="0">
                <a:latin typeface="Angsana New" panose="020B0502040204020203" pitchFamily="18" charset="-34"/>
                <a:cs typeface="Angsana New" panose="020B0502040204020203" pitchFamily="18" charset="-34"/>
              </a:rPr>
              <a:t> = 0.05</a:t>
            </a:r>
            <a:endParaRPr lang="en-US" sz="3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5A4719-4BA7-441B-8271-68D842DEA5DB}"/>
              </a:ext>
            </a:extLst>
          </p:cNvPr>
          <p:cNvSpPr/>
          <p:nvPr/>
        </p:nvSpPr>
        <p:spPr>
          <a:xfrm>
            <a:off x="10465923" y="3527091"/>
            <a:ext cx="1286011" cy="47897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DF99D-F59A-4D5C-831D-94D610FCEA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63" r="28748" b="32439"/>
          <a:stretch/>
        </p:blipFill>
        <p:spPr>
          <a:xfrm>
            <a:off x="7787566" y="4125930"/>
            <a:ext cx="4252148" cy="253284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0842CC-2DD8-484E-9AB2-D5CC4F4BAB92}"/>
              </a:ext>
            </a:extLst>
          </p:cNvPr>
          <p:cNvSpPr/>
          <p:nvPr/>
        </p:nvSpPr>
        <p:spPr>
          <a:xfrm>
            <a:off x="7853659" y="5812971"/>
            <a:ext cx="2177527" cy="20682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901502" cy="4461163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rgbClr val="FFFFFF"/>
                </a:solidFill>
              </a:rPr>
              <a:t>wc</a:t>
            </a:r>
            <a:r>
              <a:rPr lang="en-US" sz="5400" b="1" dirty="0">
                <a:solidFill>
                  <a:srgbClr val="FFFFFF"/>
                </a:solidFill>
              </a:rPr>
              <a:t>: Used Hypertension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989A0-EF22-49A6-B523-96011A8F2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56" t="71465" b="17381"/>
          <a:stretch/>
        </p:blipFill>
        <p:spPr>
          <a:xfrm>
            <a:off x="4855838" y="524960"/>
            <a:ext cx="3515318" cy="5993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250C54-E477-4FA6-B385-BB35B20C5E01}"/>
              </a:ext>
            </a:extLst>
          </p:cNvPr>
          <p:cNvSpPr/>
          <p:nvPr/>
        </p:nvSpPr>
        <p:spPr>
          <a:xfrm>
            <a:off x="4608301" y="597646"/>
            <a:ext cx="742387" cy="5509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604E-91F6-411C-A2AF-0002F96FED88}"/>
              </a:ext>
            </a:extLst>
          </p:cNvPr>
          <p:cNvSpPr/>
          <p:nvPr/>
        </p:nvSpPr>
        <p:spPr>
          <a:xfrm>
            <a:off x="7497119" y="619853"/>
            <a:ext cx="742387" cy="453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C296E-E283-49B5-A380-7D64545303D2}"/>
              </a:ext>
            </a:extLst>
          </p:cNvPr>
          <p:cNvSpPr txBox="1"/>
          <p:nvPr/>
        </p:nvSpPr>
        <p:spPr>
          <a:xfrm>
            <a:off x="4608301" y="1452929"/>
            <a:ext cx="56514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 link was found between hypertension and elevated white blood cell levels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Source: Journal of Human Hypertension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Missing </a:t>
            </a:r>
            <a:r>
              <a:rPr lang="en-US" sz="2400" dirty="0" err="1"/>
              <a:t>wc</a:t>
            </a:r>
            <a:r>
              <a:rPr lang="en-US" sz="2400" dirty="0"/>
              <a:t> values were imputed with the average </a:t>
            </a:r>
            <a:r>
              <a:rPr lang="en-US" sz="2400" dirty="0" err="1"/>
              <a:t>wc</a:t>
            </a:r>
            <a:r>
              <a:rPr lang="en-US" sz="2400" dirty="0"/>
              <a:t> for </a:t>
            </a:r>
            <a:r>
              <a:rPr lang="en-US" sz="2400" dirty="0" err="1"/>
              <a:t>htn</a:t>
            </a:r>
            <a:r>
              <a:rPr lang="en-US" sz="2400" dirty="0"/>
              <a:t> = no / yes</a:t>
            </a:r>
          </a:p>
          <a:p>
            <a:pPr fontAlgn="base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246CE-83A1-4DF7-82ED-9387DCBF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082" y="4069030"/>
            <a:ext cx="4575180" cy="18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1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724610" cy="44611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FFFFFF"/>
                </a:solidFill>
              </a:rPr>
              <a:t>rc</a:t>
            </a:r>
            <a:r>
              <a:rPr lang="en-US" sz="6000" b="1" dirty="0">
                <a:solidFill>
                  <a:srgbClr val="FFFFFF"/>
                </a:solidFill>
              </a:rPr>
              <a:t>: Linear Regression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989A0-EF22-49A6-B523-96011A8F2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6" t="81052" b="8000"/>
          <a:stretch/>
        </p:blipFill>
        <p:spPr>
          <a:xfrm>
            <a:off x="3588982" y="135006"/>
            <a:ext cx="3515318" cy="58653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250C54-E477-4FA6-B385-BB35B20C5E01}"/>
              </a:ext>
            </a:extLst>
          </p:cNvPr>
          <p:cNvSpPr/>
          <p:nvPr/>
        </p:nvSpPr>
        <p:spPr>
          <a:xfrm>
            <a:off x="3424885" y="170553"/>
            <a:ext cx="742387" cy="5509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604E-91F6-411C-A2AF-0002F96FED88}"/>
              </a:ext>
            </a:extLst>
          </p:cNvPr>
          <p:cNvSpPr/>
          <p:nvPr/>
        </p:nvSpPr>
        <p:spPr>
          <a:xfrm flipV="1">
            <a:off x="6224083" y="206542"/>
            <a:ext cx="742387" cy="4125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FCDE6-78F7-4310-B1E5-BFCF9AE2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448" y="3771901"/>
            <a:ext cx="950747" cy="29265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C00E23-38D4-46F1-9010-594A40D2CD40}"/>
              </a:ext>
            </a:extLst>
          </p:cNvPr>
          <p:cNvSpPr txBox="1"/>
          <p:nvPr/>
        </p:nvSpPr>
        <p:spPr>
          <a:xfrm>
            <a:off x="3796078" y="812455"/>
            <a:ext cx="68580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identified the variable </a:t>
            </a:r>
            <a:r>
              <a:rPr lang="en-US" sz="2000" dirty="0" err="1"/>
              <a:t>hemo</a:t>
            </a:r>
            <a:r>
              <a:rPr lang="en-US" sz="2000" dirty="0"/>
              <a:t> (hemoglobin) which is most correlated with </a:t>
            </a:r>
            <a:r>
              <a:rPr lang="en-US" sz="2000" dirty="0" err="1"/>
              <a:t>rc</a:t>
            </a:r>
            <a:r>
              <a:rPr lang="en-US" sz="2000" dirty="0"/>
              <a:t> (red blood cell count)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Hemoglobin is the oxygen-carrying protein in red blood cells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4"/>
              </a:rPr>
              <a:t>Complete Blood Count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27D4A1-9D60-4B00-B69E-E065213D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840" y="2299803"/>
            <a:ext cx="6722606" cy="25232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749367-6807-40CE-884D-344BDCE15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4519" y="4816846"/>
            <a:ext cx="5184992" cy="187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49F052-CDA1-454B-96CC-740541CB5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7522" y="3997624"/>
            <a:ext cx="1560662" cy="270083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0871B2-880B-4E37-AC10-7EEB0BF969BC}"/>
              </a:ext>
            </a:extLst>
          </p:cNvPr>
          <p:cNvSpPr/>
          <p:nvPr/>
        </p:nvSpPr>
        <p:spPr>
          <a:xfrm>
            <a:off x="9447522" y="5560306"/>
            <a:ext cx="2495673" cy="23633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272" y="2040288"/>
            <a:ext cx="4515191" cy="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724610" cy="44611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FFFFFF"/>
                </a:solidFill>
              </a:rPr>
              <a:t>rbc</a:t>
            </a:r>
            <a:r>
              <a:rPr lang="en-US" sz="6000" b="1" dirty="0">
                <a:solidFill>
                  <a:srgbClr val="FFFFFF"/>
                </a:solidFill>
              </a:rPr>
              <a:t>: Used Red Blood Cell Count 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989A0-EF22-49A6-B523-96011A8F2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55" t="90221" r="540" b="-702"/>
          <a:stretch/>
        </p:blipFill>
        <p:spPr>
          <a:xfrm>
            <a:off x="3929261" y="514546"/>
            <a:ext cx="3682506" cy="59241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3250C54-E477-4FA6-B385-BB35B20C5E01}"/>
              </a:ext>
            </a:extLst>
          </p:cNvPr>
          <p:cNvSpPr/>
          <p:nvPr/>
        </p:nvSpPr>
        <p:spPr>
          <a:xfrm>
            <a:off x="3549065" y="514546"/>
            <a:ext cx="831775" cy="6420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B3604E-91F6-411C-A2AF-0002F96FED88}"/>
              </a:ext>
            </a:extLst>
          </p:cNvPr>
          <p:cNvSpPr/>
          <p:nvPr/>
        </p:nvSpPr>
        <p:spPr>
          <a:xfrm flipV="1">
            <a:off x="6678120" y="604485"/>
            <a:ext cx="742387" cy="4125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6F217-FD29-4A05-8B46-86A417D942FA}"/>
              </a:ext>
            </a:extLst>
          </p:cNvPr>
          <p:cNvSpPr/>
          <p:nvPr/>
        </p:nvSpPr>
        <p:spPr>
          <a:xfrm>
            <a:off x="4380840" y="1459247"/>
            <a:ext cx="5553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Normal Red Blood Cell Count for Adults: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2DAE8-C38F-4909-AA7C-6C6775EFE0A4}"/>
              </a:ext>
            </a:extLst>
          </p:cNvPr>
          <p:cNvSpPr/>
          <p:nvPr/>
        </p:nvSpPr>
        <p:spPr>
          <a:xfrm>
            <a:off x="4760877" y="3598409"/>
            <a:ext cx="4181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Complete Blood Count</a:t>
            </a:r>
            <a:endParaRPr lang="en-US" sz="2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DFAD82-C256-470F-A30F-2E37CB1D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406" y="4314685"/>
            <a:ext cx="7316488" cy="168582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CF1CD0B-116B-4944-B180-72ECE5643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87606"/>
              </p:ext>
            </p:extLst>
          </p:nvPr>
        </p:nvGraphicFramePr>
        <p:xfrm>
          <a:off x="4472406" y="1921329"/>
          <a:ext cx="5009051" cy="1357041"/>
        </p:xfrm>
        <a:graphic>
          <a:graphicData uri="http://schemas.openxmlformats.org/drawingml/2006/table">
            <a:tbl>
              <a:tblPr/>
              <a:tblGrid>
                <a:gridCol w="1420595">
                  <a:extLst>
                    <a:ext uri="{9D8B030D-6E8A-4147-A177-3AD203B41FA5}">
                      <a16:colId xmlns:a16="http://schemas.microsoft.com/office/drawing/2014/main" val="1259681001"/>
                    </a:ext>
                  </a:extLst>
                </a:gridCol>
                <a:gridCol w="3588456">
                  <a:extLst>
                    <a:ext uri="{9D8B030D-6E8A-4147-A177-3AD203B41FA5}">
                      <a16:colId xmlns:a16="http://schemas.microsoft.com/office/drawing/2014/main" val="756250787"/>
                    </a:ext>
                  </a:extLst>
                </a:gridCol>
              </a:tblGrid>
              <a:tr h="135704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Helvetica" panose="020B0604020202020204" pitchFamily="34" charset="0"/>
                        </a:rPr>
                        <a:t>Red blood cell count:</a:t>
                      </a:r>
                      <a:endParaRPr lang="en-US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Helvetica" panose="020B0604020202020204" pitchFamily="34" charset="0"/>
                        </a:rPr>
                        <a:t>Male: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 4.35-5.65 trillion cells/L*</a:t>
                      </a:r>
                      <a:br>
                        <a:rPr lang="en-US" dirty="0"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(4.32-5.72 million cells/</a:t>
                      </a:r>
                      <a:r>
                        <a:rPr lang="en-US" dirty="0" err="1">
                          <a:effectLst/>
                          <a:latin typeface="Helvetica" panose="020B0604020202020204" pitchFamily="34" charset="0"/>
                        </a:rPr>
                        <a:t>mcL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**)</a:t>
                      </a:r>
                    </a:p>
                    <a:p>
                      <a:pPr algn="l" fontAlgn="t"/>
                      <a:r>
                        <a:rPr lang="en-US" b="1" dirty="0">
                          <a:effectLst/>
                          <a:latin typeface="Helvetica" panose="020B0604020202020204" pitchFamily="34" charset="0"/>
                        </a:rPr>
                        <a:t>Female: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 3.92-5.13 trillion cells/L</a:t>
                      </a:r>
                      <a:br>
                        <a:rPr lang="en-US" dirty="0"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(3.90-5.03 million cells/</a:t>
                      </a:r>
                      <a:r>
                        <a:rPr lang="en-US" dirty="0" err="1">
                          <a:effectLst/>
                          <a:latin typeface="Helvetica" panose="020B0604020202020204" pitchFamily="34" charset="0"/>
                        </a:rPr>
                        <a:t>mcL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4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74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724610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Data Cleansing Results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12E7C-A303-4441-BE16-C016442E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314" y="635567"/>
            <a:ext cx="2928259" cy="6105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16048-ADE5-4343-B153-BF6AABB9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8" y="561767"/>
            <a:ext cx="2710543" cy="6248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69920F-9A7F-4E5B-8E6F-3BFB5F1C4936}"/>
              </a:ext>
            </a:extLst>
          </p:cNvPr>
          <p:cNvSpPr txBox="1"/>
          <p:nvPr/>
        </p:nvSpPr>
        <p:spPr>
          <a:xfrm>
            <a:off x="5497072" y="152996"/>
            <a:ext cx="2162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Before: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EE65B-2E89-4676-9D99-CDCDDA247B37}"/>
              </a:ext>
            </a:extLst>
          </p:cNvPr>
          <p:cNvSpPr txBox="1"/>
          <p:nvPr/>
        </p:nvSpPr>
        <p:spPr>
          <a:xfrm>
            <a:off x="9252858" y="15299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04AE16-1846-4B49-94AF-97B23C3DE019}"/>
              </a:ext>
            </a:extLst>
          </p:cNvPr>
          <p:cNvSpPr/>
          <p:nvPr/>
        </p:nvSpPr>
        <p:spPr>
          <a:xfrm>
            <a:off x="5377542" y="121301"/>
            <a:ext cx="1268185" cy="4318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D97BCB-171E-49B1-8C7B-A017B3604EBE}"/>
              </a:ext>
            </a:extLst>
          </p:cNvPr>
          <p:cNvSpPr/>
          <p:nvPr/>
        </p:nvSpPr>
        <p:spPr>
          <a:xfrm>
            <a:off x="9007929" y="121301"/>
            <a:ext cx="1268186" cy="48205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9410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Data Modeling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704" y="614696"/>
            <a:ext cx="6566940" cy="5430056"/>
          </a:xfrm>
        </p:spPr>
        <p:txBody>
          <a:bodyPr numCol="1" anchor="ctr">
            <a:normAutofit fontScale="92500" lnSpcReduction="10000"/>
          </a:bodyPr>
          <a:lstStyle/>
          <a:p>
            <a:r>
              <a:rPr lang="en-US" sz="3600" dirty="0"/>
              <a:t>Data Partition Method:</a:t>
            </a:r>
          </a:p>
          <a:p>
            <a:pPr lvl="1"/>
            <a:r>
              <a:rPr lang="en-US" sz="3200" dirty="0"/>
              <a:t>60 train – 40 test split</a:t>
            </a:r>
          </a:p>
          <a:p>
            <a:r>
              <a:rPr lang="en-US" sz="3600" dirty="0"/>
              <a:t>Three Model Analyses: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Nearest Neighbor (K-NN)</a:t>
            </a:r>
          </a:p>
          <a:p>
            <a:pPr marL="914400" lvl="1" indent="-457200">
              <a:buAutoNum type="arabicPeriod"/>
            </a:pPr>
            <a:r>
              <a:rPr lang="en-US" sz="3200" dirty="0"/>
              <a:t>Logistic Regression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3200" dirty="0"/>
              <a:t>Random Forest</a:t>
            </a:r>
          </a:p>
          <a:p>
            <a:r>
              <a:rPr lang="en-US" sz="3600" dirty="0"/>
              <a:t>Measures of Success: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Model beats Naïve Rule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Model validates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Model has highest validation/test hit rate</a:t>
            </a:r>
          </a:p>
          <a:p>
            <a:pPr marL="971550" lvl="1" indent="-514350">
              <a:buAutoNum type="arabicPeriod"/>
            </a:pPr>
            <a:r>
              <a:rPr lang="en-US" sz="3200" dirty="0"/>
              <a:t>Model has high AUC </a:t>
            </a:r>
          </a:p>
        </p:txBody>
      </p:sp>
    </p:spTree>
    <p:extLst>
      <p:ext uri="{BB962C8B-B14F-4D97-AF65-F5344CB8AC3E}">
        <p14:creationId xmlns:p14="http://schemas.microsoft.com/office/powerpoint/2010/main" val="119299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K-NN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D7AEA-3917-42FC-B683-DE623115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75" y="319088"/>
            <a:ext cx="6894468" cy="458245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CBA8A56-690C-4E43-9F5C-C9CEEDF3F202}"/>
              </a:ext>
            </a:extLst>
          </p:cNvPr>
          <p:cNvSpPr/>
          <p:nvPr/>
        </p:nvSpPr>
        <p:spPr>
          <a:xfrm rot="10800000">
            <a:off x="9483997" y="4040194"/>
            <a:ext cx="214010" cy="2554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1DF1B82-F7AF-4905-882D-DE46BE4E7703}"/>
              </a:ext>
            </a:extLst>
          </p:cNvPr>
          <p:cNvSpPr/>
          <p:nvPr/>
        </p:nvSpPr>
        <p:spPr>
          <a:xfrm>
            <a:off x="9483997" y="2610313"/>
            <a:ext cx="195942" cy="5497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0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K-NN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E5360A5-9E23-4AE4-A1D3-37650582D12C}"/>
              </a:ext>
            </a:extLst>
          </p:cNvPr>
          <p:cNvSpPr/>
          <p:nvPr/>
        </p:nvSpPr>
        <p:spPr>
          <a:xfrm>
            <a:off x="3805236" y="4632330"/>
            <a:ext cx="613303" cy="4354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738B0-AB80-4587-B539-2D697A5AA9AA}"/>
              </a:ext>
            </a:extLst>
          </p:cNvPr>
          <p:cNvSpPr txBox="1"/>
          <p:nvPr/>
        </p:nvSpPr>
        <p:spPr>
          <a:xfrm>
            <a:off x="10291231" y="4497195"/>
            <a:ext cx="128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best K-NN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689A6-1B03-42A3-87FA-0FB146C2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33" y="319088"/>
            <a:ext cx="5755425" cy="589280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546005-FD21-493C-AEAF-6BF46FDA93C0}"/>
              </a:ext>
            </a:extLst>
          </p:cNvPr>
          <p:cNvSpPr/>
          <p:nvPr/>
        </p:nvSpPr>
        <p:spPr>
          <a:xfrm>
            <a:off x="4519038" y="4639912"/>
            <a:ext cx="5582967" cy="427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1"/>
            <a:ext cx="3628154" cy="44611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599" y="88136"/>
            <a:ext cx="7153071" cy="676986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Objectives</a:t>
            </a:r>
          </a:p>
          <a:p>
            <a:r>
              <a:rPr lang="en-US" sz="3200" dirty="0"/>
              <a:t>Overview of Chronic Kidney Disease</a:t>
            </a:r>
          </a:p>
          <a:p>
            <a:r>
              <a:rPr lang="en-US" sz="3200" dirty="0"/>
              <a:t>Variable Analyses and Target Identification</a:t>
            </a:r>
          </a:p>
          <a:p>
            <a:r>
              <a:rPr lang="en-US" sz="3200" dirty="0"/>
              <a:t>Project Assumptions</a:t>
            </a:r>
          </a:p>
          <a:p>
            <a:r>
              <a:rPr lang="en-US" sz="3200" dirty="0"/>
              <a:t>Data Cleansing Methodologies</a:t>
            </a:r>
          </a:p>
          <a:p>
            <a:r>
              <a:rPr lang="en-US" sz="3200" dirty="0"/>
              <a:t>Data Modeling</a:t>
            </a:r>
          </a:p>
          <a:p>
            <a:pPr lvl="1"/>
            <a:r>
              <a:rPr lang="en-US" sz="2800" dirty="0"/>
              <a:t>Nearest Neighbor (K-NN), Logistic Regression, Random Forest </a:t>
            </a:r>
          </a:p>
          <a:p>
            <a:r>
              <a:rPr lang="en-US" sz="3200" dirty="0"/>
              <a:t>Model Comparison</a:t>
            </a:r>
          </a:p>
          <a:p>
            <a:r>
              <a:rPr lang="en-US" sz="3200" dirty="0"/>
              <a:t>Conclusion and Significant Findings</a:t>
            </a:r>
          </a:p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126900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K-NN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CDBB-1989-4FFA-88FB-0B9EB9A4AB09}"/>
              </a:ext>
            </a:extLst>
          </p:cNvPr>
          <p:cNvSpPr txBox="1"/>
          <p:nvPr/>
        </p:nvSpPr>
        <p:spPr>
          <a:xfrm>
            <a:off x="4849776" y="4180271"/>
            <a:ext cx="5226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best K-NN model at k = 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model beats the Naïve Rule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this model does NOT validate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7607F-E0AF-44B3-BE2D-454036A357BD}"/>
              </a:ext>
            </a:extLst>
          </p:cNvPr>
          <p:cNvSpPr txBox="1"/>
          <p:nvPr/>
        </p:nvSpPr>
        <p:spPr>
          <a:xfrm>
            <a:off x="6225245" y="521020"/>
            <a:ext cx="210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A05F7-C8D6-465B-AF60-F61CD10E7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955" y="941475"/>
            <a:ext cx="3278015" cy="2696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D22F-A437-4699-A8C5-67BC30B26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955" y="319088"/>
            <a:ext cx="3143368" cy="560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AED6C-13E8-4DA5-A27E-2736954D3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29" y="861847"/>
            <a:ext cx="4424751" cy="28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98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Logistic Regression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12C0-31A3-41F3-A218-E2402EFB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61" y="1603476"/>
            <a:ext cx="3239661" cy="1825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E3C465-706A-452F-9A51-17F139D7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62" y="901461"/>
            <a:ext cx="3239660" cy="619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420370-F452-48B6-9BBF-695168016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"/>
          <a:stretch/>
        </p:blipFill>
        <p:spPr>
          <a:xfrm>
            <a:off x="4216457" y="661579"/>
            <a:ext cx="4588328" cy="3325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583163-C570-4C6A-AE2C-AAAAB3742F6C}"/>
              </a:ext>
            </a:extLst>
          </p:cNvPr>
          <p:cNvSpPr txBox="1"/>
          <p:nvPr/>
        </p:nvSpPr>
        <p:spPr>
          <a:xfrm>
            <a:off x="5165271" y="4242445"/>
            <a:ext cx="5219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Logistic Regression model beats the Naïve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Logistic Regression model DOES validate </a:t>
            </a:r>
          </a:p>
        </p:txBody>
      </p:sp>
    </p:spTree>
    <p:extLst>
      <p:ext uri="{BB962C8B-B14F-4D97-AF65-F5344CB8AC3E}">
        <p14:creationId xmlns:p14="http://schemas.microsoft.com/office/powerpoint/2010/main" val="263514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Logistic Regression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0E834C-F1FE-4656-865F-8C59D142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67" y="384074"/>
            <a:ext cx="2264628" cy="6089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15766C-BD0A-4615-A678-6008E494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693" y="642257"/>
            <a:ext cx="2214991" cy="5579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8635C9-3193-46B0-A0CE-2CC83851F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14" y="384074"/>
            <a:ext cx="1808244" cy="252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C53CF-AD1D-4177-B274-996C6A74E096}"/>
              </a:ext>
            </a:extLst>
          </p:cNvPr>
          <p:cNvSpPr txBox="1"/>
          <p:nvPr/>
        </p:nvSpPr>
        <p:spPr>
          <a:xfrm>
            <a:off x="9190140" y="862708"/>
            <a:ext cx="2300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may need to reduce the amount of variables to lessen the impact of multicollinearity within the model</a:t>
            </a:r>
          </a:p>
        </p:txBody>
      </p:sp>
    </p:spTree>
    <p:extLst>
      <p:ext uri="{BB962C8B-B14F-4D97-AF65-F5344CB8AC3E}">
        <p14:creationId xmlns:p14="http://schemas.microsoft.com/office/powerpoint/2010/main" val="16689456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Random Forest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55040-AAFF-4A15-A64B-BF171411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74" y="529808"/>
            <a:ext cx="6756316" cy="48651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9E1E1-60FC-4499-ADFD-3994F6946954}"/>
              </a:ext>
            </a:extLst>
          </p:cNvPr>
          <p:cNvCxnSpPr/>
          <p:nvPr/>
        </p:nvCxnSpPr>
        <p:spPr>
          <a:xfrm flipV="1">
            <a:off x="6711043" y="1850571"/>
            <a:ext cx="0" cy="838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802333-CFE1-46A8-9F72-0220C4E93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45237">
            <a:off x="6233679" y="651666"/>
            <a:ext cx="219248" cy="9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Random Forest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8E297-CD42-40D1-9549-8ECEBDA2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44" y="71725"/>
            <a:ext cx="5655004" cy="66079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07919B-8C7D-4B9C-B887-DC4840E229DD}"/>
              </a:ext>
            </a:extLst>
          </p:cNvPr>
          <p:cNvSpPr/>
          <p:nvPr/>
        </p:nvSpPr>
        <p:spPr>
          <a:xfrm>
            <a:off x="4590377" y="1747296"/>
            <a:ext cx="5582600" cy="38909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DFAA2A0-0D35-4E78-A59A-413E04EDF38A}"/>
              </a:ext>
            </a:extLst>
          </p:cNvPr>
          <p:cNvSpPr/>
          <p:nvPr/>
        </p:nvSpPr>
        <p:spPr>
          <a:xfrm>
            <a:off x="3991138" y="1691472"/>
            <a:ext cx="547206" cy="5007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B514C-A565-4576-BAE3-B30C78732851}"/>
              </a:ext>
            </a:extLst>
          </p:cNvPr>
          <p:cNvSpPr txBox="1"/>
          <p:nvPr/>
        </p:nvSpPr>
        <p:spPr>
          <a:xfrm>
            <a:off x="10319753" y="1532149"/>
            <a:ext cx="189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best Random Forest model </a:t>
            </a:r>
          </a:p>
        </p:txBody>
      </p:sp>
    </p:spTree>
    <p:extLst>
      <p:ext uri="{BB962C8B-B14F-4D97-AF65-F5344CB8AC3E}">
        <p14:creationId xmlns:p14="http://schemas.microsoft.com/office/powerpoint/2010/main" val="281196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Random Forest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55383-7733-463A-8EB9-BE589BB7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535" y="1104586"/>
            <a:ext cx="3173477" cy="1960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6353F-3CD3-4341-A9F8-61583A48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535" y="384193"/>
            <a:ext cx="3154015" cy="68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027D3-B284-4B9C-BC29-5E3DCAA57A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5" r="1086" b="5190"/>
          <a:stretch/>
        </p:blipFill>
        <p:spPr>
          <a:xfrm>
            <a:off x="4214764" y="134023"/>
            <a:ext cx="4707279" cy="33604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93B2531-E0DC-42FB-8B79-29CD80CF3174}"/>
              </a:ext>
            </a:extLst>
          </p:cNvPr>
          <p:cNvSpPr/>
          <p:nvPr/>
        </p:nvSpPr>
        <p:spPr>
          <a:xfrm>
            <a:off x="4214763" y="3966252"/>
            <a:ext cx="47072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The best Random Forest model is at Depth of tree = 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This model beats the Naïve Rule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This model DOES validate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1EE11-BF47-4481-94A7-0CFB99201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3966" y="3494488"/>
            <a:ext cx="2955765" cy="107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254BF-2290-481E-BCCF-5327C246A9D2}"/>
              </a:ext>
            </a:extLst>
          </p:cNvPr>
          <p:cNvSpPr txBox="1"/>
          <p:nvPr/>
        </p:nvSpPr>
        <p:spPr>
          <a:xfrm>
            <a:off x="9033966" y="3125156"/>
            <a:ext cx="22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9FCCB-C901-4F5D-98D4-0A75346E97C0}"/>
              </a:ext>
            </a:extLst>
          </p:cNvPr>
          <p:cNvSpPr txBox="1"/>
          <p:nvPr/>
        </p:nvSpPr>
        <p:spPr>
          <a:xfrm>
            <a:off x="10329317" y="3429000"/>
            <a:ext cx="211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D3216-0006-4376-9CC2-3D21C51A7F87}"/>
              </a:ext>
            </a:extLst>
          </p:cNvPr>
          <p:cNvSpPr txBox="1"/>
          <p:nvPr/>
        </p:nvSpPr>
        <p:spPr>
          <a:xfrm>
            <a:off x="9526528" y="4081461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1354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800" b="1" dirty="0">
                <a:solidFill>
                  <a:srgbClr val="FFFFFF"/>
                </a:solidFill>
              </a:rPr>
              <a:t>Random Forest Analysis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DACD1-F56B-4373-BC82-1947FC54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96" y="378641"/>
            <a:ext cx="7332755" cy="4045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4D3A1-B459-443A-B35C-C818B1CAFD13}"/>
              </a:ext>
            </a:extLst>
          </p:cNvPr>
          <p:cNvSpPr txBox="1"/>
          <p:nvPr/>
        </p:nvSpPr>
        <p:spPr>
          <a:xfrm>
            <a:off x="7815942" y="4343306"/>
            <a:ext cx="200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50A42-F9DA-4EAC-94AA-EDD3BAF08CDF}"/>
              </a:ext>
            </a:extLst>
          </p:cNvPr>
          <p:cNvSpPr txBox="1"/>
          <p:nvPr/>
        </p:nvSpPr>
        <p:spPr>
          <a:xfrm>
            <a:off x="4648999" y="4802637"/>
            <a:ext cx="474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most important variables from analysis, ranked highest to lowest:</a:t>
            </a:r>
          </a:p>
          <a:p>
            <a:r>
              <a:rPr lang="en-US" b="1" dirty="0"/>
              <a:t>	1. </a:t>
            </a:r>
            <a:r>
              <a:rPr lang="en-US" b="1" dirty="0" err="1"/>
              <a:t>Hemo</a:t>
            </a:r>
            <a:endParaRPr lang="en-US" b="1" dirty="0"/>
          </a:p>
          <a:p>
            <a:r>
              <a:rPr lang="en-US" b="1" dirty="0"/>
              <a:t>	2. PCV</a:t>
            </a:r>
          </a:p>
          <a:p>
            <a:r>
              <a:rPr lang="en-US" b="1" dirty="0"/>
              <a:t>	3. SC</a:t>
            </a:r>
          </a:p>
          <a:p>
            <a:r>
              <a:rPr lang="en-US" b="1" dirty="0"/>
              <a:t>	4. RC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66682B-6FEB-444C-B1AE-95B6AE56DB41}"/>
              </a:ext>
            </a:extLst>
          </p:cNvPr>
          <p:cNvSpPr/>
          <p:nvPr/>
        </p:nvSpPr>
        <p:spPr>
          <a:xfrm>
            <a:off x="4463142" y="4742789"/>
            <a:ext cx="4680857" cy="19083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30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9143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Quick Tune-Up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8BA56-567D-4724-B302-1967ED6685AF}"/>
              </a:ext>
            </a:extLst>
          </p:cNvPr>
          <p:cNvSpPr txBox="1"/>
          <p:nvPr/>
        </p:nvSpPr>
        <p:spPr>
          <a:xfrm>
            <a:off x="4879611" y="56606"/>
            <a:ext cx="194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Nearest Neighbor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00C487-FC7A-45FD-9EB6-702E4C1A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686" y="443969"/>
            <a:ext cx="2771774" cy="25770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BFBF60-F8EA-4A6B-89F9-3E082E114128}"/>
              </a:ext>
            </a:extLst>
          </p:cNvPr>
          <p:cNvSpPr/>
          <p:nvPr/>
        </p:nvSpPr>
        <p:spPr>
          <a:xfrm>
            <a:off x="9109588" y="56606"/>
            <a:ext cx="2168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059A91-9955-48B6-B716-C217E395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01" y="3237209"/>
            <a:ext cx="3469605" cy="6812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EF01BD-99BD-4C8C-8252-F0FD19BE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98" y="4019537"/>
            <a:ext cx="3880322" cy="2750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F602E5-5791-447D-B6AB-FAB5992A3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655" y="3942567"/>
            <a:ext cx="696686" cy="25334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5AE779-5141-4EAE-A1F2-BACC7B148448}"/>
              </a:ext>
            </a:extLst>
          </p:cNvPr>
          <p:cNvSpPr/>
          <p:nvPr/>
        </p:nvSpPr>
        <p:spPr>
          <a:xfrm>
            <a:off x="4879611" y="56606"/>
            <a:ext cx="1874975" cy="36108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5DAAEC-9C17-489A-8712-BD1A98A1DFF9}"/>
              </a:ext>
            </a:extLst>
          </p:cNvPr>
          <p:cNvSpPr/>
          <p:nvPr/>
        </p:nvSpPr>
        <p:spPr>
          <a:xfrm>
            <a:off x="9109588" y="46260"/>
            <a:ext cx="2021055" cy="36108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20446-354A-4FAF-B06A-D2FE8BF62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028" y="464193"/>
            <a:ext cx="2916999" cy="2709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CB55D-CB0C-423F-B0E3-1190DAB77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2215" y="3228822"/>
            <a:ext cx="3092885" cy="626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BBDFC-2772-453B-8421-612E670E5A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265" y="4188440"/>
            <a:ext cx="3715467" cy="25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Model Comparison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BFF78-760B-44E5-9104-F085F24A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71" y="2623144"/>
            <a:ext cx="3072939" cy="2350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6250E-A108-4128-815D-B7293C70D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"/>
          <a:stretch/>
        </p:blipFill>
        <p:spPr>
          <a:xfrm>
            <a:off x="4003906" y="4973409"/>
            <a:ext cx="8052915" cy="169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4D771-F51E-45A8-A139-2176A0EB7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568" y="990046"/>
            <a:ext cx="7684089" cy="1633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04E75D-9DC3-47E2-AAD2-C0553A29340B}"/>
              </a:ext>
            </a:extLst>
          </p:cNvPr>
          <p:cNvSpPr txBox="1"/>
          <p:nvPr/>
        </p:nvSpPr>
        <p:spPr>
          <a:xfrm>
            <a:off x="4113641" y="249743"/>
            <a:ext cx="762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Which model performed the best?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3C5716-9231-4C38-9F04-0AF4CBDA8705}"/>
              </a:ext>
            </a:extLst>
          </p:cNvPr>
          <p:cNvSpPr/>
          <p:nvPr/>
        </p:nvSpPr>
        <p:spPr>
          <a:xfrm>
            <a:off x="4167272" y="2296886"/>
            <a:ext cx="7676385" cy="32625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DD12FB-2CF9-406C-ABE3-6DD37AB1FD9A}"/>
              </a:ext>
            </a:extLst>
          </p:cNvPr>
          <p:cNvSpPr/>
          <p:nvPr/>
        </p:nvSpPr>
        <p:spPr>
          <a:xfrm>
            <a:off x="4588329" y="2830286"/>
            <a:ext cx="4167271" cy="2075528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8713C-C961-4522-B683-5F5846624393}"/>
              </a:ext>
            </a:extLst>
          </p:cNvPr>
          <p:cNvSpPr txBox="1"/>
          <p:nvPr/>
        </p:nvSpPr>
        <p:spPr>
          <a:xfrm>
            <a:off x="4695588" y="2917634"/>
            <a:ext cx="430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Random Forest</a:t>
            </a:r>
          </a:p>
          <a:p>
            <a:r>
              <a:rPr lang="en-US" sz="2400" b="1" i="1" dirty="0"/>
              <a:t>	</a:t>
            </a:r>
            <a:r>
              <a:rPr lang="en-US" sz="2400" dirty="0"/>
              <a:t>- Beats the Naïve Rule</a:t>
            </a:r>
          </a:p>
          <a:p>
            <a:r>
              <a:rPr lang="en-US" sz="2400" b="1" i="1" dirty="0"/>
              <a:t>	</a:t>
            </a:r>
            <a:r>
              <a:rPr lang="en-US" sz="2400" dirty="0"/>
              <a:t>-</a:t>
            </a:r>
            <a:r>
              <a:rPr lang="en-US" sz="2400" b="1" dirty="0"/>
              <a:t> </a:t>
            </a:r>
            <a:r>
              <a:rPr lang="en-US" sz="2400" dirty="0"/>
              <a:t>Validates</a:t>
            </a:r>
          </a:p>
          <a:p>
            <a:r>
              <a:rPr lang="en-US" sz="2400" dirty="0"/>
              <a:t>	- Has the highest validation 		   hit rate and ROC</a:t>
            </a:r>
          </a:p>
          <a:p>
            <a:r>
              <a:rPr lang="en-US" sz="2400" b="1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85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28" y="1137243"/>
            <a:ext cx="3888378" cy="44611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Model Improvement and Recommendations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067" y="319088"/>
            <a:ext cx="7665462" cy="6025242"/>
          </a:xfrm>
        </p:spPr>
        <p:txBody>
          <a:bodyPr numCol="1" anchor="ctr">
            <a:normAutofit/>
          </a:bodyPr>
          <a:lstStyle/>
          <a:p>
            <a:pPr lvl="2"/>
            <a:r>
              <a:rPr lang="en-US" sz="3200" dirty="0"/>
              <a:t>Data mining is an iterative process</a:t>
            </a:r>
          </a:p>
          <a:p>
            <a:pPr lvl="2"/>
            <a:r>
              <a:rPr lang="en-US" sz="3200" dirty="0"/>
              <a:t>Remove multicollinearity</a:t>
            </a:r>
          </a:p>
          <a:p>
            <a:pPr lvl="2"/>
            <a:r>
              <a:rPr lang="en-US" sz="3200" dirty="0"/>
              <a:t>Explore other data partitioning splits</a:t>
            </a:r>
          </a:p>
          <a:p>
            <a:pPr lvl="2"/>
            <a:r>
              <a:rPr lang="en-US" sz="3200" dirty="0"/>
              <a:t>Evaluate other models, such as:</a:t>
            </a:r>
          </a:p>
          <a:p>
            <a:pPr lvl="3"/>
            <a:r>
              <a:rPr lang="en-US" sz="2800" dirty="0"/>
              <a:t>Logistic Regression: Forward, Backward, Stepwise selection, and Best Subset</a:t>
            </a:r>
          </a:p>
          <a:p>
            <a:pPr lvl="3"/>
            <a:r>
              <a:rPr lang="en-US" sz="2800" dirty="0"/>
              <a:t>QCF, LCF, and Ensemble method</a:t>
            </a:r>
          </a:p>
          <a:p>
            <a:pPr lvl="2"/>
            <a:r>
              <a:rPr lang="en-US" sz="3200" dirty="0"/>
              <a:t>Overall, we want to increase sensitivity to have a better prediction for patients</a:t>
            </a:r>
          </a:p>
        </p:txBody>
      </p:sp>
    </p:spTree>
    <p:extLst>
      <p:ext uri="{BB962C8B-B14F-4D97-AF65-F5344CB8AC3E}">
        <p14:creationId xmlns:p14="http://schemas.microsoft.com/office/powerpoint/2010/main" val="74239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866" y="1153569"/>
            <a:ext cx="4212771" cy="4461163"/>
          </a:xfrm>
        </p:spPr>
        <p:txBody>
          <a:bodyPr>
            <a:normAutofit/>
          </a:bodyPr>
          <a:lstStyle/>
          <a:p>
            <a:pPr algn="ctr"/>
            <a:r>
              <a:rPr lang="en-US" sz="6800" b="1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484" y="591340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Work with a Clean Data Set</a:t>
            </a:r>
          </a:p>
          <a:p>
            <a:r>
              <a:rPr lang="en-US" sz="3200" dirty="0"/>
              <a:t>Identify the Most Significant Predictor Variables for Predicting Chronic Kidney Disease</a:t>
            </a:r>
          </a:p>
          <a:p>
            <a:r>
              <a:rPr lang="en-US" sz="3200" dirty="0"/>
              <a:t>Identify the Best Machine Learning Model for Predicting Chronic Kidney Disease</a:t>
            </a:r>
          </a:p>
          <a:p>
            <a:r>
              <a:rPr lang="en-US" sz="3200" dirty="0"/>
              <a:t>Interpret the Results of Model</a:t>
            </a:r>
          </a:p>
        </p:txBody>
      </p:sp>
    </p:spTree>
    <p:extLst>
      <p:ext uri="{BB962C8B-B14F-4D97-AF65-F5344CB8AC3E}">
        <p14:creationId xmlns:p14="http://schemas.microsoft.com/office/powerpoint/2010/main" val="354038715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72" y="1104586"/>
            <a:ext cx="3888378" cy="44611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Questions? 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Badge Question Mark">
            <a:extLst>
              <a:ext uri="{FF2B5EF4-FFF2-40B4-BE49-F238E27FC236}">
                <a16:creationId xmlns:a16="http://schemas.microsoft.com/office/drawing/2014/main" id="{D27E6CC3-DFA3-4102-A7D8-B5C0CD5C9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9286" y="-487583"/>
            <a:ext cx="7645499" cy="7645499"/>
          </a:xfrm>
        </p:spPr>
      </p:pic>
    </p:spTree>
    <p:extLst>
      <p:ext uri="{BB962C8B-B14F-4D97-AF65-F5344CB8AC3E}">
        <p14:creationId xmlns:p14="http://schemas.microsoft.com/office/powerpoint/2010/main" val="3334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BE9AC-065F-4CA8-8E67-5AB992649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0" y="255790"/>
            <a:ext cx="6343130" cy="6343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A8E39-8E4D-4D4A-B6B7-7E337A04690E}"/>
              </a:ext>
            </a:extLst>
          </p:cNvPr>
          <p:cNvSpPr txBox="1"/>
          <p:nvPr/>
        </p:nvSpPr>
        <p:spPr>
          <a:xfrm>
            <a:off x="7254265" y="175274"/>
            <a:ext cx="448597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According to the Mayo Clinic: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 gradual loss of kidney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 advanced stages, dangerous levels of fluid, electrolytes and wastes can build up in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Treatment focuses on slowing the progression of the kidney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May lead to fatal kidney failure if untreated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E8968C-5DAE-43F6-A230-42E0A69BAE26}"/>
              </a:ext>
            </a:extLst>
          </p:cNvPr>
          <p:cNvSpPr/>
          <p:nvPr/>
        </p:nvSpPr>
        <p:spPr>
          <a:xfrm>
            <a:off x="6830785" y="175274"/>
            <a:ext cx="5044465" cy="576944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72DFB-7616-448B-A4E6-F37D378D4330}"/>
              </a:ext>
            </a:extLst>
          </p:cNvPr>
          <p:cNvSpPr/>
          <p:nvPr/>
        </p:nvSpPr>
        <p:spPr>
          <a:xfrm>
            <a:off x="6991895" y="60757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4"/>
              </a:rPr>
              <a:t>https://www.mayoclinic.org/diseases-conditions/chronic-kidney-disease/symptoms-causes/syc-20354521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708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8" y="1198418"/>
            <a:ext cx="4258494" cy="4461163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Data Dictionary</a:t>
            </a:r>
            <a:br>
              <a:rPr lang="en-US" sz="7200" b="1" dirty="0">
                <a:solidFill>
                  <a:srgbClr val="FFFFFF"/>
                </a:solidFill>
              </a:rPr>
            </a:br>
            <a:r>
              <a:rPr lang="en-US" sz="7200" b="1" dirty="0">
                <a:solidFill>
                  <a:srgbClr val="FFFFFF"/>
                </a:solidFill>
              </a:rPr>
              <a:t>and Dummy Coding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E3274-0E6A-4076-95EB-5B4B4022ADF2}"/>
              </a:ext>
            </a:extLst>
          </p:cNvPr>
          <p:cNvSpPr/>
          <p:nvPr/>
        </p:nvSpPr>
        <p:spPr>
          <a:xfrm>
            <a:off x="7892278" y="5998707"/>
            <a:ext cx="1967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https://archive.ics.uci.edu/ml/datasets/Chronic_Kidney_Disease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04FE6C-E087-4E2B-BFF1-348017FA6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696" y="80218"/>
            <a:ext cx="2794908" cy="4010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2A1E53-59D2-4B50-819C-0AA492E8F340}"/>
              </a:ext>
            </a:extLst>
          </p:cNvPr>
          <p:cNvSpPr txBox="1"/>
          <p:nvPr/>
        </p:nvSpPr>
        <p:spPr>
          <a:xfrm>
            <a:off x="7795680" y="4304118"/>
            <a:ext cx="32315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We removed one categorical variable for each dummy variable to avoid multicollinearity:</a:t>
            </a:r>
          </a:p>
          <a:p>
            <a:r>
              <a:rPr lang="en-US" sz="1700" b="1" dirty="0"/>
              <a:t>	- sg_1.005</a:t>
            </a:r>
          </a:p>
          <a:p>
            <a:r>
              <a:rPr lang="en-US" sz="1700" b="1" dirty="0"/>
              <a:t>	- al_0.0</a:t>
            </a:r>
          </a:p>
          <a:p>
            <a:r>
              <a:rPr lang="en-US" sz="1700" b="1" dirty="0"/>
              <a:t>	- su_0.0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853B7B-2D85-4C1B-9870-B13EA7A3DE54}"/>
              </a:ext>
            </a:extLst>
          </p:cNvPr>
          <p:cNvSpPr/>
          <p:nvPr/>
        </p:nvSpPr>
        <p:spPr>
          <a:xfrm>
            <a:off x="7773021" y="4245365"/>
            <a:ext cx="3231550" cy="172074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27B09-7CEA-4E2A-92E7-BCED88D75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200" y="75507"/>
            <a:ext cx="3097202" cy="65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593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8" y="1198418"/>
            <a:ext cx="425849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Univariate Analysis Methods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74E70-A3B3-4F5D-96EB-F48DC840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27" y="109408"/>
            <a:ext cx="3337849" cy="2236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99836-93C4-4EB0-919E-532297856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736" y="299581"/>
            <a:ext cx="2461318" cy="1919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A8467-3958-464A-B30C-EAD1316C4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856" y="2877202"/>
            <a:ext cx="2736757" cy="7967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4CDF0F-D5C6-4D9B-8FC7-AC835D774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010" y="4449668"/>
            <a:ext cx="3228826" cy="2298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0DB28B-1D77-4699-9EA5-BAEDBB7C7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306" y="4548355"/>
            <a:ext cx="2790224" cy="20718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7295E9-F7A0-4D80-942E-EDC549862049}"/>
              </a:ext>
            </a:extLst>
          </p:cNvPr>
          <p:cNvSpPr txBox="1"/>
          <p:nvPr/>
        </p:nvSpPr>
        <p:spPr>
          <a:xfrm>
            <a:off x="4197662" y="936407"/>
            <a:ext cx="13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Continuous Analysis: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2EF1A-AFDA-4DF2-B28B-10C42DF7F00F}"/>
              </a:ext>
            </a:extLst>
          </p:cNvPr>
          <p:cNvSpPr txBox="1"/>
          <p:nvPr/>
        </p:nvSpPr>
        <p:spPr>
          <a:xfrm>
            <a:off x="4322322" y="2981708"/>
            <a:ext cx="13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Categorical Analysis: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D9305-F979-4482-83FC-1D10AF9071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726" y="2346072"/>
            <a:ext cx="3334039" cy="2202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5C1630-071B-4D76-84F3-9060EF0EA482}"/>
              </a:ext>
            </a:extLst>
          </p:cNvPr>
          <p:cNvSpPr txBox="1"/>
          <p:nvPr/>
        </p:nvSpPr>
        <p:spPr>
          <a:xfrm>
            <a:off x="4322322" y="5057475"/>
            <a:ext cx="131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Analysis:</a:t>
            </a:r>
          </a:p>
        </p:txBody>
      </p:sp>
    </p:spTree>
    <p:extLst>
      <p:ext uri="{BB962C8B-B14F-4D97-AF65-F5344CB8AC3E}">
        <p14:creationId xmlns:p14="http://schemas.microsoft.com/office/powerpoint/2010/main" val="34032008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8" y="1061043"/>
            <a:ext cx="5102135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Target Classification Variable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F0BEA-60D9-4946-A49A-950DF27E36D8}"/>
              </a:ext>
            </a:extLst>
          </p:cNvPr>
          <p:cNvSpPr txBox="1"/>
          <p:nvPr/>
        </p:nvSpPr>
        <p:spPr>
          <a:xfrm>
            <a:off x="5048332" y="1335794"/>
            <a:ext cx="528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Does this patient have chronic kidney disease or not?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65C1C-9BF7-4D7C-9019-34D48402BFC2}"/>
              </a:ext>
            </a:extLst>
          </p:cNvPr>
          <p:cNvSpPr/>
          <p:nvPr/>
        </p:nvSpPr>
        <p:spPr>
          <a:xfrm>
            <a:off x="3502124" y="383179"/>
            <a:ext cx="83755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Target Variable = “classification”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AB6E0-C612-49D2-8CF3-B9F409AA65A6}"/>
              </a:ext>
            </a:extLst>
          </p:cNvPr>
          <p:cNvSpPr txBox="1"/>
          <p:nvPr/>
        </p:nvSpPr>
        <p:spPr>
          <a:xfrm>
            <a:off x="4398764" y="2459003"/>
            <a:ext cx="339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Chronic Kidney Disease is present: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411E6-6B4D-493D-8F20-E903B6F083BB}"/>
              </a:ext>
            </a:extLst>
          </p:cNvPr>
          <p:cNvSpPr/>
          <p:nvPr/>
        </p:nvSpPr>
        <p:spPr>
          <a:xfrm>
            <a:off x="8082471" y="2447667"/>
            <a:ext cx="29556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Chronic Kidney Disease is </a:t>
            </a:r>
            <a:r>
              <a:rPr lang="en-US" sz="2000" i="1" dirty="0"/>
              <a:t>not</a:t>
            </a:r>
            <a:r>
              <a:rPr lang="en-US" sz="2000" dirty="0"/>
              <a:t> present: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9C0D5-8B93-467B-B948-F0BEDFCA49C7}"/>
              </a:ext>
            </a:extLst>
          </p:cNvPr>
          <p:cNvSpPr txBox="1"/>
          <p:nvPr/>
        </p:nvSpPr>
        <p:spPr>
          <a:xfrm>
            <a:off x="4886476" y="3041311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classification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5DFAA-C568-49C3-B280-058B332AB6BD}"/>
              </a:ext>
            </a:extLst>
          </p:cNvPr>
          <p:cNvSpPr txBox="1"/>
          <p:nvPr/>
        </p:nvSpPr>
        <p:spPr>
          <a:xfrm>
            <a:off x="8705199" y="3063792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classification = 0</a:t>
            </a:r>
          </a:p>
        </p:txBody>
      </p:sp>
      <p:pic>
        <p:nvPicPr>
          <p:cNvPr id="14" name="Graphic 13" descr="Kidneys">
            <a:extLst>
              <a:ext uri="{FF2B5EF4-FFF2-40B4-BE49-F238E27FC236}">
                <a16:creationId xmlns:a16="http://schemas.microsoft.com/office/drawing/2014/main" id="{053DB75F-A93F-4D5F-9A4F-AF41ABEEC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2981" y="3260468"/>
            <a:ext cx="2001794" cy="2001794"/>
          </a:xfrm>
          <a:prstGeom prst="rect">
            <a:avLst/>
          </a:prstGeom>
        </p:spPr>
      </p:pic>
      <p:pic>
        <p:nvPicPr>
          <p:cNvPr id="23" name="Graphic 22" descr="Badge Question Mark">
            <a:extLst>
              <a:ext uri="{FF2B5EF4-FFF2-40B4-BE49-F238E27FC236}">
                <a16:creationId xmlns:a16="http://schemas.microsoft.com/office/drawing/2014/main" id="{79CF974B-7BDD-42E7-B13A-863AF838131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18047">
            <a:off x="9561388" y="367214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26213A-A0AB-4C4A-8A90-92295CF53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59615">
            <a:off x="8855223" y="5036771"/>
            <a:ext cx="1036410" cy="10425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AC4E3C-50D0-4F4D-9ED3-CCD2DFD57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310023">
            <a:off x="6904918" y="5662257"/>
            <a:ext cx="1457920" cy="1457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F337893-D53E-4E6F-8CB7-88EC0D5AD9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57437">
            <a:off x="4853469" y="3581218"/>
            <a:ext cx="1042506" cy="10364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B342EDE-63D3-43D7-8731-16E5A3C86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906180">
            <a:off x="5229257" y="5001612"/>
            <a:ext cx="1408298" cy="1408298"/>
          </a:xfrm>
          <a:prstGeom prst="rect">
            <a:avLst/>
          </a:prstGeom>
        </p:spPr>
      </p:pic>
      <p:pic>
        <p:nvPicPr>
          <p:cNvPr id="44" name="Graphic 43" descr="Adhesive Bandage">
            <a:extLst>
              <a:ext uri="{FF2B5EF4-FFF2-40B4-BE49-F238E27FC236}">
                <a16:creationId xmlns:a16="http://schemas.microsoft.com/office/drawing/2014/main" id="{65A7DAC9-D1EA-4754-B4AF-396FE648D52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7829220" y="3638548"/>
            <a:ext cx="720069" cy="72006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CF9EF3-9D17-4B08-A727-D2202B2A92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065270">
            <a:off x="7811656" y="3760373"/>
            <a:ext cx="719390" cy="719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B1BEA0-3EC3-46AF-8AF1-F9934D0C36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726586">
            <a:off x="6746783" y="3706483"/>
            <a:ext cx="719390" cy="71939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6FC039A-56FC-497B-8BF0-58BB74FA44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6760548" y="3624296"/>
            <a:ext cx="719390" cy="719390"/>
          </a:xfrm>
          <a:prstGeom prst="rect">
            <a:avLst/>
          </a:prstGeom>
        </p:spPr>
      </p:pic>
      <p:sp>
        <p:nvSpPr>
          <p:cNvPr id="52" name="Arrow: Down 51">
            <a:extLst>
              <a:ext uri="{FF2B5EF4-FFF2-40B4-BE49-F238E27FC236}">
                <a16:creationId xmlns:a16="http://schemas.microsoft.com/office/drawing/2014/main" id="{55367DAF-9F60-4345-9B74-0A4F7A6343C7}"/>
              </a:ext>
            </a:extLst>
          </p:cNvPr>
          <p:cNvSpPr/>
          <p:nvPr/>
        </p:nvSpPr>
        <p:spPr>
          <a:xfrm rot="16670240">
            <a:off x="6108836" y="3799217"/>
            <a:ext cx="312108" cy="8049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0FE94D4-A900-4301-B42D-D47055134801}"/>
              </a:ext>
            </a:extLst>
          </p:cNvPr>
          <p:cNvSpPr/>
          <p:nvPr/>
        </p:nvSpPr>
        <p:spPr>
          <a:xfrm rot="13484038">
            <a:off x="6410112" y="4638725"/>
            <a:ext cx="312108" cy="80498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5002F00-9908-4E69-8C0A-534AE0DB64AA}"/>
              </a:ext>
            </a:extLst>
          </p:cNvPr>
          <p:cNvSpPr/>
          <p:nvPr/>
        </p:nvSpPr>
        <p:spPr>
          <a:xfrm rot="10800000">
            <a:off x="7479979" y="5119711"/>
            <a:ext cx="312108" cy="7672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E0CC6D43-DFBC-47EF-8B16-89906008DA94}"/>
              </a:ext>
            </a:extLst>
          </p:cNvPr>
          <p:cNvSpPr/>
          <p:nvPr/>
        </p:nvSpPr>
        <p:spPr>
          <a:xfrm rot="7645806">
            <a:off x="8557023" y="4647942"/>
            <a:ext cx="312108" cy="76235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161A51EB-7400-4AFA-87A6-D4F8A3994BA2}"/>
              </a:ext>
            </a:extLst>
          </p:cNvPr>
          <p:cNvSpPr/>
          <p:nvPr/>
        </p:nvSpPr>
        <p:spPr>
          <a:xfrm rot="4920075">
            <a:off x="8935004" y="3781190"/>
            <a:ext cx="312108" cy="870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FCC006-313D-41B1-9466-E4E185308754}"/>
              </a:ext>
            </a:extLst>
          </p:cNvPr>
          <p:cNvSpPr/>
          <p:nvPr/>
        </p:nvSpPr>
        <p:spPr>
          <a:xfrm>
            <a:off x="4330247" y="2387221"/>
            <a:ext cx="2982686" cy="10850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D9EE2B4-7F40-4730-A9FF-8D694F866D00}"/>
              </a:ext>
            </a:extLst>
          </p:cNvPr>
          <p:cNvSpPr/>
          <p:nvPr/>
        </p:nvSpPr>
        <p:spPr>
          <a:xfrm>
            <a:off x="8065583" y="2411818"/>
            <a:ext cx="2867621" cy="108503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7" y="1153567"/>
            <a:ext cx="4113185" cy="44611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Project Assumptions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484" y="591340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/>
              <a:t>Quality of Data Assumptions: </a:t>
            </a:r>
          </a:p>
          <a:p>
            <a:pPr lvl="1"/>
            <a:r>
              <a:rPr lang="en-US" sz="2800" dirty="0"/>
              <a:t>Free from bias error</a:t>
            </a:r>
          </a:p>
          <a:p>
            <a:pPr lvl="2"/>
            <a:r>
              <a:rPr lang="en-US" sz="2400" dirty="0"/>
              <a:t>double blinded experiment</a:t>
            </a:r>
          </a:p>
          <a:p>
            <a:pPr lvl="1"/>
            <a:r>
              <a:rPr lang="en-US" sz="2800" dirty="0"/>
              <a:t>Free from data transfer errors </a:t>
            </a:r>
          </a:p>
          <a:p>
            <a:pPr lvl="2"/>
            <a:r>
              <a:rPr lang="en-US" sz="2400" dirty="0"/>
              <a:t>Incorrect units </a:t>
            </a:r>
          </a:p>
          <a:p>
            <a:pPr lvl="2"/>
            <a:r>
              <a:rPr lang="en-US" sz="2400" dirty="0"/>
              <a:t>Inaccurate readings</a:t>
            </a:r>
            <a:endParaRPr lang="en-US" sz="2800" dirty="0"/>
          </a:p>
          <a:p>
            <a:pPr lvl="1"/>
            <a:r>
              <a:rPr lang="en-US" sz="2800" dirty="0" err="1"/>
              <a:t>Multicollinearity</a:t>
            </a:r>
            <a:r>
              <a:rPr lang="en-US" sz="2800" dirty="0"/>
              <a:t> has limited effect </a:t>
            </a:r>
          </a:p>
          <a:p>
            <a:pPr lvl="1"/>
            <a:r>
              <a:rPr lang="en-US" sz="2800" dirty="0"/>
              <a:t>True representation of the public</a:t>
            </a:r>
          </a:p>
          <a:p>
            <a:pPr lvl="2"/>
            <a:r>
              <a:rPr lang="en-US" sz="2400" dirty="0"/>
              <a:t>No outliers in the data </a:t>
            </a:r>
          </a:p>
          <a:p>
            <a:r>
              <a:rPr lang="en-US" sz="3200" dirty="0"/>
              <a:t>Model Assumption</a:t>
            </a:r>
          </a:p>
          <a:p>
            <a:pPr lvl="1"/>
            <a:r>
              <a:rPr lang="en-US" sz="2800" dirty="0"/>
              <a:t>Logistic </a:t>
            </a:r>
          </a:p>
          <a:p>
            <a:pPr lvl="2"/>
            <a:r>
              <a:rPr lang="en-US" sz="2400" dirty="0"/>
              <a:t>Assume linear between log-odds and the predictor </a:t>
            </a:r>
          </a:p>
          <a:p>
            <a:pPr lvl="2"/>
            <a:r>
              <a:rPr lang="en-US" sz="2400" dirty="0"/>
              <a:t>No need for oversampling</a:t>
            </a:r>
          </a:p>
        </p:txBody>
      </p:sp>
    </p:spTree>
    <p:extLst>
      <p:ext uri="{BB962C8B-B14F-4D97-AF65-F5344CB8AC3E}">
        <p14:creationId xmlns:p14="http://schemas.microsoft.com/office/powerpoint/2010/main" val="10681722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CB9E9-35E8-48C3-AFEC-ABEF7BFC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7" y="938120"/>
            <a:ext cx="3628154" cy="44611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FF"/>
                </a:solidFill>
              </a:rPr>
              <a:t>Missing Values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C655-D844-4CCC-8C55-B25FDEA4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61" y="453673"/>
            <a:ext cx="6906491" cy="5430056"/>
          </a:xfrm>
        </p:spPr>
        <p:txBody>
          <a:bodyPr numCol="1" anchor="ctr">
            <a:normAutofit fontScale="92500"/>
          </a:bodyPr>
          <a:lstStyle/>
          <a:p>
            <a:r>
              <a:rPr lang="en-US" sz="3200" dirty="0"/>
              <a:t>We removed any row that had more than 30% missing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b="1" i="1" dirty="0"/>
              <a:t>31/400 observations removed from data set</a:t>
            </a:r>
          </a:p>
          <a:p>
            <a:r>
              <a:rPr lang="en-US" sz="3200" dirty="0"/>
              <a:t>For predictor columns which had less than 12% of missing data: </a:t>
            </a:r>
          </a:p>
          <a:p>
            <a:pPr lvl="1"/>
            <a:r>
              <a:rPr lang="en-US" sz="2800" dirty="0"/>
              <a:t>Numeric – imputed with the mean variable</a:t>
            </a:r>
          </a:p>
          <a:p>
            <a:pPr lvl="1"/>
            <a:r>
              <a:rPr lang="en-US" sz="2800" dirty="0"/>
              <a:t>Categorical – imputed with most frequent value</a:t>
            </a:r>
          </a:p>
          <a:p>
            <a:pPr lvl="0"/>
            <a:r>
              <a:rPr lang="en-US" sz="3200" dirty="0"/>
              <a:t>There were five columns in which we had to analyze further since more than 12% of the column included missing data</a:t>
            </a:r>
          </a:p>
        </p:txBody>
      </p:sp>
    </p:spTree>
    <p:extLst>
      <p:ext uri="{BB962C8B-B14F-4D97-AF65-F5344CB8AC3E}">
        <p14:creationId xmlns:p14="http://schemas.microsoft.com/office/powerpoint/2010/main" val="36218251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</TotalTime>
  <Words>1994</Words>
  <Application>Microsoft Office PowerPoint</Application>
  <PresentationFormat>Widescreen</PresentationFormat>
  <Paragraphs>226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Angsana New</vt:lpstr>
      <vt:lpstr>Arial</vt:lpstr>
      <vt:lpstr>Calibri</vt:lpstr>
      <vt:lpstr>Calibri Light</vt:lpstr>
      <vt:lpstr>Courier New</vt:lpstr>
      <vt:lpstr>Helvetica</vt:lpstr>
      <vt:lpstr>Office Theme</vt:lpstr>
      <vt:lpstr>Predicting Chronic Kidney Disease </vt:lpstr>
      <vt:lpstr>Agenda</vt:lpstr>
      <vt:lpstr>Objectives</vt:lpstr>
      <vt:lpstr>PowerPoint Presentation</vt:lpstr>
      <vt:lpstr>Data Dictionary and Dummy Coding</vt:lpstr>
      <vt:lpstr>Univariate Analysis Methods</vt:lpstr>
      <vt:lpstr>Target Classification Variable</vt:lpstr>
      <vt:lpstr>Project Assumptions</vt:lpstr>
      <vt:lpstr>Missing Values</vt:lpstr>
      <vt:lpstr>Missing Values</vt:lpstr>
      <vt:lpstr>sod: Linear Regression</vt:lpstr>
      <vt:lpstr>pot: Removed</vt:lpstr>
      <vt:lpstr>wc: Used Hypertension</vt:lpstr>
      <vt:lpstr>rc: Linear Regression</vt:lpstr>
      <vt:lpstr>rbc: Used Red Blood Cell Count </vt:lpstr>
      <vt:lpstr>Data Cleansing Results</vt:lpstr>
      <vt:lpstr>Data Modeling</vt:lpstr>
      <vt:lpstr>K-NN Analysis</vt:lpstr>
      <vt:lpstr>K-NN Analysis</vt:lpstr>
      <vt:lpstr>K-NN Analysis</vt:lpstr>
      <vt:lpstr>Logistic Regression Analysis</vt:lpstr>
      <vt:lpstr>Logistic Regression Analysis</vt:lpstr>
      <vt:lpstr>Random Forest Analysis</vt:lpstr>
      <vt:lpstr>Random Forest Analysis</vt:lpstr>
      <vt:lpstr>Random Forest Analysis</vt:lpstr>
      <vt:lpstr>Random Forest Analysis</vt:lpstr>
      <vt:lpstr>Quick Tune-Up</vt:lpstr>
      <vt:lpstr>Model Comparison</vt:lpstr>
      <vt:lpstr>Model Improvement and Recommendations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Chronic Kidney Disease</dc:title>
  <dc:creator>Rachel Packer</dc:creator>
  <cp:lastModifiedBy>Rachel Packer</cp:lastModifiedBy>
  <cp:revision>160</cp:revision>
  <dcterms:created xsi:type="dcterms:W3CDTF">2020-07-21T22:51:35Z</dcterms:created>
  <dcterms:modified xsi:type="dcterms:W3CDTF">2020-07-24T16:03:26Z</dcterms:modified>
</cp:coreProperties>
</file>