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91" r:id="rId4"/>
    <p:sldId id="259" r:id="rId5"/>
    <p:sldId id="261" r:id="rId6"/>
    <p:sldId id="294" r:id="rId7"/>
    <p:sldId id="262" r:id="rId8"/>
    <p:sldId id="292" r:id="rId9"/>
    <p:sldId id="265" r:id="rId10"/>
    <p:sldId id="278" r:id="rId11"/>
    <p:sldId id="267" r:id="rId12"/>
    <p:sldId id="280" r:id="rId13"/>
    <p:sldId id="281" r:id="rId14"/>
    <p:sldId id="282" r:id="rId15"/>
    <p:sldId id="283" r:id="rId16"/>
    <p:sldId id="293" r:id="rId17"/>
    <p:sldId id="268" r:id="rId18"/>
    <p:sldId id="269" r:id="rId19"/>
    <p:sldId id="284" r:id="rId20"/>
    <p:sldId id="285" r:id="rId21"/>
    <p:sldId id="270" r:id="rId22"/>
    <p:sldId id="286" r:id="rId23"/>
    <p:sldId id="271" r:id="rId24"/>
    <p:sldId id="287" r:id="rId25"/>
    <p:sldId id="288" r:id="rId26"/>
    <p:sldId id="289" r:id="rId27"/>
    <p:sldId id="290" r:id="rId28"/>
    <p:sldId id="272" r:id="rId29"/>
    <p:sldId id="274" r:id="rId30"/>
    <p:sldId id="275" r:id="rId31"/>
    <p:sldId id="277" r:id="rId32"/>
    <p:sldId id="27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l Packer" initials="RP" lastIdx="1" clrIdx="0">
    <p:extLst>
      <p:ext uri="{19B8F6BF-5375-455C-9EA6-DF929625EA0E}">
        <p15:presenceInfo xmlns:p15="http://schemas.microsoft.com/office/powerpoint/2012/main" userId="5d8d2679dbeb2a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0" autoAdjust="0"/>
    <p:restoredTop sz="90514" autoAdjust="0"/>
  </p:normalViewPr>
  <p:slideViewPr>
    <p:cSldViewPr snapToGrid="0">
      <p:cViewPr>
        <p:scale>
          <a:sx n="70" d="100"/>
          <a:sy n="70" d="100"/>
        </p:scale>
        <p:origin x="56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8D925-284F-4CB6-AE91-798A88322A32}"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60740-97AC-4316-BFBE-0130A5772187}" type="slidenum">
              <a:rPr lang="en-US" smtClean="0"/>
              <a:t>‹#›</a:t>
            </a:fld>
            <a:endParaRPr lang="en-US"/>
          </a:p>
        </p:txBody>
      </p:sp>
    </p:spTree>
    <p:extLst>
      <p:ext uri="{BB962C8B-B14F-4D97-AF65-F5344CB8AC3E}">
        <p14:creationId xmlns:p14="http://schemas.microsoft.com/office/powerpoint/2010/main" val="275917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using the code “</a:t>
            </a:r>
            <a:r>
              <a:rPr lang="en-US" dirty="0" err="1"/>
              <a:t>get_dummies</a:t>
            </a:r>
            <a:r>
              <a:rPr lang="en-US" dirty="0"/>
              <a:t>()” </a:t>
            </a:r>
            <a:r>
              <a:rPr lang="en-US" dirty="0">
                <a:sym typeface="Wingdings" panose="05000000000000000000" pitchFamily="2" charset="2"/>
              </a:rPr>
              <a:t> or something like that…..</a:t>
            </a:r>
          </a:p>
          <a:p>
            <a:pPr marL="628650" lvl="1" indent="-171450">
              <a:buFontTx/>
              <a:buChar char="-"/>
            </a:pPr>
            <a:r>
              <a:rPr lang="en-US" dirty="0">
                <a:sym typeface="Wingdings" panose="05000000000000000000" pitchFamily="2" charset="2"/>
              </a:rPr>
              <a:t>We created new columns for each value point for three variables: sg, al, </a:t>
            </a:r>
            <a:r>
              <a:rPr lang="en-US" dirty="0" err="1">
                <a:sym typeface="Wingdings" panose="05000000000000000000" pitchFamily="2" charset="2"/>
              </a:rPr>
              <a:t>su</a:t>
            </a:r>
            <a:endParaRPr lang="en-US" dirty="0">
              <a:sym typeface="Wingdings" panose="05000000000000000000" pitchFamily="2" charset="2"/>
            </a:endParaRPr>
          </a:p>
          <a:p>
            <a:pPr marL="1085850" lvl="2" indent="-171450">
              <a:buFontTx/>
              <a:buChar char="-"/>
            </a:pPr>
            <a:r>
              <a:rPr lang="en-US" dirty="0">
                <a:sym typeface="Wingdings" panose="05000000000000000000" pitchFamily="2" charset="2"/>
              </a:rPr>
              <a:t>In order for us to accurately assess the relationships of these variables and avoid overfitting the model, we had to remove one column (one value) from each to avoid multicollinearity issues (we cannot keep all of the dummy columns created </a:t>
            </a:r>
            <a:r>
              <a:rPr lang="en-US" dirty="0" err="1">
                <a:sym typeface="Wingdings" panose="05000000000000000000" pitchFamily="2" charset="2"/>
              </a:rPr>
              <a:t>bc</a:t>
            </a:r>
            <a:r>
              <a:rPr lang="en-US" dirty="0">
                <a:sym typeface="Wingdings" panose="05000000000000000000" pitchFamily="2" charset="2"/>
              </a:rPr>
              <a:t> it will cause inaccurate measurements for the fit of the model)</a:t>
            </a: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5</a:t>
            </a:fld>
            <a:endParaRPr lang="en-US"/>
          </a:p>
        </p:txBody>
      </p:sp>
    </p:spTree>
    <p:extLst>
      <p:ext uri="{BB962C8B-B14F-4D97-AF65-F5344CB8AC3E}">
        <p14:creationId xmlns:p14="http://schemas.microsoft.com/office/powerpoint/2010/main" val="1684958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Best model seems to be around 5 for the Depth of tree</a:t>
            </a:r>
          </a:p>
          <a:p>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23</a:t>
            </a:fld>
            <a:endParaRPr lang="en-US"/>
          </a:p>
        </p:txBody>
      </p:sp>
    </p:spTree>
    <p:extLst>
      <p:ext uri="{BB962C8B-B14F-4D97-AF65-F5344CB8AC3E}">
        <p14:creationId xmlns:p14="http://schemas.microsoft.com/office/powerpoint/2010/main" val="1223078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Best subset analysis:</a:t>
            </a:r>
          </a:p>
          <a:p>
            <a:r>
              <a:rPr lang="en-US" dirty="0"/>
              <a:t>	- Remove potential overfitting of our model</a:t>
            </a:r>
          </a:p>
          <a:p>
            <a:r>
              <a:rPr lang="en-US" dirty="0"/>
              <a:t>		-Overfitting basically creates a stipulation to where the model will bot be as easily replicable </a:t>
            </a:r>
          </a:p>
          <a:p>
            <a:r>
              <a:rPr lang="en-US" dirty="0"/>
              <a:t>		- It is difficult to tune a model when the training data set is “too good” </a:t>
            </a:r>
          </a:p>
          <a:p>
            <a:r>
              <a:rPr lang="en-US" dirty="0"/>
              <a:t>2. We should evaluate other data partitioning methods to ensure our model is not overfit </a:t>
            </a:r>
          </a:p>
          <a:p>
            <a:r>
              <a:rPr lang="en-US" dirty="0"/>
              <a:t>	- Ensure validation within 0.03 between the training hit rate and the validation hit rate </a:t>
            </a:r>
          </a:p>
          <a:p>
            <a:r>
              <a:rPr lang="en-US" dirty="0"/>
              <a:t>	- Above 3% differentiation indicates potential overfitting of the model in the end. </a:t>
            </a:r>
          </a:p>
          <a:p>
            <a:r>
              <a:rPr lang="en-US" sz="2800" dirty="0"/>
              <a:t>3. Overall, we want to aim for improvement of the validation hit rate in addition to a higher ROC Curve index (which is industry standard because it</a:t>
            </a:r>
            <a:r>
              <a:rPr lang="en-US" dirty="0"/>
              <a:t> indicates a better overall fit of the model regardless of which cutoff is specified)</a:t>
            </a:r>
          </a:p>
          <a:p>
            <a:r>
              <a:rPr lang="en-US" dirty="0"/>
              <a:t>	- Aiming to reduce the variables included in our best model usually indicates more realistic predicting along with a higher hit rate </a:t>
            </a:r>
          </a:p>
        </p:txBody>
      </p:sp>
      <p:sp>
        <p:nvSpPr>
          <p:cNvPr id="4" name="Slide Number Placeholder 3"/>
          <p:cNvSpPr>
            <a:spLocks noGrp="1"/>
          </p:cNvSpPr>
          <p:nvPr>
            <p:ph type="sldNum" sz="quarter" idx="5"/>
          </p:nvPr>
        </p:nvSpPr>
        <p:spPr/>
        <p:txBody>
          <a:bodyPr/>
          <a:lstStyle/>
          <a:p>
            <a:fld id="{65160740-97AC-4316-BFBE-0130A5772187}" type="slidenum">
              <a:rPr lang="en-US" smtClean="0"/>
              <a:t>31</a:t>
            </a:fld>
            <a:endParaRPr lang="en-US"/>
          </a:p>
        </p:txBody>
      </p:sp>
    </p:spTree>
    <p:extLst>
      <p:ext uri="{BB962C8B-B14F-4D97-AF65-F5344CB8AC3E}">
        <p14:creationId xmlns:p14="http://schemas.microsoft.com/office/powerpoint/2010/main" val="75788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using the code “</a:t>
            </a:r>
            <a:r>
              <a:rPr lang="en-US" dirty="0" err="1"/>
              <a:t>get_dummies</a:t>
            </a:r>
            <a:r>
              <a:rPr lang="en-US" dirty="0"/>
              <a:t>()” </a:t>
            </a:r>
            <a:r>
              <a:rPr lang="en-US" dirty="0">
                <a:sym typeface="Wingdings" panose="05000000000000000000" pitchFamily="2" charset="2"/>
              </a:rPr>
              <a:t> or something like that…..</a:t>
            </a:r>
          </a:p>
          <a:p>
            <a:pPr marL="628650" lvl="1" indent="-171450">
              <a:buFontTx/>
              <a:buChar char="-"/>
            </a:pPr>
            <a:r>
              <a:rPr lang="en-US" dirty="0">
                <a:sym typeface="Wingdings" panose="05000000000000000000" pitchFamily="2" charset="2"/>
              </a:rPr>
              <a:t>We created new columns for each value point for three variables: sg, al, </a:t>
            </a:r>
            <a:r>
              <a:rPr lang="en-US" dirty="0" err="1">
                <a:sym typeface="Wingdings" panose="05000000000000000000" pitchFamily="2" charset="2"/>
              </a:rPr>
              <a:t>su</a:t>
            </a:r>
            <a:endParaRPr lang="en-US" dirty="0">
              <a:sym typeface="Wingdings" panose="05000000000000000000" pitchFamily="2" charset="2"/>
            </a:endParaRPr>
          </a:p>
          <a:p>
            <a:pPr marL="1085850" lvl="2" indent="-171450">
              <a:buFontTx/>
              <a:buChar char="-"/>
            </a:pPr>
            <a:r>
              <a:rPr lang="en-US" dirty="0">
                <a:sym typeface="Wingdings" panose="05000000000000000000" pitchFamily="2" charset="2"/>
              </a:rPr>
              <a:t>In order for us to accurately assess the relationships of these variables and avoid overfitting the model, we had to remove one column (one value) from each to avoid multicollinearity issues (we cannot keep all of the dummy columns created </a:t>
            </a:r>
            <a:r>
              <a:rPr lang="en-US" dirty="0" err="1">
                <a:sym typeface="Wingdings" panose="05000000000000000000" pitchFamily="2" charset="2"/>
              </a:rPr>
              <a:t>bc</a:t>
            </a:r>
            <a:r>
              <a:rPr lang="en-US" dirty="0">
                <a:sym typeface="Wingdings" panose="05000000000000000000" pitchFamily="2" charset="2"/>
              </a:rPr>
              <a:t> it will cause inaccurate measurements for the fit of the model)</a:t>
            </a: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6</a:t>
            </a:fld>
            <a:endParaRPr lang="en-US"/>
          </a:p>
        </p:txBody>
      </p:sp>
    </p:spTree>
    <p:extLst>
      <p:ext uri="{BB962C8B-B14F-4D97-AF65-F5344CB8AC3E}">
        <p14:creationId xmlns:p14="http://schemas.microsoft.com/office/powerpoint/2010/main" val="1361266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7</a:t>
            </a:fld>
            <a:endParaRPr lang="en-US"/>
          </a:p>
        </p:txBody>
      </p:sp>
    </p:spTree>
    <p:extLst>
      <p:ext uri="{BB962C8B-B14F-4D97-AF65-F5344CB8AC3E}">
        <p14:creationId xmlns:p14="http://schemas.microsoft.com/office/powerpoint/2010/main" val="382627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used 12% as a cut off since majority of our data did not have more than 12% missing values </a:t>
            </a:r>
          </a:p>
        </p:txBody>
      </p:sp>
      <p:sp>
        <p:nvSpPr>
          <p:cNvPr id="4" name="Slide Number Placeholder 3"/>
          <p:cNvSpPr>
            <a:spLocks noGrp="1"/>
          </p:cNvSpPr>
          <p:nvPr>
            <p:ph type="sldNum" sz="quarter" idx="5"/>
          </p:nvPr>
        </p:nvSpPr>
        <p:spPr/>
        <p:txBody>
          <a:bodyPr/>
          <a:lstStyle/>
          <a:p>
            <a:fld id="{65160740-97AC-4316-BFBE-0130A5772187}" type="slidenum">
              <a:rPr lang="en-US" smtClean="0"/>
              <a:t>9</a:t>
            </a:fld>
            <a:endParaRPr lang="en-US"/>
          </a:p>
        </p:txBody>
      </p:sp>
    </p:spTree>
    <p:extLst>
      <p:ext uri="{BB962C8B-B14F-4D97-AF65-F5344CB8AC3E}">
        <p14:creationId xmlns:p14="http://schemas.microsoft.com/office/powerpoint/2010/main" val="870305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sodium {sod}: </a:t>
            </a:r>
          </a:p>
          <a:p>
            <a:pPr marL="228600" indent="-228600">
              <a:buAutoNum type="arabicPeriod"/>
            </a:pPr>
            <a:r>
              <a:rPr lang="en-US" dirty="0"/>
              <a:t>For potassium {pot}: we decided to remove the entire predictor variable from our analysis rather than adjust for missing values. </a:t>
            </a:r>
          </a:p>
          <a:p>
            <a:pPr marL="628650" lvl="1" indent="-171450">
              <a:buFontTx/>
              <a:buChar char="-"/>
            </a:pPr>
            <a:r>
              <a:rPr lang="en-US" dirty="0"/>
              <a:t>This is because when we performed a t-test analysis against our target variable, “class” (</a:t>
            </a:r>
            <a:r>
              <a:rPr lang="en-US" dirty="0" err="1"/>
              <a:t>ckd</a:t>
            </a:r>
            <a:r>
              <a:rPr lang="en-US" dirty="0"/>
              <a:t> – Y/N), pot had a p-value greater than our alpha</a:t>
            </a:r>
          </a:p>
          <a:p>
            <a:pPr marL="1085850" lvl="2" indent="-171450">
              <a:buFontTx/>
              <a:buChar char="-"/>
            </a:pPr>
            <a:r>
              <a:rPr lang="en-US" dirty="0"/>
              <a:t>Therefore, indicating that we should not reject our null hypothesis that potassium and class are independent</a:t>
            </a:r>
          </a:p>
          <a:p>
            <a:pPr marL="1085850" lvl="2" indent="-171450">
              <a:buFontTx/>
              <a:buChar char="-"/>
            </a:pPr>
            <a:r>
              <a:rPr lang="en-US" dirty="0"/>
              <a:t>Potassium in the presence of our predictor value does not seem to be significant in our prediction</a:t>
            </a:r>
          </a:p>
          <a:p>
            <a:pPr marL="0" lvl="0" indent="0">
              <a:buFontTx/>
              <a:buNone/>
            </a:pPr>
            <a:r>
              <a:rPr lang="en-US" dirty="0"/>
              <a:t>3.   For white blood cell count {</a:t>
            </a:r>
            <a:r>
              <a:rPr lang="en-US" dirty="0" err="1"/>
              <a:t>wc</a:t>
            </a:r>
            <a:r>
              <a:rPr lang="en-US" dirty="0"/>
              <a:t>]: we decided to analyze this column further by assessing the results of hypertension, “</a:t>
            </a:r>
            <a:r>
              <a:rPr lang="en-US" dirty="0" err="1"/>
              <a:t>htn</a:t>
            </a:r>
            <a:r>
              <a:rPr lang="en-US" dirty="0"/>
              <a:t>” for replacing missing data </a:t>
            </a:r>
          </a:p>
          <a:p>
            <a:pPr rtl="0" fontAlgn="base"/>
            <a:r>
              <a:rPr lang="en-US" dirty="0"/>
              <a:t>	- </a:t>
            </a:r>
            <a:r>
              <a:rPr lang="en-US" sz="1200" b="0" i="0" u="none" strike="noStrike" kern="1200" dirty="0">
                <a:solidFill>
                  <a:schemeClr val="tx1"/>
                </a:solidFill>
                <a:effectLst/>
                <a:latin typeface="+mn-lt"/>
                <a:ea typeface="+mn-ea"/>
                <a:cs typeface="+mn-cs"/>
              </a:rPr>
              <a:t>Using an article from the Journal of Human Hypertension, a link was found between hypertension and elevated white blood cell</a:t>
            </a:r>
          </a:p>
          <a:p>
            <a:pPr rtl="0" fontAlgn="base"/>
            <a:r>
              <a:rPr lang="en-US" sz="1200" b="0" i="0" u="none" strike="noStrike" kern="1200" dirty="0">
                <a:solidFill>
                  <a:schemeClr val="tx1"/>
                </a:solidFill>
                <a:effectLst/>
                <a:latin typeface="+mn-lt"/>
                <a:ea typeface="+mn-ea"/>
                <a:cs typeface="+mn-cs"/>
              </a:rPr>
              <a:t>	levels. </a:t>
            </a:r>
          </a:p>
          <a:p>
            <a:pPr rtl="0" fontAlgn="base"/>
            <a:r>
              <a:rPr lang="en-US" sz="1200" b="0" i="0" u="none" strike="noStrike" kern="1200" dirty="0">
                <a:solidFill>
                  <a:schemeClr val="tx1"/>
                </a:solidFill>
                <a:effectLst/>
                <a:latin typeface="+mn-lt"/>
                <a:ea typeface="+mn-ea"/>
                <a:cs typeface="+mn-cs"/>
              </a:rPr>
              <a:t>	- Excess white blood cells can produce high blood pressure, which, if sustained for a long period of time, can cause hypertension. </a:t>
            </a:r>
          </a:p>
          <a:p>
            <a:pPr rtl="0" fontAlgn="base"/>
            <a:r>
              <a:rPr lang="en-US" sz="1200" b="0" i="0" u="none" strike="noStrike" kern="1200" dirty="0">
                <a:solidFill>
                  <a:schemeClr val="tx1"/>
                </a:solidFill>
                <a:effectLst/>
                <a:latin typeface="+mn-lt"/>
                <a:ea typeface="+mn-ea"/>
                <a:cs typeface="+mn-cs"/>
              </a:rPr>
              <a:t>	- Using this knowledge, we were able to fill in the missing for the WC variable. A categorical variable was created to determine if 	hypertension was present or not. This new variable was then used to assign either the value 8988 or 8080 to </a:t>
            </a:r>
            <a:r>
              <a:rPr lang="en-US" sz="1200" b="0" i="0" u="none" strike="noStrike" kern="1200" dirty="0" err="1">
                <a:solidFill>
                  <a:schemeClr val="tx1"/>
                </a:solidFill>
                <a:effectLst/>
                <a:latin typeface="+mn-lt"/>
                <a:ea typeface="+mn-ea"/>
                <a:cs typeface="+mn-cs"/>
              </a:rPr>
              <a:t>wc</a:t>
            </a:r>
            <a:r>
              <a:rPr lang="en-US" sz="1200" b="0" i="0" u="none" strike="noStrike" kern="1200" dirty="0">
                <a:solidFill>
                  <a:schemeClr val="tx1"/>
                </a:solidFill>
                <a:effectLst/>
                <a:latin typeface="+mn-lt"/>
                <a:ea typeface="+mn-ea"/>
                <a:cs typeface="+mn-cs"/>
              </a:rPr>
              <a:t> dependent on 	hypertension yes or hypertension no, respectively</a:t>
            </a:r>
          </a:p>
          <a:p>
            <a:pPr marL="228600" indent="-228600" rtl="0" fontAlgn="base">
              <a:buAutoNum type="arabicPeriod" startAt="4"/>
            </a:pPr>
            <a:r>
              <a:rPr lang="en-US" sz="1200" b="0" i="0" u="none" strike="noStrike" kern="1200" dirty="0">
                <a:solidFill>
                  <a:schemeClr val="tx1"/>
                </a:solidFill>
                <a:effectLst/>
                <a:latin typeface="+mn-lt"/>
                <a:ea typeface="+mn-ea"/>
                <a:cs typeface="+mn-cs"/>
              </a:rPr>
              <a:t>For red blood cell count {</a:t>
            </a:r>
            <a:r>
              <a:rPr lang="en-US" sz="1200" b="0" i="0" u="none" strike="noStrike" kern="1200" dirty="0" err="1">
                <a:solidFill>
                  <a:schemeClr val="tx1"/>
                </a:solidFill>
                <a:effectLst/>
                <a:latin typeface="+mn-lt"/>
                <a:ea typeface="+mn-ea"/>
                <a:cs typeface="+mn-cs"/>
              </a:rPr>
              <a:t>rc</a:t>
            </a:r>
            <a:r>
              <a:rPr lang="en-US" sz="1200" b="0" i="0" u="none" strike="noStrike" kern="1200" dirty="0">
                <a:solidFill>
                  <a:schemeClr val="tx1"/>
                </a:solidFill>
                <a:effectLst/>
                <a:latin typeface="+mn-lt"/>
                <a:ea typeface="+mn-ea"/>
                <a:cs typeface="+mn-cs"/>
              </a:rPr>
              <a:t>}: we imputed the missing values with the average for the values present for that variable</a:t>
            </a:r>
          </a:p>
          <a:p>
            <a:pPr marL="228600" indent="-228600" rtl="0" fontAlgn="base">
              <a:buAutoNum type="arabicPeriod" startAt="4"/>
            </a:pPr>
            <a:r>
              <a:rPr lang="en-US" sz="1200" b="0" i="0" u="none" strike="noStrike" kern="1200" dirty="0">
                <a:solidFill>
                  <a:schemeClr val="tx1"/>
                </a:solidFill>
                <a:effectLst/>
                <a:latin typeface="+mn-lt"/>
                <a:ea typeface="+mn-ea"/>
                <a:cs typeface="+mn-cs"/>
              </a:rPr>
              <a:t>For red blood cells {</a:t>
            </a:r>
            <a:r>
              <a:rPr lang="en-US" sz="1200" b="0" i="0" u="none" strike="noStrike" kern="1200" dirty="0" err="1">
                <a:solidFill>
                  <a:schemeClr val="tx1"/>
                </a:solidFill>
                <a:effectLst/>
                <a:latin typeface="+mn-lt"/>
                <a:ea typeface="+mn-ea"/>
                <a:cs typeface="+mn-cs"/>
              </a:rPr>
              <a:t>rbc</a:t>
            </a:r>
            <a:r>
              <a:rPr lang="en-US" sz="1200" b="0" i="0" u="none" strike="noStrike" kern="1200" dirty="0">
                <a:solidFill>
                  <a:schemeClr val="tx1"/>
                </a:solidFill>
                <a:effectLst/>
                <a:latin typeface="+mn-lt"/>
                <a:ea typeface="+mn-ea"/>
                <a:cs typeface="+mn-cs"/>
              </a:rPr>
              <a:t>}: we decided to further analyze this column to assess the values </a:t>
            </a:r>
          </a:p>
          <a:p>
            <a:pPr rtl="0" fontAlgn="base"/>
            <a:r>
              <a:rPr lang="en-US" sz="1200" b="0" i="0" u="none" strike="noStrike" kern="1200" dirty="0">
                <a:solidFill>
                  <a:schemeClr val="tx1"/>
                </a:solidFill>
                <a:effectLst/>
                <a:latin typeface="+mn-lt"/>
                <a:ea typeface="+mn-ea"/>
                <a:cs typeface="+mn-cs"/>
              </a:rPr>
              <a:t>	- Used article from the Mayo Clinic site to determine what range is considered normal for </a:t>
            </a:r>
            <a:r>
              <a:rPr lang="en-US" sz="1200" b="0" i="0" u="none" strike="noStrike" kern="1200" dirty="0" err="1">
                <a:solidFill>
                  <a:schemeClr val="tx1"/>
                </a:solidFill>
                <a:effectLst/>
                <a:latin typeface="+mn-lt"/>
                <a:ea typeface="+mn-ea"/>
                <a:cs typeface="+mn-cs"/>
              </a:rPr>
              <a:t>rbc</a:t>
            </a:r>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	- The site offered ranges broken down by female/male</a:t>
            </a:r>
          </a:p>
          <a:p>
            <a:pPr rtl="0" fontAlgn="base"/>
            <a:r>
              <a:rPr lang="en-US" sz="1200" b="0" i="0" u="none" strike="noStrike" kern="1200" dirty="0">
                <a:solidFill>
                  <a:schemeClr val="tx1"/>
                </a:solidFill>
                <a:effectLst/>
                <a:latin typeface="+mn-lt"/>
                <a:ea typeface="+mn-ea"/>
                <a:cs typeface="+mn-cs"/>
              </a:rPr>
              <a:t>	- Once the continuous RC variable was completed using the mean of the variable (or linear regression based on hypertension), that 		range was utilized in a for loop to determine if the categorical variable RBC would be normal or abnormal</a:t>
            </a:r>
          </a:p>
          <a:p>
            <a:pPr marL="457200" lvl="1" indent="0" rtl="0" fontAlgn="base">
              <a:buNone/>
            </a:pPr>
            <a:endParaRPr lang="en-US" sz="1200" b="0" i="0" u="none" strike="noStrike" kern="1200" dirty="0">
              <a:solidFill>
                <a:schemeClr val="tx1"/>
              </a:solidFill>
              <a:effectLst/>
              <a:latin typeface="+mn-lt"/>
              <a:ea typeface="+mn-ea"/>
              <a:cs typeface="+mn-cs"/>
            </a:endParaRPr>
          </a:p>
          <a:p>
            <a:pPr marL="0" lvl="0" indent="0">
              <a:buFontTx/>
              <a:buNone/>
            </a:pP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10</a:t>
            </a:fld>
            <a:endParaRPr lang="en-US"/>
          </a:p>
        </p:txBody>
      </p:sp>
    </p:spTree>
    <p:extLst>
      <p:ext uri="{BB962C8B-B14F-4D97-AF65-F5344CB8AC3E}">
        <p14:creationId xmlns:p14="http://schemas.microsoft.com/office/powerpoint/2010/main" val="2842034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High sodium levels can be a cause of increased blood pressure. It can also lead to Coronary Artery Disease and other cardiovascular health issues.</a:t>
            </a: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11</a:t>
            </a:fld>
            <a:endParaRPr lang="en-US"/>
          </a:p>
        </p:txBody>
      </p:sp>
    </p:spTree>
    <p:extLst>
      <p:ext uri="{BB962C8B-B14F-4D97-AF65-F5344CB8AC3E}">
        <p14:creationId xmlns:p14="http://schemas.microsoft.com/office/powerpoint/2010/main" val="82907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Prolonged high blood pressure is hypertension</a:t>
            </a:r>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13</a:t>
            </a:fld>
            <a:endParaRPr lang="en-US"/>
          </a:p>
        </p:txBody>
      </p:sp>
    </p:spTree>
    <p:extLst>
      <p:ext uri="{BB962C8B-B14F-4D97-AF65-F5344CB8AC3E}">
        <p14:creationId xmlns:p14="http://schemas.microsoft.com/office/powerpoint/2010/main" val="1977015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&lt;display image of result&gt;</a:t>
            </a:r>
          </a:p>
          <a:p>
            <a:r>
              <a:rPr lang="en-US" dirty="0"/>
              <a:t>- We considered different ‘K’ values to potentially improve the fit</a:t>
            </a:r>
          </a:p>
          <a:p>
            <a:r>
              <a:rPr lang="en-US" dirty="0"/>
              <a:t>- Apply the variable selection</a:t>
            </a:r>
          </a:p>
          <a:p>
            <a:endParaRPr lang="en-US" dirty="0"/>
          </a:p>
        </p:txBody>
      </p:sp>
      <p:sp>
        <p:nvSpPr>
          <p:cNvPr id="4" name="Slide Number Placeholder 3"/>
          <p:cNvSpPr>
            <a:spLocks noGrp="1"/>
          </p:cNvSpPr>
          <p:nvPr>
            <p:ph type="sldNum" sz="quarter" idx="5"/>
          </p:nvPr>
        </p:nvSpPr>
        <p:spPr/>
        <p:txBody>
          <a:bodyPr/>
          <a:lstStyle/>
          <a:p>
            <a:fld id="{65160740-97AC-4316-BFBE-0130A5772187}" type="slidenum">
              <a:rPr lang="en-US" smtClean="0"/>
              <a:t>18</a:t>
            </a:fld>
            <a:endParaRPr lang="en-US"/>
          </a:p>
        </p:txBody>
      </p:sp>
    </p:spTree>
    <p:extLst>
      <p:ext uri="{BB962C8B-B14F-4D97-AF65-F5344CB8AC3E}">
        <p14:creationId xmlns:p14="http://schemas.microsoft.com/office/powerpoint/2010/main" val="14867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69524A-C073-454F-AB03-A4CC800AABE5}"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724986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9524A-C073-454F-AB03-A4CC800AABE5}"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61270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9524A-C073-454F-AB03-A4CC800AABE5}"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26876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9524A-C073-454F-AB03-A4CC800AABE5}"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2625522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9524A-C073-454F-AB03-A4CC800AABE5}"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89702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9524A-C073-454F-AB03-A4CC800AABE5}"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753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69524A-C073-454F-AB03-A4CC800AABE5}" type="datetimeFigureOut">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246623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9524A-C073-454F-AB03-A4CC800AABE5}" type="datetimeFigureOut">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9659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9524A-C073-454F-AB03-A4CC800AABE5}" type="datetimeFigureOut">
              <a:rPr lang="en-US" smtClean="0"/>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27308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9524A-C073-454F-AB03-A4CC800AABE5}"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196427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9524A-C073-454F-AB03-A4CC800AABE5}"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377A0-4F82-4138-B975-A8D218BDB2BF}" type="slidenum">
              <a:rPr lang="en-US" smtClean="0"/>
              <a:t>‹#›</a:t>
            </a:fld>
            <a:endParaRPr lang="en-US"/>
          </a:p>
        </p:txBody>
      </p:sp>
    </p:spTree>
    <p:extLst>
      <p:ext uri="{BB962C8B-B14F-4D97-AF65-F5344CB8AC3E}">
        <p14:creationId xmlns:p14="http://schemas.microsoft.com/office/powerpoint/2010/main" val="34941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9524A-C073-454F-AB03-A4CC800AABE5}" type="datetimeFigureOut">
              <a:rPr lang="en-US" smtClean="0"/>
              <a:t>7/23/2020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377A0-4F82-4138-B975-A8D218BDB2BF}" type="slidenum">
              <a:rPr lang="en-US" smtClean="0"/>
              <a:t>‹#›</a:t>
            </a:fld>
            <a:endParaRPr lang="en-US"/>
          </a:p>
        </p:txBody>
      </p:sp>
    </p:spTree>
    <p:extLst>
      <p:ext uri="{BB962C8B-B14F-4D97-AF65-F5344CB8AC3E}">
        <p14:creationId xmlns:p14="http://schemas.microsoft.com/office/powerpoint/2010/main" val="523932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www.cdc.gov/heartdisease/sodium.htm#:~:text=High%20sodium%20consumption%20can%20raise,in%20the%20form%20of%20sal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cdc.gov/salt/research_reviews/sodium_potassium_blood_pressure.htm"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www.nature.com/articles/1001980#:~:text=Other%20postulated%20mechanisms%20include%20increased,sympathetic%20nervous%20system%20activity%2C%20thu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www.mayoclinic.org/tests-procedures/complete-blood-count/about/pac-2038491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mayoclinic.org/tests-procedures/complete-blood-count/about/pac-20384919" TargetMode="Externa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emf"/></Relationships>
</file>

<file path=ppt/slides/_rels/slide2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yoclinic.org/diseases-conditions/chronic-kidney-disease/symptoms-causes/syc-20354521"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datasets/Chronic_Kidney_Diseas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sv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E49E4536-8CD4-4A29-8B95-FE4AD8BD1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98"/>
            <a:ext cx="12192000" cy="6856477"/>
          </a:xfrm>
          <a:prstGeom prst="rect">
            <a:avLst/>
          </a:prstGeom>
        </p:spPr>
      </p:pic>
      <p:sp>
        <p:nvSpPr>
          <p:cNvPr id="2" name="Title 1">
            <a:extLst>
              <a:ext uri="{FF2B5EF4-FFF2-40B4-BE49-F238E27FC236}">
                <a16:creationId xmlns:a16="http://schemas.microsoft.com/office/drawing/2014/main" id="{27D91F30-1F33-44DD-8B8B-9673F38B43B0}"/>
              </a:ext>
            </a:extLst>
          </p:cNvPr>
          <p:cNvSpPr>
            <a:spLocks noGrp="1"/>
          </p:cNvSpPr>
          <p:nvPr>
            <p:ph type="ctrTitle"/>
          </p:nvPr>
        </p:nvSpPr>
        <p:spPr>
          <a:xfrm>
            <a:off x="175260" y="259715"/>
            <a:ext cx="9464040" cy="2193925"/>
          </a:xfrm>
        </p:spPr>
        <p:txBody>
          <a:bodyPr>
            <a:normAutofit fontScale="90000"/>
          </a:bodyPr>
          <a:lstStyle/>
          <a:p>
            <a:pPr algn="l"/>
            <a:r>
              <a:rPr lang="en-US" sz="8000" b="1" dirty="0"/>
              <a:t>Predicting Chronic Kidney Disease </a:t>
            </a:r>
          </a:p>
        </p:txBody>
      </p:sp>
      <p:sp>
        <p:nvSpPr>
          <p:cNvPr id="3" name="Subtitle 2">
            <a:extLst>
              <a:ext uri="{FF2B5EF4-FFF2-40B4-BE49-F238E27FC236}">
                <a16:creationId xmlns:a16="http://schemas.microsoft.com/office/drawing/2014/main" id="{B9BC7EF1-2AD0-448D-8B19-D62BF75468CA}"/>
              </a:ext>
            </a:extLst>
          </p:cNvPr>
          <p:cNvSpPr>
            <a:spLocks noGrp="1"/>
          </p:cNvSpPr>
          <p:nvPr>
            <p:ph type="subTitle" idx="1"/>
          </p:nvPr>
        </p:nvSpPr>
        <p:spPr>
          <a:xfrm>
            <a:off x="236220" y="2453640"/>
            <a:ext cx="6393180" cy="1655762"/>
          </a:xfrm>
        </p:spPr>
        <p:txBody>
          <a:bodyPr/>
          <a:lstStyle/>
          <a:p>
            <a:pPr algn="l"/>
            <a:r>
              <a:rPr lang="en-US" i="1" dirty="0"/>
              <a:t>Group 8</a:t>
            </a:r>
          </a:p>
          <a:p>
            <a:pPr algn="l"/>
            <a:r>
              <a:rPr lang="en-US" i="1" dirty="0"/>
              <a:t>Gabrielle </a:t>
            </a:r>
            <a:r>
              <a:rPr lang="en-US" i="1" dirty="0" err="1"/>
              <a:t>LeBoeuf</a:t>
            </a:r>
            <a:r>
              <a:rPr lang="en-US" i="1" dirty="0"/>
              <a:t>, Peter Liu, Julian Navarre, Rachel Packer, and Taylor Rotolo</a:t>
            </a:r>
          </a:p>
        </p:txBody>
      </p:sp>
    </p:spTree>
    <p:extLst>
      <p:ext uri="{BB962C8B-B14F-4D97-AF65-F5344CB8AC3E}">
        <p14:creationId xmlns:p14="http://schemas.microsoft.com/office/powerpoint/2010/main" val="3681391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Missing Values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F1770616-3DF5-4B4B-902F-1EF608E61E16}"/>
              </a:ext>
            </a:extLst>
          </p:cNvPr>
          <p:cNvPicPr>
            <a:picLocks noChangeAspect="1"/>
          </p:cNvPicPr>
          <p:nvPr/>
        </p:nvPicPr>
        <p:blipFill>
          <a:blip r:embed="rId3"/>
          <a:stretch>
            <a:fillRect/>
          </a:stretch>
        </p:blipFill>
        <p:spPr>
          <a:xfrm>
            <a:off x="4830410" y="168921"/>
            <a:ext cx="3569424" cy="6321605"/>
          </a:xfrm>
          <a:prstGeom prst="rect">
            <a:avLst/>
          </a:prstGeom>
        </p:spPr>
      </p:pic>
      <p:pic>
        <p:nvPicPr>
          <p:cNvPr id="6" name="Picture 5">
            <a:extLst>
              <a:ext uri="{FF2B5EF4-FFF2-40B4-BE49-F238E27FC236}">
                <a16:creationId xmlns:a16="http://schemas.microsoft.com/office/drawing/2014/main" id="{7D291E10-A808-47B8-AC52-B022D7A396B2}"/>
              </a:ext>
            </a:extLst>
          </p:cNvPr>
          <p:cNvPicPr>
            <a:picLocks noChangeAspect="1"/>
          </p:cNvPicPr>
          <p:nvPr/>
        </p:nvPicPr>
        <p:blipFill rotWithShape="1">
          <a:blip r:embed="rId4"/>
          <a:srcRect l="23856"/>
          <a:stretch/>
        </p:blipFill>
        <p:spPr>
          <a:xfrm>
            <a:off x="9073858" y="567770"/>
            <a:ext cx="2665563" cy="4062234"/>
          </a:xfrm>
          <a:prstGeom prst="rect">
            <a:avLst/>
          </a:prstGeom>
        </p:spPr>
      </p:pic>
      <p:sp>
        <p:nvSpPr>
          <p:cNvPr id="7" name="Arrow: Right 6">
            <a:extLst>
              <a:ext uri="{FF2B5EF4-FFF2-40B4-BE49-F238E27FC236}">
                <a16:creationId xmlns:a16="http://schemas.microsoft.com/office/drawing/2014/main" id="{D7B569E8-38C4-4D5B-8223-8D66B5A5EB30}"/>
              </a:ext>
            </a:extLst>
          </p:cNvPr>
          <p:cNvSpPr/>
          <p:nvPr/>
        </p:nvSpPr>
        <p:spPr>
          <a:xfrm>
            <a:off x="8737599" y="2793465"/>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511CE971-8FD7-4512-87B3-28F51CC61D06}"/>
              </a:ext>
            </a:extLst>
          </p:cNvPr>
          <p:cNvSpPr/>
          <p:nvPr/>
        </p:nvSpPr>
        <p:spPr>
          <a:xfrm>
            <a:off x="8729435" y="3183552"/>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60D111E-FA40-47DA-BA9C-0694FE2A8C6D}"/>
              </a:ext>
            </a:extLst>
          </p:cNvPr>
          <p:cNvSpPr/>
          <p:nvPr/>
        </p:nvSpPr>
        <p:spPr>
          <a:xfrm>
            <a:off x="8734878" y="3542072"/>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8C8093-4F2C-4253-9C82-0E273DAD034E}"/>
              </a:ext>
            </a:extLst>
          </p:cNvPr>
          <p:cNvSpPr/>
          <p:nvPr/>
        </p:nvSpPr>
        <p:spPr>
          <a:xfrm>
            <a:off x="8739122" y="3884971"/>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0158AD8-BCBF-4844-87F5-17F6989A8F29}"/>
              </a:ext>
            </a:extLst>
          </p:cNvPr>
          <p:cNvSpPr/>
          <p:nvPr/>
        </p:nvSpPr>
        <p:spPr>
          <a:xfrm>
            <a:off x="8729435" y="4259113"/>
            <a:ext cx="669472" cy="39188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AD5A3EE-5E94-4189-9822-19FBBB9E2659}"/>
              </a:ext>
            </a:extLst>
          </p:cNvPr>
          <p:cNvSpPr/>
          <p:nvPr/>
        </p:nvSpPr>
        <p:spPr>
          <a:xfrm>
            <a:off x="11051992" y="2843988"/>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663951A-1F8F-4018-84F5-FFCACFEBDBAD}"/>
              </a:ext>
            </a:extLst>
          </p:cNvPr>
          <p:cNvSpPr/>
          <p:nvPr/>
        </p:nvSpPr>
        <p:spPr>
          <a:xfrm>
            <a:off x="11051993" y="3224728"/>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8FD1FC8A-A110-4EB9-81E3-D960DC00C4FD}"/>
              </a:ext>
            </a:extLst>
          </p:cNvPr>
          <p:cNvSpPr/>
          <p:nvPr/>
        </p:nvSpPr>
        <p:spPr>
          <a:xfrm>
            <a:off x="11059886" y="3575437"/>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A707F88-526C-4B61-B7C1-F41C4186E909}"/>
              </a:ext>
            </a:extLst>
          </p:cNvPr>
          <p:cNvSpPr/>
          <p:nvPr/>
        </p:nvSpPr>
        <p:spPr>
          <a:xfrm>
            <a:off x="11051994" y="3936937"/>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0AEC0CA9-35FC-42FF-9B02-F921768B189D}"/>
              </a:ext>
            </a:extLst>
          </p:cNvPr>
          <p:cNvSpPr/>
          <p:nvPr/>
        </p:nvSpPr>
        <p:spPr>
          <a:xfrm>
            <a:off x="11059886" y="4320262"/>
            <a:ext cx="573949" cy="269586"/>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0B2BC97C-A1F0-422D-9EC8-A19A7AB7D0C2}"/>
              </a:ext>
            </a:extLst>
          </p:cNvPr>
          <p:cNvCxnSpPr>
            <a:cxnSpLocks/>
          </p:cNvCxnSpPr>
          <p:nvPr/>
        </p:nvCxnSpPr>
        <p:spPr>
          <a:xfrm>
            <a:off x="8389892" y="2754086"/>
            <a:ext cx="330976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E0948C7-DA90-4FD4-846E-B4D8741F9B06}"/>
              </a:ext>
            </a:extLst>
          </p:cNvPr>
          <p:cNvCxnSpPr>
            <a:cxnSpLocks/>
          </p:cNvCxnSpPr>
          <p:nvPr/>
        </p:nvCxnSpPr>
        <p:spPr>
          <a:xfrm>
            <a:off x="4908786" y="6555241"/>
            <a:ext cx="356029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6D5D24B-1233-4F30-B92E-77FCEFF3E425}"/>
              </a:ext>
            </a:extLst>
          </p:cNvPr>
          <p:cNvCxnSpPr>
            <a:cxnSpLocks/>
          </p:cNvCxnSpPr>
          <p:nvPr/>
        </p:nvCxnSpPr>
        <p:spPr>
          <a:xfrm flipH="1" flipV="1">
            <a:off x="8409521" y="2754086"/>
            <a:ext cx="59564" cy="3839256"/>
          </a:xfrm>
          <a:prstGeom prst="line">
            <a:avLst/>
          </a:prstGeom>
          <a:ln w="7620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EA594F4-9446-484B-906E-61EDF09FF161}"/>
              </a:ext>
            </a:extLst>
          </p:cNvPr>
          <p:cNvCxnSpPr>
            <a:cxnSpLocks/>
          </p:cNvCxnSpPr>
          <p:nvPr/>
        </p:nvCxnSpPr>
        <p:spPr>
          <a:xfrm>
            <a:off x="4908786" y="567770"/>
            <a:ext cx="0" cy="6025572"/>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C5DE2EF-E461-465B-B840-5922CD6EC8A4}"/>
              </a:ext>
            </a:extLst>
          </p:cNvPr>
          <p:cNvCxnSpPr>
            <a:cxnSpLocks/>
          </p:cNvCxnSpPr>
          <p:nvPr/>
        </p:nvCxnSpPr>
        <p:spPr>
          <a:xfrm flipV="1">
            <a:off x="4864421" y="546000"/>
            <a:ext cx="6800134" cy="21565"/>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C15CF7DF-9041-45B7-8A42-98D56C975AFF}"/>
              </a:ext>
            </a:extLst>
          </p:cNvPr>
          <p:cNvCxnSpPr>
            <a:cxnSpLocks/>
          </p:cNvCxnSpPr>
          <p:nvPr/>
        </p:nvCxnSpPr>
        <p:spPr>
          <a:xfrm>
            <a:off x="11665067" y="502522"/>
            <a:ext cx="0" cy="2251564"/>
          </a:xfrm>
          <a:prstGeom prst="line">
            <a:avLst/>
          </a:prstGeom>
          <a:ln w="76200"/>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C175EC18-FA5E-440B-B947-8C97BE395931}"/>
              </a:ext>
            </a:extLst>
          </p:cNvPr>
          <p:cNvPicPr>
            <a:picLocks noChangeAspect="1"/>
          </p:cNvPicPr>
          <p:nvPr/>
        </p:nvPicPr>
        <p:blipFill>
          <a:blip r:embed="rId5"/>
          <a:stretch>
            <a:fillRect/>
          </a:stretch>
        </p:blipFill>
        <p:spPr>
          <a:xfrm>
            <a:off x="9919063" y="219056"/>
            <a:ext cx="1714772" cy="267591"/>
          </a:xfrm>
          <a:prstGeom prst="rect">
            <a:avLst/>
          </a:prstGeom>
        </p:spPr>
      </p:pic>
      <p:sp>
        <p:nvSpPr>
          <p:cNvPr id="8" name="TextBox 7">
            <a:extLst>
              <a:ext uri="{FF2B5EF4-FFF2-40B4-BE49-F238E27FC236}">
                <a16:creationId xmlns:a16="http://schemas.microsoft.com/office/drawing/2014/main" id="{8AD912B2-C96E-41D2-981E-DA07DBC4CF03}"/>
              </a:ext>
            </a:extLst>
          </p:cNvPr>
          <p:cNvSpPr txBox="1"/>
          <p:nvPr/>
        </p:nvSpPr>
        <p:spPr>
          <a:xfrm>
            <a:off x="5625067" y="207241"/>
            <a:ext cx="1566872" cy="338554"/>
          </a:xfrm>
          <a:prstGeom prst="rect">
            <a:avLst/>
          </a:prstGeom>
          <a:noFill/>
        </p:spPr>
        <p:txBody>
          <a:bodyPr wrap="square" rtlCol="0">
            <a:spAutoFit/>
          </a:bodyPr>
          <a:lstStyle/>
          <a:p>
            <a:r>
              <a:rPr lang="en-US" sz="1600" b="1" dirty="0"/>
              <a:t>variable</a:t>
            </a:r>
          </a:p>
        </p:txBody>
      </p:sp>
      <p:sp>
        <p:nvSpPr>
          <p:cNvPr id="15" name="TextBox 14">
            <a:extLst>
              <a:ext uri="{FF2B5EF4-FFF2-40B4-BE49-F238E27FC236}">
                <a16:creationId xmlns:a16="http://schemas.microsoft.com/office/drawing/2014/main" id="{EACF316D-F1D5-449C-9172-1A42CBEE27C1}"/>
              </a:ext>
            </a:extLst>
          </p:cNvPr>
          <p:cNvSpPr txBox="1"/>
          <p:nvPr/>
        </p:nvSpPr>
        <p:spPr>
          <a:xfrm>
            <a:off x="9014072" y="192087"/>
            <a:ext cx="1566872" cy="338554"/>
          </a:xfrm>
          <a:prstGeom prst="rect">
            <a:avLst/>
          </a:prstGeom>
          <a:noFill/>
        </p:spPr>
        <p:txBody>
          <a:bodyPr wrap="square" rtlCol="0">
            <a:spAutoFit/>
          </a:bodyPr>
          <a:lstStyle/>
          <a:p>
            <a:r>
              <a:rPr lang="en-US" sz="1600" b="1" dirty="0"/>
              <a:t>variable</a:t>
            </a:r>
          </a:p>
        </p:txBody>
      </p:sp>
    </p:spTree>
    <p:extLst>
      <p:ext uri="{BB962C8B-B14F-4D97-AF65-F5344CB8AC3E}">
        <p14:creationId xmlns:p14="http://schemas.microsoft.com/office/powerpoint/2010/main" val="135136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4" grpId="0" animBg="1"/>
      <p:bldP spid="16" grpId="0" animBg="1"/>
      <p:bldP spid="18" grpId="0" animBg="1"/>
      <p:bldP spid="20" grpId="0" animBg="1"/>
      <p:bldP spid="21"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6000" b="1" dirty="0">
                <a:solidFill>
                  <a:srgbClr val="FFFFFF"/>
                </a:solidFill>
              </a:rPr>
              <a:t>sod: Linear Regression</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3"/>
          <a:srcRect l="23856" t="54851" b="34845"/>
          <a:stretch/>
        </p:blipFill>
        <p:spPr>
          <a:xfrm>
            <a:off x="3950977" y="102583"/>
            <a:ext cx="3395377" cy="533201"/>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3589592" y="105535"/>
            <a:ext cx="669472" cy="45089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a:off x="6478316" y="135041"/>
            <a:ext cx="669472" cy="391885"/>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F8F38C15-E01D-4BB8-A564-171F8CB13C13}"/>
              </a:ext>
            </a:extLst>
          </p:cNvPr>
          <p:cNvPicPr>
            <a:picLocks noChangeAspect="1"/>
          </p:cNvPicPr>
          <p:nvPr/>
        </p:nvPicPr>
        <p:blipFill>
          <a:blip r:embed="rId4"/>
          <a:stretch>
            <a:fillRect/>
          </a:stretch>
        </p:blipFill>
        <p:spPr>
          <a:xfrm>
            <a:off x="4259064" y="2351266"/>
            <a:ext cx="7057589" cy="2623175"/>
          </a:xfrm>
          <a:prstGeom prst="rect">
            <a:avLst/>
          </a:prstGeom>
        </p:spPr>
      </p:pic>
      <p:pic>
        <p:nvPicPr>
          <p:cNvPr id="17" name="Picture 16">
            <a:extLst>
              <a:ext uri="{FF2B5EF4-FFF2-40B4-BE49-F238E27FC236}">
                <a16:creationId xmlns:a16="http://schemas.microsoft.com/office/drawing/2014/main" id="{3A8F656B-B6E1-4881-8FBD-8D5DAB138282}"/>
              </a:ext>
            </a:extLst>
          </p:cNvPr>
          <p:cNvPicPr>
            <a:picLocks noChangeAspect="1"/>
          </p:cNvPicPr>
          <p:nvPr/>
        </p:nvPicPr>
        <p:blipFill>
          <a:blip r:embed="rId5"/>
          <a:stretch>
            <a:fillRect/>
          </a:stretch>
        </p:blipFill>
        <p:spPr>
          <a:xfrm>
            <a:off x="4259064" y="5019137"/>
            <a:ext cx="4851429" cy="1733327"/>
          </a:xfrm>
          <a:prstGeom prst="rect">
            <a:avLst/>
          </a:prstGeom>
        </p:spPr>
      </p:pic>
      <p:sp>
        <p:nvSpPr>
          <p:cNvPr id="21" name="Rectangle 20">
            <a:extLst>
              <a:ext uri="{FF2B5EF4-FFF2-40B4-BE49-F238E27FC236}">
                <a16:creationId xmlns:a16="http://schemas.microsoft.com/office/drawing/2014/main" id="{B99DDCB9-DDF4-47E9-A639-86B4656443A5}"/>
              </a:ext>
            </a:extLst>
          </p:cNvPr>
          <p:cNvSpPr/>
          <p:nvPr/>
        </p:nvSpPr>
        <p:spPr>
          <a:xfrm>
            <a:off x="4099788" y="675353"/>
            <a:ext cx="6096000" cy="1631216"/>
          </a:xfrm>
          <a:prstGeom prst="rect">
            <a:avLst/>
          </a:prstGeom>
        </p:spPr>
        <p:txBody>
          <a:bodyPr>
            <a:spAutoFit/>
          </a:bodyPr>
          <a:lstStyle/>
          <a:p>
            <a:pPr marL="285750" indent="-285750">
              <a:buFont typeface="Arial" panose="020B0604020202020204" pitchFamily="34" charset="0"/>
              <a:buChar char="•"/>
            </a:pPr>
            <a:r>
              <a:rPr lang="en-US" sz="2000" dirty="0"/>
              <a:t>High sodium levels can be a cause of increased blood pressure; it can also lead to Coronary Artery Disease and other cardiovascular health issues</a:t>
            </a:r>
          </a:p>
          <a:p>
            <a:pPr marL="742950" lvl="1" indent="-285750">
              <a:buFont typeface="Arial" panose="020B0604020202020204" pitchFamily="34" charset="0"/>
              <a:buChar char="•"/>
            </a:pPr>
            <a:r>
              <a:rPr lang="en-US" sz="2000" dirty="0"/>
              <a:t>Source(s): </a:t>
            </a:r>
            <a:r>
              <a:rPr lang="en-US" sz="2000" dirty="0">
                <a:hlinkClick r:id="rId6"/>
              </a:rPr>
              <a:t>CDC Sodium Excretion</a:t>
            </a:r>
            <a:r>
              <a:rPr lang="en-US" sz="2000" dirty="0"/>
              <a:t>, </a:t>
            </a:r>
            <a:r>
              <a:rPr lang="en-US" sz="2000" dirty="0">
                <a:hlinkClick r:id="rId7"/>
              </a:rPr>
              <a:t>CDC Heart Disease</a:t>
            </a:r>
            <a:r>
              <a:rPr lang="en-US" sz="2000" dirty="0"/>
              <a:t> </a:t>
            </a:r>
          </a:p>
        </p:txBody>
      </p:sp>
    </p:spTree>
    <p:extLst>
      <p:ext uri="{BB962C8B-B14F-4D97-AF65-F5344CB8AC3E}">
        <p14:creationId xmlns:p14="http://schemas.microsoft.com/office/powerpoint/2010/main" val="3218231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02239" cy="4461163"/>
          </a:xfrm>
        </p:spPr>
        <p:txBody>
          <a:bodyPr>
            <a:normAutofit/>
          </a:bodyPr>
          <a:lstStyle/>
          <a:p>
            <a:r>
              <a:rPr lang="en-US" sz="6000" b="1" dirty="0">
                <a:solidFill>
                  <a:srgbClr val="FFFFFF"/>
                </a:solidFill>
              </a:rPr>
              <a:t>pot: Removed</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2"/>
          <a:srcRect l="23856" t="62926" b="26011"/>
          <a:stretch/>
        </p:blipFill>
        <p:spPr>
          <a:xfrm>
            <a:off x="4338341" y="256074"/>
            <a:ext cx="3515318" cy="592672"/>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3935300" y="276918"/>
            <a:ext cx="742387" cy="55098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a:off x="6969969" y="373948"/>
            <a:ext cx="669472" cy="356921"/>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C1CC296E-E283-49B5-A380-7D64545303D2}"/>
              </a:ext>
            </a:extLst>
          </p:cNvPr>
          <p:cNvSpPr txBox="1"/>
          <p:nvPr/>
        </p:nvSpPr>
        <p:spPr>
          <a:xfrm>
            <a:off x="4008493" y="1025544"/>
            <a:ext cx="6088007" cy="646331"/>
          </a:xfrm>
          <a:prstGeom prst="rect">
            <a:avLst/>
          </a:prstGeom>
          <a:noFill/>
        </p:spPr>
        <p:txBody>
          <a:bodyPr wrap="square" rtlCol="0">
            <a:spAutoFit/>
          </a:bodyPr>
          <a:lstStyle/>
          <a:p>
            <a:pPr marL="742950" lvl="1" indent="-285750">
              <a:buFont typeface="Arial" panose="020B0604020202020204" pitchFamily="34" charset="0"/>
              <a:buChar char="•"/>
            </a:pPr>
            <a:r>
              <a:rPr lang="en-US" b="1" dirty="0">
                <a:highlight>
                  <a:srgbClr val="FFFF00"/>
                </a:highlight>
              </a:rPr>
              <a:t>H</a:t>
            </a:r>
            <a:r>
              <a:rPr lang="en-US" b="1" baseline="-25000" dirty="0">
                <a:highlight>
                  <a:srgbClr val="FFFF00"/>
                </a:highlight>
              </a:rPr>
              <a:t>0</a:t>
            </a:r>
            <a:r>
              <a:rPr lang="en-US" b="1" dirty="0">
                <a:highlight>
                  <a:srgbClr val="FFFF00"/>
                </a:highlight>
              </a:rPr>
              <a:t>: </a:t>
            </a:r>
            <a:r>
              <a:rPr lang="en-US" dirty="0">
                <a:highlight>
                  <a:srgbClr val="FFFF00"/>
                </a:highlight>
              </a:rPr>
              <a:t>σ</a:t>
            </a:r>
            <a:r>
              <a:rPr lang="en-US" baseline="30000" dirty="0">
                <a:highlight>
                  <a:srgbClr val="FFFF00"/>
                </a:highlight>
              </a:rPr>
              <a:t>2</a:t>
            </a:r>
            <a:r>
              <a:rPr lang="en-US" dirty="0">
                <a:highlight>
                  <a:srgbClr val="FFFF00"/>
                </a:highlight>
              </a:rPr>
              <a:t> </a:t>
            </a:r>
            <a:r>
              <a:rPr lang="en-US" baseline="-25000" dirty="0">
                <a:highlight>
                  <a:srgbClr val="FFFF00"/>
                </a:highlight>
              </a:rPr>
              <a:t>1 </a:t>
            </a:r>
            <a:r>
              <a:rPr lang="en-US" dirty="0">
                <a:highlight>
                  <a:srgbClr val="FFFF00"/>
                </a:highlight>
              </a:rPr>
              <a:t>  =  σ</a:t>
            </a:r>
            <a:r>
              <a:rPr lang="en-US" baseline="30000" dirty="0">
                <a:highlight>
                  <a:srgbClr val="FFFF00"/>
                </a:highlight>
              </a:rPr>
              <a:t>2</a:t>
            </a:r>
            <a:r>
              <a:rPr lang="en-US" dirty="0">
                <a:highlight>
                  <a:srgbClr val="FFFF00"/>
                </a:highlight>
              </a:rPr>
              <a:t> </a:t>
            </a:r>
            <a:r>
              <a:rPr lang="en-US" baseline="-25000" dirty="0">
                <a:highlight>
                  <a:srgbClr val="FFFF00"/>
                </a:highlight>
              </a:rPr>
              <a:t>2 </a:t>
            </a:r>
            <a:r>
              <a:rPr lang="en-US" dirty="0">
                <a:highlight>
                  <a:srgbClr val="FFFF00"/>
                </a:highlight>
              </a:rPr>
              <a:t> </a:t>
            </a:r>
            <a:r>
              <a:rPr lang="en-US" b="1" i="1" dirty="0">
                <a:sym typeface="Wingdings" panose="05000000000000000000" pitchFamily="2" charset="2"/>
              </a:rPr>
              <a:t> Do NOT reject Null Hypothesis</a:t>
            </a:r>
            <a:r>
              <a:rPr lang="en-US" b="1" i="1" dirty="0"/>
              <a:t> </a:t>
            </a:r>
          </a:p>
          <a:p>
            <a:pPr marL="742950" lvl="1" indent="-285750">
              <a:buFont typeface="Arial" panose="020B0604020202020204" pitchFamily="34" charset="0"/>
              <a:buChar char="•"/>
            </a:pPr>
            <a:r>
              <a:rPr lang="en-US" b="1" dirty="0"/>
              <a:t>H</a:t>
            </a:r>
            <a:r>
              <a:rPr lang="en-US" b="1" baseline="-25000" dirty="0"/>
              <a:t>1</a:t>
            </a:r>
            <a:r>
              <a:rPr lang="en-US" b="1" dirty="0"/>
              <a:t>: </a:t>
            </a:r>
            <a:r>
              <a:rPr lang="en-US" dirty="0"/>
              <a:t>σ</a:t>
            </a:r>
            <a:r>
              <a:rPr lang="en-US" baseline="30000" dirty="0"/>
              <a:t>2</a:t>
            </a:r>
            <a:r>
              <a:rPr lang="en-US" dirty="0"/>
              <a:t> </a:t>
            </a:r>
            <a:r>
              <a:rPr lang="en-US" baseline="-25000" dirty="0"/>
              <a:t>1 </a:t>
            </a:r>
            <a:r>
              <a:rPr lang="en-US" dirty="0"/>
              <a:t>  ≠  σ</a:t>
            </a:r>
            <a:r>
              <a:rPr lang="en-US" baseline="30000" dirty="0"/>
              <a:t>2</a:t>
            </a:r>
            <a:r>
              <a:rPr lang="en-US" dirty="0"/>
              <a:t> </a:t>
            </a:r>
            <a:r>
              <a:rPr lang="en-US" baseline="-25000" dirty="0"/>
              <a:t>2 </a:t>
            </a:r>
            <a:endParaRPr lang="en-US" dirty="0"/>
          </a:p>
        </p:txBody>
      </p:sp>
      <p:pic>
        <p:nvPicPr>
          <p:cNvPr id="12" name="Picture 11">
            <a:extLst>
              <a:ext uri="{FF2B5EF4-FFF2-40B4-BE49-F238E27FC236}">
                <a16:creationId xmlns:a16="http://schemas.microsoft.com/office/drawing/2014/main" id="{EC836D58-51EE-4F1F-9875-64D027712AC8}"/>
              </a:ext>
            </a:extLst>
          </p:cNvPr>
          <p:cNvPicPr>
            <a:picLocks noChangeAspect="1"/>
          </p:cNvPicPr>
          <p:nvPr/>
        </p:nvPicPr>
        <p:blipFill rotWithShape="1">
          <a:blip r:embed="rId3"/>
          <a:srcRect t="7330"/>
          <a:stretch/>
        </p:blipFill>
        <p:spPr>
          <a:xfrm>
            <a:off x="4134584" y="1671875"/>
            <a:ext cx="6163519" cy="2520436"/>
          </a:xfrm>
          <a:prstGeom prst="rect">
            <a:avLst/>
          </a:prstGeom>
        </p:spPr>
      </p:pic>
      <p:pic>
        <p:nvPicPr>
          <p:cNvPr id="14" name="Picture 13">
            <a:extLst>
              <a:ext uri="{FF2B5EF4-FFF2-40B4-BE49-F238E27FC236}">
                <a16:creationId xmlns:a16="http://schemas.microsoft.com/office/drawing/2014/main" id="{32E877D2-10F8-4738-B861-D3BE2AC653E7}"/>
              </a:ext>
            </a:extLst>
          </p:cNvPr>
          <p:cNvPicPr>
            <a:picLocks noChangeAspect="1"/>
          </p:cNvPicPr>
          <p:nvPr/>
        </p:nvPicPr>
        <p:blipFill>
          <a:blip r:embed="rId4"/>
          <a:stretch>
            <a:fillRect/>
          </a:stretch>
        </p:blipFill>
        <p:spPr>
          <a:xfrm>
            <a:off x="4003408" y="4696675"/>
            <a:ext cx="3751112" cy="1727262"/>
          </a:xfrm>
          <a:prstGeom prst="rect">
            <a:avLst/>
          </a:prstGeom>
        </p:spPr>
      </p:pic>
      <p:sp>
        <p:nvSpPr>
          <p:cNvPr id="15" name="TextBox 14">
            <a:extLst>
              <a:ext uri="{FF2B5EF4-FFF2-40B4-BE49-F238E27FC236}">
                <a16:creationId xmlns:a16="http://schemas.microsoft.com/office/drawing/2014/main" id="{932E3BE2-7882-4E22-904B-961C9165A3D0}"/>
              </a:ext>
            </a:extLst>
          </p:cNvPr>
          <p:cNvSpPr txBox="1"/>
          <p:nvPr/>
        </p:nvSpPr>
        <p:spPr>
          <a:xfrm>
            <a:off x="10364697" y="3429000"/>
            <a:ext cx="1404257" cy="646331"/>
          </a:xfrm>
          <a:prstGeom prst="rect">
            <a:avLst/>
          </a:prstGeom>
          <a:ln w="28575">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3600" dirty="0">
                <a:latin typeface="Angsana New" panose="020B0502040204020203" pitchFamily="18" charset="-34"/>
                <a:cs typeface="Angsana New" panose="020B0502040204020203" pitchFamily="18" charset="-34"/>
              </a:rPr>
              <a:t> </a:t>
            </a:r>
            <a:r>
              <a:rPr lang="el-GR" sz="3600" b="1" dirty="0">
                <a:latin typeface="Angsana New" panose="020B0502040204020203" pitchFamily="18" charset="-34"/>
                <a:cs typeface="Angsana New" panose="020B0502040204020203" pitchFamily="18" charset="-34"/>
              </a:rPr>
              <a:t>α</a:t>
            </a:r>
            <a:r>
              <a:rPr lang="en-US" sz="3600" b="1" dirty="0">
                <a:latin typeface="Angsana New" panose="020B0502040204020203" pitchFamily="18" charset="-34"/>
                <a:cs typeface="Angsana New" panose="020B0502040204020203" pitchFamily="18" charset="-34"/>
              </a:rPr>
              <a:t> = 0.05</a:t>
            </a:r>
            <a:endParaRPr lang="en-US" sz="3600" b="1" dirty="0"/>
          </a:p>
        </p:txBody>
      </p:sp>
      <p:sp>
        <p:nvSpPr>
          <p:cNvPr id="16" name="Rectangle: Rounded Corners 15">
            <a:extLst>
              <a:ext uri="{FF2B5EF4-FFF2-40B4-BE49-F238E27FC236}">
                <a16:creationId xmlns:a16="http://schemas.microsoft.com/office/drawing/2014/main" id="{2B5A4719-4BA7-441B-8271-68D842DEA5DB}"/>
              </a:ext>
            </a:extLst>
          </p:cNvPr>
          <p:cNvSpPr/>
          <p:nvPr/>
        </p:nvSpPr>
        <p:spPr>
          <a:xfrm>
            <a:off x="10465923" y="3527091"/>
            <a:ext cx="1286011" cy="478972"/>
          </a:xfrm>
          <a:prstGeom prst="roundRect">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B62DF99D-F59A-4D5C-831D-94D610FCEAB6}"/>
              </a:ext>
            </a:extLst>
          </p:cNvPr>
          <p:cNvPicPr>
            <a:picLocks noChangeAspect="1"/>
          </p:cNvPicPr>
          <p:nvPr/>
        </p:nvPicPr>
        <p:blipFill rotWithShape="1">
          <a:blip r:embed="rId5"/>
          <a:srcRect t="13163" r="28748" b="32439"/>
          <a:stretch/>
        </p:blipFill>
        <p:spPr>
          <a:xfrm>
            <a:off x="7787566" y="4125930"/>
            <a:ext cx="4252148" cy="2532849"/>
          </a:xfrm>
          <a:prstGeom prst="rect">
            <a:avLst/>
          </a:prstGeom>
        </p:spPr>
      </p:pic>
      <p:sp>
        <p:nvSpPr>
          <p:cNvPr id="17" name="Rectangle: Rounded Corners 16">
            <a:extLst>
              <a:ext uri="{FF2B5EF4-FFF2-40B4-BE49-F238E27FC236}">
                <a16:creationId xmlns:a16="http://schemas.microsoft.com/office/drawing/2014/main" id="{440842CC-2DD8-484E-9AB2-D5CC4F4BAB92}"/>
              </a:ext>
            </a:extLst>
          </p:cNvPr>
          <p:cNvSpPr/>
          <p:nvPr/>
        </p:nvSpPr>
        <p:spPr>
          <a:xfrm>
            <a:off x="7853659" y="5812971"/>
            <a:ext cx="2177527" cy="20682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40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901502" cy="4461163"/>
          </a:xfrm>
        </p:spPr>
        <p:txBody>
          <a:bodyPr>
            <a:normAutofit/>
          </a:bodyPr>
          <a:lstStyle/>
          <a:p>
            <a:r>
              <a:rPr lang="en-US" sz="5400" b="1" dirty="0" err="1">
                <a:solidFill>
                  <a:srgbClr val="FFFFFF"/>
                </a:solidFill>
              </a:rPr>
              <a:t>wc</a:t>
            </a:r>
            <a:r>
              <a:rPr lang="en-US" sz="5400" b="1" dirty="0">
                <a:solidFill>
                  <a:srgbClr val="FFFFFF"/>
                </a:solidFill>
              </a:rPr>
              <a:t>: Used Hypertension</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3"/>
          <a:srcRect l="23856" t="71465" b="17381"/>
          <a:stretch/>
        </p:blipFill>
        <p:spPr>
          <a:xfrm>
            <a:off x="4855838" y="524960"/>
            <a:ext cx="3515318" cy="599324"/>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4608301" y="597646"/>
            <a:ext cx="742387" cy="55098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a:off x="7497119" y="619853"/>
            <a:ext cx="742387" cy="453951"/>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C1CC296E-E283-49B5-A380-7D64545303D2}"/>
              </a:ext>
            </a:extLst>
          </p:cNvPr>
          <p:cNvSpPr txBox="1"/>
          <p:nvPr/>
        </p:nvSpPr>
        <p:spPr>
          <a:xfrm>
            <a:off x="4608301" y="1452929"/>
            <a:ext cx="5651485" cy="2616101"/>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t>A link was found between hypertension and elevated white blood cell levels </a:t>
            </a:r>
          </a:p>
          <a:p>
            <a:pPr marL="800100" lvl="1" indent="-342900" fontAlgn="base">
              <a:buFont typeface="Arial" panose="020B0604020202020204" pitchFamily="34" charset="0"/>
              <a:buChar char="•"/>
            </a:pPr>
            <a:r>
              <a:rPr lang="en-US" sz="2400" dirty="0">
                <a:hlinkClick r:id="rId4"/>
              </a:rPr>
              <a:t>Source: Journal of Human Hypertension</a:t>
            </a:r>
            <a:endParaRPr lang="en-US" sz="2400" dirty="0"/>
          </a:p>
          <a:p>
            <a:pPr marL="342900" indent="-342900" fontAlgn="base">
              <a:buFont typeface="Arial" panose="020B0604020202020204" pitchFamily="34" charset="0"/>
              <a:buChar char="•"/>
            </a:pPr>
            <a:r>
              <a:rPr lang="en-US" sz="2400" dirty="0"/>
              <a:t>Missing </a:t>
            </a:r>
            <a:r>
              <a:rPr lang="en-US" sz="2400" dirty="0" err="1"/>
              <a:t>wc</a:t>
            </a:r>
            <a:r>
              <a:rPr lang="en-US" sz="2400" dirty="0"/>
              <a:t> values were imputed with the average </a:t>
            </a:r>
            <a:r>
              <a:rPr lang="en-US" sz="2400" dirty="0" err="1"/>
              <a:t>wc</a:t>
            </a:r>
            <a:r>
              <a:rPr lang="en-US" sz="2400" dirty="0"/>
              <a:t> for </a:t>
            </a:r>
            <a:r>
              <a:rPr lang="en-US" sz="2400" dirty="0" err="1"/>
              <a:t>htn</a:t>
            </a:r>
            <a:r>
              <a:rPr lang="en-US" sz="2400" dirty="0"/>
              <a:t> = no / yes</a:t>
            </a:r>
          </a:p>
          <a:p>
            <a:pPr fontAlgn="base"/>
            <a:endParaRPr lang="en-US" sz="2000" dirty="0"/>
          </a:p>
        </p:txBody>
      </p:sp>
      <p:pic>
        <p:nvPicPr>
          <p:cNvPr id="8" name="Picture 7">
            <a:extLst>
              <a:ext uri="{FF2B5EF4-FFF2-40B4-BE49-F238E27FC236}">
                <a16:creationId xmlns:a16="http://schemas.microsoft.com/office/drawing/2014/main" id="{F7E246CE-83A1-4DF7-82ED-9387DCBF1C36}"/>
              </a:ext>
            </a:extLst>
          </p:cNvPr>
          <p:cNvPicPr>
            <a:picLocks noChangeAspect="1"/>
          </p:cNvPicPr>
          <p:nvPr/>
        </p:nvPicPr>
        <p:blipFill>
          <a:blip r:embed="rId5"/>
          <a:stretch>
            <a:fillRect/>
          </a:stretch>
        </p:blipFill>
        <p:spPr>
          <a:xfrm>
            <a:off x="5112082" y="4069030"/>
            <a:ext cx="4575180" cy="1865609"/>
          </a:xfrm>
          <a:prstGeom prst="rect">
            <a:avLst/>
          </a:prstGeom>
        </p:spPr>
      </p:pic>
    </p:spTree>
    <p:extLst>
      <p:ext uri="{BB962C8B-B14F-4D97-AF65-F5344CB8AC3E}">
        <p14:creationId xmlns:p14="http://schemas.microsoft.com/office/powerpoint/2010/main" val="175651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724610" cy="4461163"/>
          </a:xfrm>
        </p:spPr>
        <p:txBody>
          <a:bodyPr>
            <a:normAutofit/>
          </a:bodyPr>
          <a:lstStyle/>
          <a:p>
            <a:r>
              <a:rPr lang="en-US" sz="6000" b="1" dirty="0" err="1">
                <a:solidFill>
                  <a:srgbClr val="FFFFFF"/>
                </a:solidFill>
              </a:rPr>
              <a:t>rc</a:t>
            </a:r>
            <a:r>
              <a:rPr lang="en-US" sz="6000" b="1" dirty="0">
                <a:solidFill>
                  <a:srgbClr val="FFFFFF"/>
                </a:solidFill>
              </a:rPr>
              <a:t>: Linear Regression</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2"/>
          <a:srcRect l="23856" t="81052" b="8000"/>
          <a:stretch/>
        </p:blipFill>
        <p:spPr>
          <a:xfrm>
            <a:off x="3588982" y="135006"/>
            <a:ext cx="3515318" cy="586530"/>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3424885" y="170553"/>
            <a:ext cx="742387" cy="55098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flipV="1">
            <a:off x="6224083" y="206542"/>
            <a:ext cx="742387" cy="412535"/>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7E3FCDE6-78F7-4310-B1E5-BFCF9AE2F47B}"/>
              </a:ext>
            </a:extLst>
          </p:cNvPr>
          <p:cNvPicPr>
            <a:picLocks noChangeAspect="1"/>
          </p:cNvPicPr>
          <p:nvPr/>
        </p:nvPicPr>
        <p:blipFill>
          <a:blip r:embed="rId3"/>
          <a:stretch>
            <a:fillRect/>
          </a:stretch>
        </p:blipFill>
        <p:spPr>
          <a:xfrm>
            <a:off x="10992448" y="3771901"/>
            <a:ext cx="950747" cy="2926556"/>
          </a:xfrm>
          <a:prstGeom prst="rect">
            <a:avLst/>
          </a:prstGeom>
        </p:spPr>
      </p:pic>
      <p:sp>
        <p:nvSpPr>
          <p:cNvPr id="19" name="TextBox 18">
            <a:extLst>
              <a:ext uri="{FF2B5EF4-FFF2-40B4-BE49-F238E27FC236}">
                <a16:creationId xmlns:a16="http://schemas.microsoft.com/office/drawing/2014/main" id="{ADC00E23-38D4-46F1-9010-594A40D2CD40}"/>
              </a:ext>
            </a:extLst>
          </p:cNvPr>
          <p:cNvSpPr txBox="1"/>
          <p:nvPr/>
        </p:nvSpPr>
        <p:spPr>
          <a:xfrm>
            <a:off x="3796078" y="864338"/>
            <a:ext cx="6858001" cy="1292662"/>
          </a:xfrm>
          <a:prstGeom prst="rect">
            <a:avLst/>
          </a:prstGeom>
          <a:noFill/>
        </p:spPr>
        <p:txBody>
          <a:bodyPr wrap="square" rtlCol="0">
            <a:spAutoFit/>
          </a:bodyPr>
          <a:lstStyle/>
          <a:p>
            <a:pPr marL="342900" indent="-342900">
              <a:buFont typeface="Arial" panose="020B0604020202020204" pitchFamily="34" charset="0"/>
              <a:buChar char="•"/>
            </a:pPr>
            <a:r>
              <a:rPr lang="en-US" sz="2000" dirty="0"/>
              <a:t>We identified the variable </a:t>
            </a:r>
            <a:r>
              <a:rPr lang="en-US" sz="2000" dirty="0" err="1"/>
              <a:t>hemo</a:t>
            </a:r>
            <a:r>
              <a:rPr lang="en-US" sz="2000" dirty="0"/>
              <a:t> (hemoglobin) which is most correlated with </a:t>
            </a:r>
            <a:r>
              <a:rPr lang="en-US" sz="2000" dirty="0" err="1"/>
              <a:t>rc</a:t>
            </a:r>
            <a:r>
              <a:rPr lang="en-US" sz="2000" dirty="0"/>
              <a:t> (red blood cell count)</a:t>
            </a:r>
          </a:p>
          <a:p>
            <a:pPr marL="800100" lvl="1" indent="-342900">
              <a:buFont typeface="Arial" panose="020B0604020202020204" pitchFamily="34" charset="0"/>
              <a:buChar char="•"/>
            </a:pPr>
            <a:r>
              <a:rPr lang="en-US" dirty="0"/>
              <a:t>Hemoglobin is the oxygen-carrying protein in red blood cells</a:t>
            </a:r>
          </a:p>
          <a:p>
            <a:pPr marL="800100" lvl="1" indent="-342900">
              <a:buFont typeface="Arial" panose="020B0604020202020204" pitchFamily="34" charset="0"/>
              <a:buChar char="•"/>
            </a:pPr>
            <a:r>
              <a:rPr lang="en-US" sz="2000" dirty="0"/>
              <a:t>Source: </a:t>
            </a:r>
            <a:r>
              <a:rPr lang="en-US" sz="2000" dirty="0">
                <a:hlinkClick r:id="rId4"/>
              </a:rPr>
              <a:t>Complete Blood Count</a:t>
            </a:r>
            <a:endParaRPr lang="en-US" sz="2000" dirty="0"/>
          </a:p>
        </p:txBody>
      </p:sp>
      <p:pic>
        <p:nvPicPr>
          <p:cNvPr id="21" name="Picture 20">
            <a:extLst>
              <a:ext uri="{FF2B5EF4-FFF2-40B4-BE49-F238E27FC236}">
                <a16:creationId xmlns:a16="http://schemas.microsoft.com/office/drawing/2014/main" id="{D527D4A1-9D60-4B00-B69E-E065213DC8FE}"/>
              </a:ext>
            </a:extLst>
          </p:cNvPr>
          <p:cNvPicPr>
            <a:picLocks noChangeAspect="1"/>
          </p:cNvPicPr>
          <p:nvPr/>
        </p:nvPicPr>
        <p:blipFill>
          <a:blip r:embed="rId5"/>
          <a:stretch>
            <a:fillRect/>
          </a:stretch>
        </p:blipFill>
        <p:spPr>
          <a:xfrm>
            <a:off x="4209840" y="2299803"/>
            <a:ext cx="6722606" cy="2523253"/>
          </a:xfrm>
          <a:prstGeom prst="rect">
            <a:avLst/>
          </a:prstGeom>
        </p:spPr>
      </p:pic>
      <p:pic>
        <p:nvPicPr>
          <p:cNvPr id="23" name="Picture 22">
            <a:extLst>
              <a:ext uri="{FF2B5EF4-FFF2-40B4-BE49-F238E27FC236}">
                <a16:creationId xmlns:a16="http://schemas.microsoft.com/office/drawing/2014/main" id="{67749367-6807-40CE-884D-344BDCE156C9}"/>
              </a:ext>
            </a:extLst>
          </p:cNvPr>
          <p:cNvPicPr>
            <a:picLocks noChangeAspect="1"/>
          </p:cNvPicPr>
          <p:nvPr/>
        </p:nvPicPr>
        <p:blipFill>
          <a:blip r:embed="rId6"/>
          <a:stretch>
            <a:fillRect/>
          </a:stretch>
        </p:blipFill>
        <p:spPr>
          <a:xfrm>
            <a:off x="4024519" y="4816846"/>
            <a:ext cx="5184992" cy="1877742"/>
          </a:xfrm>
          <a:prstGeom prst="rect">
            <a:avLst/>
          </a:prstGeom>
        </p:spPr>
      </p:pic>
      <p:pic>
        <p:nvPicPr>
          <p:cNvPr id="11" name="Picture 10">
            <a:extLst>
              <a:ext uri="{FF2B5EF4-FFF2-40B4-BE49-F238E27FC236}">
                <a16:creationId xmlns:a16="http://schemas.microsoft.com/office/drawing/2014/main" id="{A349F052-CDA1-454B-96CC-740541CB54A1}"/>
              </a:ext>
            </a:extLst>
          </p:cNvPr>
          <p:cNvPicPr>
            <a:picLocks noChangeAspect="1"/>
          </p:cNvPicPr>
          <p:nvPr/>
        </p:nvPicPr>
        <p:blipFill>
          <a:blip r:embed="rId7"/>
          <a:stretch>
            <a:fillRect/>
          </a:stretch>
        </p:blipFill>
        <p:spPr>
          <a:xfrm>
            <a:off x="9447522" y="3997624"/>
            <a:ext cx="1560662" cy="2700833"/>
          </a:xfrm>
          <a:prstGeom prst="rect">
            <a:avLst/>
          </a:prstGeom>
        </p:spPr>
      </p:pic>
      <p:sp>
        <p:nvSpPr>
          <p:cNvPr id="24" name="Rectangle: Rounded Corners 23">
            <a:extLst>
              <a:ext uri="{FF2B5EF4-FFF2-40B4-BE49-F238E27FC236}">
                <a16:creationId xmlns:a16="http://schemas.microsoft.com/office/drawing/2014/main" id="{8E0871B2-880B-4E37-AC10-7EEB0BF969BC}"/>
              </a:ext>
            </a:extLst>
          </p:cNvPr>
          <p:cNvSpPr/>
          <p:nvPr/>
        </p:nvSpPr>
        <p:spPr>
          <a:xfrm>
            <a:off x="9447522" y="5560306"/>
            <a:ext cx="2495673" cy="23633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50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724610" cy="4461163"/>
          </a:xfrm>
        </p:spPr>
        <p:txBody>
          <a:bodyPr>
            <a:normAutofit/>
          </a:bodyPr>
          <a:lstStyle/>
          <a:p>
            <a:r>
              <a:rPr lang="en-US" sz="6000" b="1" dirty="0" err="1">
                <a:solidFill>
                  <a:srgbClr val="FFFFFF"/>
                </a:solidFill>
              </a:rPr>
              <a:t>rbc</a:t>
            </a:r>
            <a:r>
              <a:rPr lang="en-US" sz="6000" b="1" dirty="0">
                <a:solidFill>
                  <a:srgbClr val="FFFFFF"/>
                </a:solidFill>
              </a:rPr>
              <a:t>: Linear Regression</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A45989A0-EF22-49A6-B523-96011A8F206C}"/>
              </a:ext>
            </a:extLst>
          </p:cNvPr>
          <p:cNvPicPr>
            <a:picLocks noChangeAspect="1"/>
          </p:cNvPicPr>
          <p:nvPr/>
        </p:nvPicPr>
        <p:blipFill rotWithShape="1">
          <a:blip r:embed="rId2"/>
          <a:srcRect l="23855" t="90221" r="540" b="-702"/>
          <a:stretch/>
        </p:blipFill>
        <p:spPr>
          <a:xfrm>
            <a:off x="3929261" y="514546"/>
            <a:ext cx="3682506" cy="592417"/>
          </a:xfrm>
          <a:prstGeom prst="rect">
            <a:avLst/>
          </a:prstGeom>
        </p:spPr>
      </p:pic>
      <p:sp>
        <p:nvSpPr>
          <p:cNvPr id="9" name="Arrow: Right 8">
            <a:extLst>
              <a:ext uri="{FF2B5EF4-FFF2-40B4-BE49-F238E27FC236}">
                <a16:creationId xmlns:a16="http://schemas.microsoft.com/office/drawing/2014/main" id="{23250C54-E477-4FA6-B385-BB35B20C5E01}"/>
              </a:ext>
            </a:extLst>
          </p:cNvPr>
          <p:cNvSpPr/>
          <p:nvPr/>
        </p:nvSpPr>
        <p:spPr>
          <a:xfrm>
            <a:off x="3549065" y="514546"/>
            <a:ext cx="831775" cy="64204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6B3604E-91F6-411C-A2AF-0002F96FED88}"/>
              </a:ext>
            </a:extLst>
          </p:cNvPr>
          <p:cNvSpPr/>
          <p:nvPr/>
        </p:nvSpPr>
        <p:spPr>
          <a:xfrm flipV="1">
            <a:off x="6678120" y="604485"/>
            <a:ext cx="742387" cy="412535"/>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6F217-FD29-4A05-8B46-86A417D942FA}"/>
              </a:ext>
            </a:extLst>
          </p:cNvPr>
          <p:cNvSpPr/>
          <p:nvPr/>
        </p:nvSpPr>
        <p:spPr>
          <a:xfrm>
            <a:off x="4380840" y="1459247"/>
            <a:ext cx="5553454" cy="400110"/>
          </a:xfrm>
          <a:prstGeom prst="rect">
            <a:avLst/>
          </a:prstGeom>
        </p:spPr>
        <p:txBody>
          <a:bodyPr wrap="square">
            <a:spAutoFit/>
          </a:bodyPr>
          <a:lstStyle/>
          <a:p>
            <a:pPr fontAlgn="base"/>
            <a:r>
              <a:rPr lang="en-US" sz="2000" b="1" dirty="0"/>
              <a:t>Normal Red Blood Cell Count for Adults:	</a:t>
            </a:r>
          </a:p>
        </p:txBody>
      </p:sp>
      <p:sp>
        <p:nvSpPr>
          <p:cNvPr id="16" name="Rectangle 15">
            <a:extLst>
              <a:ext uri="{FF2B5EF4-FFF2-40B4-BE49-F238E27FC236}">
                <a16:creationId xmlns:a16="http://schemas.microsoft.com/office/drawing/2014/main" id="{9132DAE8-C38F-4909-AA7C-6C6775EFE0A4}"/>
              </a:ext>
            </a:extLst>
          </p:cNvPr>
          <p:cNvSpPr/>
          <p:nvPr/>
        </p:nvSpPr>
        <p:spPr>
          <a:xfrm>
            <a:off x="4760877" y="3598409"/>
            <a:ext cx="4181914" cy="400110"/>
          </a:xfrm>
          <a:prstGeom prst="rect">
            <a:avLst/>
          </a:prstGeom>
        </p:spPr>
        <p:txBody>
          <a:bodyPr wrap="none">
            <a:spAutoFit/>
          </a:bodyPr>
          <a:lstStyle/>
          <a:p>
            <a:pPr marL="800100" lvl="1" indent="-342900">
              <a:buFont typeface="Arial" panose="020B0604020202020204" pitchFamily="34" charset="0"/>
              <a:buChar char="•"/>
            </a:pPr>
            <a:r>
              <a:rPr lang="en-US" sz="2000" dirty="0"/>
              <a:t>Source: </a:t>
            </a:r>
            <a:r>
              <a:rPr lang="en-US" sz="2000" dirty="0">
                <a:hlinkClick r:id="rId3"/>
              </a:rPr>
              <a:t>Complete Blood Count</a:t>
            </a:r>
            <a:endParaRPr lang="en-US" sz="2000" dirty="0"/>
          </a:p>
        </p:txBody>
      </p:sp>
      <p:pic>
        <p:nvPicPr>
          <p:cNvPr id="18" name="Picture 17">
            <a:extLst>
              <a:ext uri="{FF2B5EF4-FFF2-40B4-BE49-F238E27FC236}">
                <a16:creationId xmlns:a16="http://schemas.microsoft.com/office/drawing/2014/main" id="{F3DFAD82-C256-470F-A30F-2E37CB1D88D0}"/>
              </a:ext>
            </a:extLst>
          </p:cNvPr>
          <p:cNvPicPr>
            <a:picLocks noChangeAspect="1"/>
          </p:cNvPicPr>
          <p:nvPr/>
        </p:nvPicPr>
        <p:blipFill>
          <a:blip r:embed="rId4"/>
          <a:stretch>
            <a:fillRect/>
          </a:stretch>
        </p:blipFill>
        <p:spPr>
          <a:xfrm>
            <a:off x="4472406" y="4314685"/>
            <a:ext cx="7316488" cy="1685828"/>
          </a:xfrm>
          <a:prstGeom prst="rect">
            <a:avLst/>
          </a:prstGeom>
        </p:spPr>
      </p:pic>
      <p:graphicFrame>
        <p:nvGraphicFramePr>
          <p:cNvPr id="19" name="Table 18">
            <a:extLst>
              <a:ext uri="{FF2B5EF4-FFF2-40B4-BE49-F238E27FC236}">
                <a16:creationId xmlns:a16="http://schemas.microsoft.com/office/drawing/2014/main" id="{7CF1CD0B-116B-4944-B180-72ECE5643C17}"/>
              </a:ext>
            </a:extLst>
          </p:cNvPr>
          <p:cNvGraphicFramePr>
            <a:graphicFrameLocks noGrp="1"/>
          </p:cNvGraphicFramePr>
          <p:nvPr>
            <p:extLst>
              <p:ext uri="{D42A27DB-BD31-4B8C-83A1-F6EECF244321}">
                <p14:modId xmlns:p14="http://schemas.microsoft.com/office/powerpoint/2010/main" val="656387606"/>
              </p:ext>
            </p:extLst>
          </p:nvPr>
        </p:nvGraphicFramePr>
        <p:xfrm>
          <a:off x="4472406" y="1921329"/>
          <a:ext cx="5009051" cy="1357041"/>
        </p:xfrm>
        <a:graphic>
          <a:graphicData uri="http://schemas.openxmlformats.org/drawingml/2006/table">
            <a:tbl>
              <a:tblPr/>
              <a:tblGrid>
                <a:gridCol w="1420595">
                  <a:extLst>
                    <a:ext uri="{9D8B030D-6E8A-4147-A177-3AD203B41FA5}">
                      <a16:colId xmlns:a16="http://schemas.microsoft.com/office/drawing/2014/main" val="1259681001"/>
                    </a:ext>
                  </a:extLst>
                </a:gridCol>
                <a:gridCol w="3588456">
                  <a:extLst>
                    <a:ext uri="{9D8B030D-6E8A-4147-A177-3AD203B41FA5}">
                      <a16:colId xmlns:a16="http://schemas.microsoft.com/office/drawing/2014/main" val="756250787"/>
                    </a:ext>
                  </a:extLst>
                </a:gridCol>
              </a:tblGrid>
              <a:tr h="1357041">
                <a:tc>
                  <a:txBody>
                    <a:bodyPr/>
                    <a:lstStyle/>
                    <a:p>
                      <a:pPr algn="l" fontAlgn="t"/>
                      <a:r>
                        <a:rPr lang="en-US" b="1" dirty="0">
                          <a:effectLst/>
                          <a:latin typeface="Helvetica" panose="020B0604020202020204" pitchFamily="34" charset="0"/>
                        </a:rPr>
                        <a:t>Red blood cell count:</a:t>
                      </a:r>
                      <a:endParaRPr lang="en-US" dirty="0">
                        <a:effectLst/>
                        <a:latin typeface="Helvetica"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b="1" dirty="0">
                          <a:effectLst/>
                          <a:latin typeface="Helvetica" panose="020B0604020202020204" pitchFamily="34" charset="0"/>
                        </a:rPr>
                        <a:t>Male:</a:t>
                      </a:r>
                      <a:r>
                        <a:rPr lang="en-US" dirty="0">
                          <a:effectLst/>
                          <a:latin typeface="Helvetica" panose="020B0604020202020204" pitchFamily="34" charset="0"/>
                        </a:rPr>
                        <a:t> 4.35-5.65 trillion cells/L*</a:t>
                      </a:r>
                      <a:br>
                        <a:rPr lang="en-US" dirty="0">
                          <a:effectLst/>
                          <a:latin typeface="Helvetica" panose="020B0604020202020204" pitchFamily="34" charset="0"/>
                        </a:rPr>
                      </a:br>
                      <a:r>
                        <a:rPr lang="en-US" dirty="0">
                          <a:effectLst/>
                          <a:latin typeface="Helvetica" panose="020B0604020202020204" pitchFamily="34" charset="0"/>
                        </a:rPr>
                        <a:t>(4.32-5.72 million cells/</a:t>
                      </a:r>
                      <a:r>
                        <a:rPr lang="en-US" dirty="0" err="1">
                          <a:effectLst/>
                          <a:latin typeface="Helvetica" panose="020B0604020202020204" pitchFamily="34" charset="0"/>
                        </a:rPr>
                        <a:t>mcL</a:t>
                      </a:r>
                      <a:r>
                        <a:rPr lang="en-US" dirty="0">
                          <a:effectLst/>
                          <a:latin typeface="Helvetica" panose="020B0604020202020204" pitchFamily="34" charset="0"/>
                        </a:rPr>
                        <a:t>**)</a:t>
                      </a:r>
                    </a:p>
                    <a:p>
                      <a:pPr algn="l" fontAlgn="t"/>
                      <a:r>
                        <a:rPr lang="en-US" b="1" dirty="0">
                          <a:effectLst/>
                          <a:latin typeface="Helvetica" panose="020B0604020202020204" pitchFamily="34" charset="0"/>
                        </a:rPr>
                        <a:t>Female:</a:t>
                      </a:r>
                      <a:r>
                        <a:rPr lang="en-US" dirty="0">
                          <a:effectLst/>
                          <a:latin typeface="Helvetica" panose="020B0604020202020204" pitchFamily="34" charset="0"/>
                        </a:rPr>
                        <a:t> 3.92-5.13 trillion cells/L</a:t>
                      </a:r>
                      <a:br>
                        <a:rPr lang="en-US" dirty="0">
                          <a:effectLst/>
                          <a:latin typeface="Helvetica" panose="020B0604020202020204" pitchFamily="34" charset="0"/>
                        </a:rPr>
                      </a:br>
                      <a:r>
                        <a:rPr lang="en-US" dirty="0">
                          <a:effectLst/>
                          <a:latin typeface="Helvetica" panose="020B0604020202020204" pitchFamily="34" charset="0"/>
                        </a:rPr>
                        <a:t>(3.90-5.03 million cells/</a:t>
                      </a:r>
                      <a:r>
                        <a:rPr lang="en-US" dirty="0" err="1">
                          <a:effectLst/>
                          <a:latin typeface="Helvetica" panose="020B0604020202020204" pitchFamily="34" charset="0"/>
                        </a:rPr>
                        <a:t>mcL</a:t>
                      </a:r>
                      <a:r>
                        <a:rPr lang="en-US" dirty="0">
                          <a:effectLst/>
                          <a:latin typeface="Helvetica" panose="020B0604020202020204" pitchFamily="34" charset="0"/>
                        </a:rPr>
                        <a:t>)</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8547046"/>
                  </a:ext>
                </a:extLst>
              </a:tr>
            </a:tbl>
          </a:graphicData>
        </a:graphic>
      </p:graphicFrame>
    </p:spTree>
    <p:extLst>
      <p:ext uri="{BB962C8B-B14F-4D97-AF65-F5344CB8AC3E}">
        <p14:creationId xmlns:p14="http://schemas.microsoft.com/office/powerpoint/2010/main" val="3426774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724610" cy="4461163"/>
          </a:xfrm>
        </p:spPr>
        <p:txBody>
          <a:bodyPr>
            <a:normAutofit/>
          </a:bodyPr>
          <a:lstStyle/>
          <a:p>
            <a:r>
              <a:rPr lang="en-US" sz="6000" b="1" dirty="0">
                <a:solidFill>
                  <a:srgbClr val="FFFFFF"/>
                </a:solidFill>
              </a:rPr>
              <a:t>Data Cleansing Results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83412E7C-A303-4441-BE16-C016442E7003}"/>
              </a:ext>
            </a:extLst>
          </p:cNvPr>
          <p:cNvPicPr>
            <a:picLocks noChangeAspect="1"/>
          </p:cNvPicPr>
          <p:nvPr/>
        </p:nvPicPr>
        <p:blipFill>
          <a:blip r:embed="rId2"/>
          <a:stretch>
            <a:fillRect/>
          </a:stretch>
        </p:blipFill>
        <p:spPr>
          <a:xfrm>
            <a:off x="8828314" y="635567"/>
            <a:ext cx="2928259" cy="6105010"/>
          </a:xfrm>
          <a:prstGeom prst="rect">
            <a:avLst/>
          </a:prstGeom>
        </p:spPr>
      </p:pic>
      <p:pic>
        <p:nvPicPr>
          <p:cNvPr id="11" name="Picture 10">
            <a:extLst>
              <a:ext uri="{FF2B5EF4-FFF2-40B4-BE49-F238E27FC236}">
                <a16:creationId xmlns:a16="http://schemas.microsoft.com/office/drawing/2014/main" id="{8C816048-ADE5-4343-B153-BF6AABB9426C}"/>
              </a:ext>
            </a:extLst>
          </p:cNvPr>
          <p:cNvPicPr>
            <a:picLocks noChangeAspect="1"/>
          </p:cNvPicPr>
          <p:nvPr/>
        </p:nvPicPr>
        <p:blipFill>
          <a:blip r:embed="rId3"/>
          <a:stretch>
            <a:fillRect/>
          </a:stretch>
        </p:blipFill>
        <p:spPr>
          <a:xfrm>
            <a:off x="5159828" y="561767"/>
            <a:ext cx="2710543" cy="6248160"/>
          </a:xfrm>
          <a:prstGeom prst="rect">
            <a:avLst/>
          </a:prstGeom>
        </p:spPr>
      </p:pic>
      <p:sp>
        <p:nvSpPr>
          <p:cNvPr id="12" name="TextBox 11">
            <a:extLst>
              <a:ext uri="{FF2B5EF4-FFF2-40B4-BE49-F238E27FC236}">
                <a16:creationId xmlns:a16="http://schemas.microsoft.com/office/drawing/2014/main" id="{F769920F-9A7F-4E5B-8E6F-3BFB5F1C4936}"/>
              </a:ext>
            </a:extLst>
          </p:cNvPr>
          <p:cNvSpPr txBox="1"/>
          <p:nvPr/>
        </p:nvSpPr>
        <p:spPr>
          <a:xfrm>
            <a:off x="5497072" y="152996"/>
            <a:ext cx="2162771" cy="400110"/>
          </a:xfrm>
          <a:prstGeom prst="rect">
            <a:avLst/>
          </a:prstGeom>
          <a:noFill/>
        </p:spPr>
        <p:txBody>
          <a:bodyPr wrap="square" rtlCol="0">
            <a:spAutoFit/>
          </a:bodyPr>
          <a:lstStyle/>
          <a:p>
            <a:r>
              <a:rPr lang="en-US" sz="2000" b="1" dirty="0"/>
              <a:t>Before:</a:t>
            </a:r>
          </a:p>
        </p:txBody>
      </p:sp>
      <p:sp>
        <p:nvSpPr>
          <p:cNvPr id="13" name="TextBox 12">
            <a:extLst>
              <a:ext uri="{FF2B5EF4-FFF2-40B4-BE49-F238E27FC236}">
                <a16:creationId xmlns:a16="http://schemas.microsoft.com/office/drawing/2014/main" id="{BDCEE65B-2E89-4676-9D99-CDCDDA247B37}"/>
              </a:ext>
            </a:extLst>
          </p:cNvPr>
          <p:cNvSpPr txBox="1"/>
          <p:nvPr/>
        </p:nvSpPr>
        <p:spPr>
          <a:xfrm>
            <a:off x="9252858" y="152996"/>
            <a:ext cx="1981200" cy="400110"/>
          </a:xfrm>
          <a:prstGeom prst="rect">
            <a:avLst/>
          </a:prstGeom>
          <a:noFill/>
        </p:spPr>
        <p:txBody>
          <a:bodyPr wrap="square" rtlCol="0">
            <a:spAutoFit/>
          </a:bodyPr>
          <a:lstStyle/>
          <a:p>
            <a:r>
              <a:rPr lang="en-US" sz="2000" b="1" dirty="0"/>
              <a:t>After:</a:t>
            </a:r>
          </a:p>
        </p:txBody>
      </p:sp>
      <p:sp>
        <p:nvSpPr>
          <p:cNvPr id="14" name="Rectangle: Rounded Corners 13">
            <a:extLst>
              <a:ext uri="{FF2B5EF4-FFF2-40B4-BE49-F238E27FC236}">
                <a16:creationId xmlns:a16="http://schemas.microsoft.com/office/drawing/2014/main" id="{AE04AE16-1846-4B49-94AF-97B23C3DE019}"/>
              </a:ext>
            </a:extLst>
          </p:cNvPr>
          <p:cNvSpPr/>
          <p:nvPr/>
        </p:nvSpPr>
        <p:spPr>
          <a:xfrm>
            <a:off x="5377542" y="121301"/>
            <a:ext cx="1268185" cy="43180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1D97BCB-171E-49B1-8C7B-A017B3604EBE}"/>
              </a:ext>
            </a:extLst>
          </p:cNvPr>
          <p:cNvSpPr/>
          <p:nvPr/>
        </p:nvSpPr>
        <p:spPr>
          <a:xfrm>
            <a:off x="9007929" y="121301"/>
            <a:ext cx="1268186" cy="48205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849410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Data Modeling</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956703" y="614696"/>
            <a:ext cx="6906491" cy="5430056"/>
          </a:xfrm>
        </p:spPr>
        <p:txBody>
          <a:bodyPr numCol="1" anchor="ctr">
            <a:normAutofit/>
          </a:bodyPr>
          <a:lstStyle/>
          <a:p>
            <a:r>
              <a:rPr lang="en-US" sz="3600" dirty="0"/>
              <a:t>Data Partition Method:</a:t>
            </a:r>
          </a:p>
          <a:p>
            <a:pPr lvl="1"/>
            <a:r>
              <a:rPr lang="en-US" sz="3200" dirty="0"/>
              <a:t>60 train – 40 test split</a:t>
            </a:r>
          </a:p>
          <a:p>
            <a:r>
              <a:rPr lang="en-US" sz="3600" dirty="0"/>
              <a:t>Three Model Analyses:</a:t>
            </a:r>
          </a:p>
          <a:p>
            <a:pPr marL="914400" lvl="1" indent="-457200">
              <a:buAutoNum type="arabicPeriod"/>
            </a:pPr>
            <a:r>
              <a:rPr lang="en-US" sz="3200" dirty="0"/>
              <a:t>Nearest Neighbor (K-NN)</a:t>
            </a:r>
          </a:p>
          <a:p>
            <a:pPr marL="914400" lvl="1" indent="-457200">
              <a:buAutoNum type="arabicPeriod"/>
            </a:pPr>
            <a:r>
              <a:rPr lang="en-US" sz="3200" dirty="0"/>
              <a:t>Logistic Regression</a:t>
            </a:r>
          </a:p>
          <a:p>
            <a:pPr marL="914400" lvl="1" indent="-457200">
              <a:buFont typeface="Arial" panose="020B0604020202020204" pitchFamily="34" charset="0"/>
              <a:buAutoNum type="arabicPeriod"/>
            </a:pPr>
            <a:r>
              <a:rPr lang="en-US" sz="3200" dirty="0"/>
              <a:t>Random Forest</a:t>
            </a:r>
          </a:p>
        </p:txBody>
      </p:sp>
    </p:spTree>
    <p:extLst>
      <p:ext uri="{BB962C8B-B14F-4D97-AF65-F5344CB8AC3E}">
        <p14:creationId xmlns:p14="http://schemas.microsoft.com/office/powerpoint/2010/main" val="119299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K-NN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6701BA15-53BA-4015-9F83-E078B14963A1}"/>
              </a:ext>
            </a:extLst>
          </p:cNvPr>
          <p:cNvPicPr>
            <a:picLocks noChangeAspect="1"/>
          </p:cNvPicPr>
          <p:nvPr/>
        </p:nvPicPr>
        <p:blipFill rotWithShape="1">
          <a:blip r:embed="rId3"/>
          <a:srcRect l="2341" t="3763" r="3161" b="2080"/>
          <a:stretch/>
        </p:blipFill>
        <p:spPr>
          <a:xfrm>
            <a:off x="4463142" y="783771"/>
            <a:ext cx="6662057" cy="4680858"/>
          </a:xfrm>
          <a:prstGeom prst="rect">
            <a:avLst/>
          </a:prstGeom>
        </p:spPr>
      </p:pic>
      <p:sp>
        <p:nvSpPr>
          <p:cNvPr id="8" name="Arrow: Down 7">
            <a:extLst>
              <a:ext uri="{FF2B5EF4-FFF2-40B4-BE49-F238E27FC236}">
                <a16:creationId xmlns:a16="http://schemas.microsoft.com/office/drawing/2014/main" id="{0CBA8A56-690C-4E43-9F5C-C9CEEDF3F202}"/>
              </a:ext>
            </a:extLst>
          </p:cNvPr>
          <p:cNvSpPr/>
          <p:nvPr/>
        </p:nvSpPr>
        <p:spPr>
          <a:xfrm rot="10800000">
            <a:off x="8681357" y="4286250"/>
            <a:ext cx="195942" cy="5497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E1DF1B82-F7AF-4905-882D-DE46BE4E7703}"/>
              </a:ext>
            </a:extLst>
          </p:cNvPr>
          <p:cNvSpPr/>
          <p:nvPr/>
        </p:nvSpPr>
        <p:spPr>
          <a:xfrm>
            <a:off x="8681357" y="3107871"/>
            <a:ext cx="195942" cy="5497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010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K-NN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FB4D6FE4-B203-4911-B775-C5E796541622}"/>
              </a:ext>
            </a:extLst>
          </p:cNvPr>
          <p:cNvPicPr>
            <a:picLocks noChangeAspect="1"/>
          </p:cNvPicPr>
          <p:nvPr/>
        </p:nvPicPr>
        <p:blipFill rotWithShape="1">
          <a:blip r:embed="rId3"/>
          <a:srcRect t="859"/>
          <a:stretch/>
        </p:blipFill>
        <p:spPr>
          <a:xfrm>
            <a:off x="4865995" y="213377"/>
            <a:ext cx="4907796" cy="6431246"/>
          </a:xfrm>
          <a:prstGeom prst="rect">
            <a:avLst/>
          </a:prstGeom>
        </p:spPr>
      </p:pic>
      <p:sp>
        <p:nvSpPr>
          <p:cNvPr id="3" name="Arrow: Right 2">
            <a:extLst>
              <a:ext uri="{FF2B5EF4-FFF2-40B4-BE49-F238E27FC236}">
                <a16:creationId xmlns:a16="http://schemas.microsoft.com/office/drawing/2014/main" id="{FE5360A5-9E23-4AE4-A1D3-37650582D12C}"/>
              </a:ext>
            </a:extLst>
          </p:cNvPr>
          <p:cNvSpPr/>
          <p:nvPr/>
        </p:nvSpPr>
        <p:spPr>
          <a:xfrm>
            <a:off x="4290352" y="3943349"/>
            <a:ext cx="613303" cy="43542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5546005-FD21-493C-AEAF-6BF46FDA93C0}"/>
              </a:ext>
            </a:extLst>
          </p:cNvPr>
          <p:cNvSpPr/>
          <p:nvPr/>
        </p:nvSpPr>
        <p:spPr>
          <a:xfrm>
            <a:off x="4958443" y="4000498"/>
            <a:ext cx="4713514" cy="321129"/>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F738B0-AB80-4587-B539-2D697A5AA9AA}"/>
              </a:ext>
            </a:extLst>
          </p:cNvPr>
          <p:cNvSpPr txBox="1"/>
          <p:nvPr/>
        </p:nvSpPr>
        <p:spPr>
          <a:xfrm>
            <a:off x="9773791" y="3850864"/>
            <a:ext cx="2327739" cy="646331"/>
          </a:xfrm>
          <a:prstGeom prst="rect">
            <a:avLst/>
          </a:prstGeom>
          <a:noFill/>
        </p:spPr>
        <p:txBody>
          <a:bodyPr wrap="square" rtlCol="0">
            <a:spAutoFit/>
          </a:bodyPr>
          <a:lstStyle/>
          <a:p>
            <a:r>
              <a:rPr lang="en-US" b="1" dirty="0"/>
              <a:t>This is the best K-NN model</a:t>
            </a:r>
          </a:p>
        </p:txBody>
      </p:sp>
    </p:spTree>
    <p:extLst>
      <p:ext uri="{BB962C8B-B14F-4D97-AF65-F5344CB8AC3E}">
        <p14:creationId xmlns:p14="http://schemas.microsoft.com/office/powerpoint/2010/main" val="243716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0" y="1153571"/>
            <a:ext cx="3628154" cy="4461163"/>
          </a:xfrm>
        </p:spPr>
        <p:txBody>
          <a:bodyPr>
            <a:normAutofit/>
          </a:bodyPr>
          <a:lstStyle/>
          <a:p>
            <a:pPr algn="ctr"/>
            <a:r>
              <a:rPr lang="en-US" sz="7200" b="1" dirty="0">
                <a:solidFill>
                  <a:srgbClr val="FFFFFF"/>
                </a:solidFill>
              </a:rPr>
              <a:t>Agenda</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888179" y="591342"/>
            <a:ext cx="6906491" cy="5585619"/>
          </a:xfrm>
        </p:spPr>
        <p:txBody>
          <a:bodyPr anchor="ctr">
            <a:normAutofit fontScale="92500" lnSpcReduction="10000"/>
          </a:bodyPr>
          <a:lstStyle/>
          <a:p>
            <a:r>
              <a:rPr lang="en-US" sz="3200" dirty="0"/>
              <a:t>Objectives</a:t>
            </a:r>
          </a:p>
          <a:p>
            <a:r>
              <a:rPr lang="en-US" sz="3200" dirty="0"/>
              <a:t>Overview of Chronic Kidney Disease</a:t>
            </a:r>
          </a:p>
          <a:p>
            <a:r>
              <a:rPr lang="en-US" sz="3200" dirty="0"/>
              <a:t>Variable Analysis</a:t>
            </a:r>
          </a:p>
          <a:p>
            <a:r>
              <a:rPr lang="en-US" sz="3200" dirty="0"/>
              <a:t>Data Cleansing Methodologies</a:t>
            </a:r>
          </a:p>
          <a:p>
            <a:r>
              <a:rPr lang="en-US" sz="3200" dirty="0"/>
              <a:t>Data Partition</a:t>
            </a:r>
          </a:p>
          <a:p>
            <a:r>
              <a:rPr lang="en-US" sz="3200" dirty="0"/>
              <a:t>Nearest Neighbor (K-NN)</a:t>
            </a:r>
          </a:p>
          <a:p>
            <a:r>
              <a:rPr lang="en-US" sz="3200" dirty="0"/>
              <a:t>Logistic Regression</a:t>
            </a:r>
          </a:p>
          <a:p>
            <a:r>
              <a:rPr lang="en-US" sz="3200" dirty="0"/>
              <a:t>Random Forest </a:t>
            </a:r>
          </a:p>
          <a:p>
            <a:r>
              <a:rPr lang="en-US" sz="3200" dirty="0"/>
              <a:t>Model Comparison</a:t>
            </a:r>
          </a:p>
          <a:p>
            <a:r>
              <a:rPr lang="en-US" sz="3200" dirty="0"/>
              <a:t>Conclusion and Significant Findings</a:t>
            </a:r>
          </a:p>
          <a:p>
            <a:r>
              <a:rPr lang="en-US" sz="3200" dirty="0"/>
              <a:t>Questions?</a:t>
            </a:r>
          </a:p>
        </p:txBody>
      </p:sp>
    </p:spTree>
    <p:extLst>
      <p:ext uri="{BB962C8B-B14F-4D97-AF65-F5344CB8AC3E}">
        <p14:creationId xmlns:p14="http://schemas.microsoft.com/office/powerpoint/2010/main" val="37126900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K-NN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43DC5A4D-6620-4298-AEF5-FD5EC67291B6}"/>
              </a:ext>
            </a:extLst>
          </p:cNvPr>
          <p:cNvPicPr>
            <a:picLocks noChangeAspect="1"/>
          </p:cNvPicPr>
          <p:nvPr/>
        </p:nvPicPr>
        <p:blipFill rotWithShape="1">
          <a:blip r:embed="rId3"/>
          <a:srcRect l="3367"/>
          <a:stretch/>
        </p:blipFill>
        <p:spPr>
          <a:xfrm>
            <a:off x="4222833" y="479903"/>
            <a:ext cx="4167271" cy="3397163"/>
          </a:xfrm>
          <a:prstGeom prst="rect">
            <a:avLst/>
          </a:prstGeom>
        </p:spPr>
      </p:pic>
      <p:pic>
        <p:nvPicPr>
          <p:cNvPr id="11" name="Picture 10">
            <a:extLst>
              <a:ext uri="{FF2B5EF4-FFF2-40B4-BE49-F238E27FC236}">
                <a16:creationId xmlns:a16="http://schemas.microsoft.com/office/drawing/2014/main" id="{6C812E38-6CA0-4C76-A31A-765FE2E52CA6}"/>
              </a:ext>
            </a:extLst>
          </p:cNvPr>
          <p:cNvPicPr>
            <a:picLocks noChangeAspect="1"/>
          </p:cNvPicPr>
          <p:nvPr/>
        </p:nvPicPr>
        <p:blipFill>
          <a:blip r:embed="rId4"/>
          <a:stretch>
            <a:fillRect/>
          </a:stretch>
        </p:blipFill>
        <p:spPr>
          <a:xfrm>
            <a:off x="8543136" y="362088"/>
            <a:ext cx="3495833" cy="865652"/>
          </a:xfrm>
          <a:prstGeom prst="rect">
            <a:avLst/>
          </a:prstGeom>
        </p:spPr>
      </p:pic>
      <p:pic>
        <p:nvPicPr>
          <p:cNvPr id="9" name="Picture 8">
            <a:extLst>
              <a:ext uri="{FF2B5EF4-FFF2-40B4-BE49-F238E27FC236}">
                <a16:creationId xmlns:a16="http://schemas.microsoft.com/office/drawing/2014/main" id="{1B93CF7F-05D1-4700-84BB-FD62C77C8DBD}"/>
              </a:ext>
            </a:extLst>
          </p:cNvPr>
          <p:cNvPicPr>
            <a:picLocks noChangeAspect="1"/>
          </p:cNvPicPr>
          <p:nvPr/>
        </p:nvPicPr>
        <p:blipFill>
          <a:blip r:embed="rId5"/>
          <a:stretch>
            <a:fillRect/>
          </a:stretch>
        </p:blipFill>
        <p:spPr>
          <a:xfrm>
            <a:off x="8544755" y="1247348"/>
            <a:ext cx="3494213" cy="2447507"/>
          </a:xfrm>
          <a:prstGeom prst="rect">
            <a:avLst/>
          </a:prstGeom>
        </p:spPr>
      </p:pic>
      <p:sp>
        <p:nvSpPr>
          <p:cNvPr id="18" name="TextBox 17">
            <a:extLst>
              <a:ext uri="{FF2B5EF4-FFF2-40B4-BE49-F238E27FC236}">
                <a16:creationId xmlns:a16="http://schemas.microsoft.com/office/drawing/2014/main" id="{1911CDBB-1989-4FFA-88FB-0B9EB9A4AB09}"/>
              </a:ext>
            </a:extLst>
          </p:cNvPr>
          <p:cNvSpPr txBox="1"/>
          <p:nvPr/>
        </p:nvSpPr>
        <p:spPr>
          <a:xfrm>
            <a:off x="4793954" y="4467647"/>
            <a:ext cx="5226346"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best K-NN model at k = 12 </a:t>
            </a:r>
          </a:p>
          <a:p>
            <a:pPr marL="285750" indent="-285750">
              <a:buFont typeface="Arial" panose="020B0604020202020204" pitchFamily="34" charset="0"/>
              <a:buChar char="•"/>
            </a:pPr>
            <a:r>
              <a:rPr lang="en-US" sz="2800" dirty="0"/>
              <a:t>This model beats the Naïve Rule </a:t>
            </a:r>
          </a:p>
          <a:p>
            <a:pPr marL="285750" indent="-285750">
              <a:buFont typeface="Arial" panose="020B0604020202020204" pitchFamily="34" charset="0"/>
              <a:buChar char="•"/>
            </a:pPr>
            <a:r>
              <a:rPr lang="en-US" sz="2800" dirty="0"/>
              <a:t>This model does NOT validate</a:t>
            </a:r>
          </a:p>
        </p:txBody>
      </p:sp>
      <p:sp>
        <p:nvSpPr>
          <p:cNvPr id="19" name="TextBox 18">
            <a:extLst>
              <a:ext uri="{FF2B5EF4-FFF2-40B4-BE49-F238E27FC236}">
                <a16:creationId xmlns:a16="http://schemas.microsoft.com/office/drawing/2014/main" id="{7AB7607F-E0AF-44B3-BE2D-454036A357BD}"/>
              </a:ext>
            </a:extLst>
          </p:cNvPr>
          <p:cNvSpPr txBox="1"/>
          <p:nvPr/>
        </p:nvSpPr>
        <p:spPr>
          <a:xfrm>
            <a:off x="6019114" y="360047"/>
            <a:ext cx="2102102" cy="369332"/>
          </a:xfrm>
          <a:prstGeom prst="rect">
            <a:avLst/>
          </a:prstGeom>
          <a:noFill/>
        </p:spPr>
        <p:txBody>
          <a:bodyPr wrap="square" rtlCol="0">
            <a:spAutoFit/>
          </a:bodyPr>
          <a:lstStyle/>
          <a:p>
            <a:r>
              <a:rPr lang="en-US" b="1" dirty="0"/>
              <a:t>ROC Plot</a:t>
            </a:r>
          </a:p>
        </p:txBody>
      </p:sp>
    </p:spTree>
    <p:extLst>
      <p:ext uri="{BB962C8B-B14F-4D97-AF65-F5344CB8AC3E}">
        <p14:creationId xmlns:p14="http://schemas.microsoft.com/office/powerpoint/2010/main" val="278742987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Logistic Regression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8ACA12C0-31A3-41F3-A218-E2402EFB18F4}"/>
              </a:ext>
            </a:extLst>
          </p:cNvPr>
          <p:cNvPicPr>
            <a:picLocks noChangeAspect="1"/>
          </p:cNvPicPr>
          <p:nvPr/>
        </p:nvPicPr>
        <p:blipFill>
          <a:blip r:embed="rId2"/>
          <a:stretch>
            <a:fillRect/>
          </a:stretch>
        </p:blipFill>
        <p:spPr>
          <a:xfrm>
            <a:off x="8878561" y="1603476"/>
            <a:ext cx="3239661" cy="1825524"/>
          </a:xfrm>
          <a:prstGeom prst="rect">
            <a:avLst/>
          </a:prstGeom>
        </p:spPr>
      </p:pic>
      <p:pic>
        <p:nvPicPr>
          <p:cNvPr id="7" name="Picture 6">
            <a:extLst>
              <a:ext uri="{FF2B5EF4-FFF2-40B4-BE49-F238E27FC236}">
                <a16:creationId xmlns:a16="http://schemas.microsoft.com/office/drawing/2014/main" id="{57E3C465-706A-452F-9A51-17F139D7EB96}"/>
              </a:ext>
            </a:extLst>
          </p:cNvPr>
          <p:cNvPicPr>
            <a:picLocks noChangeAspect="1"/>
          </p:cNvPicPr>
          <p:nvPr/>
        </p:nvPicPr>
        <p:blipFill>
          <a:blip r:embed="rId3"/>
          <a:stretch>
            <a:fillRect/>
          </a:stretch>
        </p:blipFill>
        <p:spPr>
          <a:xfrm>
            <a:off x="8878562" y="901461"/>
            <a:ext cx="3239660" cy="619134"/>
          </a:xfrm>
          <a:prstGeom prst="rect">
            <a:avLst/>
          </a:prstGeom>
        </p:spPr>
      </p:pic>
      <p:pic>
        <p:nvPicPr>
          <p:cNvPr id="15" name="Picture 14">
            <a:extLst>
              <a:ext uri="{FF2B5EF4-FFF2-40B4-BE49-F238E27FC236}">
                <a16:creationId xmlns:a16="http://schemas.microsoft.com/office/drawing/2014/main" id="{3A420370-F452-48B6-9BBF-695168016752}"/>
              </a:ext>
            </a:extLst>
          </p:cNvPr>
          <p:cNvPicPr>
            <a:picLocks noChangeAspect="1"/>
          </p:cNvPicPr>
          <p:nvPr/>
        </p:nvPicPr>
        <p:blipFill rotWithShape="1">
          <a:blip r:embed="rId4"/>
          <a:srcRect l="1520"/>
          <a:stretch/>
        </p:blipFill>
        <p:spPr>
          <a:xfrm>
            <a:off x="4216457" y="661579"/>
            <a:ext cx="4588328" cy="3325480"/>
          </a:xfrm>
          <a:prstGeom prst="rect">
            <a:avLst/>
          </a:prstGeom>
        </p:spPr>
      </p:pic>
      <p:sp>
        <p:nvSpPr>
          <p:cNvPr id="17" name="TextBox 16">
            <a:extLst>
              <a:ext uri="{FF2B5EF4-FFF2-40B4-BE49-F238E27FC236}">
                <a16:creationId xmlns:a16="http://schemas.microsoft.com/office/drawing/2014/main" id="{3D583163-C570-4C6A-AE2C-AAAAB3742F6C}"/>
              </a:ext>
            </a:extLst>
          </p:cNvPr>
          <p:cNvSpPr txBox="1"/>
          <p:nvPr/>
        </p:nvSpPr>
        <p:spPr>
          <a:xfrm>
            <a:off x="5165271" y="4242445"/>
            <a:ext cx="521970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Logistic Regression model beats the Naïve Rule</a:t>
            </a:r>
          </a:p>
          <a:p>
            <a:pPr marL="285750" indent="-285750">
              <a:buFont typeface="Arial" panose="020B0604020202020204" pitchFamily="34" charset="0"/>
              <a:buChar char="•"/>
            </a:pPr>
            <a:r>
              <a:rPr lang="en-US" sz="2800" dirty="0"/>
              <a:t>The Logistic Regression model DOES validate </a:t>
            </a:r>
          </a:p>
        </p:txBody>
      </p:sp>
    </p:spTree>
    <p:extLst>
      <p:ext uri="{BB962C8B-B14F-4D97-AF65-F5344CB8AC3E}">
        <p14:creationId xmlns:p14="http://schemas.microsoft.com/office/powerpoint/2010/main" val="263514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Logistic Regression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B90E834C-F1FE-4656-865F-8C59D14242F2}"/>
              </a:ext>
            </a:extLst>
          </p:cNvPr>
          <p:cNvPicPr>
            <a:picLocks noChangeAspect="1"/>
          </p:cNvPicPr>
          <p:nvPr/>
        </p:nvPicPr>
        <p:blipFill>
          <a:blip r:embed="rId2"/>
          <a:stretch>
            <a:fillRect/>
          </a:stretch>
        </p:blipFill>
        <p:spPr>
          <a:xfrm>
            <a:off x="4407667" y="384074"/>
            <a:ext cx="2264628" cy="6089851"/>
          </a:xfrm>
          <a:prstGeom prst="rect">
            <a:avLst/>
          </a:prstGeom>
        </p:spPr>
      </p:pic>
      <p:pic>
        <p:nvPicPr>
          <p:cNvPr id="13" name="Picture 12">
            <a:extLst>
              <a:ext uri="{FF2B5EF4-FFF2-40B4-BE49-F238E27FC236}">
                <a16:creationId xmlns:a16="http://schemas.microsoft.com/office/drawing/2014/main" id="{B215766C-BD0A-4615-A678-6008E494E83D}"/>
              </a:ext>
            </a:extLst>
          </p:cNvPr>
          <p:cNvPicPr>
            <a:picLocks noChangeAspect="1"/>
          </p:cNvPicPr>
          <p:nvPr/>
        </p:nvPicPr>
        <p:blipFill>
          <a:blip r:embed="rId3"/>
          <a:stretch>
            <a:fillRect/>
          </a:stretch>
        </p:blipFill>
        <p:spPr>
          <a:xfrm>
            <a:off x="6863693" y="642257"/>
            <a:ext cx="2214991" cy="5579045"/>
          </a:xfrm>
          <a:prstGeom prst="rect">
            <a:avLst/>
          </a:prstGeom>
        </p:spPr>
      </p:pic>
      <p:pic>
        <p:nvPicPr>
          <p:cNvPr id="4" name="Picture 3">
            <a:extLst>
              <a:ext uri="{FF2B5EF4-FFF2-40B4-BE49-F238E27FC236}">
                <a16:creationId xmlns:a16="http://schemas.microsoft.com/office/drawing/2014/main" id="{A58635C9-3193-46B0-A0CE-2CC83851F2D5}"/>
              </a:ext>
            </a:extLst>
          </p:cNvPr>
          <p:cNvPicPr>
            <a:picLocks noChangeAspect="1"/>
          </p:cNvPicPr>
          <p:nvPr/>
        </p:nvPicPr>
        <p:blipFill>
          <a:blip r:embed="rId4"/>
          <a:stretch>
            <a:fillRect/>
          </a:stretch>
        </p:blipFill>
        <p:spPr>
          <a:xfrm>
            <a:off x="7275514" y="384074"/>
            <a:ext cx="1808244" cy="252189"/>
          </a:xfrm>
          <a:prstGeom prst="rect">
            <a:avLst/>
          </a:prstGeom>
        </p:spPr>
      </p:pic>
      <p:sp>
        <p:nvSpPr>
          <p:cNvPr id="6" name="TextBox 5">
            <a:extLst>
              <a:ext uri="{FF2B5EF4-FFF2-40B4-BE49-F238E27FC236}">
                <a16:creationId xmlns:a16="http://schemas.microsoft.com/office/drawing/2014/main" id="{0D5C53CF-AD1D-4177-B274-996C6A74E096}"/>
              </a:ext>
            </a:extLst>
          </p:cNvPr>
          <p:cNvSpPr txBox="1"/>
          <p:nvPr/>
        </p:nvSpPr>
        <p:spPr>
          <a:xfrm>
            <a:off x="9250135" y="1001308"/>
            <a:ext cx="2770414"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Many variables were included in the model</a:t>
            </a:r>
          </a:p>
          <a:p>
            <a:pPr marL="285750" indent="-285750">
              <a:buFont typeface="Arial" panose="020B0604020202020204" pitchFamily="34" charset="0"/>
              <a:buChar char="•"/>
            </a:pPr>
            <a:r>
              <a:rPr lang="en-US" sz="2800" dirty="0"/>
              <a:t>We may need to reduce the amount of variables for optimal ODDS ratio</a:t>
            </a:r>
          </a:p>
        </p:txBody>
      </p:sp>
    </p:spTree>
    <p:extLst>
      <p:ext uri="{BB962C8B-B14F-4D97-AF65-F5344CB8AC3E}">
        <p14:creationId xmlns:p14="http://schemas.microsoft.com/office/powerpoint/2010/main" val="166894564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Random Forest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59555040-AAFF-4A15-A64B-BF171411A6A5}"/>
              </a:ext>
            </a:extLst>
          </p:cNvPr>
          <p:cNvPicPr>
            <a:picLocks noChangeAspect="1"/>
          </p:cNvPicPr>
          <p:nvPr/>
        </p:nvPicPr>
        <p:blipFill>
          <a:blip r:embed="rId3"/>
          <a:stretch>
            <a:fillRect/>
          </a:stretch>
        </p:blipFill>
        <p:spPr>
          <a:xfrm>
            <a:off x="4252674" y="529808"/>
            <a:ext cx="6756316" cy="4865157"/>
          </a:xfrm>
          <a:prstGeom prst="rect">
            <a:avLst/>
          </a:prstGeom>
        </p:spPr>
      </p:pic>
      <p:cxnSp>
        <p:nvCxnSpPr>
          <p:cNvPr id="9" name="Straight Arrow Connector 8">
            <a:extLst>
              <a:ext uri="{FF2B5EF4-FFF2-40B4-BE49-F238E27FC236}">
                <a16:creationId xmlns:a16="http://schemas.microsoft.com/office/drawing/2014/main" id="{C569E1E1-60FC-4499-ADFD-3994F6946954}"/>
              </a:ext>
            </a:extLst>
          </p:cNvPr>
          <p:cNvCxnSpPr/>
          <p:nvPr/>
        </p:nvCxnSpPr>
        <p:spPr>
          <a:xfrm flipV="1">
            <a:off x="6711043" y="1850571"/>
            <a:ext cx="0" cy="838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C802333-CFE1-46A8-9F72-0220C4E9394A}"/>
              </a:ext>
            </a:extLst>
          </p:cNvPr>
          <p:cNvPicPr>
            <a:picLocks noChangeAspect="1"/>
          </p:cNvPicPr>
          <p:nvPr/>
        </p:nvPicPr>
        <p:blipFill>
          <a:blip r:embed="rId4"/>
          <a:stretch>
            <a:fillRect/>
          </a:stretch>
        </p:blipFill>
        <p:spPr>
          <a:xfrm rot="6045237">
            <a:off x="6233679" y="651666"/>
            <a:ext cx="219248" cy="905841"/>
          </a:xfrm>
          <a:prstGeom prst="rect">
            <a:avLst/>
          </a:prstGeom>
        </p:spPr>
      </p:pic>
    </p:spTree>
    <p:extLst>
      <p:ext uri="{BB962C8B-B14F-4D97-AF65-F5344CB8AC3E}">
        <p14:creationId xmlns:p14="http://schemas.microsoft.com/office/powerpoint/2010/main" val="13791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Random Forest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Picture 7">
            <a:extLst>
              <a:ext uri="{FF2B5EF4-FFF2-40B4-BE49-F238E27FC236}">
                <a16:creationId xmlns:a16="http://schemas.microsoft.com/office/drawing/2014/main" id="{D038E297-CD42-40D1-9549-8ECEBDA2AD45}"/>
              </a:ext>
            </a:extLst>
          </p:cNvPr>
          <p:cNvPicPr>
            <a:picLocks noChangeAspect="1"/>
          </p:cNvPicPr>
          <p:nvPr/>
        </p:nvPicPr>
        <p:blipFill>
          <a:blip r:embed="rId3"/>
          <a:stretch>
            <a:fillRect/>
          </a:stretch>
        </p:blipFill>
        <p:spPr>
          <a:xfrm>
            <a:off x="4538344" y="71725"/>
            <a:ext cx="5655004" cy="6607952"/>
          </a:xfrm>
          <a:prstGeom prst="rect">
            <a:avLst/>
          </a:prstGeom>
        </p:spPr>
      </p:pic>
      <p:sp>
        <p:nvSpPr>
          <p:cNvPr id="5" name="Rectangle: Rounded Corners 4">
            <a:extLst>
              <a:ext uri="{FF2B5EF4-FFF2-40B4-BE49-F238E27FC236}">
                <a16:creationId xmlns:a16="http://schemas.microsoft.com/office/drawing/2014/main" id="{3E07919B-8C7D-4B9C-B887-DC4840E229DD}"/>
              </a:ext>
            </a:extLst>
          </p:cNvPr>
          <p:cNvSpPr/>
          <p:nvPr/>
        </p:nvSpPr>
        <p:spPr>
          <a:xfrm>
            <a:off x="4590377" y="1747296"/>
            <a:ext cx="5582600" cy="389095"/>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2DFAA2A0-0D35-4E78-A59A-413E04EDF38A}"/>
              </a:ext>
            </a:extLst>
          </p:cNvPr>
          <p:cNvSpPr/>
          <p:nvPr/>
        </p:nvSpPr>
        <p:spPr>
          <a:xfrm>
            <a:off x="3991138" y="1691472"/>
            <a:ext cx="547206" cy="5007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F3B514C-A565-4576-BAE3-B30C78732851}"/>
              </a:ext>
            </a:extLst>
          </p:cNvPr>
          <p:cNvSpPr txBox="1"/>
          <p:nvPr/>
        </p:nvSpPr>
        <p:spPr>
          <a:xfrm>
            <a:off x="10319753" y="1532149"/>
            <a:ext cx="1898264" cy="923330"/>
          </a:xfrm>
          <a:prstGeom prst="rect">
            <a:avLst/>
          </a:prstGeom>
          <a:noFill/>
        </p:spPr>
        <p:txBody>
          <a:bodyPr wrap="square" rtlCol="0">
            <a:spAutoFit/>
          </a:bodyPr>
          <a:lstStyle/>
          <a:p>
            <a:r>
              <a:rPr lang="en-US" b="1" dirty="0"/>
              <a:t>This is the best Random Forest model </a:t>
            </a:r>
          </a:p>
        </p:txBody>
      </p:sp>
    </p:spTree>
    <p:extLst>
      <p:ext uri="{BB962C8B-B14F-4D97-AF65-F5344CB8AC3E}">
        <p14:creationId xmlns:p14="http://schemas.microsoft.com/office/powerpoint/2010/main" val="2811962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Random Forest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50955383-7733-463A-8EB9-BE589BB7AA96}"/>
              </a:ext>
            </a:extLst>
          </p:cNvPr>
          <p:cNvPicPr>
            <a:picLocks noChangeAspect="1"/>
          </p:cNvPicPr>
          <p:nvPr/>
        </p:nvPicPr>
        <p:blipFill>
          <a:blip r:embed="rId3"/>
          <a:stretch>
            <a:fillRect/>
          </a:stretch>
        </p:blipFill>
        <p:spPr>
          <a:xfrm>
            <a:off x="8969535" y="1104586"/>
            <a:ext cx="3173477" cy="1960763"/>
          </a:xfrm>
          <a:prstGeom prst="rect">
            <a:avLst/>
          </a:prstGeom>
        </p:spPr>
      </p:pic>
      <p:pic>
        <p:nvPicPr>
          <p:cNvPr id="7" name="Picture 6">
            <a:extLst>
              <a:ext uri="{FF2B5EF4-FFF2-40B4-BE49-F238E27FC236}">
                <a16:creationId xmlns:a16="http://schemas.microsoft.com/office/drawing/2014/main" id="{3816353F-3CD3-4341-A9F8-61583A48B79C}"/>
              </a:ext>
            </a:extLst>
          </p:cNvPr>
          <p:cNvPicPr>
            <a:picLocks noChangeAspect="1"/>
          </p:cNvPicPr>
          <p:nvPr/>
        </p:nvPicPr>
        <p:blipFill>
          <a:blip r:embed="rId4"/>
          <a:stretch>
            <a:fillRect/>
          </a:stretch>
        </p:blipFill>
        <p:spPr>
          <a:xfrm>
            <a:off x="8969535" y="384193"/>
            <a:ext cx="3154015" cy="685842"/>
          </a:xfrm>
          <a:prstGeom prst="rect">
            <a:avLst/>
          </a:prstGeom>
        </p:spPr>
      </p:pic>
      <p:pic>
        <p:nvPicPr>
          <p:cNvPr id="9" name="Picture 8">
            <a:extLst>
              <a:ext uri="{FF2B5EF4-FFF2-40B4-BE49-F238E27FC236}">
                <a16:creationId xmlns:a16="http://schemas.microsoft.com/office/drawing/2014/main" id="{DEF027D3-B284-4B9C-BC29-5E3DCAA57AA5}"/>
              </a:ext>
            </a:extLst>
          </p:cNvPr>
          <p:cNvPicPr>
            <a:picLocks noChangeAspect="1"/>
          </p:cNvPicPr>
          <p:nvPr/>
        </p:nvPicPr>
        <p:blipFill rotWithShape="1">
          <a:blip r:embed="rId5"/>
          <a:srcRect l="2795" r="1086" b="5190"/>
          <a:stretch/>
        </p:blipFill>
        <p:spPr>
          <a:xfrm>
            <a:off x="4214764" y="134023"/>
            <a:ext cx="4707279" cy="3360465"/>
          </a:xfrm>
          <a:prstGeom prst="rect">
            <a:avLst/>
          </a:prstGeom>
        </p:spPr>
      </p:pic>
      <p:sp>
        <p:nvSpPr>
          <p:cNvPr id="10" name="Rectangle 9">
            <a:extLst>
              <a:ext uri="{FF2B5EF4-FFF2-40B4-BE49-F238E27FC236}">
                <a16:creationId xmlns:a16="http://schemas.microsoft.com/office/drawing/2014/main" id="{693B2531-E0DC-42FB-8B79-29CD80CF3174}"/>
              </a:ext>
            </a:extLst>
          </p:cNvPr>
          <p:cNvSpPr/>
          <p:nvPr/>
        </p:nvSpPr>
        <p:spPr>
          <a:xfrm>
            <a:off x="4214763" y="3966252"/>
            <a:ext cx="4707279" cy="2246769"/>
          </a:xfrm>
          <a:prstGeom prst="rect">
            <a:avLst/>
          </a:prstGeom>
        </p:spPr>
        <p:txBody>
          <a:bodyPr wrap="square">
            <a:spAutoFit/>
          </a:bodyPr>
          <a:lstStyle/>
          <a:p>
            <a:pPr marL="285750" lvl="0" indent="-285750">
              <a:buFont typeface="Arial" panose="020B0604020202020204" pitchFamily="34" charset="0"/>
              <a:buChar char="•"/>
            </a:pPr>
            <a:r>
              <a:rPr lang="en-US" sz="2800" dirty="0">
                <a:solidFill>
                  <a:prstClr val="black"/>
                </a:solidFill>
              </a:rPr>
              <a:t>The best Random Forest model is at Depth of tree = 5</a:t>
            </a:r>
          </a:p>
          <a:p>
            <a:pPr marL="285750" lvl="0" indent="-285750">
              <a:buFont typeface="Arial" panose="020B0604020202020204" pitchFamily="34" charset="0"/>
              <a:buChar char="•"/>
            </a:pPr>
            <a:r>
              <a:rPr lang="en-US" sz="2800" dirty="0">
                <a:solidFill>
                  <a:prstClr val="black"/>
                </a:solidFill>
              </a:rPr>
              <a:t>This model beats the Naïve Rule</a:t>
            </a:r>
          </a:p>
          <a:p>
            <a:pPr marL="285750" lvl="0" indent="-285750">
              <a:buFont typeface="Arial" panose="020B0604020202020204" pitchFamily="34" charset="0"/>
              <a:buChar char="•"/>
            </a:pPr>
            <a:r>
              <a:rPr lang="en-US" sz="2800" dirty="0">
                <a:solidFill>
                  <a:prstClr val="black"/>
                </a:solidFill>
              </a:rPr>
              <a:t>This model DOES validate</a:t>
            </a:r>
          </a:p>
        </p:txBody>
      </p:sp>
      <p:pic>
        <p:nvPicPr>
          <p:cNvPr id="4" name="Picture 3">
            <a:extLst>
              <a:ext uri="{FF2B5EF4-FFF2-40B4-BE49-F238E27FC236}">
                <a16:creationId xmlns:a16="http://schemas.microsoft.com/office/drawing/2014/main" id="{2441EE11-BF47-4481-94A7-0CFB9920140A}"/>
              </a:ext>
            </a:extLst>
          </p:cNvPr>
          <p:cNvPicPr>
            <a:picLocks noChangeAspect="1"/>
          </p:cNvPicPr>
          <p:nvPr/>
        </p:nvPicPr>
        <p:blipFill>
          <a:blip r:embed="rId6"/>
          <a:stretch>
            <a:fillRect/>
          </a:stretch>
        </p:blipFill>
        <p:spPr>
          <a:xfrm>
            <a:off x="9033966" y="3494488"/>
            <a:ext cx="2955765" cy="1072984"/>
          </a:xfrm>
          <a:prstGeom prst="rect">
            <a:avLst/>
          </a:prstGeom>
        </p:spPr>
      </p:pic>
      <p:sp>
        <p:nvSpPr>
          <p:cNvPr id="6" name="TextBox 5">
            <a:extLst>
              <a:ext uri="{FF2B5EF4-FFF2-40B4-BE49-F238E27FC236}">
                <a16:creationId xmlns:a16="http://schemas.microsoft.com/office/drawing/2014/main" id="{41A254BF-2290-481E-BCCF-5327C246A9D2}"/>
              </a:ext>
            </a:extLst>
          </p:cNvPr>
          <p:cNvSpPr txBox="1"/>
          <p:nvPr/>
        </p:nvSpPr>
        <p:spPr>
          <a:xfrm>
            <a:off x="9033966" y="3125156"/>
            <a:ext cx="2275082" cy="369332"/>
          </a:xfrm>
          <a:prstGeom prst="rect">
            <a:avLst/>
          </a:prstGeom>
          <a:noFill/>
        </p:spPr>
        <p:txBody>
          <a:bodyPr wrap="square" rtlCol="0">
            <a:spAutoFit/>
          </a:bodyPr>
          <a:lstStyle/>
          <a:p>
            <a:r>
              <a:rPr lang="en-US" b="1" dirty="0"/>
              <a:t>Confusion Matrix:</a:t>
            </a:r>
          </a:p>
        </p:txBody>
      </p:sp>
      <p:sp>
        <p:nvSpPr>
          <p:cNvPr id="8" name="TextBox 7">
            <a:extLst>
              <a:ext uri="{FF2B5EF4-FFF2-40B4-BE49-F238E27FC236}">
                <a16:creationId xmlns:a16="http://schemas.microsoft.com/office/drawing/2014/main" id="{DE29FCCB-C901-4F5D-98D4-0A75346E97C0}"/>
              </a:ext>
            </a:extLst>
          </p:cNvPr>
          <p:cNvSpPr txBox="1"/>
          <p:nvPr/>
        </p:nvSpPr>
        <p:spPr>
          <a:xfrm>
            <a:off x="10329317" y="3429000"/>
            <a:ext cx="2117271" cy="369332"/>
          </a:xfrm>
          <a:prstGeom prst="rect">
            <a:avLst/>
          </a:prstGeom>
          <a:noFill/>
        </p:spPr>
        <p:txBody>
          <a:bodyPr wrap="square" rtlCol="0">
            <a:spAutoFit/>
          </a:bodyPr>
          <a:lstStyle/>
          <a:p>
            <a:r>
              <a:rPr lang="en-US" b="1" dirty="0">
                <a:solidFill>
                  <a:schemeClr val="bg1"/>
                </a:solidFill>
              </a:rPr>
              <a:t>Predicted</a:t>
            </a:r>
          </a:p>
        </p:txBody>
      </p:sp>
      <p:sp>
        <p:nvSpPr>
          <p:cNvPr id="11" name="TextBox 10">
            <a:extLst>
              <a:ext uri="{FF2B5EF4-FFF2-40B4-BE49-F238E27FC236}">
                <a16:creationId xmlns:a16="http://schemas.microsoft.com/office/drawing/2014/main" id="{ED3D3216-0006-4376-9CC2-3D21C51A7F87}"/>
              </a:ext>
            </a:extLst>
          </p:cNvPr>
          <p:cNvSpPr txBox="1"/>
          <p:nvPr/>
        </p:nvSpPr>
        <p:spPr>
          <a:xfrm>
            <a:off x="9526528" y="4081461"/>
            <a:ext cx="1289957" cy="369332"/>
          </a:xfrm>
          <a:prstGeom prst="rect">
            <a:avLst/>
          </a:prstGeom>
          <a:noFill/>
        </p:spPr>
        <p:txBody>
          <a:bodyPr wrap="square" rtlCol="0">
            <a:spAutoFit/>
          </a:bodyPr>
          <a:lstStyle/>
          <a:p>
            <a:r>
              <a:rPr lang="en-US" b="1" dirty="0">
                <a:solidFill>
                  <a:schemeClr val="bg1"/>
                </a:solidFill>
              </a:rPr>
              <a:t>Actual</a:t>
            </a:r>
          </a:p>
        </p:txBody>
      </p:sp>
    </p:spTree>
    <p:extLst>
      <p:ext uri="{BB962C8B-B14F-4D97-AF65-F5344CB8AC3E}">
        <p14:creationId xmlns:p14="http://schemas.microsoft.com/office/powerpoint/2010/main" val="313545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800" b="1" dirty="0">
                <a:solidFill>
                  <a:srgbClr val="FFFFFF"/>
                </a:solidFill>
              </a:rPr>
              <a:t>Random Forest Analysis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967DACD1-F56B-4373-BC82-1947FC54D85C}"/>
              </a:ext>
            </a:extLst>
          </p:cNvPr>
          <p:cNvPicPr>
            <a:picLocks noChangeAspect="1"/>
          </p:cNvPicPr>
          <p:nvPr/>
        </p:nvPicPr>
        <p:blipFill>
          <a:blip r:embed="rId3"/>
          <a:stretch>
            <a:fillRect/>
          </a:stretch>
        </p:blipFill>
        <p:spPr>
          <a:xfrm>
            <a:off x="4347896" y="378641"/>
            <a:ext cx="7332755" cy="4045355"/>
          </a:xfrm>
          <a:prstGeom prst="rect">
            <a:avLst/>
          </a:prstGeom>
        </p:spPr>
      </p:pic>
      <p:sp>
        <p:nvSpPr>
          <p:cNvPr id="6" name="TextBox 5">
            <a:extLst>
              <a:ext uri="{FF2B5EF4-FFF2-40B4-BE49-F238E27FC236}">
                <a16:creationId xmlns:a16="http://schemas.microsoft.com/office/drawing/2014/main" id="{8584D3A1-B459-443A-B35C-C818B1CAFD13}"/>
              </a:ext>
            </a:extLst>
          </p:cNvPr>
          <p:cNvSpPr txBox="1"/>
          <p:nvPr/>
        </p:nvSpPr>
        <p:spPr>
          <a:xfrm>
            <a:off x="7815942" y="4343306"/>
            <a:ext cx="2008414" cy="307777"/>
          </a:xfrm>
          <a:prstGeom prst="rect">
            <a:avLst/>
          </a:prstGeom>
          <a:noFill/>
        </p:spPr>
        <p:txBody>
          <a:bodyPr wrap="square" rtlCol="0">
            <a:spAutoFit/>
          </a:bodyPr>
          <a:lstStyle/>
          <a:p>
            <a:r>
              <a:rPr lang="en-US" sz="1400" dirty="0"/>
              <a:t>Importance</a:t>
            </a:r>
            <a:endParaRPr lang="en-US" dirty="0"/>
          </a:p>
        </p:txBody>
      </p:sp>
      <p:sp>
        <p:nvSpPr>
          <p:cNvPr id="8" name="TextBox 7">
            <a:extLst>
              <a:ext uri="{FF2B5EF4-FFF2-40B4-BE49-F238E27FC236}">
                <a16:creationId xmlns:a16="http://schemas.microsoft.com/office/drawing/2014/main" id="{0A850A42-F9DA-4EAC-94AA-EDD3BAF08CDF}"/>
              </a:ext>
            </a:extLst>
          </p:cNvPr>
          <p:cNvSpPr txBox="1"/>
          <p:nvPr/>
        </p:nvSpPr>
        <p:spPr>
          <a:xfrm>
            <a:off x="4648999" y="4802637"/>
            <a:ext cx="4748129" cy="1754326"/>
          </a:xfrm>
          <a:prstGeom prst="rect">
            <a:avLst/>
          </a:prstGeom>
          <a:noFill/>
        </p:spPr>
        <p:txBody>
          <a:bodyPr wrap="square" rtlCol="0">
            <a:spAutoFit/>
          </a:bodyPr>
          <a:lstStyle/>
          <a:p>
            <a:r>
              <a:rPr lang="en-US" b="1" dirty="0"/>
              <a:t>The most important variables from analysis, ranked highest to lowest:</a:t>
            </a:r>
          </a:p>
          <a:p>
            <a:r>
              <a:rPr lang="en-US" b="1" dirty="0"/>
              <a:t>	1. </a:t>
            </a:r>
            <a:r>
              <a:rPr lang="en-US" b="1" dirty="0" err="1"/>
              <a:t>Hemo</a:t>
            </a:r>
            <a:endParaRPr lang="en-US" b="1" dirty="0"/>
          </a:p>
          <a:p>
            <a:r>
              <a:rPr lang="en-US" b="1" dirty="0"/>
              <a:t>	2. PCV</a:t>
            </a:r>
          </a:p>
          <a:p>
            <a:r>
              <a:rPr lang="en-US" b="1" dirty="0"/>
              <a:t>	3. SC</a:t>
            </a:r>
          </a:p>
          <a:p>
            <a:r>
              <a:rPr lang="en-US" b="1" dirty="0"/>
              <a:t>	4. RC</a:t>
            </a:r>
          </a:p>
        </p:txBody>
      </p:sp>
      <p:sp>
        <p:nvSpPr>
          <p:cNvPr id="11" name="Rectangle: Rounded Corners 10">
            <a:extLst>
              <a:ext uri="{FF2B5EF4-FFF2-40B4-BE49-F238E27FC236}">
                <a16:creationId xmlns:a16="http://schemas.microsoft.com/office/drawing/2014/main" id="{6366682B-6FEB-444C-B1AE-95B6AE56DB41}"/>
              </a:ext>
            </a:extLst>
          </p:cNvPr>
          <p:cNvSpPr/>
          <p:nvPr/>
        </p:nvSpPr>
        <p:spPr>
          <a:xfrm>
            <a:off x="4463142" y="4742789"/>
            <a:ext cx="4680857" cy="190838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75305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204651" y="1099143"/>
            <a:ext cx="3628154" cy="4461163"/>
          </a:xfrm>
        </p:spPr>
        <p:txBody>
          <a:bodyPr>
            <a:normAutofit/>
          </a:bodyPr>
          <a:lstStyle/>
          <a:p>
            <a:r>
              <a:rPr lang="en-US" sz="7200" b="1" dirty="0">
                <a:solidFill>
                  <a:srgbClr val="FFFFFF"/>
                </a:solidFill>
              </a:rPr>
              <a:t>Quick Tune-Up</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45ADB22F-120D-4073-B17A-0700F7CEB6DC}"/>
              </a:ext>
            </a:extLst>
          </p:cNvPr>
          <p:cNvPicPr>
            <a:picLocks noChangeAspect="1"/>
          </p:cNvPicPr>
          <p:nvPr/>
        </p:nvPicPr>
        <p:blipFill>
          <a:blip r:embed="rId2"/>
          <a:stretch>
            <a:fillRect/>
          </a:stretch>
        </p:blipFill>
        <p:spPr>
          <a:xfrm>
            <a:off x="4452598" y="443968"/>
            <a:ext cx="2697505" cy="2571773"/>
          </a:xfrm>
          <a:prstGeom prst="rect">
            <a:avLst/>
          </a:prstGeom>
        </p:spPr>
      </p:pic>
      <p:sp>
        <p:nvSpPr>
          <p:cNvPr id="6" name="TextBox 5">
            <a:extLst>
              <a:ext uri="{FF2B5EF4-FFF2-40B4-BE49-F238E27FC236}">
                <a16:creationId xmlns:a16="http://schemas.microsoft.com/office/drawing/2014/main" id="{3128BA56-567D-4724-B302-1967ED6685AF}"/>
              </a:ext>
            </a:extLst>
          </p:cNvPr>
          <p:cNvSpPr txBox="1"/>
          <p:nvPr/>
        </p:nvSpPr>
        <p:spPr>
          <a:xfrm>
            <a:off x="4879611" y="56606"/>
            <a:ext cx="1945732" cy="646331"/>
          </a:xfrm>
          <a:prstGeom prst="rect">
            <a:avLst/>
          </a:prstGeom>
          <a:noFill/>
        </p:spPr>
        <p:txBody>
          <a:bodyPr wrap="square" rtlCol="0">
            <a:spAutoFit/>
          </a:bodyPr>
          <a:lstStyle/>
          <a:p>
            <a:r>
              <a:rPr lang="en-US" b="1" dirty="0"/>
              <a:t>Nearest Neighbor</a:t>
            </a:r>
          </a:p>
          <a:p>
            <a:endParaRPr lang="en-US" dirty="0"/>
          </a:p>
        </p:txBody>
      </p:sp>
      <p:pic>
        <p:nvPicPr>
          <p:cNvPr id="8" name="Picture 7">
            <a:extLst>
              <a:ext uri="{FF2B5EF4-FFF2-40B4-BE49-F238E27FC236}">
                <a16:creationId xmlns:a16="http://schemas.microsoft.com/office/drawing/2014/main" id="{EFEA9AC5-D0FC-4D2C-B9BE-9DD3AD85569B}"/>
              </a:ext>
            </a:extLst>
          </p:cNvPr>
          <p:cNvPicPr>
            <a:picLocks noChangeAspect="1"/>
          </p:cNvPicPr>
          <p:nvPr/>
        </p:nvPicPr>
        <p:blipFill>
          <a:blip r:embed="rId3"/>
          <a:stretch>
            <a:fillRect/>
          </a:stretch>
        </p:blipFill>
        <p:spPr>
          <a:xfrm>
            <a:off x="4429899" y="3232163"/>
            <a:ext cx="3054671" cy="686292"/>
          </a:xfrm>
          <a:prstGeom prst="rect">
            <a:avLst/>
          </a:prstGeom>
        </p:spPr>
      </p:pic>
      <p:pic>
        <p:nvPicPr>
          <p:cNvPr id="10" name="Picture 9">
            <a:extLst>
              <a:ext uri="{FF2B5EF4-FFF2-40B4-BE49-F238E27FC236}">
                <a16:creationId xmlns:a16="http://schemas.microsoft.com/office/drawing/2014/main" id="{B85DEC6A-88ED-48D4-A0DB-33892807DD55}"/>
              </a:ext>
            </a:extLst>
          </p:cNvPr>
          <p:cNvPicPr>
            <a:picLocks noChangeAspect="1"/>
          </p:cNvPicPr>
          <p:nvPr/>
        </p:nvPicPr>
        <p:blipFill>
          <a:blip r:embed="rId4"/>
          <a:stretch>
            <a:fillRect/>
          </a:stretch>
        </p:blipFill>
        <p:spPr>
          <a:xfrm>
            <a:off x="4233104" y="4036181"/>
            <a:ext cx="4017430" cy="2795540"/>
          </a:xfrm>
          <a:prstGeom prst="rect">
            <a:avLst/>
          </a:prstGeom>
        </p:spPr>
      </p:pic>
      <p:pic>
        <p:nvPicPr>
          <p:cNvPr id="12" name="Picture 11">
            <a:extLst>
              <a:ext uri="{FF2B5EF4-FFF2-40B4-BE49-F238E27FC236}">
                <a16:creationId xmlns:a16="http://schemas.microsoft.com/office/drawing/2014/main" id="{1E00C487-FC7A-45FD-9EB6-702E4C1A078D}"/>
              </a:ext>
            </a:extLst>
          </p:cNvPr>
          <p:cNvPicPr>
            <a:picLocks noChangeAspect="1"/>
          </p:cNvPicPr>
          <p:nvPr/>
        </p:nvPicPr>
        <p:blipFill>
          <a:blip r:embed="rId5"/>
          <a:stretch>
            <a:fillRect/>
          </a:stretch>
        </p:blipFill>
        <p:spPr>
          <a:xfrm>
            <a:off x="8697686" y="443969"/>
            <a:ext cx="2771774" cy="2577062"/>
          </a:xfrm>
          <a:prstGeom prst="rect">
            <a:avLst/>
          </a:prstGeom>
        </p:spPr>
      </p:pic>
      <p:sp>
        <p:nvSpPr>
          <p:cNvPr id="13" name="Rectangle 12">
            <a:extLst>
              <a:ext uri="{FF2B5EF4-FFF2-40B4-BE49-F238E27FC236}">
                <a16:creationId xmlns:a16="http://schemas.microsoft.com/office/drawing/2014/main" id="{C7BFBF60-F8EA-4A6B-89F9-3E082E114128}"/>
              </a:ext>
            </a:extLst>
          </p:cNvPr>
          <p:cNvSpPr/>
          <p:nvPr/>
        </p:nvSpPr>
        <p:spPr>
          <a:xfrm>
            <a:off x="9109588" y="56606"/>
            <a:ext cx="2168012" cy="369332"/>
          </a:xfrm>
          <a:prstGeom prst="rect">
            <a:avLst/>
          </a:prstGeom>
        </p:spPr>
        <p:txBody>
          <a:bodyPr wrap="square">
            <a:spAutoFit/>
          </a:bodyPr>
          <a:lstStyle/>
          <a:p>
            <a:r>
              <a:rPr lang="en-US" b="1" dirty="0"/>
              <a:t>Logistic Regression</a:t>
            </a:r>
          </a:p>
        </p:txBody>
      </p:sp>
      <p:pic>
        <p:nvPicPr>
          <p:cNvPr id="15" name="Picture 14">
            <a:extLst>
              <a:ext uri="{FF2B5EF4-FFF2-40B4-BE49-F238E27FC236}">
                <a16:creationId xmlns:a16="http://schemas.microsoft.com/office/drawing/2014/main" id="{28059A91-9955-48B6-B716-C217E3957484}"/>
              </a:ext>
            </a:extLst>
          </p:cNvPr>
          <p:cNvPicPr>
            <a:picLocks noChangeAspect="1"/>
          </p:cNvPicPr>
          <p:nvPr/>
        </p:nvPicPr>
        <p:blipFill>
          <a:blip r:embed="rId6"/>
          <a:stretch>
            <a:fillRect/>
          </a:stretch>
        </p:blipFill>
        <p:spPr>
          <a:xfrm>
            <a:off x="8560301" y="3237209"/>
            <a:ext cx="3469605" cy="681246"/>
          </a:xfrm>
          <a:prstGeom prst="rect">
            <a:avLst/>
          </a:prstGeom>
        </p:spPr>
      </p:pic>
      <p:pic>
        <p:nvPicPr>
          <p:cNvPr id="17" name="Picture 16">
            <a:extLst>
              <a:ext uri="{FF2B5EF4-FFF2-40B4-BE49-F238E27FC236}">
                <a16:creationId xmlns:a16="http://schemas.microsoft.com/office/drawing/2014/main" id="{C3EF01BD-99BD-4C8C-8252-F0FD19BE88F2}"/>
              </a:ext>
            </a:extLst>
          </p:cNvPr>
          <p:cNvPicPr>
            <a:picLocks noChangeAspect="1"/>
          </p:cNvPicPr>
          <p:nvPr/>
        </p:nvPicPr>
        <p:blipFill>
          <a:blip r:embed="rId7"/>
          <a:stretch>
            <a:fillRect/>
          </a:stretch>
        </p:blipFill>
        <p:spPr>
          <a:xfrm>
            <a:off x="8226098" y="4019537"/>
            <a:ext cx="3880322" cy="2750838"/>
          </a:xfrm>
          <a:prstGeom prst="rect">
            <a:avLst/>
          </a:prstGeom>
        </p:spPr>
      </p:pic>
      <p:pic>
        <p:nvPicPr>
          <p:cNvPr id="19" name="Picture 18">
            <a:extLst>
              <a:ext uri="{FF2B5EF4-FFF2-40B4-BE49-F238E27FC236}">
                <a16:creationId xmlns:a16="http://schemas.microsoft.com/office/drawing/2014/main" id="{A7F602E5-5791-447D-B6AB-FAB5992A3419}"/>
              </a:ext>
            </a:extLst>
          </p:cNvPr>
          <p:cNvPicPr>
            <a:picLocks noChangeAspect="1"/>
          </p:cNvPicPr>
          <p:nvPr/>
        </p:nvPicPr>
        <p:blipFill>
          <a:blip r:embed="rId8"/>
          <a:stretch>
            <a:fillRect/>
          </a:stretch>
        </p:blipFill>
        <p:spPr>
          <a:xfrm>
            <a:off x="6096000" y="3935100"/>
            <a:ext cx="696686" cy="253340"/>
          </a:xfrm>
          <a:prstGeom prst="rect">
            <a:avLst/>
          </a:prstGeom>
        </p:spPr>
      </p:pic>
      <p:sp>
        <p:nvSpPr>
          <p:cNvPr id="20" name="Rectangle: Rounded Corners 19">
            <a:extLst>
              <a:ext uri="{FF2B5EF4-FFF2-40B4-BE49-F238E27FC236}">
                <a16:creationId xmlns:a16="http://schemas.microsoft.com/office/drawing/2014/main" id="{3B5AE779-5141-4EAE-A1F2-BACC7B148448}"/>
              </a:ext>
            </a:extLst>
          </p:cNvPr>
          <p:cNvSpPr/>
          <p:nvPr/>
        </p:nvSpPr>
        <p:spPr>
          <a:xfrm>
            <a:off x="4879611" y="56606"/>
            <a:ext cx="1874975" cy="36108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8F5DAAEC-9C17-489A-8712-BD1A98A1DFF9}"/>
              </a:ext>
            </a:extLst>
          </p:cNvPr>
          <p:cNvSpPr/>
          <p:nvPr/>
        </p:nvSpPr>
        <p:spPr>
          <a:xfrm>
            <a:off x="9109588" y="46260"/>
            <a:ext cx="2021055" cy="36108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82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000" b="1">
                <a:solidFill>
                  <a:srgbClr val="FFFFFF"/>
                </a:solidFill>
              </a:rPr>
              <a:t>Model Comparison</a:t>
            </a:r>
            <a:endParaRPr lang="en-US" sz="6000" b="1" dirty="0">
              <a:solidFill>
                <a:srgbClr val="FFFFFF"/>
              </a:solidFill>
            </a:endParaRP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08EBFF78-760B-44E5-9104-F085F24A579F}"/>
              </a:ext>
            </a:extLst>
          </p:cNvPr>
          <p:cNvPicPr>
            <a:picLocks noChangeAspect="1"/>
          </p:cNvPicPr>
          <p:nvPr/>
        </p:nvPicPr>
        <p:blipFill>
          <a:blip r:embed="rId2"/>
          <a:stretch>
            <a:fillRect/>
          </a:stretch>
        </p:blipFill>
        <p:spPr>
          <a:xfrm>
            <a:off x="9051471" y="2623144"/>
            <a:ext cx="3072939" cy="2350265"/>
          </a:xfrm>
          <a:prstGeom prst="rect">
            <a:avLst/>
          </a:prstGeom>
        </p:spPr>
      </p:pic>
      <p:pic>
        <p:nvPicPr>
          <p:cNvPr id="6" name="Picture 5">
            <a:extLst>
              <a:ext uri="{FF2B5EF4-FFF2-40B4-BE49-F238E27FC236}">
                <a16:creationId xmlns:a16="http://schemas.microsoft.com/office/drawing/2014/main" id="{E766250E-A108-4128-815D-B7293C70DDF8}"/>
              </a:ext>
            </a:extLst>
          </p:cNvPr>
          <p:cNvPicPr>
            <a:picLocks noChangeAspect="1"/>
          </p:cNvPicPr>
          <p:nvPr/>
        </p:nvPicPr>
        <p:blipFill rotWithShape="1">
          <a:blip r:embed="rId3"/>
          <a:srcRect r="1592"/>
          <a:stretch/>
        </p:blipFill>
        <p:spPr>
          <a:xfrm>
            <a:off x="4003906" y="4973409"/>
            <a:ext cx="8052915" cy="1696925"/>
          </a:xfrm>
          <a:prstGeom prst="rect">
            <a:avLst/>
          </a:prstGeom>
        </p:spPr>
      </p:pic>
      <p:pic>
        <p:nvPicPr>
          <p:cNvPr id="9" name="Picture 8">
            <a:extLst>
              <a:ext uri="{FF2B5EF4-FFF2-40B4-BE49-F238E27FC236}">
                <a16:creationId xmlns:a16="http://schemas.microsoft.com/office/drawing/2014/main" id="{ADB4D771-F51E-45A8-A139-2176A0EB7DA8}"/>
              </a:ext>
            </a:extLst>
          </p:cNvPr>
          <p:cNvPicPr>
            <a:picLocks noChangeAspect="1"/>
          </p:cNvPicPr>
          <p:nvPr/>
        </p:nvPicPr>
        <p:blipFill>
          <a:blip r:embed="rId4"/>
          <a:stretch>
            <a:fillRect/>
          </a:stretch>
        </p:blipFill>
        <p:spPr>
          <a:xfrm>
            <a:off x="4159568" y="990046"/>
            <a:ext cx="7684089" cy="1633098"/>
          </a:xfrm>
          <a:prstGeom prst="rect">
            <a:avLst/>
          </a:prstGeom>
        </p:spPr>
      </p:pic>
      <p:sp>
        <p:nvSpPr>
          <p:cNvPr id="10" name="TextBox 9">
            <a:extLst>
              <a:ext uri="{FF2B5EF4-FFF2-40B4-BE49-F238E27FC236}">
                <a16:creationId xmlns:a16="http://schemas.microsoft.com/office/drawing/2014/main" id="{3904E75D-9DC3-47E2-AAD2-C0553A29340B}"/>
              </a:ext>
            </a:extLst>
          </p:cNvPr>
          <p:cNvSpPr txBox="1"/>
          <p:nvPr/>
        </p:nvSpPr>
        <p:spPr>
          <a:xfrm>
            <a:off x="4113641" y="249743"/>
            <a:ext cx="7626601" cy="707886"/>
          </a:xfrm>
          <a:prstGeom prst="rect">
            <a:avLst/>
          </a:prstGeom>
          <a:noFill/>
        </p:spPr>
        <p:txBody>
          <a:bodyPr wrap="square" rtlCol="0">
            <a:spAutoFit/>
          </a:bodyPr>
          <a:lstStyle/>
          <a:p>
            <a:r>
              <a:rPr lang="en-US" sz="4000" b="1" dirty="0"/>
              <a:t>Which model performed the best?</a:t>
            </a:r>
          </a:p>
        </p:txBody>
      </p:sp>
      <p:sp>
        <p:nvSpPr>
          <p:cNvPr id="11" name="Rectangle: Rounded Corners 10">
            <a:extLst>
              <a:ext uri="{FF2B5EF4-FFF2-40B4-BE49-F238E27FC236}">
                <a16:creationId xmlns:a16="http://schemas.microsoft.com/office/drawing/2014/main" id="{773C5716-9231-4C38-9F04-0AF4CBDA8705}"/>
              </a:ext>
            </a:extLst>
          </p:cNvPr>
          <p:cNvSpPr/>
          <p:nvPr/>
        </p:nvSpPr>
        <p:spPr>
          <a:xfrm>
            <a:off x="4167272" y="2296886"/>
            <a:ext cx="7676385" cy="326257"/>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4DD12FB-2CF9-406C-ABE3-6DD37AB1FD9A}"/>
              </a:ext>
            </a:extLst>
          </p:cNvPr>
          <p:cNvSpPr/>
          <p:nvPr/>
        </p:nvSpPr>
        <p:spPr>
          <a:xfrm>
            <a:off x="4588329" y="2830286"/>
            <a:ext cx="4167271" cy="2075528"/>
          </a:xfrm>
          <a:prstGeom prst="round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2D48713C-C961-4522-B683-5F5846624393}"/>
              </a:ext>
            </a:extLst>
          </p:cNvPr>
          <p:cNvSpPr txBox="1"/>
          <p:nvPr/>
        </p:nvSpPr>
        <p:spPr>
          <a:xfrm>
            <a:off x="4871357" y="2895600"/>
            <a:ext cx="3970292" cy="2308324"/>
          </a:xfrm>
          <a:prstGeom prst="rect">
            <a:avLst/>
          </a:prstGeom>
          <a:noFill/>
        </p:spPr>
        <p:txBody>
          <a:bodyPr wrap="square" rtlCol="0">
            <a:spAutoFit/>
          </a:bodyPr>
          <a:lstStyle/>
          <a:p>
            <a:r>
              <a:rPr lang="en-US" sz="2400" b="1" i="1" dirty="0"/>
              <a:t>Random Forest</a:t>
            </a:r>
          </a:p>
          <a:p>
            <a:r>
              <a:rPr lang="en-US" sz="2400" b="1" i="1" dirty="0"/>
              <a:t>	</a:t>
            </a:r>
            <a:r>
              <a:rPr lang="en-US" sz="2400" dirty="0"/>
              <a:t>- Beats the Naïve Rule</a:t>
            </a:r>
          </a:p>
          <a:p>
            <a:r>
              <a:rPr lang="en-US" sz="2400" b="1" i="1" dirty="0"/>
              <a:t>	</a:t>
            </a:r>
            <a:r>
              <a:rPr lang="en-US" sz="2400" dirty="0"/>
              <a:t>-</a:t>
            </a:r>
            <a:r>
              <a:rPr lang="en-US" sz="2400" b="1" dirty="0"/>
              <a:t> </a:t>
            </a:r>
            <a:r>
              <a:rPr lang="en-US" sz="2400" dirty="0"/>
              <a:t>Validates</a:t>
            </a:r>
          </a:p>
          <a:p>
            <a:r>
              <a:rPr lang="en-US" sz="2400" dirty="0"/>
              <a:t>	- Has the highest hit rate 		   and ROC</a:t>
            </a:r>
          </a:p>
          <a:p>
            <a:r>
              <a:rPr lang="en-US" sz="2400" b="1" i="1" dirty="0"/>
              <a:t>	</a:t>
            </a:r>
          </a:p>
        </p:txBody>
      </p:sp>
    </p:spTree>
    <p:extLst>
      <p:ext uri="{BB962C8B-B14F-4D97-AF65-F5344CB8AC3E}">
        <p14:creationId xmlns:p14="http://schemas.microsoft.com/office/powerpoint/2010/main" val="416853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000" b="1" dirty="0">
                <a:solidFill>
                  <a:srgbClr val="FFFFFF"/>
                </a:solidFill>
              </a:rPr>
              <a:t>Conclusion:</a:t>
            </a:r>
            <a:br>
              <a:rPr lang="en-US" sz="6000" b="1" dirty="0">
                <a:solidFill>
                  <a:srgbClr val="FFFFFF"/>
                </a:solidFill>
              </a:rPr>
            </a:br>
            <a:r>
              <a:rPr lang="en-US" sz="6000" b="1" dirty="0">
                <a:solidFill>
                  <a:srgbClr val="FFFFFF"/>
                </a:solidFill>
              </a:rPr>
              <a:t>Significant Findings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BCFD1A05-EEBA-4B3B-BC77-BECC40C12B42}"/>
              </a:ext>
            </a:extLst>
          </p:cNvPr>
          <p:cNvSpPr txBox="1"/>
          <p:nvPr/>
        </p:nvSpPr>
        <p:spPr>
          <a:xfrm>
            <a:off x="4167272" y="100020"/>
            <a:ext cx="6286501" cy="646331"/>
          </a:xfrm>
          <a:prstGeom prst="rect">
            <a:avLst/>
          </a:prstGeom>
          <a:noFill/>
        </p:spPr>
        <p:txBody>
          <a:bodyPr wrap="square" rtlCol="0">
            <a:spAutoFit/>
          </a:bodyPr>
          <a:lstStyle/>
          <a:p>
            <a:r>
              <a:rPr lang="en-US" b="1" dirty="0"/>
              <a:t>The most significant predictors for the Random Forest model:</a:t>
            </a:r>
          </a:p>
          <a:p>
            <a:endParaRPr lang="en-US" dirty="0"/>
          </a:p>
        </p:txBody>
      </p:sp>
      <p:pic>
        <p:nvPicPr>
          <p:cNvPr id="8" name="Picture 7">
            <a:extLst>
              <a:ext uri="{FF2B5EF4-FFF2-40B4-BE49-F238E27FC236}">
                <a16:creationId xmlns:a16="http://schemas.microsoft.com/office/drawing/2014/main" id="{FB2FEDD8-5686-4881-B267-BFB6E24E5807}"/>
              </a:ext>
            </a:extLst>
          </p:cNvPr>
          <p:cNvPicPr>
            <a:picLocks noChangeAspect="1"/>
          </p:cNvPicPr>
          <p:nvPr/>
        </p:nvPicPr>
        <p:blipFill>
          <a:blip r:embed="rId2"/>
          <a:stretch>
            <a:fillRect/>
          </a:stretch>
        </p:blipFill>
        <p:spPr>
          <a:xfrm>
            <a:off x="4072049" y="591915"/>
            <a:ext cx="7621437" cy="1694835"/>
          </a:xfrm>
          <a:prstGeom prst="rect">
            <a:avLst/>
          </a:prstGeom>
        </p:spPr>
      </p:pic>
      <p:sp>
        <p:nvSpPr>
          <p:cNvPr id="9" name="TextBox 8">
            <a:extLst>
              <a:ext uri="{FF2B5EF4-FFF2-40B4-BE49-F238E27FC236}">
                <a16:creationId xmlns:a16="http://schemas.microsoft.com/office/drawing/2014/main" id="{D59EA12D-5BF4-48FF-9556-F83E949131DC}"/>
              </a:ext>
            </a:extLst>
          </p:cNvPr>
          <p:cNvSpPr txBox="1"/>
          <p:nvPr/>
        </p:nvSpPr>
        <p:spPr>
          <a:xfrm>
            <a:off x="4347896" y="2431811"/>
            <a:ext cx="6996028" cy="1200329"/>
          </a:xfrm>
          <a:prstGeom prst="rect">
            <a:avLst/>
          </a:prstGeom>
          <a:noFill/>
        </p:spPr>
        <p:txBody>
          <a:bodyPr wrap="square" rtlCol="0">
            <a:spAutoFit/>
          </a:bodyPr>
          <a:lstStyle/>
          <a:p>
            <a:r>
              <a:rPr lang="en-US" b="1" dirty="0"/>
              <a:t>When trying to predict whether a patient has Chronic Kidney Disease, doctors should emphasize their focus on several different factors:</a:t>
            </a:r>
          </a:p>
          <a:p>
            <a:r>
              <a:rPr lang="en-US" b="1" dirty="0"/>
              <a:t>	1. Hemoglobin is the leading significant variable</a:t>
            </a:r>
          </a:p>
          <a:p>
            <a:r>
              <a:rPr lang="en-US" b="1" dirty="0"/>
              <a:t>	2. </a:t>
            </a:r>
          </a:p>
        </p:txBody>
      </p:sp>
    </p:spTree>
    <p:extLst>
      <p:ext uri="{BB962C8B-B14F-4D97-AF65-F5344CB8AC3E}">
        <p14:creationId xmlns:p14="http://schemas.microsoft.com/office/powerpoint/2010/main" val="156768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99866" y="1153569"/>
            <a:ext cx="4212771" cy="4461163"/>
          </a:xfrm>
        </p:spPr>
        <p:txBody>
          <a:bodyPr>
            <a:normAutofit/>
          </a:bodyPr>
          <a:lstStyle/>
          <a:p>
            <a:pPr algn="ctr"/>
            <a:r>
              <a:rPr lang="en-US" sz="6800" b="1" dirty="0">
                <a:solidFill>
                  <a:srgbClr val="FFFFFF"/>
                </a:solidFill>
              </a:rPr>
              <a:t>Objectives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571484" y="591340"/>
            <a:ext cx="6906491" cy="5585619"/>
          </a:xfrm>
        </p:spPr>
        <p:txBody>
          <a:bodyPr anchor="ctr">
            <a:normAutofit/>
          </a:bodyPr>
          <a:lstStyle/>
          <a:p>
            <a:r>
              <a:rPr lang="en-US" sz="3200" dirty="0"/>
              <a:t>Clean the Data Set</a:t>
            </a:r>
          </a:p>
          <a:p>
            <a:r>
              <a:rPr lang="en-US" sz="3200" dirty="0"/>
              <a:t>Identify Target Variable</a:t>
            </a:r>
          </a:p>
          <a:p>
            <a:r>
              <a:rPr lang="en-US" sz="3200" dirty="0"/>
              <a:t>Identify the Most Significant Predictor Variables for Predicting Chronic Kidney Disease</a:t>
            </a:r>
          </a:p>
          <a:p>
            <a:r>
              <a:rPr lang="en-US" sz="3200" dirty="0"/>
              <a:t>Identify the Best Machine Learning Model for Predicting Chronic Kidney Disease</a:t>
            </a:r>
          </a:p>
          <a:p>
            <a:r>
              <a:rPr lang="en-US" sz="3200" dirty="0"/>
              <a:t>Interpret the Results of Model</a:t>
            </a:r>
          </a:p>
        </p:txBody>
      </p:sp>
    </p:spTree>
    <p:extLst>
      <p:ext uri="{BB962C8B-B14F-4D97-AF65-F5344CB8AC3E}">
        <p14:creationId xmlns:p14="http://schemas.microsoft.com/office/powerpoint/2010/main" val="354038715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3800" b="1" dirty="0">
                <a:solidFill>
                  <a:srgbClr val="FFFFFF"/>
                </a:solidFill>
              </a:rPr>
              <a:t>Recommendations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3882430" y="252073"/>
            <a:ext cx="7596555" cy="5856628"/>
          </a:xfrm>
        </p:spPr>
        <p:txBody>
          <a:bodyPr numCol="2" anchor="ctr">
            <a:normAutofit/>
          </a:bodyPr>
          <a:lstStyle/>
          <a:p>
            <a:pPr lvl="1"/>
            <a:r>
              <a:rPr lang="en-US" dirty="0"/>
              <a:t>Data mining is iterative process</a:t>
            </a:r>
          </a:p>
          <a:p>
            <a:pPr lvl="1"/>
            <a:r>
              <a:rPr lang="en-US" dirty="0"/>
              <a:t>Missing data:</a:t>
            </a:r>
          </a:p>
          <a:p>
            <a:pPr lvl="2"/>
            <a:r>
              <a:rPr lang="en-US" dirty="0"/>
              <a:t>Linear regression to predict the missing value input(s)</a:t>
            </a:r>
          </a:p>
          <a:p>
            <a:pPr lvl="2"/>
            <a:r>
              <a:rPr lang="en-US" dirty="0"/>
              <a:t>There may be a pattern within the missing data that we can uncover to create a more precise/accurate missing value prediction</a:t>
            </a:r>
          </a:p>
          <a:p>
            <a:pPr lvl="1"/>
            <a:r>
              <a:rPr lang="en-US" dirty="0"/>
              <a:t>Data partitioning:</a:t>
            </a:r>
          </a:p>
          <a:p>
            <a:pPr lvl="2"/>
            <a:r>
              <a:rPr lang="en-US" dirty="0"/>
              <a:t>additional validation “test” data set to further test our validation results</a:t>
            </a:r>
          </a:p>
          <a:p>
            <a:pPr lvl="1"/>
            <a:r>
              <a:rPr lang="en-US" dirty="0"/>
              <a:t>Oversampling method</a:t>
            </a:r>
          </a:p>
          <a:p>
            <a:pPr lvl="1"/>
            <a:r>
              <a:rPr lang="en-US" dirty="0"/>
              <a:t>Standardization of the predictor variables</a:t>
            </a:r>
          </a:p>
          <a:p>
            <a:pPr lvl="2"/>
            <a:r>
              <a:rPr lang="en-US" dirty="0"/>
              <a:t>Variable reduction</a:t>
            </a:r>
          </a:p>
          <a:p>
            <a:pPr lvl="3"/>
            <a:r>
              <a:rPr lang="en-US" dirty="0"/>
              <a:t>i.e. PCA, Best Variable Analysis, Variable Clustering, ect.8 </a:t>
            </a:r>
          </a:p>
          <a:p>
            <a:pPr lvl="2"/>
            <a:r>
              <a:rPr lang="en-US" dirty="0"/>
              <a:t>Identification of interacting variables with potential problematic correlations</a:t>
            </a:r>
          </a:p>
          <a:p>
            <a:pPr lvl="3"/>
            <a:r>
              <a:rPr lang="en-US" dirty="0"/>
              <a:t>Perhaps, leading to the removal of specific variables to improve the overall fit / predicting power of our model</a:t>
            </a:r>
          </a:p>
          <a:p>
            <a:pPr lvl="1"/>
            <a:r>
              <a:rPr lang="en-US" dirty="0"/>
              <a:t>Assess outliers </a:t>
            </a:r>
          </a:p>
          <a:p>
            <a:pPr lvl="2"/>
            <a:endParaRPr lang="en-US" dirty="0"/>
          </a:p>
        </p:txBody>
      </p:sp>
    </p:spTree>
    <p:extLst>
      <p:ext uri="{BB962C8B-B14F-4D97-AF65-F5344CB8AC3E}">
        <p14:creationId xmlns:p14="http://schemas.microsoft.com/office/powerpoint/2010/main" val="168329206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19028" y="1137243"/>
            <a:ext cx="3888378" cy="4461163"/>
          </a:xfrm>
        </p:spPr>
        <p:txBody>
          <a:bodyPr>
            <a:normAutofit/>
          </a:bodyPr>
          <a:lstStyle/>
          <a:p>
            <a:r>
              <a:rPr lang="en-US" sz="5400" b="1" dirty="0">
                <a:solidFill>
                  <a:srgbClr val="FFFFFF"/>
                </a:solidFill>
              </a:rPr>
              <a:t>Model Improvement</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3476067" y="319088"/>
            <a:ext cx="7665462" cy="6025242"/>
          </a:xfrm>
        </p:spPr>
        <p:txBody>
          <a:bodyPr numCol="1" anchor="ctr">
            <a:normAutofit/>
          </a:bodyPr>
          <a:lstStyle/>
          <a:p>
            <a:pPr lvl="2"/>
            <a:r>
              <a:rPr lang="en-US" sz="2800" dirty="0"/>
              <a:t>Best subset analysis </a:t>
            </a:r>
          </a:p>
          <a:p>
            <a:pPr lvl="2"/>
            <a:r>
              <a:rPr lang="en-US" sz="2800" dirty="0"/>
              <a:t>Explore other data partitioning splits</a:t>
            </a:r>
          </a:p>
          <a:p>
            <a:pPr lvl="2"/>
            <a:r>
              <a:rPr lang="en-US" sz="2800" dirty="0"/>
              <a:t>Evaluate other models, such as:</a:t>
            </a:r>
          </a:p>
          <a:p>
            <a:pPr lvl="3"/>
            <a:r>
              <a:rPr lang="en-US" sz="2600" dirty="0"/>
              <a:t>Logistic Regression: Forward, Backward, Stepwise selection </a:t>
            </a:r>
          </a:p>
          <a:p>
            <a:pPr lvl="3"/>
            <a:r>
              <a:rPr lang="en-US" sz="2600" dirty="0"/>
              <a:t>QCF, LCF, analyzing the ‘K’ in K-NN </a:t>
            </a:r>
          </a:p>
          <a:p>
            <a:pPr lvl="3"/>
            <a:r>
              <a:rPr lang="en-US" sz="2600" dirty="0"/>
              <a:t>Ensemble method</a:t>
            </a:r>
          </a:p>
          <a:p>
            <a:pPr lvl="2"/>
            <a:r>
              <a:rPr lang="en-US" sz="2800" dirty="0"/>
              <a:t>Overall, we want to aim for improvement of the validation hit rate in addition to a higher ROC Curve index (industry standard)</a:t>
            </a:r>
          </a:p>
          <a:p>
            <a:pPr lvl="2"/>
            <a:r>
              <a:rPr lang="en-US" sz="2800" dirty="0"/>
              <a:t>Aiming to reduce the amount of variables included in final model</a:t>
            </a:r>
          </a:p>
        </p:txBody>
      </p:sp>
    </p:spTree>
    <p:extLst>
      <p:ext uri="{BB962C8B-B14F-4D97-AF65-F5344CB8AC3E}">
        <p14:creationId xmlns:p14="http://schemas.microsoft.com/office/powerpoint/2010/main" val="74239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83672" y="1104586"/>
            <a:ext cx="3888378" cy="4461163"/>
          </a:xfrm>
        </p:spPr>
        <p:txBody>
          <a:bodyPr>
            <a:normAutofit/>
          </a:bodyPr>
          <a:lstStyle/>
          <a:p>
            <a:r>
              <a:rPr lang="en-US" sz="6600" b="1" dirty="0">
                <a:solidFill>
                  <a:srgbClr val="FFFFFF"/>
                </a:solidFill>
              </a:rPr>
              <a:t>Questions? </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Content Placeholder 4" descr="Badge Question Mark">
            <a:extLst>
              <a:ext uri="{FF2B5EF4-FFF2-40B4-BE49-F238E27FC236}">
                <a16:creationId xmlns:a16="http://schemas.microsoft.com/office/drawing/2014/main" id="{D27E6CC3-DFA3-4102-A7D8-B5C0CD5C9A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9286" y="-487583"/>
            <a:ext cx="7645499" cy="7645499"/>
          </a:xfrm>
        </p:spPr>
      </p:pic>
    </p:spTree>
    <p:extLst>
      <p:ext uri="{BB962C8B-B14F-4D97-AF65-F5344CB8AC3E}">
        <p14:creationId xmlns:p14="http://schemas.microsoft.com/office/powerpoint/2010/main" val="333410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BBE9AC-065F-4CA8-8E67-5AB99264901A}"/>
              </a:ext>
            </a:extLst>
          </p:cNvPr>
          <p:cNvPicPr>
            <a:picLocks noChangeAspect="1"/>
          </p:cNvPicPr>
          <p:nvPr/>
        </p:nvPicPr>
        <p:blipFill>
          <a:blip r:embed="rId2"/>
          <a:stretch>
            <a:fillRect/>
          </a:stretch>
        </p:blipFill>
        <p:spPr>
          <a:xfrm>
            <a:off x="316750" y="255790"/>
            <a:ext cx="6343130" cy="6343130"/>
          </a:xfrm>
          <a:prstGeom prst="rect">
            <a:avLst/>
          </a:prstGeom>
        </p:spPr>
      </p:pic>
      <p:sp>
        <p:nvSpPr>
          <p:cNvPr id="6" name="TextBox 5">
            <a:extLst>
              <a:ext uri="{FF2B5EF4-FFF2-40B4-BE49-F238E27FC236}">
                <a16:creationId xmlns:a16="http://schemas.microsoft.com/office/drawing/2014/main" id="{833A8E39-8E4D-4D4A-B6B7-7E337A04690E}"/>
              </a:ext>
            </a:extLst>
          </p:cNvPr>
          <p:cNvSpPr txBox="1"/>
          <p:nvPr/>
        </p:nvSpPr>
        <p:spPr>
          <a:xfrm>
            <a:off x="7254265" y="175274"/>
            <a:ext cx="4485977" cy="5847755"/>
          </a:xfrm>
          <a:prstGeom prst="rect">
            <a:avLst/>
          </a:prstGeom>
          <a:noFill/>
        </p:spPr>
        <p:txBody>
          <a:bodyPr wrap="square" rtlCol="0">
            <a:spAutoFit/>
          </a:bodyPr>
          <a:lstStyle/>
          <a:p>
            <a:r>
              <a:rPr lang="en-US" sz="4000" b="1" dirty="0"/>
              <a:t>According to the Mayo Clinic:</a:t>
            </a:r>
          </a:p>
          <a:p>
            <a:pPr marL="285750" indent="-285750">
              <a:buFont typeface="Arial" panose="020B0604020202020204" pitchFamily="34" charset="0"/>
              <a:buChar char="•"/>
            </a:pPr>
            <a:r>
              <a:rPr lang="en-US" sz="2600" dirty="0"/>
              <a:t>The gradual loss of kidney function</a:t>
            </a:r>
          </a:p>
          <a:p>
            <a:pPr marL="285750" indent="-285750">
              <a:buFont typeface="Arial" panose="020B0604020202020204" pitchFamily="34" charset="0"/>
              <a:buChar char="•"/>
            </a:pPr>
            <a:r>
              <a:rPr lang="en-US" sz="2600" dirty="0"/>
              <a:t>In advanced stages, dangerous levels of fluid, electrolytes and wastes can build up in the body</a:t>
            </a:r>
          </a:p>
          <a:p>
            <a:pPr marL="285750" indent="-285750">
              <a:buFont typeface="Arial" panose="020B0604020202020204" pitchFamily="34" charset="0"/>
              <a:buChar char="•"/>
            </a:pPr>
            <a:r>
              <a:rPr lang="en-US" sz="2600" dirty="0"/>
              <a:t>Treatment focuses on slowing the progression of the kidney damage</a:t>
            </a:r>
          </a:p>
          <a:p>
            <a:pPr marL="285750" indent="-285750">
              <a:buFont typeface="Arial" panose="020B0604020202020204" pitchFamily="34" charset="0"/>
              <a:buChar char="•"/>
            </a:pPr>
            <a:r>
              <a:rPr lang="en-US" sz="2600" dirty="0"/>
              <a:t>May lead to fatal kidney failure if untreated</a:t>
            </a:r>
          </a:p>
        </p:txBody>
      </p:sp>
      <p:sp>
        <p:nvSpPr>
          <p:cNvPr id="7" name="Rectangle: Rounded Corners 6">
            <a:extLst>
              <a:ext uri="{FF2B5EF4-FFF2-40B4-BE49-F238E27FC236}">
                <a16:creationId xmlns:a16="http://schemas.microsoft.com/office/drawing/2014/main" id="{84E8968C-5DAE-43F6-A230-42E0A69BAE26}"/>
              </a:ext>
            </a:extLst>
          </p:cNvPr>
          <p:cNvSpPr/>
          <p:nvPr/>
        </p:nvSpPr>
        <p:spPr>
          <a:xfrm>
            <a:off x="6830785" y="175274"/>
            <a:ext cx="5044465" cy="5769441"/>
          </a:xfrm>
          <a:prstGeom prst="round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8E072DFB-7616-448B-A4E6-F37D378D4330}"/>
              </a:ext>
            </a:extLst>
          </p:cNvPr>
          <p:cNvSpPr/>
          <p:nvPr/>
        </p:nvSpPr>
        <p:spPr>
          <a:xfrm>
            <a:off x="6991895" y="6075700"/>
            <a:ext cx="6096000" cy="523220"/>
          </a:xfrm>
          <a:prstGeom prst="rect">
            <a:avLst/>
          </a:prstGeom>
        </p:spPr>
        <p:txBody>
          <a:bodyPr>
            <a:spAutoFit/>
          </a:bodyPr>
          <a:lstStyle/>
          <a:p>
            <a:r>
              <a:rPr lang="en-US" sz="1400" dirty="0">
                <a:hlinkClick r:id="rId3"/>
              </a:rPr>
              <a:t>https://www.mayoclinic.org/diseases-conditions/chronic-kidney-disease/symptoms-causes/syc-20354521</a:t>
            </a:r>
            <a:endParaRPr lang="en-US" sz="1400" dirty="0"/>
          </a:p>
        </p:txBody>
      </p:sp>
    </p:spTree>
    <p:extLst>
      <p:ext uri="{BB962C8B-B14F-4D97-AF65-F5344CB8AC3E}">
        <p14:creationId xmlns:p14="http://schemas.microsoft.com/office/powerpoint/2010/main" val="391708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33438" y="1198418"/>
            <a:ext cx="4258494" cy="4461163"/>
          </a:xfrm>
        </p:spPr>
        <p:txBody>
          <a:bodyPr>
            <a:normAutofit fontScale="90000"/>
          </a:bodyPr>
          <a:lstStyle/>
          <a:p>
            <a:r>
              <a:rPr lang="en-US" sz="7200" b="1" dirty="0">
                <a:solidFill>
                  <a:srgbClr val="FFFFFF"/>
                </a:solidFill>
              </a:rPr>
              <a:t>Data Dictionary</a:t>
            </a:r>
            <a:br>
              <a:rPr lang="en-US" sz="7200" b="1" dirty="0">
                <a:solidFill>
                  <a:srgbClr val="FFFFFF"/>
                </a:solidFill>
              </a:rPr>
            </a:br>
            <a:r>
              <a:rPr lang="en-US" sz="7200" b="1" dirty="0">
                <a:solidFill>
                  <a:srgbClr val="FFFFFF"/>
                </a:solidFill>
              </a:rPr>
              <a:t>and Dummy Coding</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ectangle 8">
            <a:extLst>
              <a:ext uri="{FF2B5EF4-FFF2-40B4-BE49-F238E27FC236}">
                <a16:creationId xmlns:a16="http://schemas.microsoft.com/office/drawing/2014/main" id="{6C3E3274-0E6A-4076-95EB-5B4B4022ADF2}"/>
              </a:ext>
            </a:extLst>
          </p:cNvPr>
          <p:cNvSpPr/>
          <p:nvPr/>
        </p:nvSpPr>
        <p:spPr>
          <a:xfrm>
            <a:off x="7892278" y="5998707"/>
            <a:ext cx="1967593" cy="646331"/>
          </a:xfrm>
          <a:prstGeom prst="rect">
            <a:avLst/>
          </a:prstGeom>
        </p:spPr>
        <p:txBody>
          <a:bodyPr wrap="square">
            <a:spAutoFit/>
          </a:bodyPr>
          <a:lstStyle/>
          <a:p>
            <a:r>
              <a:rPr lang="en-US" sz="1200" dirty="0">
                <a:hlinkClick r:id="rId3"/>
              </a:rPr>
              <a:t>https://archive.ics.uci.edu/ml/datasets/Chronic_Kidney_Disease</a:t>
            </a:r>
            <a:endParaRPr lang="en-US" sz="1200" dirty="0"/>
          </a:p>
        </p:txBody>
      </p:sp>
      <p:pic>
        <p:nvPicPr>
          <p:cNvPr id="13" name="Picture 12">
            <a:extLst>
              <a:ext uri="{FF2B5EF4-FFF2-40B4-BE49-F238E27FC236}">
                <a16:creationId xmlns:a16="http://schemas.microsoft.com/office/drawing/2014/main" id="{F804FE6C-E087-4E2B-BFF1-348017FA6DCC}"/>
              </a:ext>
            </a:extLst>
          </p:cNvPr>
          <p:cNvPicPr>
            <a:picLocks noChangeAspect="1"/>
          </p:cNvPicPr>
          <p:nvPr/>
        </p:nvPicPr>
        <p:blipFill>
          <a:blip r:embed="rId4"/>
          <a:stretch>
            <a:fillRect/>
          </a:stretch>
        </p:blipFill>
        <p:spPr>
          <a:xfrm>
            <a:off x="7851321" y="146955"/>
            <a:ext cx="2794908" cy="4010938"/>
          </a:xfrm>
          <a:prstGeom prst="rect">
            <a:avLst/>
          </a:prstGeom>
        </p:spPr>
      </p:pic>
      <p:sp>
        <p:nvSpPr>
          <p:cNvPr id="15" name="TextBox 14">
            <a:extLst>
              <a:ext uri="{FF2B5EF4-FFF2-40B4-BE49-F238E27FC236}">
                <a16:creationId xmlns:a16="http://schemas.microsoft.com/office/drawing/2014/main" id="{292A1E53-59D2-4B50-819C-0AA492E8F340}"/>
              </a:ext>
            </a:extLst>
          </p:cNvPr>
          <p:cNvSpPr txBox="1"/>
          <p:nvPr/>
        </p:nvSpPr>
        <p:spPr>
          <a:xfrm>
            <a:off x="7795680" y="4304118"/>
            <a:ext cx="3231550" cy="1661993"/>
          </a:xfrm>
          <a:prstGeom prst="rect">
            <a:avLst/>
          </a:prstGeom>
          <a:noFill/>
        </p:spPr>
        <p:txBody>
          <a:bodyPr wrap="square" rtlCol="0">
            <a:spAutoFit/>
          </a:bodyPr>
          <a:lstStyle/>
          <a:p>
            <a:r>
              <a:rPr lang="en-US" sz="1700" b="1" dirty="0"/>
              <a:t>We removed one categorical variable for each dummy variable to avoid multicollinearity:</a:t>
            </a:r>
          </a:p>
          <a:p>
            <a:r>
              <a:rPr lang="en-US" sz="1700" b="1" dirty="0"/>
              <a:t>	- sg_1.005</a:t>
            </a:r>
          </a:p>
          <a:p>
            <a:r>
              <a:rPr lang="en-US" sz="1700" b="1" dirty="0"/>
              <a:t>	- al_0.0</a:t>
            </a:r>
          </a:p>
          <a:p>
            <a:r>
              <a:rPr lang="en-US" sz="1700" b="1" dirty="0"/>
              <a:t>	- su_0.0</a:t>
            </a:r>
          </a:p>
        </p:txBody>
      </p:sp>
      <p:sp>
        <p:nvSpPr>
          <p:cNvPr id="16" name="Rectangle: Rounded Corners 15">
            <a:extLst>
              <a:ext uri="{FF2B5EF4-FFF2-40B4-BE49-F238E27FC236}">
                <a16:creationId xmlns:a16="http://schemas.microsoft.com/office/drawing/2014/main" id="{D1853B7B-2D85-4C1B-9870-B13EA7A3DE54}"/>
              </a:ext>
            </a:extLst>
          </p:cNvPr>
          <p:cNvSpPr/>
          <p:nvPr/>
        </p:nvSpPr>
        <p:spPr>
          <a:xfrm>
            <a:off x="7773021" y="4245365"/>
            <a:ext cx="3231550" cy="1720746"/>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3" name="Picture 2">
            <a:extLst>
              <a:ext uri="{FF2B5EF4-FFF2-40B4-BE49-F238E27FC236}">
                <a16:creationId xmlns:a16="http://schemas.microsoft.com/office/drawing/2014/main" id="{48927B09-7CEA-4E2A-92E7-BCED88D75A37}"/>
              </a:ext>
            </a:extLst>
          </p:cNvPr>
          <p:cNvPicPr>
            <a:picLocks noChangeAspect="1"/>
          </p:cNvPicPr>
          <p:nvPr/>
        </p:nvPicPr>
        <p:blipFill>
          <a:blip r:embed="rId5"/>
          <a:stretch>
            <a:fillRect/>
          </a:stretch>
        </p:blipFill>
        <p:spPr>
          <a:xfrm>
            <a:off x="4453200" y="75507"/>
            <a:ext cx="3097202" cy="6569531"/>
          </a:xfrm>
          <a:prstGeom prst="rect">
            <a:avLst/>
          </a:prstGeom>
        </p:spPr>
      </p:pic>
    </p:spTree>
    <p:extLst>
      <p:ext uri="{BB962C8B-B14F-4D97-AF65-F5344CB8AC3E}">
        <p14:creationId xmlns:p14="http://schemas.microsoft.com/office/powerpoint/2010/main" val="34491593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33438" y="1198418"/>
            <a:ext cx="4258494" cy="4461163"/>
          </a:xfrm>
        </p:spPr>
        <p:txBody>
          <a:bodyPr>
            <a:normAutofit/>
          </a:bodyPr>
          <a:lstStyle/>
          <a:p>
            <a:r>
              <a:rPr lang="en-US" sz="7200" b="1" dirty="0">
                <a:solidFill>
                  <a:srgbClr val="FFFFFF"/>
                </a:solidFill>
              </a:rPr>
              <a:t>Univariate Analysis Methods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A2574E70-A3B3-4F5D-96EB-F48DC84009F2}"/>
              </a:ext>
            </a:extLst>
          </p:cNvPr>
          <p:cNvPicPr>
            <a:picLocks noChangeAspect="1"/>
          </p:cNvPicPr>
          <p:nvPr/>
        </p:nvPicPr>
        <p:blipFill>
          <a:blip r:embed="rId3"/>
          <a:stretch>
            <a:fillRect/>
          </a:stretch>
        </p:blipFill>
        <p:spPr>
          <a:xfrm>
            <a:off x="5837227" y="109408"/>
            <a:ext cx="3337849" cy="2236664"/>
          </a:xfrm>
          <a:prstGeom prst="rect">
            <a:avLst/>
          </a:prstGeom>
        </p:spPr>
      </p:pic>
      <p:pic>
        <p:nvPicPr>
          <p:cNvPr id="7" name="Picture 6">
            <a:extLst>
              <a:ext uri="{FF2B5EF4-FFF2-40B4-BE49-F238E27FC236}">
                <a16:creationId xmlns:a16="http://schemas.microsoft.com/office/drawing/2014/main" id="{5EA99836-93C4-4EB0-919E-532297856366}"/>
              </a:ext>
            </a:extLst>
          </p:cNvPr>
          <p:cNvPicPr>
            <a:picLocks noChangeAspect="1"/>
          </p:cNvPicPr>
          <p:nvPr/>
        </p:nvPicPr>
        <p:blipFill>
          <a:blip r:embed="rId4"/>
          <a:stretch>
            <a:fillRect/>
          </a:stretch>
        </p:blipFill>
        <p:spPr>
          <a:xfrm>
            <a:off x="9299736" y="299581"/>
            <a:ext cx="2461318" cy="1919984"/>
          </a:xfrm>
          <a:prstGeom prst="rect">
            <a:avLst/>
          </a:prstGeom>
        </p:spPr>
      </p:pic>
      <p:pic>
        <p:nvPicPr>
          <p:cNvPr id="12" name="Picture 11">
            <a:extLst>
              <a:ext uri="{FF2B5EF4-FFF2-40B4-BE49-F238E27FC236}">
                <a16:creationId xmlns:a16="http://schemas.microsoft.com/office/drawing/2014/main" id="{F8BA8467-3958-464A-B30C-EAD1316C4FEF}"/>
              </a:ext>
            </a:extLst>
          </p:cNvPr>
          <p:cNvPicPr>
            <a:picLocks noChangeAspect="1"/>
          </p:cNvPicPr>
          <p:nvPr/>
        </p:nvPicPr>
        <p:blipFill>
          <a:blip r:embed="rId5"/>
          <a:stretch>
            <a:fillRect/>
          </a:stretch>
        </p:blipFill>
        <p:spPr>
          <a:xfrm>
            <a:off x="9252856" y="2877202"/>
            <a:ext cx="2736757" cy="796727"/>
          </a:xfrm>
          <a:prstGeom prst="rect">
            <a:avLst/>
          </a:prstGeom>
        </p:spPr>
      </p:pic>
      <p:pic>
        <p:nvPicPr>
          <p:cNvPr id="17" name="Picture 16">
            <a:extLst>
              <a:ext uri="{FF2B5EF4-FFF2-40B4-BE49-F238E27FC236}">
                <a16:creationId xmlns:a16="http://schemas.microsoft.com/office/drawing/2014/main" id="{DD4CDF0F-D5C6-4D9B-8FC7-AC835D774D06}"/>
              </a:ext>
            </a:extLst>
          </p:cNvPr>
          <p:cNvPicPr>
            <a:picLocks noChangeAspect="1"/>
          </p:cNvPicPr>
          <p:nvPr/>
        </p:nvPicPr>
        <p:blipFill>
          <a:blip r:embed="rId6"/>
          <a:stretch>
            <a:fillRect/>
          </a:stretch>
        </p:blipFill>
        <p:spPr>
          <a:xfrm>
            <a:off x="5966010" y="4449668"/>
            <a:ext cx="3228826" cy="2298924"/>
          </a:xfrm>
          <a:prstGeom prst="rect">
            <a:avLst/>
          </a:prstGeom>
        </p:spPr>
      </p:pic>
      <p:pic>
        <p:nvPicPr>
          <p:cNvPr id="19" name="Picture 18">
            <a:extLst>
              <a:ext uri="{FF2B5EF4-FFF2-40B4-BE49-F238E27FC236}">
                <a16:creationId xmlns:a16="http://schemas.microsoft.com/office/drawing/2014/main" id="{A10DB28B-1D77-4699-9EA5-BAEDBB7C7619}"/>
              </a:ext>
            </a:extLst>
          </p:cNvPr>
          <p:cNvPicPr>
            <a:picLocks noChangeAspect="1"/>
          </p:cNvPicPr>
          <p:nvPr/>
        </p:nvPicPr>
        <p:blipFill>
          <a:blip r:embed="rId7"/>
          <a:stretch>
            <a:fillRect/>
          </a:stretch>
        </p:blipFill>
        <p:spPr>
          <a:xfrm>
            <a:off x="9298306" y="4548355"/>
            <a:ext cx="2790224" cy="2071828"/>
          </a:xfrm>
          <a:prstGeom prst="rect">
            <a:avLst/>
          </a:prstGeom>
        </p:spPr>
      </p:pic>
      <p:sp>
        <p:nvSpPr>
          <p:cNvPr id="20" name="TextBox 19">
            <a:extLst>
              <a:ext uri="{FF2B5EF4-FFF2-40B4-BE49-F238E27FC236}">
                <a16:creationId xmlns:a16="http://schemas.microsoft.com/office/drawing/2014/main" id="{FB7295E9-F7A0-4D80-942E-EDC549862049}"/>
              </a:ext>
            </a:extLst>
          </p:cNvPr>
          <p:cNvSpPr txBox="1"/>
          <p:nvPr/>
        </p:nvSpPr>
        <p:spPr>
          <a:xfrm>
            <a:off x="4197662" y="936407"/>
            <a:ext cx="1314211" cy="646331"/>
          </a:xfrm>
          <a:prstGeom prst="rect">
            <a:avLst/>
          </a:prstGeom>
          <a:noFill/>
        </p:spPr>
        <p:txBody>
          <a:bodyPr wrap="square" rtlCol="0">
            <a:spAutoFit/>
          </a:bodyPr>
          <a:lstStyle/>
          <a:p>
            <a:r>
              <a:rPr lang="en-US" b="1" dirty="0"/>
              <a:t>Continuous Analysis:</a:t>
            </a:r>
          </a:p>
        </p:txBody>
      </p:sp>
      <p:sp>
        <p:nvSpPr>
          <p:cNvPr id="21" name="TextBox 20">
            <a:extLst>
              <a:ext uri="{FF2B5EF4-FFF2-40B4-BE49-F238E27FC236}">
                <a16:creationId xmlns:a16="http://schemas.microsoft.com/office/drawing/2014/main" id="{54D2EF1A-AFDA-4DF2-B28B-10C42DF7F00F}"/>
              </a:ext>
            </a:extLst>
          </p:cNvPr>
          <p:cNvSpPr txBox="1"/>
          <p:nvPr/>
        </p:nvSpPr>
        <p:spPr>
          <a:xfrm>
            <a:off x="4322322" y="2981708"/>
            <a:ext cx="1314211" cy="646331"/>
          </a:xfrm>
          <a:prstGeom prst="rect">
            <a:avLst/>
          </a:prstGeom>
          <a:noFill/>
        </p:spPr>
        <p:txBody>
          <a:bodyPr wrap="square" rtlCol="0">
            <a:spAutoFit/>
          </a:bodyPr>
          <a:lstStyle/>
          <a:p>
            <a:r>
              <a:rPr lang="en-US" b="1" dirty="0"/>
              <a:t>Categorical Analysis:</a:t>
            </a:r>
          </a:p>
        </p:txBody>
      </p:sp>
      <p:pic>
        <p:nvPicPr>
          <p:cNvPr id="10" name="Picture 9">
            <a:extLst>
              <a:ext uri="{FF2B5EF4-FFF2-40B4-BE49-F238E27FC236}">
                <a16:creationId xmlns:a16="http://schemas.microsoft.com/office/drawing/2014/main" id="{AE3D9305-F979-4482-83FC-1D10AF907138}"/>
              </a:ext>
            </a:extLst>
          </p:cNvPr>
          <p:cNvPicPr>
            <a:picLocks noChangeAspect="1"/>
          </p:cNvPicPr>
          <p:nvPr/>
        </p:nvPicPr>
        <p:blipFill>
          <a:blip r:embed="rId8"/>
          <a:stretch>
            <a:fillRect/>
          </a:stretch>
        </p:blipFill>
        <p:spPr>
          <a:xfrm>
            <a:off x="5869726" y="2346072"/>
            <a:ext cx="3334039" cy="2202371"/>
          </a:xfrm>
          <a:prstGeom prst="rect">
            <a:avLst/>
          </a:prstGeom>
        </p:spPr>
      </p:pic>
      <p:sp>
        <p:nvSpPr>
          <p:cNvPr id="22" name="TextBox 21">
            <a:extLst>
              <a:ext uri="{FF2B5EF4-FFF2-40B4-BE49-F238E27FC236}">
                <a16:creationId xmlns:a16="http://schemas.microsoft.com/office/drawing/2014/main" id="{385C1630-071B-4D76-84F3-9060EF0EA482}"/>
              </a:ext>
            </a:extLst>
          </p:cNvPr>
          <p:cNvSpPr txBox="1"/>
          <p:nvPr/>
        </p:nvSpPr>
        <p:spPr>
          <a:xfrm>
            <a:off x="4322322" y="5057475"/>
            <a:ext cx="1314211" cy="646331"/>
          </a:xfrm>
          <a:prstGeom prst="rect">
            <a:avLst/>
          </a:prstGeom>
          <a:noFill/>
        </p:spPr>
        <p:txBody>
          <a:bodyPr wrap="square" rtlCol="0">
            <a:spAutoFit/>
          </a:bodyPr>
          <a:lstStyle/>
          <a:p>
            <a:r>
              <a:rPr lang="en-US" b="1" dirty="0"/>
              <a:t>Target Analysis:</a:t>
            </a:r>
          </a:p>
        </p:txBody>
      </p:sp>
    </p:spTree>
    <p:extLst>
      <p:ext uri="{BB962C8B-B14F-4D97-AF65-F5344CB8AC3E}">
        <p14:creationId xmlns:p14="http://schemas.microsoft.com/office/powerpoint/2010/main" val="340320084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44598" y="1061043"/>
            <a:ext cx="5102135" cy="4461163"/>
          </a:xfrm>
        </p:spPr>
        <p:txBody>
          <a:bodyPr>
            <a:normAutofit/>
          </a:bodyPr>
          <a:lstStyle/>
          <a:p>
            <a:r>
              <a:rPr lang="en-US" sz="6000" b="1" dirty="0">
                <a:solidFill>
                  <a:srgbClr val="FFFFFF"/>
                </a:solidFill>
              </a:rPr>
              <a:t>Target Classification Variable</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3B9F0BEA-60D9-4946-A49A-950DF27E36D8}"/>
              </a:ext>
            </a:extLst>
          </p:cNvPr>
          <p:cNvSpPr txBox="1"/>
          <p:nvPr/>
        </p:nvSpPr>
        <p:spPr>
          <a:xfrm>
            <a:off x="5048332" y="1335794"/>
            <a:ext cx="5283145" cy="830997"/>
          </a:xfrm>
          <a:prstGeom prst="rect">
            <a:avLst/>
          </a:prstGeom>
          <a:noFill/>
        </p:spPr>
        <p:txBody>
          <a:bodyPr wrap="square" rtlCol="0">
            <a:spAutoFit/>
          </a:bodyPr>
          <a:lstStyle/>
          <a:p>
            <a:pPr algn="ctr"/>
            <a:r>
              <a:rPr lang="en-US" sz="2400" b="1" i="1" dirty="0"/>
              <a:t>Does this patient have chronic kidney disease or not?</a:t>
            </a:r>
          </a:p>
        </p:txBody>
      </p:sp>
      <p:sp>
        <p:nvSpPr>
          <p:cNvPr id="7" name="Rectangle 6">
            <a:extLst>
              <a:ext uri="{FF2B5EF4-FFF2-40B4-BE49-F238E27FC236}">
                <a16:creationId xmlns:a16="http://schemas.microsoft.com/office/drawing/2014/main" id="{DAF65C1C-9BF7-4D7C-9019-34D48402BFC2}"/>
              </a:ext>
            </a:extLst>
          </p:cNvPr>
          <p:cNvSpPr/>
          <p:nvPr/>
        </p:nvSpPr>
        <p:spPr>
          <a:xfrm>
            <a:off x="3502124" y="383179"/>
            <a:ext cx="8375563" cy="1107996"/>
          </a:xfrm>
          <a:prstGeom prst="rect">
            <a:avLst/>
          </a:prstGeom>
        </p:spPr>
        <p:txBody>
          <a:bodyPr wrap="none">
            <a:spAutoFit/>
          </a:bodyPr>
          <a:lstStyle/>
          <a:p>
            <a:r>
              <a:rPr lang="en-US" sz="4800" b="1" dirty="0">
                <a:solidFill>
                  <a:schemeClr val="accent2"/>
                </a:solidFill>
              </a:rPr>
              <a:t>Target Variable = “classification”</a:t>
            </a:r>
          </a:p>
          <a:p>
            <a:endParaRPr lang="en-US" dirty="0"/>
          </a:p>
        </p:txBody>
      </p:sp>
      <p:sp>
        <p:nvSpPr>
          <p:cNvPr id="8" name="TextBox 7">
            <a:extLst>
              <a:ext uri="{FF2B5EF4-FFF2-40B4-BE49-F238E27FC236}">
                <a16:creationId xmlns:a16="http://schemas.microsoft.com/office/drawing/2014/main" id="{7F8AB6E0-C612-49D2-8CF3-B9F409AA65A6}"/>
              </a:ext>
            </a:extLst>
          </p:cNvPr>
          <p:cNvSpPr txBox="1"/>
          <p:nvPr/>
        </p:nvSpPr>
        <p:spPr>
          <a:xfrm>
            <a:off x="4398764" y="2459003"/>
            <a:ext cx="3394471" cy="707886"/>
          </a:xfrm>
          <a:prstGeom prst="rect">
            <a:avLst/>
          </a:prstGeom>
          <a:noFill/>
        </p:spPr>
        <p:txBody>
          <a:bodyPr wrap="square" rtlCol="0">
            <a:spAutoFit/>
          </a:bodyPr>
          <a:lstStyle/>
          <a:p>
            <a:r>
              <a:rPr lang="en-US" sz="2000" dirty="0"/>
              <a:t>Chronic Kidney Disease is present:</a:t>
            </a:r>
          </a:p>
        </p:txBody>
      </p:sp>
      <p:sp>
        <p:nvSpPr>
          <p:cNvPr id="9" name="Rectangle 8">
            <a:extLst>
              <a:ext uri="{FF2B5EF4-FFF2-40B4-BE49-F238E27FC236}">
                <a16:creationId xmlns:a16="http://schemas.microsoft.com/office/drawing/2014/main" id="{2DF411E6-6B4D-493D-8F20-E903B6F083BB}"/>
              </a:ext>
            </a:extLst>
          </p:cNvPr>
          <p:cNvSpPr/>
          <p:nvPr/>
        </p:nvSpPr>
        <p:spPr>
          <a:xfrm>
            <a:off x="8082471" y="2447667"/>
            <a:ext cx="2955643" cy="707886"/>
          </a:xfrm>
          <a:prstGeom prst="rect">
            <a:avLst/>
          </a:prstGeom>
        </p:spPr>
        <p:txBody>
          <a:bodyPr wrap="square">
            <a:spAutoFit/>
          </a:bodyPr>
          <a:lstStyle/>
          <a:p>
            <a:r>
              <a:rPr lang="en-US" sz="2000" dirty="0"/>
              <a:t>Chronic Kidney Disease is </a:t>
            </a:r>
            <a:r>
              <a:rPr lang="en-US" sz="2000" i="1" dirty="0"/>
              <a:t>not</a:t>
            </a:r>
            <a:r>
              <a:rPr lang="en-US" sz="2000" dirty="0"/>
              <a:t> present:</a:t>
            </a:r>
          </a:p>
        </p:txBody>
      </p:sp>
      <p:sp>
        <p:nvSpPr>
          <p:cNvPr id="10" name="TextBox 9">
            <a:extLst>
              <a:ext uri="{FF2B5EF4-FFF2-40B4-BE49-F238E27FC236}">
                <a16:creationId xmlns:a16="http://schemas.microsoft.com/office/drawing/2014/main" id="{2049C0D5-8B93-467B-B948-F0BEDFCA49C7}"/>
              </a:ext>
            </a:extLst>
          </p:cNvPr>
          <p:cNvSpPr txBox="1"/>
          <p:nvPr/>
        </p:nvSpPr>
        <p:spPr>
          <a:xfrm>
            <a:off x="5249167" y="3062194"/>
            <a:ext cx="2351315" cy="369332"/>
          </a:xfrm>
          <a:prstGeom prst="rect">
            <a:avLst/>
          </a:prstGeom>
          <a:noFill/>
        </p:spPr>
        <p:txBody>
          <a:bodyPr wrap="square" rtlCol="0">
            <a:spAutoFit/>
          </a:bodyPr>
          <a:lstStyle/>
          <a:p>
            <a:r>
              <a:rPr lang="en-US" b="1" i="1" dirty="0"/>
              <a:t>class = 1</a:t>
            </a:r>
          </a:p>
        </p:txBody>
      </p:sp>
      <p:sp>
        <p:nvSpPr>
          <p:cNvPr id="11" name="TextBox 10">
            <a:extLst>
              <a:ext uri="{FF2B5EF4-FFF2-40B4-BE49-F238E27FC236}">
                <a16:creationId xmlns:a16="http://schemas.microsoft.com/office/drawing/2014/main" id="{A135DFAA-C568-49C3-B280-058B332AB6BD}"/>
              </a:ext>
            </a:extLst>
          </p:cNvPr>
          <p:cNvSpPr txBox="1"/>
          <p:nvPr/>
        </p:nvSpPr>
        <p:spPr>
          <a:xfrm>
            <a:off x="8973776" y="3061158"/>
            <a:ext cx="1959428" cy="369332"/>
          </a:xfrm>
          <a:prstGeom prst="rect">
            <a:avLst/>
          </a:prstGeom>
          <a:noFill/>
        </p:spPr>
        <p:txBody>
          <a:bodyPr wrap="square" rtlCol="0">
            <a:spAutoFit/>
          </a:bodyPr>
          <a:lstStyle/>
          <a:p>
            <a:r>
              <a:rPr lang="en-US" b="1" i="1" dirty="0"/>
              <a:t>class = 0</a:t>
            </a:r>
          </a:p>
        </p:txBody>
      </p:sp>
      <p:pic>
        <p:nvPicPr>
          <p:cNvPr id="14" name="Graphic 13" descr="Kidneys">
            <a:extLst>
              <a:ext uri="{FF2B5EF4-FFF2-40B4-BE49-F238E27FC236}">
                <a16:creationId xmlns:a16="http://schemas.microsoft.com/office/drawing/2014/main" id="{053DB75F-A93F-4D5F-9A4F-AF41ABEECA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2981" y="3260468"/>
            <a:ext cx="2001794" cy="2001794"/>
          </a:xfrm>
          <a:prstGeom prst="rect">
            <a:avLst/>
          </a:prstGeom>
        </p:spPr>
      </p:pic>
      <p:pic>
        <p:nvPicPr>
          <p:cNvPr id="23" name="Graphic 22" descr="Badge Question Mark">
            <a:extLst>
              <a:ext uri="{FF2B5EF4-FFF2-40B4-BE49-F238E27FC236}">
                <a16:creationId xmlns:a16="http://schemas.microsoft.com/office/drawing/2014/main" id="{79CF974B-7BDD-42E7-B13A-863AF83813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118047">
            <a:off x="9561388" y="3672149"/>
            <a:ext cx="914400" cy="914400"/>
          </a:xfrm>
          <a:prstGeom prst="rect">
            <a:avLst/>
          </a:prstGeom>
        </p:spPr>
      </p:pic>
      <p:pic>
        <p:nvPicPr>
          <p:cNvPr id="28" name="Picture 27">
            <a:extLst>
              <a:ext uri="{FF2B5EF4-FFF2-40B4-BE49-F238E27FC236}">
                <a16:creationId xmlns:a16="http://schemas.microsoft.com/office/drawing/2014/main" id="{9726213A-A0AB-4C4A-8A90-92295CF53CA6}"/>
              </a:ext>
            </a:extLst>
          </p:cNvPr>
          <p:cNvPicPr>
            <a:picLocks noChangeAspect="1"/>
          </p:cNvPicPr>
          <p:nvPr/>
        </p:nvPicPr>
        <p:blipFill>
          <a:blip r:embed="rId7"/>
          <a:stretch>
            <a:fillRect/>
          </a:stretch>
        </p:blipFill>
        <p:spPr>
          <a:xfrm rot="1659615">
            <a:off x="8855223" y="5036771"/>
            <a:ext cx="1036410" cy="1042506"/>
          </a:xfrm>
          <a:prstGeom prst="rect">
            <a:avLst/>
          </a:prstGeom>
        </p:spPr>
      </p:pic>
      <p:pic>
        <p:nvPicPr>
          <p:cNvPr id="34" name="Picture 33">
            <a:extLst>
              <a:ext uri="{FF2B5EF4-FFF2-40B4-BE49-F238E27FC236}">
                <a16:creationId xmlns:a16="http://schemas.microsoft.com/office/drawing/2014/main" id="{50AC4E3C-50D0-4F4D-9ED3-CCD2DFD576BA}"/>
              </a:ext>
            </a:extLst>
          </p:cNvPr>
          <p:cNvPicPr>
            <a:picLocks noChangeAspect="1"/>
          </p:cNvPicPr>
          <p:nvPr/>
        </p:nvPicPr>
        <p:blipFill>
          <a:blip r:embed="rId8"/>
          <a:stretch>
            <a:fillRect/>
          </a:stretch>
        </p:blipFill>
        <p:spPr>
          <a:xfrm rot="20310023">
            <a:off x="6904918" y="5662257"/>
            <a:ext cx="1457920" cy="1457920"/>
          </a:xfrm>
          <a:prstGeom prst="rect">
            <a:avLst/>
          </a:prstGeom>
        </p:spPr>
      </p:pic>
      <p:pic>
        <p:nvPicPr>
          <p:cNvPr id="38" name="Picture 37">
            <a:extLst>
              <a:ext uri="{FF2B5EF4-FFF2-40B4-BE49-F238E27FC236}">
                <a16:creationId xmlns:a16="http://schemas.microsoft.com/office/drawing/2014/main" id="{0F337893-D53E-4E6F-8CB7-88EC0D5AD93D}"/>
              </a:ext>
            </a:extLst>
          </p:cNvPr>
          <p:cNvPicPr>
            <a:picLocks noChangeAspect="1"/>
          </p:cNvPicPr>
          <p:nvPr/>
        </p:nvPicPr>
        <p:blipFill>
          <a:blip r:embed="rId9"/>
          <a:stretch>
            <a:fillRect/>
          </a:stretch>
        </p:blipFill>
        <p:spPr>
          <a:xfrm rot="857437">
            <a:off x="4853469" y="3581218"/>
            <a:ext cx="1042506" cy="1036410"/>
          </a:xfrm>
          <a:prstGeom prst="rect">
            <a:avLst/>
          </a:prstGeom>
        </p:spPr>
      </p:pic>
      <p:pic>
        <p:nvPicPr>
          <p:cNvPr id="42" name="Picture 41">
            <a:extLst>
              <a:ext uri="{FF2B5EF4-FFF2-40B4-BE49-F238E27FC236}">
                <a16:creationId xmlns:a16="http://schemas.microsoft.com/office/drawing/2014/main" id="{BB342EDE-63D3-43D7-8731-16E5A3C86C1A}"/>
              </a:ext>
            </a:extLst>
          </p:cNvPr>
          <p:cNvPicPr>
            <a:picLocks noChangeAspect="1"/>
          </p:cNvPicPr>
          <p:nvPr/>
        </p:nvPicPr>
        <p:blipFill>
          <a:blip r:embed="rId10"/>
          <a:stretch>
            <a:fillRect/>
          </a:stretch>
        </p:blipFill>
        <p:spPr>
          <a:xfrm rot="18906180">
            <a:off x="5229257" y="5001612"/>
            <a:ext cx="1408298" cy="1408298"/>
          </a:xfrm>
          <a:prstGeom prst="rect">
            <a:avLst/>
          </a:prstGeom>
        </p:spPr>
      </p:pic>
      <p:pic>
        <p:nvPicPr>
          <p:cNvPr id="44" name="Graphic 43" descr="Adhesive Bandage">
            <a:extLst>
              <a:ext uri="{FF2B5EF4-FFF2-40B4-BE49-F238E27FC236}">
                <a16:creationId xmlns:a16="http://schemas.microsoft.com/office/drawing/2014/main" id="{65A7DAC9-D1EA-4754-B4AF-396FE648D52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7829220" y="3638548"/>
            <a:ext cx="720069" cy="720069"/>
          </a:xfrm>
          <a:prstGeom prst="rect">
            <a:avLst/>
          </a:prstGeom>
        </p:spPr>
      </p:pic>
      <p:pic>
        <p:nvPicPr>
          <p:cNvPr id="46" name="Picture 45">
            <a:extLst>
              <a:ext uri="{FF2B5EF4-FFF2-40B4-BE49-F238E27FC236}">
                <a16:creationId xmlns:a16="http://schemas.microsoft.com/office/drawing/2014/main" id="{DCCF9EF3-9D17-4B08-A727-D2202B2A92DF}"/>
              </a:ext>
            </a:extLst>
          </p:cNvPr>
          <p:cNvPicPr>
            <a:picLocks noChangeAspect="1"/>
          </p:cNvPicPr>
          <p:nvPr/>
        </p:nvPicPr>
        <p:blipFill>
          <a:blip r:embed="rId13"/>
          <a:stretch>
            <a:fillRect/>
          </a:stretch>
        </p:blipFill>
        <p:spPr>
          <a:xfrm rot="5065270">
            <a:off x="7811656" y="3760373"/>
            <a:ext cx="719390" cy="719390"/>
          </a:xfrm>
          <a:prstGeom prst="rect">
            <a:avLst/>
          </a:prstGeom>
        </p:spPr>
      </p:pic>
      <p:pic>
        <p:nvPicPr>
          <p:cNvPr id="48" name="Picture 47">
            <a:extLst>
              <a:ext uri="{FF2B5EF4-FFF2-40B4-BE49-F238E27FC236}">
                <a16:creationId xmlns:a16="http://schemas.microsoft.com/office/drawing/2014/main" id="{4AB1BEA0-3EC3-46AF-8AF1-F9934D0C36CC}"/>
              </a:ext>
            </a:extLst>
          </p:cNvPr>
          <p:cNvPicPr>
            <a:picLocks noChangeAspect="1"/>
          </p:cNvPicPr>
          <p:nvPr/>
        </p:nvPicPr>
        <p:blipFill>
          <a:blip r:embed="rId13"/>
          <a:stretch>
            <a:fillRect/>
          </a:stretch>
        </p:blipFill>
        <p:spPr>
          <a:xfrm rot="726586">
            <a:off x="6746783" y="3706483"/>
            <a:ext cx="719390" cy="719390"/>
          </a:xfrm>
          <a:prstGeom prst="rect">
            <a:avLst/>
          </a:prstGeom>
        </p:spPr>
      </p:pic>
      <p:pic>
        <p:nvPicPr>
          <p:cNvPr id="50" name="Picture 49">
            <a:extLst>
              <a:ext uri="{FF2B5EF4-FFF2-40B4-BE49-F238E27FC236}">
                <a16:creationId xmlns:a16="http://schemas.microsoft.com/office/drawing/2014/main" id="{36FC039A-56FC-497B-8BF0-58BB74FA4416}"/>
              </a:ext>
            </a:extLst>
          </p:cNvPr>
          <p:cNvPicPr>
            <a:picLocks noChangeAspect="1"/>
          </p:cNvPicPr>
          <p:nvPr/>
        </p:nvPicPr>
        <p:blipFill>
          <a:blip r:embed="rId13"/>
          <a:stretch>
            <a:fillRect/>
          </a:stretch>
        </p:blipFill>
        <p:spPr>
          <a:xfrm rot="5400000">
            <a:off x="6760548" y="3624296"/>
            <a:ext cx="719390" cy="719390"/>
          </a:xfrm>
          <a:prstGeom prst="rect">
            <a:avLst/>
          </a:prstGeom>
        </p:spPr>
      </p:pic>
      <p:sp>
        <p:nvSpPr>
          <p:cNvPr id="52" name="Arrow: Down 51">
            <a:extLst>
              <a:ext uri="{FF2B5EF4-FFF2-40B4-BE49-F238E27FC236}">
                <a16:creationId xmlns:a16="http://schemas.microsoft.com/office/drawing/2014/main" id="{55367DAF-9F60-4345-9B74-0A4F7A6343C7}"/>
              </a:ext>
            </a:extLst>
          </p:cNvPr>
          <p:cNvSpPr/>
          <p:nvPr/>
        </p:nvSpPr>
        <p:spPr>
          <a:xfrm rot="16670240">
            <a:off x="6108836" y="3799217"/>
            <a:ext cx="312108" cy="80498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Arrow: Down 53">
            <a:extLst>
              <a:ext uri="{FF2B5EF4-FFF2-40B4-BE49-F238E27FC236}">
                <a16:creationId xmlns:a16="http://schemas.microsoft.com/office/drawing/2014/main" id="{F0FE94D4-A900-4301-B42D-D47055134801}"/>
              </a:ext>
            </a:extLst>
          </p:cNvPr>
          <p:cNvSpPr/>
          <p:nvPr/>
        </p:nvSpPr>
        <p:spPr>
          <a:xfrm rot="13484038">
            <a:off x="6410112" y="4638725"/>
            <a:ext cx="312108" cy="80498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Arrow: Down 55">
            <a:extLst>
              <a:ext uri="{FF2B5EF4-FFF2-40B4-BE49-F238E27FC236}">
                <a16:creationId xmlns:a16="http://schemas.microsoft.com/office/drawing/2014/main" id="{B5002F00-9908-4E69-8C0A-534AE0DB64AA}"/>
              </a:ext>
            </a:extLst>
          </p:cNvPr>
          <p:cNvSpPr/>
          <p:nvPr/>
        </p:nvSpPr>
        <p:spPr>
          <a:xfrm rot="10800000">
            <a:off x="7479979" y="5119711"/>
            <a:ext cx="312108" cy="76729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Arrow: Down 57">
            <a:extLst>
              <a:ext uri="{FF2B5EF4-FFF2-40B4-BE49-F238E27FC236}">
                <a16:creationId xmlns:a16="http://schemas.microsoft.com/office/drawing/2014/main" id="{E0CC6D43-DFBC-47EF-8B16-89906008DA94}"/>
              </a:ext>
            </a:extLst>
          </p:cNvPr>
          <p:cNvSpPr/>
          <p:nvPr/>
        </p:nvSpPr>
        <p:spPr>
          <a:xfrm rot="7645806">
            <a:off x="8557023" y="4647942"/>
            <a:ext cx="312108" cy="76235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Arrow: Down 59">
            <a:extLst>
              <a:ext uri="{FF2B5EF4-FFF2-40B4-BE49-F238E27FC236}">
                <a16:creationId xmlns:a16="http://schemas.microsoft.com/office/drawing/2014/main" id="{161A51EB-7400-4AFA-87A6-D4F8A3994BA2}"/>
              </a:ext>
            </a:extLst>
          </p:cNvPr>
          <p:cNvSpPr/>
          <p:nvPr/>
        </p:nvSpPr>
        <p:spPr>
          <a:xfrm rot="4920075">
            <a:off x="8935004" y="3781190"/>
            <a:ext cx="312108" cy="87069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DBFCC006-313D-41B1-9466-E4E185308754}"/>
              </a:ext>
            </a:extLst>
          </p:cNvPr>
          <p:cNvSpPr/>
          <p:nvPr/>
        </p:nvSpPr>
        <p:spPr>
          <a:xfrm>
            <a:off x="4330247" y="2387221"/>
            <a:ext cx="2982686" cy="1085038"/>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CD9EE2B4-7F40-4730-A9FF-8D694F866D00}"/>
              </a:ext>
            </a:extLst>
          </p:cNvPr>
          <p:cNvSpPr/>
          <p:nvPr/>
        </p:nvSpPr>
        <p:spPr>
          <a:xfrm>
            <a:off x="8065583" y="2411818"/>
            <a:ext cx="2867621" cy="1085038"/>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09065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54087" y="1153567"/>
            <a:ext cx="4113185" cy="4461163"/>
          </a:xfrm>
        </p:spPr>
        <p:txBody>
          <a:bodyPr>
            <a:normAutofit/>
          </a:bodyPr>
          <a:lstStyle/>
          <a:p>
            <a:r>
              <a:rPr lang="en-US" sz="6000" b="1" dirty="0">
                <a:solidFill>
                  <a:srgbClr val="FFFFFF"/>
                </a:solidFill>
              </a:rPr>
              <a:t>Project Assumptions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571484" y="591340"/>
            <a:ext cx="6906491" cy="5585619"/>
          </a:xfrm>
        </p:spPr>
        <p:txBody>
          <a:bodyPr anchor="ctr">
            <a:normAutofit/>
          </a:bodyPr>
          <a:lstStyle/>
          <a:p>
            <a:r>
              <a:rPr lang="en-US" sz="3200" dirty="0"/>
              <a:t>Assume normality of data</a:t>
            </a:r>
          </a:p>
          <a:p>
            <a:r>
              <a:rPr lang="en-US" sz="3200" dirty="0"/>
              <a:t>Assume no multicollinearity exists</a:t>
            </a:r>
          </a:p>
          <a:p>
            <a:r>
              <a:rPr lang="en-US" sz="3200" dirty="0"/>
              <a:t>Assume data is in correct units</a:t>
            </a:r>
          </a:p>
          <a:p>
            <a:r>
              <a:rPr lang="en-US" sz="3200" dirty="0"/>
              <a:t>Assume data is not biased</a:t>
            </a:r>
          </a:p>
        </p:txBody>
      </p:sp>
    </p:spTree>
    <p:extLst>
      <p:ext uri="{BB962C8B-B14F-4D97-AF65-F5344CB8AC3E}">
        <p14:creationId xmlns:p14="http://schemas.microsoft.com/office/powerpoint/2010/main" val="106817226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B9E9-35E8-48C3-AFEC-ABEF7BFC7788}"/>
              </a:ext>
            </a:extLst>
          </p:cNvPr>
          <p:cNvSpPr>
            <a:spLocks noGrp="1"/>
          </p:cNvSpPr>
          <p:nvPr>
            <p:ph type="title"/>
          </p:nvPr>
        </p:nvSpPr>
        <p:spPr>
          <a:xfrm>
            <a:off x="177437" y="938120"/>
            <a:ext cx="3628154" cy="4461163"/>
          </a:xfrm>
        </p:spPr>
        <p:txBody>
          <a:bodyPr>
            <a:normAutofit/>
          </a:bodyPr>
          <a:lstStyle/>
          <a:p>
            <a:r>
              <a:rPr lang="en-US" sz="7200" b="1" dirty="0">
                <a:solidFill>
                  <a:srgbClr val="FFFFFF"/>
                </a:solidFill>
              </a:rPr>
              <a:t>Missing Values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CBC655-D844-4CCC-8C55-B25FDEA40DF1}"/>
              </a:ext>
            </a:extLst>
          </p:cNvPr>
          <p:cNvSpPr>
            <a:spLocks noGrp="1"/>
          </p:cNvSpPr>
          <p:nvPr>
            <p:ph idx="1"/>
          </p:nvPr>
        </p:nvSpPr>
        <p:spPr>
          <a:xfrm>
            <a:off x="4434190" y="453673"/>
            <a:ext cx="6906491" cy="5430056"/>
          </a:xfrm>
        </p:spPr>
        <p:txBody>
          <a:bodyPr numCol="1" anchor="ctr">
            <a:normAutofit/>
          </a:bodyPr>
          <a:lstStyle/>
          <a:p>
            <a:r>
              <a:rPr lang="en-US" dirty="0"/>
              <a:t>We removed any row that had more than 30% missing data</a:t>
            </a:r>
          </a:p>
          <a:p>
            <a:pPr lvl="1">
              <a:buFont typeface="Courier New" panose="02070309020205020404" pitchFamily="49" charset="0"/>
              <a:buChar char="o"/>
            </a:pPr>
            <a:r>
              <a:rPr lang="en-US" dirty="0"/>
              <a:t> </a:t>
            </a:r>
            <a:r>
              <a:rPr lang="en-US" b="1" i="1" dirty="0"/>
              <a:t>31/400 observations removed from data set</a:t>
            </a:r>
          </a:p>
          <a:p>
            <a:r>
              <a:rPr lang="en-US" dirty="0"/>
              <a:t>For predictor columns which had less than 12% of missing data: </a:t>
            </a:r>
          </a:p>
          <a:p>
            <a:pPr lvl="1"/>
            <a:r>
              <a:rPr lang="en-US" dirty="0"/>
              <a:t>Numeric – imputed with the mean variable</a:t>
            </a:r>
          </a:p>
          <a:p>
            <a:pPr lvl="1"/>
            <a:r>
              <a:rPr lang="en-US" dirty="0"/>
              <a:t>Categorical – imputed with most frequent value</a:t>
            </a:r>
          </a:p>
          <a:p>
            <a:pPr lvl="0"/>
            <a:r>
              <a:rPr lang="en-US" dirty="0"/>
              <a:t>There were five columns in which we had to analyze further since more than 12% of the column included missing data</a:t>
            </a:r>
          </a:p>
        </p:txBody>
      </p:sp>
    </p:spTree>
    <p:extLst>
      <p:ext uri="{BB962C8B-B14F-4D97-AF65-F5344CB8AC3E}">
        <p14:creationId xmlns:p14="http://schemas.microsoft.com/office/powerpoint/2010/main" val="362182518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3256</TotalTime>
  <Words>1807</Words>
  <Application>Microsoft Office PowerPoint</Application>
  <PresentationFormat>Widescreen</PresentationFormat>
  <Paragraphs>207</Paragraphs>
  <Slides>32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Angsana New</vt:lpstr>
      <vt:lpstr>Arial</vt:lpstr>
      <vt:lpstr>Calibri</vt:lpstr>
      <vt:lpstr>Calibri Light</vt:lpstr>
      <vt:lpstr>Courier New</vt:lpstr>
      <vt:lpstr>Helvetica</vt:lpstr>
      <vt:lpstr>Office Theme</vt:lpstr>
      <vt:lpstr>Predicting Chronic Kidney Disease </vt:lpstr>
      <vt:lpstr>Agenda</vt:lpstr>
      <vt:lpstr>Objectives</vt:lpstr>
      <vt:lpstr>PowerPoint Presentation</vt:lpstr>
      <vt:lpstr>Data Dictionary and Dummy Coding</vt:lpstr>
      <vt:lpstr>Univariate Analysis Methods</vt:lpstr>
      <vt:lpstr>Target Classification Variable</vt:lpstr>
      <vt:lpstr>Project Assumptions</vt:lpstr>
      <vt:lpstr>Missing Values</vt:lpstr>
      <vt:lpstr>Missing Values</vt:lpstr>
      <vt:lpstr>sod: Linear Regression</vt:lpstr>
      <vt:lpstr>pot: Removed</vt:lpstr>
      <vt:lpstr>wc: Used Hypertension</vt:lpstr>
      <vt:lpstr>rc: Linear Regression</vt:lpstr>
      <vt:lpstr>rbc: Linear Regression</vt:lpstr>
      <vt:lpstr>Data Cleansing Results</vt:lpstr>
      <vt:lpstr>Data Modeling</vt:lpstr>
      <vt:lpstr>K-NN Analysis</vt:lpstr>
      <vt:lpstr>K-NN Analysis</vt:lpstr>
      <vt:lpstr>K-NN Analysis</vt:lpstr>
      <vt:lpstr>Logistic Regression Analysis</vt:lpstr>
      <vt:lpstr>Logistic Regression Analysis</vt:lpstr>
      <vt:lpstr>Random Forest Analysis</vt:lpstr>
      <vt:lpstr>Random Forest Analysis</vt:lpstr>
      <vt:lpstr>Random Forest Analysis</vt:lpstr>
      <vt:lpstr>Random Forest Analysis</vt:lpstr>
      <vt:lpstr>Quick Tune-Up</vt:lpstr>
      <vt:lpstr>Model Comparison</vt:lpstr>
      <vt:lpstr>Conclusion: Significant Findings</vt:lpstr>
      <vt:lpstr>Recommendations</vt:lpstr>
      <vt:lpstr>Model Improvement</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Chronic Kidney Disease</dc:title>
  <dc:creator>Rachel Packer</dc:creator>
  <cp:lastModifiedBy>Rachel Packer</cp:lastModifiedBy>
  <cp:revision>138</cp:revision>
  <dcterms:created xsi:type="dcterms:W3CDTF">2020-07-21T22:51:35Z</dcterms:created>
  <dcterms:modified xsi:type="dcterms:W3CDTF">2020-07-24T05:25:15Z</dcterms:modified>
</cp:coreProperties>
</file>