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300" r:id="rId5"/>
    <p:sldId id="299" r:id="rId6"/>
    <p:sldId id="301" r:id="rId7"/>
    <p:sldId id="261" r:id="rId8"/>
    <p:sldId id="302" r:id="rId9"/>
    <p:sldId id="259" r:id="rId10"/>
    <p:sldId id="260" r:id="rId11"/>
    <p:sldId id="262" r:id="rId12"/>
    <p:sldId id="263" r:id="rId13"/>
    <p:sldId id="264" r:id="rId14"/>
    <p:sldId id="303" r:id="rId15"/>
    <p:sldId id="270" r:id="rId16"/>
  </p:sldIdLst>
  <p:sldSz cx="9144000" cy="5143500" type="screen16x9"/>
  <p:notesSz cx="6858000" cy="9144000"/>
  <p:embeddedFontLst>
    <p:embeddedFont>
      <p:font typeface="Poppins Black" panose="020B0604020202020204" charset="0"/>
      <p:bold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alanquin Dar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03AD67-31BF-4669-BDAC-EBA65E2A4F34}">
  <a:tblStyle styleId="{DE03AD67-31BF-4669-BDAC-EBA65E2A4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61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a4b3b7ab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a4b3b7ab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9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16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91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4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laun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5114568" y="1757783"/>
            <a:ext cx="3346680" cy="2846462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544488" y="1497621"/>
            <a:ext cx="5403202" cy="2931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à </a:t>
            </a:r>
            <a:r>
              <a:rPr lang="en" dirty="0" smtClean="0"/>
              <a:t>le Systeme d’exploitation des robtos </a:t>
            </a:r>
            <a:r>
              <a:rPr lang="en" dirty="0" smtClean="0"/>
              <a:t>&lt;ROS</a:t>
            </a:r>
            <a:r>
              <a:rPr lang="en" dirty="0" smtClean="0"/>
              <a:t>&gt;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"/>
          <p:cNvSpPr txBox="1">
            <a:spLocks/>
          </p:cNvSpPr>
          <p:nvPr/>
        </p:nvSpPr>
        <p:spPr>
          <a:xfrm>
            <a:off x="738293" y="430673"/>
            <a:ext cx="2565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fr-FR" sz="2800" b="1" spc="-5" dirty="0" smtClean="0"/>
              <a:t>ROS</a:t>
            </a:r>
            <a:r>
              <a:rPr lang="fr-FR" sz="2800" b="1" spc="-90" dirty="0" smtClean="0"/>
              <a:t> </a:t>
            </a:r>
            <a:r>
              <a:rPr lang="fr-FR" sz="2800" b="1" spc="-5" dirty="0" err="1" smtClean="0"/>
              <a:t>Launch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53312" y="1060704"/>
            <a:ext cx="5023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/>
              <a:t>est un outil pour lancer plusieurs nœuds (</a:t>
            </a:r>
            <a:r>
              <a:rPr lang="fr-FR" dirty="0" smtClean="0"/>
              <a:t>ainsi que </a:t>
            </a:r>
            <a:r>
              <a:rPr lang="fr-FR" dirty="0"/>
              <a:t>pour définir les paramètres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Sont </a:t>
            </a:r>
            <a:r>
              <a:rPr lang="fr-FR" dirty="0"/>
              <a:t>écrits en XML sous forme de fichiers * .</a:t>
            </a:r>
            <a:r>
              <a:rPr lang="fr-FR" dirty="0" err="1" smtClean="0"/>
              <a:t>launch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S'il </a:t>
            </a:r>
            <a:r>
              <a:rPr lang="fr-FR" dirty="0"/>
              <a:t>n'est pas encore en cours d'exécution, le lancement démarre automatiquement un </a:t>
            </a:r>
            <a:r>
              <a:rPr lang="fr-FR" dirty="0" err="1" smtClean="0"/>
              <a:t>roscore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99744" y="3037108"/>
            <a:ext cx="607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Démarrer un fichier de lancement à partir d'un package avec</a:t>
            </a:r>
          </a:p>
        </p:txBody>
      </p:sp>
      <p:sp>
        <p:nvSpPr>
          <p:cNvPr id="119" name="object 8"/>
          <p:cNvSpPr txBox="1"/>
          <p:nvPr/>
        </p:nvSpPr>
        <p:spPr>
          <a:xfrm>
            <a:off x="1242822" y="3536184"/>
            <a:ext cx="3707130" cy="23083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$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roslaunch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package_name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file_name.launch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293" y="4135652"/>
            <a:ext cx="24275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20955">
              <a:lnSpc>
                <a:spcPts val="1650"/>
              </a:lnSpc>
              <a:spcBef>
                <a:spcPts val="180"/>
              </a:spcBef>
            </a:pPr>
            <a:r>
              <a:rPr lang="fr-FR" dirty="0" smtClean="0">
                <a:solidFill>
                  <a:srgbClr val="595959"/>
                </a:solidFill>
              </a:rPr>
              <a:t>Plus d’info </a:t>
            </a:r>
            <a:r>
              <a:rPr lang="fr-FR" spc="-5" dirty="0" smtClean="0">
                <a:solidFill>
                  <a:srgbClr val="595959"/>
                </a:solidFill>
              </a:rPr>
              <a:t>:</a:t>
            </a:r>
          </a:p>
          <a:p>
            <a:pPr marL="12700" marR="20955">
              <a:lnSpc>
                <a:spcPts val="1650"/>
              </a:lnSpc>
              <a:spcBef>
                <a:spcPts val="180"/>
              </a:spcBef>
            </a:pPr>
            <a:r>
              <a:rPr lang="fr-FR" spc="-5" dirty="0" smtClean="0">
                <a:solidFill>
                  <a:srgbClr val="00B0F0"/>
                </a:solidFill>
                <a:hlinkClick r:id="rId3"/>
              </a:rPr>
              <a:t>http</a:t>
            </a:r>
            <a:r>
              <a:rPr lang="fr-FR" spc="-5" dirty="0">
                <a:solidFill>
                  <a:srgbClr val="00B0F0"/>
                </a:solidFill>
                <a:hlinkClick r:id="rId3"/>
              </a:rPr>
              <a:t>://wiki.ros.org/roslaunch</a:t>
            </a:r>
            <a:endParaRPr lang="fr-F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pc="-5" dirty="0"/>
              <a:t>ROS</a:t>
            </a:r>
            <a:r>
              <a:rPr lang="fr-FR" spc="-45" dirty="0"/>
              <a:t> </a:t>
            </a:r>
            <a:r>
              <a:rPr lang="fr-FR" spc="-10" dirty="0" err="1"/>
              <a:t>Parameter</a:t>
            </a:r>
            <a:r>
              <a:rPr lang="fr-FR" spc="-50" dirty="0"/>
              <a:t> </a:t>
            </a:r>
            <a:r>
              <a:rPr lang="fr-FR" spc="-5" dirty="0"/>
              <a:t>Server</a:t>
            </a: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20000" y="1426464"/>
            <a:ext cx="6912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Les nœuds utilisent le serveur de paramètres pour stocker et récupérer les paramètres lors de l'exécution</a:t>
            </a:r>
          </a:p>
          <a:p>
            <a:r>
              <a:rPr lang="fr-FR" sz="2000" dirty="0"/>
              <a:t>Idéal pour les données statiques telles que les paramètres de configuration</a:t>
            </a:r>
          </a:p>
          <a:p>
            <a:r>
              <a:rPr lang="fr-FR" sz="2000" dirty="0"/>
              <a:t>Les paramètres peuvent être définis dans des fichiers de lancement ou des fichiers YAML </a:t>
            </a:r>
            <a:r>
              <a:rPr lang="fr-FR" sz="2000" dirty="0" smtClean="0"/>
              <a:t>séparés</a:t>
            </a:r>
          </a:p>
          <a:p>
            <a:endParaRPr lang="fr-FR" sz="2000" dirty="0"/>
          </a:p>
          <a:p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Lister tous les paramètres avec</a:t>
            </a:r>
          </a:p>
        </p:txBody>
      </p:sp>
      <p:sp>
        <p:nvSpPr>
          <p:cNvPr id="33" name="object 2"/>
          <p:cNvSpPr txBox="1"/>
          <p:nvPr/>
        </p:nvSpPr>
        <p:spPr>
          <a:xfrm>
            <a:off x="720000" y="3981009"/>
            <a:ext cx="4406265" cy="2603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$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rosparam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pc="-5" dirty="0"/>
              <a:t>ROS</a:t>
            </a:r>
            <a:r>
              <a:rPr lang="fr-FR" spc="-50" dirty="0"/>
              <a:t> </a:t>
            </a:r>
            <a:r>
              <a:rPr lang="fr-FR" spc="-5" dirty="0"/>
              <a:t>GUI</a:t>
            </a:r>
            <a:r>
              <a:rPr lang="fr-FR" spc="-50" dirty="0"/>
              <a:t> </a:t>
            </a:r>
            <a:r>
              <a:rPr lang="fr-FR" spc="-5" dirty="0"/>
              <a:t>Tools</a:t>
            </a:r>
            <a:endParaRPr dirty="0"/>
          </a:p>
        </p:txBody>
      </p:sp>
      <p:sp>
        <p:nvSpPr>
          <p:cNvPr id="11" name="ZoneTexte 10"/>
          <p:cNvSpPr txBox="1"/>
          <p:nvPr/>
        </p:nvSpPr>
        <p:spPr>
          <a:xfrm>
            <a:off x="316992" y="1146048"/>
            <a:ext cx="360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RQT </a:t>
            </a:r>
            <a:r>
              <a:rPr lang="fr-FR" b="1" dirty="0"/>
              <a:t>: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Une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interface graphique basée sur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QT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développée pour ROS</a:t>
            </a:r>
          </a:p>
        </p:txBody>
      </p:sp>
      <p:pic>
        <p:nvPicPr>
          <p:cNvPr id="27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88" y="1806712"/>
            <a:ext cx="4267200" cy="293597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260848" y="1146048"/>
            <a:ext cx="360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RVIZ </a:t>
            </a:r>
            <a:r>
              <a:rPr lang="fr-FR" b="1" dirty="0"/>
              <a:t>: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Outil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puissant pour la visualisation 3D</a:t>
            </a:r>
          </a:p>
        </p:txBody>
      </p:sp>
      <p:pic>
        <p:nvPicPr>
          <p:cNvPr id="30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5866" y="1815116"/>
            <a:ext cx="4301830" cy="2927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995186" y="399792"/>
            <a:ext cx="2705952" cy="514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ROS Timer</a:t>
            </a:r>
            <a:endParaRPr dirty="0"/>
          </a:p>
        </p:txBody>
      </p:sp>
      <p:sp>
        <p:nvSpPr>
          <p:cNvPr id="10" name="ZoneTexte 9"/>
          <p:cNvSpPr txBox="1"/>
          <p:nvPr/>
        </p:nvSpPr>
        <p:spPr>
          <a:xfrm>
            <a:off x="195072" y="1353312"/>
            <a:ext cx="5388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Normalement, ROS utilise l’horloge système du </a:t>
            </a:r>
            <a:endParaRPr lang="fr-FR" sz="1800" dirty="0" smtClean="0"/>
          </a:p>
          <a:p>
            <a:r>
              <a:rPr lang="fr-FR" sz="1800" dirty="0" smtClean="0"/>
              <a:t>PC </a:t>
            </a:r>
            <a:r>
              <a:rPr lang="fr-FR" sz="1800" dirty="0"/>
              <a:t>comme source d’heure (heure du mur)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Pour les simulations ou la lecture de données enregistrées, il est pratique de travailler avec un temps simulé (pause, ralentissement, etc</a:t>
            </a:r>
            <a:r>
              <a:rPr lang="fr-FR" sz="1800" dirty="0" smtClean="0"/>
              <a:t>.)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Pour travailler avec une horloge </a:t>
            </a:r>
            <a:r>
              <a:rPr lang="fr-FR" sz="1800" dirty="0" smtClean="0"/>
              <a:t>simulée :</a:t>
            </a: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640" y="3384637"/>
            <a:ext cx="39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Set the /use_sim_time parameter</a:t>
            </a:r>
            <a:endParaRPr lang="fr-FR" dirty="0"/>
          </a:p>
        </p:txBody>
      </p:sp>
      <p:sp>
        <p:nvSpPr>
          <p:cNvPr id="66" name="object 9"/>
          <p:cNvSpPr txBox="1"/>
          <p:nvPr/>
        </p:nvSpPr>
        <p:spPr>
          <a:xfrm>
            <a:off x="548640" y="3756219"/>
            <a:ext cx="2917825" cy="2603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Arial"/>
                <a:cs typeface="Arial"/>
              </a:rPr>
              <a:t>$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rosparam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use_sim_time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8640" y="4117190"/>
            <a:ext cx="35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>
                <a:solidFill>
                  <a:srgbClr val="595959"/>
                </a:solidFill>
              </a:rPr>
              <a:t>Publish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the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time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on</a:t>
            </a:r>
            <a:r>
              <a:rPr lang="en-US" spc="-10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the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topic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/clock</a:t>
            </a:r>
            <a:r>
              <a:rPr lang="en-US" spc="-1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from</a:t>
            </a:r>
            <a:endParaRPr lang="en-US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48640" y="4404529"/>
            <a:ext cx="292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5" dirty="0" err="1">
                <a:solidFill>
                  <a:srgbClr val="595959"/>
                </a:solidFill>
              </a:rPr>
              <a:t>Gazebo</a:t>
            </a:r>
            <a:r>
              <a:rPr lang="fr-FR" spc="-30" dirty="0">
                <a:solidFill>
                  <a:srgbClr val="595959"/>
                </a:solidFill>
              </a:rPr>
              <a:t> </a:t>
            </a:r>
            <a:r>
              <a:rPr lang="fr-FR" dirty="0">
                <a:solidFill>
                  <a:srgbClr val="595959"/>
                </a:solidFill>
              </a:rPr>
              <a:t>(</a:t>
            </a:r>
            <a:r>
              <a:rPr lang="fr-FR" dirty="0" err="1">
                <a:solidFill>
                  <a:srgbClr val="595959"/>
                </a:solidFill>
              </a:rPr>
              <a:t>enabled</a:t>
            </a:r>
            <a:r>
              <a:rPr lang="fr-FR" spc="-25" dirty="0">
                <a:solidFill>
                  <a:srgbClr val="595959"/>
                </a:solidFill>
              </a:rPr>
              <a:t> </a:t>
            </a:r>
            <a:r>
              <a:rPr lang="fr-FR" spc="-5" dirty="0">
                <a:solidFill>
                  <a:srgbClr val="595959"/>
                </a:solidFill>
              </a:rPr>
              <a:t>by</a:t>
            </a:r>
            <a:r>
              <a:rPr lang="fr-FR" spc="-25" dirty="0">
                <a:solidFill>
                  <a:srgbClr val="595959"/>
                </a:solidFill>
              </a:rPr>
              <a:t> </a:t>
            </a:r>
            <a:r>
              <a:rPr lang="fr-FR" spc="-5" dirty="0">
                <a:solidFill>
                  <a:srgbClr val="595959"/>
                </a:solidFill>
              </a:rPr>
              <a:t>default)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595959"/>
                </a:solidFill>
              </a:rPr>
              <a:t>ROS</a:t>
            </a:r>
            <a:r>
              <a:rPr lang="en-US" spc="-2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bag</a:t>
            </a:r>
            <a:r>
              <a:rPr lang="en-US" spc="-25"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(use</a:t>
            </a:r>
            <a:r>
              <a:rPr lang="en-US" spc="-25" dirty="0">
                <a:solidFill>
                  <a:srgbClr val="595959"/>
                </a:solidFill>
              </a:rPr>
              <a:t> </a:t>
            </a:r>
            <a:r>
              <a:rPr lang="en-US" spc="-5" dirty="0">
                <a:solidFill>
                  <a:srgbClr val="595959"/>
                </a:solidFill>
              </a:rPr>
              <a:t>option</a:t>
            </a:r>
            <a:r>
              <a:rPr lang="en-US" spc="-25"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--clock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  <a:endParaRPr lang="en-US" dirty="0"/>
          </a:p>
        </p:txBody>
      </p:sp>
      <p:sp>
        <p:nvSpPr>
          <p:cNvPr id="69" name="ZoneTexte 68"/>
          <p:cNvSpPr txBox="1"/>
          <p:nvPr/>
        </p:nvSpPr>
        <p:spPr>
          <a:xfrm>
            <a:off x="5583936" y="1706880"/>
            <a:ext cx="3775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Pour profiter du temps simulé, vous devez toujours utiliser les API ROS Time:</a:t>
            </a:r>
            <a:endParaRPr lang="fr-FR" sz="1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408005" y="2545758"/>
            <a:ext cx="183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6294" lvl="1" indent="-336550">
              <a:spcBef>
                <a:spcPts val="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fr-FR" b="1" spc="-5" dirty="0">
                <a:solidFill>
                  <a:srgbClr val="595959"/>
                </a:solidFill>
              </a:rPr>
              <a:t>ros::Time</a:t>
            </a:r>
            <a:endParaRPr lang="fr-FR" dirty="0"/>
          </a:p>
        </p:txBody>
      </p:sp>
      <p:sp>
        <p:nvSpPr>
          <p:cNvPr id="71" name="object 12"/>
          <p:cNvSpPr txBox="1"/>
          <p:nvPr/>
        </p:nvSpPr>
        <p:spPr>
          <a:xfrm>
            <a:off x="5981382" y="2874902"/>
            <a:ext cx="2980690" cy="53784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005" marR="171450">
              <a:lnSpc>
                <a:spcPts val="1650"/>
              </a:lnSpc>
              <a:spcBef>
                <a:spcPts val="334"/>
              </a:spcBef>
            </a:pPr>
            <a:r>
              <a:rPr sz="1400" dirty="0">
                <a:latin typeface="Arial"/>
                <a:cs typeface="Arial"/>
              </a:rPr>
              <a:t>ros::Time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begin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ros::Time::now();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double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begin.toSec();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2" name="object 11"/>
          <p:cNvSpPr txBox="1"/>
          <p:nvPr/>
        </p:nvSpPr>
        <p:spPr>
          <a:xfrm>
            <a:off x="5981382" y="3515049"/>
            <a:ext cx="1487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ros::Duration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13"/>
          <p:cNvSpPr txBox="1"/>
          <p:nvPr/>
        </p:nvSpPr>
        <p:spPr>
          <a:xfrm>
            <a:off x="5978207" y="3871154"/>
            <a:ext cx="2980690" cy="29083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ros::Duration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duration(0.5);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995186" y="399792"/>
            <a:ext cx="2705952" cy="514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pc="-5" dirty="0"/>
              <a:t>ROS</a:t>
            </a:r>
            <a:r>
              <a:rPr lang="fr-FR" spc="-90" dirty="0"/>
              <a:t> </a:t>
            </a:r>
            <a:r>
              <a:rPr lang="fr-FR" spc="-5" dirty="0" err="1"/>
              <a:t>Bags</a:t>
            </a:r>
            <a:endParaRPr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075321"/>
            <a:ext cx="5388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Un </a:t>
            </a:r>
            <a:r>
              <a:rPr lang="fr-FR" sz="1800" dirty="0" smtClean="0"/>
              <a:t>bag </a:t>
            </a:r>
            <a:r>
              <a:rPr lang="fr-FR" sz="1800" dirty="0"/>
              <a:t>est un format de stockage des données de </a:t>
            </a:r>
            <a:r>
              <a:rPr lang="fr-FR" sz="1800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Format binaire avec l'extension de fichier * .</a:t>
            </a:r>
            <a:r>
              <a:rPr lang="fr-FR" sz="1800" dirty="0" smtClean="0"/>
              <a:t>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Convient pour la journalisation et l'enregistrement des ensembles de données pour une visualisation et une analyse </a:t>
            </a:r>
            <a:r>
              <a:rPr lang="fr-FR" sz="1800" dirty="0" smtClean="0"/>
              <a:t>ultérieures.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Enregistrez tous les </a:t>
            </a:r>
            <a:r>
              <a:rPr lang="fr-FR" sz="1800" dirty="0" smtClean="0"/>
              <a:t>‘topics’ </a:t>
            </a:r>
            <a:r>
              <a:rPr lang="fr-FR" sz="1800" dirty="0"/>
              <a:t>dans un </a:t>
            </a:r>
            <a:r>
              <a:rPr lang="fr-FR" sz="1800" dirty="0" smtClean="0"/>
              <a:t>‘bag’</a:t>
            </a:r>
            <a:endParaRPr lang="fr-FR" sz="1800" dirty="0"/>
          </a:p>
        </p:txBody>
      </p:sp>
      <p:sp>
        <p:nvSpPr>
          <p:cNvPr id="69" name="ZoneTexte 68"/>
          <p:cNvSpPr txBox="1"/>
          <p:nvPr/>
        </p:nvSpPr>
        <p:spPr>
          <a:xfrm>
            <a:off x="5359499" y="1077412"/>
            <a:ext cx="377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des informations sur un </a:t>
            </a:r>
            <a:r>
              <a:rPr lang="fr-FR" sz="1800" dirty="0" smtClean="0"/>
              <a:t>bag</a:t>
            </a:r>
          </a:p>
        </p:txBody>
      </p:sp>
      <p:sp>
        <p:nvSpPr>
          <p:cNvPr id="15" name="object 8"/>
          <p:cNvSpPr txBox="1"/>
          <p:nvPr/>
        </p:nvSpPr>
        <p:spPr>
          <a:xfrm>
            <a:off x="398952" y="3461609"/>
            <a:ext cx="4122420" cy="2603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$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rosbag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--all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5072" y="4008095"/>
            <a:ext cx="48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Enregistrez les </a:t>
            </a:r>
            <a:r>
              <a:rPr lang="fr-FR" sz="1600" b="1" dirty="0"/>
              <a:t>‘topics’ </a:t>
            </a:r>
            <a:r>
              <a:rPr lang="fr-FR" sz="1600" b="1" dirty="0" smtClean="0"/>
              <a:t>donnés</a:t>
            </a:r>
            <a:endParaRPr lang="fr-FR" sz="1600" b="1" dirty="0"/>
          </a:p>
        </p:txBody>
      </p:sp>
      <p:grpSp>
        <p:nvGrpSpPr>
          <p:cNvPr id="19" name="object 10"/>
          <p:cNvGrpSpPr/>
          <p:nvPr/>
        </p:nvGrpSpPr>
        <p:grpSpPr>
          <a:xfrm>
            <a:off x="394190" y="4419850"/>
            <a:ext cx="4131945" cy="269875"/>
            <a:chOff x="438362" y="4161612"/>
            <a:chExt cx="4131945" cy="269875"/>
          </a:xfrm>
        </p:grpSpPr>
        <p:sp>
          <p:nvSpPr>
            <p:cNvPr id="20" name="object 11"/>
            <p:cNvSpPr/>
            <p:nvPr/>
          </p:nvSpPr>
          <p:spPr>
            <a:xfrm>
              <a:off x="443124" y="4166375"/>
              <a:ext cx="4122420" cy="260350"/>
            </a:xfrm>
            <a:custGeom>
              <a:avLst/>
              <a:gdLst/>
              <a:ahLst/>
              <a:cxnLst/>
              <a:rect l="l" t="t" r="r" b="b"/>
              <a:pathLst>
                <a:path w="4122420" h="260350">
                  <a:moveTo>
                    <a:pt x="4121999" y="260099"/>
                  </a:moveTo>
                  <a:lnTo>
                    <a:pt x="0" y="260099"/>
                  </a:lnTo>
                  <a:lnTo>
                    <a:pt x="0" y="0"/>
                  </a:lnTo>
                  <a:lnTo>
                    <a:pt x="4121999" y="0"/>
                  </a:lnTo>
                  <a:lnTo>
                    <a:pt x="4121999" y="260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443124" y="4166375"/>
              <a:ext cx="4122420" cy="260350"/>
            </a:xfrm>
            <a:custGeom>
              <a:avLst/>
              <a:gdLst/>
              <a:ahLst/>
              <a:cxnLst/>
              <a:rect l="l" t="t" r="r" b="b"/>
              <a:pathLst>
                <a:path w="4122420" h="260350">
                  <a:moveTo>
                    <a:pt x="0" y="0"/>
                  </a:moveTo>
                  <a:lnTo>
                    <a:pt x="4121999" y="0"/>
                  </a:lnTo>
                  <a:lnTo>
                    <a:pt x="4121999" y="260099"/>
                  </a:lnTo>
                  <a:lnTo>
                    <a:pt x="0" y="26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398952" y="4392502"/>
            <a:ext cx="330218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645"/>
              </a:lnSpc>
            </a:pPr>
            <a:r>
              <a:rPr lang="en-US" dirty="0"/>
              <a:t>$</a:t>
            </a:r>
            <a:r>
              <a:rPr lang="en-US" spc="-25" dirty="0"/>
              <a:t> </a:t>
            </a:r>
            <a:r>
              <a:rPr lang="en-US" dirty="0" err="1"/>
              <a:t>rosbag</a:t>
            </a:r>
            <a:r>
              <a:rPr lang="en-US" spc="-20" dirty="0"/>
              <a:t> </a:t>
            </a:r>
            <a:r>
              <a:rPr lang="en-US" dirty="0"/>
              <a:t>record</a:t>
            </a:r>
            <a:r>
              <a:rPr lang="en-US" spc="-20" dirty="0"/>
              <a:t> </a:t>
            </a:r>
            <a:r>
              <a:rPr lang="en-US" i="1" spc="-5" dirty="0"/>
              <a:t>topic_1</a:t>
            </a:r>
            <a:r>
              <a:rPr lang="en-US" i="1" spc="-25" dirty="0"/>
              <a:t> </a:t>
            </a:r>
            <a:r>
              <a:rPr lang="en-US" i="1" spc="-5" dirty="0"/>
              <a:t>topic_2</a:t>
            </a:r>
            <a:r>
              <a:rPr lang="en-US" i="1" spc="-20" dirty="0"/>
              <a:t> </a:t>
            </a:r>
            <a:r>
              <a:rPr lang="en-US" i="1" spc="-5" dirty="0"/>
              <a:t>topic_3</a:t>
            </a:r>
            <a:endParaRPr lang="en-US" dirty="0"/>
          </a:p>
        </p:txBody>
      </p:sp>
      <p:sp>
        <p:nvSpPr>
          <p:cNvPr id="23" name="object 14"/>
          <p:cNvSpPr txBox="1"/>
          <p:nvPr/>
        </p:nvSpPr>
        <p:spPr>
          <a:xfrm>
            <a:off x="5486196" y="1803991"/>
            <a:ext cx="3551554" cy="2603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$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rosbag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bag_name.bag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 txBox="1">
            <a:spLocks noGrp="1"/>
          </p:cNvSpPr>
          <p:nvPr>
            <p:ph type="title"/>
          </p:nvPr>
        </p:nvSpPr>
        <p:spPr>
          <a:xfrm flipH="1">
            <a:off x="0" y="387600"/>
            <a:ext cx="8973312" cy="843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Bibliotheques/Tools availables avec ROS </a:t>
            </a:r>
            <a:endParaRPr dirty="0"/>
          </a:p>
        </p:txBody>
      </p:sp>
      <p:grpSp>
        <p:nvGrpSpPr>
          <p:cNvPr id="3" name="object 6"/>
          <p:cNvGrpSpPr/>
          <p:nvPr/>
        </p:nvGrpSpPr>
        <p:grpSpPr>
          <a:xfrm>
            <a:off x="714094" y="984137"/>
            <a:ext cx="7607749" cy="3954394"/>
            <a:chOff x="1199870" y="1046060"/>
            <a:chExt cx="6447899" cy="3513799"/>
          </a:xfrm>
        </p:grpSpPr>
        <p:pic>
          <p:nvPicPr>
            <p:cNvPr id="4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870" y="1046060"/>
              <a:ext cx="6447899" cy="3513799"/>
            </a:xfrm>
            <a:prstGeom prst="rect">
              <a:avLst/>
            </a:prstGeom>
          </p:spPr>
        </p:pic>
        <p:sp>
          <p:nvSpPr>
            <p:cNvPr id="5" name="object 8"/>
            <p:cNvSpPr/>
            <p:nvPr/>
          </p:nvSpPr>
          <p:spPr>
            <a:xfrm>
              <a:off x="1199870" y="1046060"/>
              <a:ext cx="2354580" cy="3455035"/>
            </a:xfrm>
            <a:custGeom>
              <a:avLst/>
              <a:gdLst/>
              <a:ahLst/>
              <a:cxnLst/>
              <a:rect l="l" t="t" r="r" b="b"/>
              <a:pathLst>
                <a:path w="2354579" h="3455035">
                  <a:moveTo>
                    <a:pt x="696899" y="3065970"/>
                  </a:moveTo>
                  <a:lnTo>
                    <a:pt x="0" y="3065970"/>
                  </a:lnTo>
                  <a:lnTo>
                    <a:pt x="0" y="3454476"/>
                  </a:lnTo>
                  <a:lnTo>
                    <a:pt x="696899" y="3454476"/>
                  </a:lnTo>
                  <a:lnTo>
                    <a:pt x="696899" y="3065970"/>
                  </a:lnTo>
                  <a:close/>
                </a:path>
                <a:path w="2354579" h="3455035">
                  <a:moveTo>
                    <a:pt x="2354402" y="0"/>
                  </a:moveTo>
                  <a:lnTo>
                    <a:pt x="66903" y="0"/>
                  </a:lnTo>
                  <a:lnTo>
                    <a:pt x="66903" y="388493"/>
                  </a:lnTo>
                  <a:lnTo>
                    <a:pt x="2354402" y="388493"/>
                  </a:lnTo>
                  <a:lnTo>
                    <a:pt x="2354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smtClean="0"/>
              <a:t>Qu'est-ce que ROS?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6059419" cy="3103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dirty="0"/>
              <a:t>-</a:t>
            </a:r>
            <a:r>
              <a:rPr lang="fr-FR" sz="1800" dirty="0" smtClean="0"/>
              <a:t> Un </a:t>
            </a:r>
            <a:r>
              <a:rPr lang="fr-FR" sz="1800" dirty="0"/>
              <a:t>système d'exploitation «méta» pour les </a:t>
            </a:r>
            <a:r>
              <a:rPr lang="fr-FR" sz="1800" dirty="0" smtClean="0"/>
              <a:t>robots</a:t>
            </a:r>
          </a:p>
          <a:p>
            <a:pPr marL="0" lvl="0" indent="0">
              <a:buNone/>
            </a:pPr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- Une </a:t>
            </a:r>
            <a:r>
              <a:rPr lang="fr-FR" sz="1800" dirty="0"/>
              <a:t>collection de packaging, d'outils de création de </a:t>
            </a:r>
            <a:r>
              <a:rPr lang="fr-FR" sz="1800" dirty="0" smtClean="0"/>
              <a:t>logiciels</a:t>
            </a:r>
          </a:p>
          <a:p>
            <a:pPr marL="285750" lvl="0" indent="-285750">
              <a:buFontTx/>
              <a:buChar char="-"/>
            </a:pPr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- Une </a:t>
            </a:r>
            <a:r>
              <a:rPr lang="fr-FR" sz="1800" dirty="0"/>
              <a:t>architecture pour la communication et la configuration distribuées interprocessus / </a:t>
            </a:r>
            <a:r>
              <a:rPr lang="fr-FR" sz="1800" dirty="0" smtClean="0"/>
              <a:t>inter-machines</a:t>
            </a:r>
          </a:p>
          <a:p>
            <a:pPr marL="285750" lvl="0" indent="-285750">
              <a:buFontTx/>
              <a:buChar char="-"/>
            </a:pPr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- Outils </a:t>
            </a:r>
            <a:r>
              <a:rPr lang="fr-FR" sz="1800" dirty="0"/>
              <a:t>de développement pour l'exécution du système et l'analyse des </a:t>
            </a:r>
            <a:r>
              <a:rPr lang="fr-FR" sz="1800" dirty="0" smtClean="0"/>
              <a:t>données</a:t>
            </a:r>
          </a:p>
          <a:p>
            <a:pPr marL="285750" lvl="0" indent="-285750">
              <a:buFontTx/>
              <a:buChar char="-"/>
            </a:pPr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- Une </a:t>
            </a:r>
            <a:r>
              <a:rPr lang="fr-FR" sz="1800" dirty="0"/>
              <a:t>architecture indépendante du langage (c ++, python, lisp, java, etc.)</a:t>
            </a:r>
            <a:endParaRPr sz="1800" b="1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1189" y="1335880"/>
            <a:ext cx="2632811" cy="2684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Qu'est-ce que ROS n'est pas?</a:t>
            </a:r>
            <a:endParaRPr dirty="0"/>
          </a:p>
        </p:txBody>
      </p:sp>
      <p:sp>
        <p:nvSpPr>
          <p:cNvPr id="14" name="ZoneTexte 13"/>
          <p:cNvSpPr txBox="1"/>
          <p:nvPr/>
        </p:nvSpPr>
        <p:spPr>
          <a:xfrm>
            <a:off x="414528" y="1255776"/>
            <a:ext cx="7863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 dirty="0" smtClean="0"/>
              <a:t>Un </a:t>
            </a:r>
            <a:r>
              <a:rPr lang="fr-FR" sz="1800" dirty="0"/>
              <a:t>système d'exploitation </a:t>
            </a:r>
            <a:r>
              <a:rPr lang="fr-FR" sz="1800" dirty="0" smtClean="0"/>
              <a:t>réel</a:t>
            </a:r>
          </a:p>
          <a:p>
            <a:pPr marL="285750" indent="-285750">
              <a:buFontTx/>
              <a:buChar char="-"/>
            </a:pPr>
            <a:endParaRPr lang="fr-FR" sz="1800" dirty="0"/>
          </a:p>
          <a:p>
            <a:r>
              <a:rPr lang="fr-FR" sz="1800" dirty="0" smtClean="0"/>
              <a:t>-   Un </a:t>
            </a:r>
            <a:r>
              <a:rPr lang="fr-FR" sz="1800" dirty="0"/>
              <a:t>langage de </a:t>
            </a:r>
            <a:r>
              <a:rPr lang="fr-FR" sz="1800" dirty="0" smtClean="0"/>
              <a:t>programmation</a:t>
            </a:r>
          </a:p>
          <a:p>
            <a:endParaRPr lang="fr-FR" sz="1800" dirty="0"/>
          </a:p>
          <a:p>
            <a:r>
              <a:rPr lang="fr-FR" sz="1800" dirty="0" smtClean="0"/>
              <a:t>-   Un </a:t>
            </a:r>
            <a:r>
              <a:rPr lang="fr-FR" sz="1800" dirty="0"/>
              <a:t>environnement de programmation / </a:t>
            </a:r>
            <a:r>
              <a:rPr lang="fr-FR" sz="1800" dirty="0" smtClean="0"/>
              <a:t>IDE</a:t>
            </a:r>
          </a:p>
          <a:p>
            <a:endParaRPr lang="fr-FR" sz="1800" dirty="0"/>
          </a:p>
          <a:p>
            <a:r>
              <a:rPr lang="fr-FR" sz="1800" dirty="0" smtClean="0"/>
              <a:t>-   Une </a:t>
            </a:r>
            <a:r>
              <a:rPr lang="fr-FR" sz="1800" dirty="0"/>
              <a:t>architecture temps réel 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La communication Layer : ROS Core</a:t>
            </a:r>
            <a:endParaRPr dirty="0"/>
          </a:p>
        </p:txBody>
      </p:sp>
      <p:sp>
        <p:nvSpPr>
          <p:cNvPr id="14" name="ZoneTexte 13"/>
          <p:cNvSpPr txBox="1"/>
          <p:nvPr/>
        </p:nvSpPr>
        <p:spPr>
          <a:xfrm>
            <a:off x="414528" y="1255776"/>
            <a:ext cx="7863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/>
              <a:t>ROS Master :</a:t>
            </a:r>
          </a:p>
          <a:p>
            <a:r>
              <a:rPr lang="fr-FR" sz="1800" dirty="0" smtClean="0"/>
              <a:t>  - Serveur </a:t>
            </a:r>
            <a:r>
              <a:rPr lang="fr-FR" sz="1800" dirty="0"/>
              <a:t>de communication centralisé basé sur XML et </a:t>
            </a:r>
            <a:r>
              <a:rPr lang="fr-FR" sz="1800" dirty="0" smtClean="0"/>
              <a:t>RPC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/>
              <a:t>- Négocie les connexions de </a:t>
            </a:r>
            <a:r>
              <a:rPr lang="fr-FR" sz="1800" dirty="0" smtClean="0"/>
              <a:t>communication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/>
              <a:t>- Enregistre et recherche les noms des ressources du graphe </a:t>
            </a:r>
            <a:r>
              <a:rPr lang="fr-FR" sz="1800" dirty="0" smtClean="0"/>
              <a:t>ROS</a:t>
            </a:r>
          </a:p>
          <a:p>
            <a:endParaRPr lang="fr-FR" sz="1800" dirty="0" smtClean="0"/>
          </a:p>
          <a:p>
            <a:r>
              <a:rPr lang="fr-FR" sz="1800" b="1" dirty="0" smtClean="0"/>
              <a:t>Serveur de paramètres  :</a:t>
            </a:r>
          </a:p>
          <a:p>
            <a:r>
              <a:rPr lang="fr-FR" sz="1800" b="1" dirty="0" smtClean="0"/>
              <a:t>   </a:t>
            </a:r>
            <a:r>
              <a:rPr lang="fr-FR" sz="1800" dirty="0"/>
              <a:t>- stocke les paramètres de configuration persistants et d'autres données </a:t>
            </a:r>
            <a:r>
              <a:rPr lang="fr-FR" sz="1800" dirty="0" smtClean="0"/>
              <a:t>arbitraires</a:t>
            </a:r>
          </a:p>
          <a:p>
            <a:endParaRPr lang="fr-FR" sz="1800" dirty="0" smtClean="0"/>
          </a:p>
          <a:p>
            <a:r>
              <a:rPr lang="fr-FR" sz="1800" b="1" dirty="0" smtClean="0"/>
              <a:t>‘ </a:t>
            </a:r>
            <a:r>
              <a:rPr lang="fr-FR" sz="1800" b="1" dirty="0" err="1" smtClean="0"/>
              <a:t>Rosout</a:t>
            </a:r>
            <a:r>
              <a:rPr lang="fr-FR" sz="1800" b="1" dirty="0" smtClean="0"/>
              <a:t> ‘ :</a:t>
            </a:r>
          </a:p>
          <a:p>
            <a:r>
              <a:rPr lang="fr-FR" sz="1800" b="1" dirty="0"/>
              <a:t> </a:t>
            </a:r>
            <a:r>
              <a:rPr lang="fr-FR" sz="1800" b="1" dirty="0" smtClean="0"/>
              <a:t>  </a:t>
            </a:r>
            <a:r>
              <a:rPr lang="fr-FR" sz="1800" dirty="0"/>
              <a:t>- Sortie standard basée sur le réseau pour </a:t>
            </a:r>
            <a:r>
              <a:rPr lang="fr-FR" sz="1800" dirty="0" smtClean="0"/>
              <a:t>des </a:t>
            </a:r>
            <a:r>
              <a:rPr lang="fr-FR" sz="1800" dirty="0"/>
              <a:t>messages lisibles par l'homme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511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37248" y="399792"/>
            <a:ext cx="910675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La communication Layer : </a:t>
            </a:r>
            <a:r>
              <a:rPr lang="fr-FR" dirty="0"/>
              <a:t>ressources </a:t>
            </a:r>
            <a:r>
              <a:rPr lang="fr-FR" dirty="0" smtClean="0"/>
              <a:t>graphiques</a:t>
            </a:r>
            <a:endParaRPr dirty="0"/>
          </a:p>
        </p:txBody>
      </p:sp>
      <p:sp>
        <p:nvSpPr>
          <p:cNvPr id="14" name="ZoneTexte 13"/>
          <p:cNvSpPr txBox="1"/>
          <p:nvPr/>
        </p:nvSpPr>
        <p:spPr>
          <a:xfrm>
            <a:off x="658704" y="1572768"/>
            <a:ext cx="7863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 smtClean="0"/>
              <a:t>Nodes</a:t>
            </a:r>
            <a:r>
              <a:rPr lang="fr-FR" sz="1800" b="1" dirty="0" smtClean="0"/>
              <a:t>  :</a:t>
            </a:r>
          </a:p>
          <a:p>
            <a:r>
              <a:rPr lang="fr-FR" sz="1800" dirty="0" smtClean="0"/>
              <a:t>  </a:t>
            </a:r>
            <a:r>
              <a:rPr lang="fr-FR" sz="1800" dirty="0"/>
              <a:t>- </a:t>
            </a:r>
            <a:r>
              <a:rPr lang="fr-FR" sz="1800" dirty="0" smtClean="0"/>
              <a:t>Processus </a:t>
            </a:r>
            <a:r>
              <a:rPr lang="fr-FR" sz="1800" dirty="0"/>
              <a:t>répartis sur le réseau  - Négocie les connexions de </a:t>
            </a:r>
            <a:r>
              <a:rPr lang="fr-FR" sz="1800" dirty="0" smtClean="0"/>
              <a:t>communication,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/>
              <a:t>- </a:t>
            </a:r>
            <a:r>
              <a:rPr lang="fr-FR" sz="1800" dirty="0" smtClean="0"/>
              <a:t>Agit </a:t>
            </a:r>
            <a:r>
              <a:rPr lang="fr-FR" sz="1800" dirty="0"/>
              <a:t>comme source pour les données envoyées sur le réseau</a:t>
            </a:r>
            <a:endParaRPr lang="fr-FR" sz="1800" dirty="0" smtClean="0"/>
          </a:p>
          <a:p>
            <a:r>
              <a:rPr lang="fr-FR" sz="1800" b="1" dirty="0" smtClean="0"/>
              <a:t>Paramètres  :</a:t>
            </a:r>
          </a:p>
          <a:p>
            <a:r>
              <a:rPr lang="fr-FR" sz="1800" b="1" dirty="0" smtClean="0"/>
              <a:t>   </a:t>
            </a:r>
            <a:r>
              <a:rPr lang="fr-FR" sz="1800" dirty="0"/>
              <a:t>- données persistantes telles que les paramètres de configuration et </a:t>
            </a:r>
            <a:r>
              <a:rPr lang="fr-FR" sz="1800" dirty="0" smtClean="0"/>
              <a:t>d'initialisation</a:t>
            </a:r>
          </a:p>
          <a:p>
            <a:r>
              <a:rPr lang="fr-FR" sz="1800" b="1" dirty="0" smtClean="0"/>
              <a:t>Topics :</a:t>
            </a:r>
          </a:p>
          <a:p>
            <a:r>
              <a:rPr lang="fr-FR" sz="1800" b="1" dirty="0"/>
              <a:t> </a:t>
            </a:r>
            <a:r>
              <a:rPr lang="fr-FR" sz="1800" b="1" dirty="0" smtClean="0"/>
              <a:t>  </a:t>
            </a:r>
            <a:r>
              <a:rPr lang="fr-FR" sz="1800" dirty="0"/>
              <a:t>- Flux de communication asynchrone </a:t>
            </a:r>
            <a:r>
              <a:rPr lang="fr-FR" sz="1800" dirty="0" err="1" smtClean="0"/>
              <a:t>many</a:t>
            </a:r>
            <a:r>
              <a:rPr lang="fr-FR" sz="1800" dirty="0" smtClean="0"/>
              <a:t>-to-</a:t>
            </a:r>
            <a:r>
              <a:rPr lang="fr-FR" sz="1800" dirty="0" err="1" smtClean="0"/>
              <a:t>many</a:t>
            </a:r>
            <a:endParaRPr lang="fr-FR" sz="1800" dirty="0" smtClean="0"/>
          </a:p>
          <a:p>
            <a:r>
              <a:rPr lang="fr-FR" sz="1800" b="1" dirty="0" smtClean="0"/>
              <a:t>Services :</a:t>
            </a:r>
          </a:p>
          <a:p>
            <a:r>
              <a:rPr lang="fr-FR" sz="1800" b="1" dirty="0"/>
              <a:t> </a:t>
            </a:r>
            <a:r>
              <a:rPr lang="fr-FR" sz="1800" b="1" dirty="0" smtClean="0"/>
              <a:t> </a:t>
            </a:r>
            <a:r>
              <a:rPr lang="fr-FR" sz="1800" dirty="0"/>
              <a:t>- Fonctions réseau asynchrones </a:t>
            </a:r>
            <a:r>
              <a:rPr lang="fr-FR" sz="1800" dirty="0" smtClean="0"/>
              <a:t>one-to-</a:t>
            </a:r>
            <a:r>
              <a:rPr lang="fr-FR" sz="1800" dirty="0" err="1" smtClean="0"/>
              <a:t>many</a:t>
            </a:r>
            <a:endParaRPr lang="fr-FR" sz="1800" b="1" dirty="0"/>
          </a:p>
          <a:p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4192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910675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pc="-10" dirty="0" smtClean="0"/>
              <a:t>Protocoles de communication ROS:</a:t>
            </a:r>
            <a:r>
              <a:rPr lang="fr-FR" spc="-30" dirty="0" smtClean="0"/>
              <a:t> </a:t>
            </a:r>
            <a:r>
              <a:rPr lang="fr-FR" spc="-5" dirty="0" err="1"/>
              <a:t>Connecting</a:t>
            </a:r>
            <a:r>
              <a:rPr lang="fr-FR" spc="-20" dirty="0"/>
              <a:t> </a:t>
            </a:r>
            <a:r>
              <a:rPr lang="fr-FR" spc="-5" dirty="0" err="1"/>
              <a:t>Nodes</a:t>
            </a:r>
            <a:endParaRPr dirty="0"/>
          </a:p>
        </p:txBody>
      </p:sp>
      <p:sp>
        <p:nvSpPr>
          <p:cNvPr id="14" name="ZoneTexte 13"/>
          <p:cNvSpPr txBox="1"/>
          <p:nvPr/>
        </p:nvSpPr>
        <p:spPr>
          <a:xfrm>
            <a:off x="414864" y="1207008"/>
            <a:ext cx="7863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/>
              <a:t>ROS Topics  :</a:t>
            </a:r>
          </a:p>
          <a:p>
            <a:r>
              <a:rPr lang="fr-FR" sz="1800" dirty="0" smtClean="0"/>
              <a:t>  </a:t>
            </a:r>
            <a:r>
              <a:rPr lang="fr-FR" sz="1800" dirty="0"/>
              <a:t>- Communication asynchrone «de type flux</a:t>
            </a:r>
            <a:r>
              <a:rPr lang="fr-FR" sz="1800" dirty="0" smtClean="0"/>
              <a:t>»</a:t>
            </a:r>
          </a:p>
          <a:p>
            <a:r>
              <a:rPr lang="fr-FR" sz="1800" dirty="0" smtClean="0"/>
              <a:t>  </a:t>
            </a:r>
            <a:r>
              <a:rPr lang="fr-FR" sz="1800" dirty="0"/>
              <a:t>- Fortement typé (spécification ROS .</a:t>
            </a:r>
            <a:r>
              <a:rPr lang="fr-FR" sz="1800" dirty="0" err="1"/>
              <a:t>msg</a:t>
            </a:r>
            <a:r>
              <a:rPr lang="fr-FR" sz="1800" dirty="0" smtClean="0"/>
              <a:t>)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/>
              <a:t>- Peut avoir un ou plusieurs </a:t>
            </a:r>
            <a:r>
              <a:rPr lang="fr-FR" sz="1800" dirty="0" smtClean="0"/>
              <a:t>éditeurs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/>
              <a:t>- Peut avoir un ou plusieurs </a:t>
            </a:r>
            <a:r>
              <a:rPr lang="fr-FR" sz="1800" dirty="0" smtClean="0"/>
              <a:t>abonnés</a:t>
            </a:r>
          </a:p>
          <a:p>
            <a:r>
              <a:rPr lang="fr-FR" sz="1800" b="1" dirty="0" smtClean="0"/>
              <a:t>ROS Services  :</a:t>
            </a:r>
          </a:p>
          <a:p>
            <a:r>
              <a:rPr lang="fr-FR" sz="1800" b="1" dirty="0" smtClean="0"/>
              <a:t>   </a:t>
            </a:r>
            <a:r>
              <a:rPr lang="fr-FR" sz="1800" dirty="0"/>
              <a:t>- Communication synchrone «</a:t>
            </a:r>
            <a:r>
              <a:rPr lang="fr-FR" sz="1800" dirty="0" err="1"/>
              <a:t>function</a:t>
            </a:r>
            <a:r>
              <a:rPr lang="fr-FR" sz="1800" dirty="0"/>
              <a:t>-call-</a:t>
            </a:r>
            <a:r>
              <a:rPr lang="fr-FR" sz="1800" dirty="0" err="1"/>
              <a:t>like</a:t>
            </a:r>
            <a:r>
              <a:rPr lang="fr-FR" sz="1800" dirty="0" smtClean="0"/>
              <a:t>»</a:t>
            </a:r>
          </a:p>
          <a:p>
            <a:r>
              <a:rPr lang="fr-FR" sz="1800" dirty="0"/>
              <a:t>   - Fortement typé (spécification ROS .</a:t>
            </a:r>
            <a:r>
              <a:rPr lang="fr-FR" sz="1800" dirty="0" err="1"/>
              <a:t>srv</a:t>
            </a:r>
            <a:r>
              <a:rPr lang="fr-FR" sz="1800" dirty="0" smtClean="0"/>
              <a:t>)</a:t>
            </a:r>
          </a:p>
          <a:p>
            <a:r>
              <a:rPr lang="fr-FR" sz="1800" dirty="0"/>
              <a:t>   - Ne peut avoir qu'un seul </a:t>
            </a:r>
            <a:r>
              <a:rPr lang="fr-FR" sz="1800" dirty="0" smtClean="0"/>
              <a:t>serveur</a:t>
            </a:r>
          </a:p>
          <a:p>
            <a:r>
              <a:rPr lang="fr-FR" sz="1800" dirty="0"/>
              <a:t>   - Peut avoir un ou plusieurs </a:t>
            </a:r>
            <a:r>
              <a:rPr lang="fr-FR" sz="1800" dirty="0" smtClean="0"/>
              <a:t>clients</a:t>
            </a:r>
          </a:p>
          <a:p>
            <a:r>
              <a:rPr lang="fr-FR" sz="1800" b="1" dirty="0" smtClean="0"/>
              <a:t>Actions :</a:t>
            </a:r>
          </a:p>
          <a:p>
            <a:r>
              <a:rPr lang="fr-FR" sz="1800" b="1" dirty="0"/>
              <a:t> </a:t>
            </a:r>
            <a:r>
              <a:rPr lang="fr-FR" sz="1800" b="1" dirty="0" smtClean="0"/>
              <a:t>  </a:t>
            </a:r>
            <a:r>
              <a:rPr lang="fr-FR" sz="1800" dirty="0"/>
              <a:t>- Construit </a:t>
            </a:r>
            <a:r>
              <a:rPr lang="fr-FR" sz="1800" dirty="0" smtClean="0"/>
              <a:t>au ‘top of topics’</a:t>
            </a:r>
          </a:p>
          <a:p>
            <a:r>
              <a:rPr lang="fr-FR" sz="1800" dirty="0"/>
              <a:t>   - Processus de longue </a:t>
            </a:r>
            <a:r>
              <a:rPr lang="fr-FR" sz="1800" dirty="0" smtClean="0"/>
              <a:t>durée</a:t>
            </a:r>
          </a:p>
          <a:p>
            <a:r>
              <a:rPr lang="fr-FR" sz="1800" dirty="0"/>
              <a:t>   - Annulation 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6397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2728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fr-FR" b="1" dirty="0"/>
              <a:t>Le code ROS est regroupé à deux niveaux différents</a:t>
            </a:r>
            <a:r>
              <a:rPr lang="fr-FR" b="1" dirty="0" smtClean="0"/>
              <a:t>:</a:t>
            </a:r>
          </a:p>
          <a:p>
            <a:pPr marL="0" lvl="0" indent="0">
              <a:buSzPts val="1100"/>
              <a:buNone/>
            </a:pPr>
            <a:endParaRPr b="1" dirty="0"/>
          </a:p>
          <a:p>
            <a:pPr lvl="0">
              <a:buClr>
                <a:schemeClr val="lt2"/>
              </a:buClr>
            </a:pPr>
            <a:r>
              <a:rPr lang="fr-FR" b="1" dirty="0"/>
              <a:t>Packages</a:t>
            </a:r>
            <a:r>
              <a:rPr lang="fr-FR" b="1" dirty="0" smtClean="0"/>
              <a:t>: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fr-FR" dirty="0"/>
          </a:p>
          <a:p>
            <a:pPr marL="139700" lvl="0" indent="0">
              <a:buClr>
                <a:schemeClr val="lt2"/>
              </a:buClr>
              <a:buNone/>
            </a:pPr>
            <a:r>
              <a:rPr lang="fr-FR" dirty="0"/>
              <a:t>Une </a:t>
            </a:r>
            <a:r>
              <a:rPr lang="fr-FR" dirty="0" smtClean="0"/>
              <a:t>collection de </a:t>
            </a:r>
            <a:r>
              <a:rPr lang="fr-FR" dirty="0"/>
              <a:t>logiciels qui est construite et traitée comme une dépendance atomique dans le système de construction ROS</a:t>
            </a:r>
            <a:r>
              <a:rPr lang="fr-FR" dirty="0" smtClean="0"/>
              <a:t>.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fr-FR" dirty="0" smtClean="0"/>
          </a:p>
          <a:p>
            <a:pPr lvl="0">
              <a:buClr>
                <a:schemeClr val="lt2"/>
              </a:buClr>
            </a:pPr>
            <a:r>
              <a:rPr lang="fr-FR" b="1" dirty="0" err="1" smtClean="0"/>
              <a:t>Stacks</a:t>
            </a:r>
            <a:r>
              <a:rPr lang="fr-FR" b="1" dirty="0" smtClean="0"/>
              <a:t> :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fr-FR" dirty="0"/>
          </a:p>
          <a:p>
            <a:pPr marL="139700" lvl="0" indent="0">
              <a:buClr>
                <a:schemeClr val="lt2"/>
              </a:buClr>
              <a:buNone/>
            </a:pPr>
            <a:r>
              <a:rPr lang="fr-FR" dirty="0"/>
              <a:t>Une </a:t>
            </a:r>
            <a:r>
              <a:rPr lang="fr-FR" dirty="0" smtClean="0"/>
              <a:t>collection </a:t>
            </a:r>
            <a:r>
              <a:rPr lang="fr-FR" dirty="0"/>
              <a:t>de packages pour la distribution</a:t>
            </a:r>
            <a:endParaRPr dirty="0"/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813139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Comment organiser le code dans un écosystème ROS?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813139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Comment organiser le code dans un écosystème ROS?</a:t>
            </a:r>
            <a:endParaRPr dirty="0"/>
          </a:p>
        </p:txBody>
      </p:sp>
      <p:pic>
        <p:nvPicPr>
          <p:cNvPr id="7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746" y="1768999"/>
            <a:ext cx="6210305" cy="2923466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2040968" y="4747989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“package”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789761" y="4747989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“stack”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6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309697" y="1718092"/>
            <a:ext cx="6463069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ROS Launch</a:t>
            </a:r>
            <a:endParaRPr sz="4000" dirty="0"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759</Words>
  <Application>Microsoft Office PowerPoint</Application>
  <PresentationFormat>Affichage à l'écran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Poppins Black</vt:lpstr>
      <vt:lpstr>Poppins</vt:lpstr>
      <vt:lpstr>Palanquin Dark</vt:lpstr>
      <vt:lpstr>Robotic Workshop by Slidesgo</vt:lpstr>
      <vt:lpstr>Introduction à le Systeme d’exploitation des robtos &lt;ROS&gt;</vt:lpstr>
      <vt:lpstr>Qu'est-ce que ROS?</vt:lpstr>
      <vt:lpstr>Qu'est-ce que ROS n'est pas?</vt:lpstr>
      <vt:lpstr>La communication Layer : ROS Core</vt:lpstr>
      <vt:lpstr>La communication Layer : ressources graphiques</vt:lpstr>
      <vt:lpstr>Protocoles de communication ROS: Connecting Nodes</vt:lpstr>
      <vt:lpstr>Comment organiser le code dans un écosystème ROS?</vt:lpstr>
      <vt:lpstr>Comment organiser le code dans un écosystème ROS?</vt:lpstr>
      <vt:lpstr>ROS Launch</vt:lpstr>
      <vt:lpstr>Présentation PowerPoint</vt:lpstr>
      <vt:lpstr>ROS Parameter Server</vt:lpstr>
      <vt:lpstr>ROS GUI Tools</vt:lpstr>
      <vt:lpstr>ROS Timer</vt:lpstr>
      <vt:lpstr>ROS Bags</vt:lpstr>
      <vt:lpstr>Bibliotheques/Tools availables avec ROS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robobotique &lt;ROS&gt; Gazebo </dc:title>
  <dc:creator>Haj AYED; chames haj ayed</dc:creator>
  <cp:lastModifiedBy>Chames</cp:lastModifiedBy>
  <cp:revision>22</cp:revision>
  <dcterms:modified xsi:type="dcterms:W3CDTF">2021-10-10T21:21:08Z</dcterms:modified>
</cp:coreProperties>
</file>