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8288000" cy="10287000"/>
  <p:notesSz cx="6858000" cy="9144000"/>
  <p:embeddedFontLst>
    <p:embeddedFont>
      <p:font typeface="TAN Ashford" charset="1" panose="00000000000000000000"/>
      <p:regular r:id="rId47"/>
    </p:embeddedFont>
    <p:embeddedFont>
      <p:font typeface="TAN Garland" charset="1" panose="00000000000000000000"/>
      <p:regular r:id="rId48"/>
    </p:embeddedFont>
    <p:embeddedFont>
      <p:font typeface="Canva Sans" charset="1" panose="020B0503030501040103"/>
      <p:regular r:id="rId49"/>
    </p:embeddedFont>
    <p:embeddedFont>
      <p:font typeface="Canva Sans Bold" charset="1" panose="020B0803030501040103"/>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8.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3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40.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4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7107382" cy="10287000"/>
          </a:xfrm>
          <a:custGeom>
            <a:avLst/>
            <a:gdLst/>
            <a:ahLst/>
            <a:cxnLst/>
            <a:rect r="r" b="b" t="t" l="l"/>
            <a:pathLst>
              <a:path h="10287000" w="7107382">
                <a:moveTo>
                  <a:pt x="0" y="0"/>
                </a:moveTo>
                <a:lnTo>
                  <a:pt x="7107382" y="0"/>
                </a:lnTo>
                <a:lnTo>
                  <a:pt x="7107382"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572495">
            <a:off x="7715042" y="5009259"/>
            <a:ext cx="2857916" cy="4114800"/>
          </a:xfrm>
          <a:custGeom>
            <a:avLst/>
            <a:gdLst/>
            <a:ahLst/>
            <a:cxnLst/>
            <a:rect r="r" b="b" t="t" l="l"/>
            <a:pathLst>
              <a:path h="4114800" w="2857916">
                <a:moveTo>
                  <a:pt x="0" y="0"/>
                </a:moveTo>
                <a:lnTo>
                  <a:pt x="2857916" y="0"/>
                </a:lnTo>
                <a:lnTo>
                  <a:pt x="285791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78747" y="5860493"/>
            <a:ext cx="4224614" cy="4114800"/>
          </a:xfrm>
          <a:custGeom>
            <a:avLst/>
            <a:gdLst/>
            <a:ahLst/>
            <a:cxnLst/>
            <a:rect r="r" b="b" t="t" l="l"/>
            <a:pathLst>
              <a:path h="4114800" w="4224614">
                <a:moveTo>
                  <a:pt x="0" y="0"/>
                </a:moveTo>
                <a:lnTo>
                  <a:pt x="4224614" y="0"/>
                </a:lnTo>
                <a:lnTo>
                  <a:pt x="42246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631511" y="5009259"/>
            <a:ext cx="4062430" cy="4114800"/>
          </a:xfrm>
          <a:custGeom>
            <a:avLst/>
            <a:gdLst/>
            <a:ahLst/>
            <a:cxnLst/>
            <a:rect r="r" b="b" t="t" l="l"/>
            <a:pathLst>
              <a:path h="4114800" w="4062430">
                <a:moveTo>
                  <a:pt x="0" y="0"/>
                </a:moveTo>
                <a:lnTo>
                  <a:pt x="4062430" y="0"/>
                </a:lnTo>
                <a:lnTo>
                  <a:pt x="406243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208682" y="544459"/>
            <a:ext cx="12764744" cy="26289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Hate Crimes In the US</a:t>
            </a:r>
          </a:p>
        </p:txBody>
      </p:sp>
      <p:sp>
        <p:nvSpPr>
          <p:cNvPr name="TextBox 7" id="7"/>
          <p:cNvSpPr txBox="true"/>
          <p:nvPr/>
        </p:nvSpPr>
        <p:spPr>
          <a:xfrm rot="0">
            <a:off x="4072398" y="3209038"/>
            <a:ext cx="11447898" cy="961392"/>
          </a:xfrm>
          <a:prstGeom prst="rect">
            <a:avLst/>
          </a:prstGeom>
        </p:spPr>
        <p:txBody>
          <a:bodyPr anchor="t" rtlCol="false" tIns="0" lIns="0" bIns="0" rIns="0">
            <a:spAutoFit/>
          </a:bodyPr>
          <a:lstStyle/>
          <a:p>
            <a:pPr algn="ctr">
              <a:lnSpc>
                <a:spcPts val="7909"/>
              </a:lnSpc>
              <a:spcBef>
                <a:spcPct val="0"/>
              </a:spcBef>
            </a:pPr>
            <a:r>
              <a:rPr lang="en-US" sz="5649">
                <a:solidFill>
                  <a:srgbClr val="992800"/>
                </a:solidFill>
                <a:latin typeface="TAN Garland"/>
              </a:rPr>
              <a:t>by TEAM</a:t>
            </a:r>
            <a:r>
              <a:rPr lang="en-US" sz="5649">
                <a:solidFill>
                  <a:srgbClr val="263238"/>
                </a:solidFill>
                <a:latin typeface="TAN Garland"/>
              </a:rPr>
              <a:t> </a:t>
            </a:r>
          </a:p>
        </p:txBody>
      </p:sp>
      <p:sp>
        <p:nvSpPr>
          <p:cNvPr name="TextBox 8" id="8"/>
          <p:cNvSpPr txBox="true"/>
          <p:nvPr/>
        </p:nvSpPr>
        <p:spPr>
          <a:xfrm rot="0">
            <a:off x="7761963" y="3209038"/>
            <a:ext cx="11447898" cy="961392"/>
          </a:xfrm>
          <a:prstGeom prst="rect">
            <a:avLst/>
          </a:prstGeom>
        </p:spPr>
        <p:txBody>
          <a:bodyPr anchor="t" rtlCol="false" tIns="0" lIns="0" bIns="0" rIns="0">
            <a:spAutoFit/>
          </a:bodyPr>
          <a:lstStyle/>
          <a:p>
            <a:pPr algn="ctr">
              <a:lnSpc>
                <a:spcPts val="7909"/>
              </a:lnSpc>
              <a:spcBef>
                <a:spcPct val="0"/>
              </a:spcBef>
            </a:pPr>
            <a:r>
              <a:rPr lang="en-US" sz="5649">
                <a:solidFill>
                  <a:srgbClr val="CD5E30"/>
                </a:solidFill>
                <a:latin typeface="TAN Ashford"/>
              </a:rPr>
              <a:t>Orange</a:t>
            </a:r>
          </a:p>
        </p:txBody>
      </p:sp>
      <p:sp>
        <p:nvSpPr>
          <p:cNvPr name="TextBox 9" id="9"/>
          <p:cNvSpPr txBox="true"/>
          <p:nvPr/>
        </p:nvSpPr>
        <p:spPr>
          <a:xfrm rot="0">
            <a:off x="6616772" y="4250280"/>
            <a:ext cx="9948563" cy="612453"/>
          </a:xfrm>
          <a:prstGeom prst="rect">
            <a:avLst/>
          </a:prstGeom>
        </p:spPr>
        <p:txBody>
          <a:bodyPr anchor="t" rtlCol="false" tIns="0" lIns="0" bIns="0" rIns="0">
            <a:spAutoFit/>
          </a:bodyPr>
          <a:lstStyle/>
          <a:p>
            <a:pPr algn="ctr">
              <a:lnSpc>
                <a:spcPts val="5092"/>
              </a:lnSpc>
              <a:spcBef>
                <a:spcPct val="0"/>
              </a:spcBef>
            </a:pPr>
            <a:r>
              <a:rPr lang="en-US" sz="3637">
                <a:solidFill>
                  <a:srgbClr val="992800"/>
                </a:solidFill>
                <a:latin typeface="Canva Sans"/>
              </a:rPr>
              <a:t>(Bryan, Stacy, Taylor, Angelique)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82862" cy="10648389"/>
          </a:xfrm>
          <a:custGeom>
            <a:avLst/>
            <a:gdLst/>
            <a:ahLst/>
            <a:cxnLst/>
            <a:rect r="r" b="b" t="t" l="l"/>
            <a:pathLst>
              <a:path h="10648389" w="18782862">
                <a:moveTo>
                  <a:pt x="0" y="0"/>
                </a:moveTo>
                <a:lnTo>
                  <a:pt x="18782862" y="0"/>
                </a:lnTo>
                <a:lnTo>
                  <a:pt x="18782862" y="10648389"/>
                </a:lnTo>
                <a:lnTo>
                  <a:pt x="0" y="10648389"/>
                </a:lnTo>
                <a:lnTo>
                  <a:pt x="0" y="0"/>
                </a:lnTo>
                <a:close/>
              </a:path>
            </a:pathLst>
          </a:custGeom>
          <a:blipFill>
            <a:blip r:embed="rId2"/>
            <a:stretch>
              <a:fillRect l="0" t="-15066" r="0" b="-20754"/>
            </a:stretch>
          </a:blipFill>
        </p:spPr>
      </p:sp>
      <p:sp>
        <p:nvSpPr>
          <p:cNvPr name="Freeform 3" id="3"/>
          <p:cNvSpPr/>
          <p:nvPr/>
        </p:nvSpPr>
        <p:spPr>
          <a:xfrm flipH="false" flipV="false" rot="0">
            <a:off x="2286000" y="0"/>
            <a:ext cx="13716000" cy="10287000"/>
          </a:xfrm>
          <a:custGeom>
            <a:avLst/>
            <a:gdLst/>
            <a:ahLst/>
            <a:cxnLst/>
            <a:rect r="r" b="b" t="t" l="l"/>
            <a:pathLst>
              <a:path h="10287000" w="13716000">
                <a:moveTo>
                  <a:pt x="0" y="0"/>
                </a:moveTo>
                <a:lnTo>
                  <a:pt x="13716000" y="0"/>
                </a:lnTo>
                <a:lnTo>
                  <a:pt x="13716000" y="10287000"/>
                </a:lnTo>
                <a:lnTo>
                  <a:pt x="0" y="10287000"/>
                </a:lnTo>
                <a:lnTo>
                  <a:pt x="0" y="0"/>
                </a:lnTo>
                <a:close/>
              </a:path>
            </a:pathLst>
          </a:custGeom>
          <a:blipFill>
            <a:blip r:embed="rId3"/>
            <a:stretch>
              <a:fillRect l="0" t="0" r="0" b="0"/>
            </a:stretch>
          </a:blipFill>
        </p:spPr>
      </p:sp>
    </p:spTree>
  </p:cSld>
  <p:clrMapOvr>
    <a:masterClrMapping/>
  </p:clrMapOvr>
  <p:transition spd="fast">
    <p:circl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82862" cy="10648389"/>
          </a:xfrm>
          <a:custGeom>
            <a:avLst/>
            <a:gdLst/>
            <a:ahLst/>
            <a:cxnLst/>
            <a:rect r="r" b="b" t="t" l="l"/>
            <a:pathLst>
              <a:path h="10648389" w="18782862">
                <a:moveTo>
                  <a:pt x="0" y="0"/>
                </a:moveTo>
                <a:lnTo>
                  <a:pt x="18782862" y="0"/>
                </a:lnTo>
                <a:lnTo>
                  <a:pt x="18782862" y="10648389"/>
                </a:lnTo>
                <a:lnTo>
                  <a:pt x="0" y="10648389"/>
                </a:lnTo>
                <a:lnTo>
                  <a:pt x="0" y="0"/>
                </a:lnTo>
                <a:close/>
              </a:path>
            </a:pathLst>
          </a:custGeom>
          <a:blipFill>
            <a:blip r:embed="rId2"/>
            <a:stretch>
              <a:fillRect l="0" t="-15066" r="0" b="-20754"/>
            </a:stretch>
          </a:blipFill>
        </p:spPr>
      </p:sp>
      <p:sp>
        <p:nvSpPr>
          <p:cNvPr name="Freeform 3" id="3"/>
          <p:cNvSpPr/>
          <p:nvPr/>
        </p:nvSpPr>
        <p:spPr>
          <a:xfrm flipH="false" flipV="false" rot="0">
            <a:off x="1994506" y="-218621"/>
            <a:ext cx="14007494" cy="10505621"/>
          </a:xfrm>
          <a:custGeom>
            <a:avLst/>
            <a:gdLst/>
            <a:ahLst/>
            <a:cxnLst/>
            <a:rect r="r" b="b" t="t" l="l"/>
            <a:pathLst>
              <a:path h="10505621" w="14007494">
                <a:moveTo>
                  <a:pt x="0" y="0"/>
                </a:moveTo>
                <a:lnTo>
                  <a:pt x="14007494" y="0"/>
                </a:lnTo>
                <a:lnTo>
                  <a:pt x="14007494" y="10505621"/>
                </a:lnTo>
                <a:lnTo>
                  <a:pt x="0" y="10505621"/>
                </a:lnTo>
                <a:lnTo>
                  <a:pt x="0" y="0"/>
                </a:lnTo>
                <a:close/>
              </a:path>
            </a:pathLst>
          </a:custGeom>
          <a:blipFill>
            <a:blip r:embed="rId3"/>
            <a:stretch>
              <a:fillRect l="0" t="0" r="0" b="0"/>
            </a:stretch>
          </a:blipFill>
        </p:spPr>
      </p:sp>
    </p:spTree>
  </p:cSld>
  <p:clrMapOvr>
    <a:masterClrMapping/>
  </p:clrMapOvr>
  <p:transition spd="fast">
    <p:circl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82862" cy="10648389"/>
          </a:xfrm>
          <a:custGeom>
            <a:avLst/>
            <a:gdLst/>
            <a:ahLst/>
            <a:cxnLst/>
            <a:rect r="r" b="b" t="t" l="l"/>
            <a:pathLst>
              <a:path h="10648389" w="18782862">
                <a:moveTo>
                  <a:pt x="0" y="0"/>
                </a:moveTo>
                <a:lnTo>
                  <a:pt x="18782862" y="0"/>
                </a:lnTo>
                <a:lnTo>
                  <a:pt x="18782862" y="10648389"/>
                </a:lnTo>
                <a:lnTo>
                  <a:pt x="0" y="10648389"/>
                </a:lnTo>
                <a:lnTo>
                  <a:pt x="0" y="0"/>
                </a:lnTo>
                <a:close/>
              </a:path>
            </a:pathLst>
          </a:custGeom>
          <a:blipFill>
            <a:blip r:embed="rId2"/>
            <a:stretch>
              <a:fillRect l="0" t="-15066" r="0" b="-20754"/>
            </a:stretch>
          </a:blipFill>
        </p:spPr>
      </p:sp>
      <p:sp>
        <p:nvSpPr>
          <p:cNvPr name="Freeform 3" id="3"/>
          <p:cNvSpPr/>
          <p:nvPr/>
        </p:nvSpPr>
        <p:spPr>
          <a:xfrm flipH="false" flipV="false" rot="0">
            <a:off x="2037383" y="-244338"/>
            <a:ext cx="14213234" cy="10531338"/>
          </a:xfrm>
          <a:custGeom>
            <a:avLst/>
            <a:gdLst/>
            <a:ahLst/>
            <a:cxnLst/>
            <a:rect r="r" b="b" t="t" l="l"/>
            <a:pathLst>
              <a:path h="10531338" w="14213234">
                <a:moveTo>
                  <a:pt x="0" y="0"/>
                </a:moveTo>
                <a:lnTo>
                  <a:pt x="14213234" y="0"/>
                </a:lnTo>
                <a:lnTo>
                  <a:pt x="14213234" y="10531338"/>
                </a:lnTo>
                <a:lnTo>
                  <a:pt x="0" y="10531338"/>
                </a:lnTo>
                <a:lnTo>
                  <a:pt x="0" y="0"/>
                </a:lnTo>
                <a:close/>
              </a:path>
            </a:pathLst>
          </a:custGeom>
          <a:blipFill>
            <a:blip r:embed="rId3"/>
            <a:stretch>
              <a:fillRect l="0" t="-610" r="0" b="-610"/>
            </a:stretch>
          </a:blipFill>
        </p:spPr>
      </p:sp>
    </p:spTree>
  </p:cSld>
  <p:clrMapOvr>
    <a:masterClrMapping/>
  </p:clrMapOvr>
  <p:transition spd="fast">
    <p:circl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50129" y="2436008"/>
            <a:ext cx="10987742" cy="6461474"/>
          </a:xfrm>
          <a:prstGeom prst="rect">
            <a:avLst/>
          </a:prstGeom>
        </p:spPr>
        <p:txBody>
          <a:bodyPr anchor="t" rtlCol="false" tIns="0" lIns="0" bIns="0" rIns="0">
            <a:spAutoFit/>
          </a:bodyPr>
          <a:lstStyle/>
          <a:p>
            <a:pPr algn="ctr">
              <a:lnSpc>
                <a:spcPts val="10296"/>
              </a:lnSpc>
              <a:spcBef>
                <a:spcPct val="0"/>
              </a:spcBef>
            </a:pPr>
            <a:r>
              <a:rPr lang="en-US" sz="7354">
                <a:solidFill>
                  <a:srgbClr val="000000"/>
                </a:solidFill>
                <a:latin typeface="Canva Sans"/>
              </a:rPr>
              <a:t>What offender type committed the most racial bias hate crimes ? How does this compare to local data from NC?</a:t>
            </a:r>
          </a:p>
        </p:txBody>
      </p:sp>
      <p:sp>
        <p:nvSpPr>
          <p:cNvPr name="TextBox 5" id="5"/>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Question(s) 2</a:t>
            </a:r>
          </a:p>
        </p:txBody>
      </p:sp>
    </p:spTree>
  </p:cSld>
  <p:clrMapOvr>
    <a:masterClrMapping/>
  </p:clrMapOvr>
  <p:transition spd="fast">
    <p:circl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2899181" y="1905000"/>
            <a:ext cx="12627192" cy="7611039"/>
          </a:xfrm>
          <a:prstGeom prst="rect">
            <a:avLst/>
          </a:prstGeom>
        </p:spPr>
        <p:txBody>
          <a:bodyPr anchor="t" rtlCol="false" tIns="0" lIns="0" bIns="0" rIns="0">
            <a:spAutoFit/>
          </a:bodyPr>
          <a:lstStyle/>
          <a:p>
            <a:pPr algn="ctr">
              <a:lnSpc>
                <a:spcPts val="12091"/>
              </a:lnSpc>
              <a:spcBef>
                <a:spcPct val="0"/>
              </a:spcBef>
            </a:pPr>
            <a:r>
              <a:rPr lang="en-US" sz="8636">
                <a:solidFill>
                  <a:srgbClr val="000000"/>
                </a:solidFill>
                <a:latin typeface="Canva Sans"/>
              </a:rPr>
              <a:t>The offender race deemed as "White" committed the most overall racial bias hate crimes. </a:t>
            </a:r>
          </a:p>
        </p:txBody>
      </p:sp>
    </p:spTree>
  </p:cSld>
  <p:clrMapOvr>
    <a:masterClrMapping/>
  </p:clrMapOvr>
  <p:transition spd="fast">
    <p:wipe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 Cont.</a:t>
            </a:r>
          </a:p>
        </p:txBody>
      </p:sp>
      <p:sp>
        <p:nvSpPr>
          <p:cNvPr name="TextBox 4" id="4"/>
          <p:cNvSpPr txBox="true"/>
          <p:nvPr/>
        </p:nvSpPr>
        <p:spPr>
          <a:xfrm rot="0">
            <a:off x="3271858" y="1952625"/>
            <a:ext cx="12254514" cy="8939822"/>
          </a:xfrm>
          <a:prstGeom prst="rect">
            <a:avLst/>
          </a:prstGeom>
        </p:spPr>
        <p:txBody>
          <a:bodyPr anchor="t" rtlCol="false" tIns="0" lIns="0" bIns="0" rIns="0">
            <a:spAutoFit/>
          </a:bodyPr>
          <a:lstStyle/>
          <a:p>
            <a:pPr algn="ctr">
              <a:lnSpc>
                <a:spcPts val="7882"/>
              </a:lnSpc>
            </a:pPr>
            <a:r>
              <a:rPr lang="en-US" sz="5630">
                <a:solidFill>
                  <a:srgbClr val="000000"/>
                </a:solidFill>
                <a:latin typeface="Canva Sans"/>
              </a:rPr>
              <a:t>The bias description of "Anti-Black" </a:t>
            </a:r>
          </a:p>
          <a:p>
            <a:pPr algn="ctr">
              <a:lnSpc>
                <a:spcPts val="7882"/>
              </a:lnSpc>
            </a:pPr>
            <a:r>
              <a:rPr lang="en-US" sz="5630">
                <a:solidFill>
                  <a:srgbClr val="000000"/>
                </a:solidFill>
                <a:latin typeface="Canva Sans"/>
              </a:rPr>
              <a:t>was the most common offensive type for white, Asian, and multiple-race offenders. The bias description of "Anti-White" was the most common offense type for native, islander, and black offenders.</a:t>
            </a:r>
          </a:p>
          <a:p>
            <a:pPr algn="ctr">
              <a:lnSpc>
                <a:spcPts val="7882"/>
              </a:lnSpc>
              <a:spcBef>
                <a:spcPct val="0"/>
              </a:spcBef>
            </a:pP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2914472" y="514350"/>
            <a:ext cx="12459056" cy="9258300"/>
          </a:xfrm>
          <a:custGeom>
            <a:avLst/>
            <a:gdLst/>
            <a:ahLst/>
            <a:cxnLst/>
            <a:rect r="r" b="b" t="t" l="l"/>
            <a:pathLst>
              <a:path h="9258300" w="12459056">
                <a:moveTo>
                  <a:pt x="0" y="0"/>
                </a:moveTo>
                <a:lnTo>
                  <a:pt x="12459056" y="0"/>
                </a:lnTo>
                <a:lnTo>
                  <a:pt x="12459056" y="9258300"/>
                </a:lnTo>
                <a:lnTo>
                  <a:pt x="0" y="9258300"/>
                </a:lnTo>
                <a:lnTo>
                  <a:pt x="0" y="0"/>
                </a:lnTo>
                <a:close/>
              </a:path>
            </a:pathLst>
          </a:custGeom>
          <a:blipFill>
            <a:blip r:embed="rId3"/>
            <a:stretch>
              <a:fillRect l="-16741" t="0" r="-10646" b="0"/>
            </a:stretch>
          </a:blipFill>
        </p:spPr>
      </p:sp>
    </p:spTree>
  </p:cSld>
  <p:clrMapOvr>
    <a:masterClrMapping/>
  </p:clrMapOvr>
  <p:transition spd="fast">
    <p:circl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2638723" y="323164"/>
            <a:ext cx="13010554" cy="9640672"/>
          </a:xfrm>
          <a:custGeom>
            <a:avLst/>
            <a:gdLst/>
            <a:ahLst/>
            <a:cxnLst/>
            <a:rect r="r" b="b" t="t" l="l"/>
            <a:pathLst>
              <a:path h="9640672" w="13010554">
                <a:moveTo>
                  <a:pt x="0" y="0"/>
                </a:moveTo>
                <a:lnTo>
                  <a:pt x="13010554" y="0"/>
                </a:lnTo>
                <a:lnTo>
                  <a:pt x="13010554" y="9640672"/>
                </a:lnTo>
                <a:lnTo>
                  <a:pt x="0" y="9640672"/>
                </a:lnTo>
                <a:lnTo>
                  <a:pt x="0" y="0"/>
                </a:lnTo>
                <a:close/>
              </a:path>
            </a:pathLst>
          </a:custGeom>
          <a:blipFill>
            <a:blip r:embed="rId3"/>
            <a:stretch>
              <a:fillRect l="-13656" t="0" r="-1337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36212" y="1952625"/>
            <a:ext cx="10215576" cy="7597526"/>
          </a:xfrm>
          <a:prstGeom prst="rect">
            <a:avLst/>
          </a:prstGeom>
        </p:spPr>
        <p:txBody>
          <a:bodyPr anchor="t" rtlCol="false" tIns="0" lIns="0" bIns="0" rIns="0">
            <a:spAutoFit/>
          </a:bodyPr>
          <a:lstStyle/>
          <a:p>
            <a:pPr algn="ctr">
              <a:lnSpc>
                <a:spcPts val="7508"/>
              </a:lnSpc>
              <a:spcBef>
                <a:spcPct val="0"/>
              </a:spcBef>
            </a:pPr>
            <a:r>
              <a:rPr lang="en-US" sz="5363">
                <a:solidFill>
                  <a:srgbClr val="000000"/>
                </a:solidFill>
                <a:latin typeface="Canva Sans"/>
              </a:rPr>
              <a:t>Although the percentages are similar, the percentage of black offenders in NC is slightly higher than the national percentage. The percentage of white offenders in NC is slightly lower than the national percentage. </a:t>
            </a:r>
          </a:p>
        </p:txBody>
      </p:sp>
      <p:sp>
        <p:nvSpPr>
          <p:cNvPr name="TextBox 4" id="4"/>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05311" y="2376594"/>
            <a:ext cx="11077378" cy="6392710"/>
          </a:xfrm>
          <a:prstGeom prst="rect">
            <a:avLst/>
          </a:prstGeom>
        </p:spPr>
        <p:txBody>
          <a:bodyPr anchor="t" rtlCol="false" tIns="0" lIns="0" bIns="0" rIns="0">
            <a:spAutoFit/>
          </a:bodyPr>
          <a:lstStyle/>
          <a:p>
            <a:pPr algn="ctr">
              <a:lnSpc>
                <a:spcPts val="10184"/>
              </a:lnSpc>
              <a:spcBef>
                <a:spcPct val="0"/>
              </a:spcBef>
            </a:pPr>
            <a:r>
              <a:rPr lang="en-US" sz="7274">
                <a:solidFill>
                  <a:srgbClr val="000000"/>
                </a:solidFill>
                <a:latin typeface="Canva Sans"/>
              </a:rPr>
              <a:t>What are the trends for hate crime incidents that were reported in the US and NC between 2016-2022?</a:t>
            </a:r>
          </a:p>
        </p:txBody>
      </p:sp>
      <p:sp>
        <p:nvSpPr>
          <p:cNvPr name="TextBox 5" id="5"/>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Question 3</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14904098" y="0"/>
            <a:ext cx="2997630" cy="10369159"/>
          </a:xfrm>
          <a:custGeom>
            <a:avLst/>
            <a:gdLst/>
            <a:ahLst/>
            <a:cxnLst/>
            <a:rect r="r" b="b" t="t" l="l"/>
            <a:pathLst>
              <a:path h="10369159" w="2997630">
                <a:moveTo>
                  <a:pt x="0" y="0"/>
                </a:moveTo>
                <a:lnTo>
                  <a:pt x="2997630" y="0"/>
                </a:lnTo>
                <a:lnTo>
                  <a:pt x="2997630" y="10369159"/>
                </a:lnTo>
                <a:lnTo>
                  <a:pt x="0" y="103691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342641"/>
            <a:ext cx="7460907" cy="5915659"/>
          </a:xfrm>
          <a:prstGeom prst="rect">
            <a:avLst/>
          </a:prstGeom>
        </p:spPr>
        <p:txBody>
          <a:bodyPr anchor="t" rtlCol="false" tIns="0" lIns="0" bIns="0" rIns="0">
            <a:spAutoFit/>
          </a:bodyPr>
          <a:lstStyle/>
          <a:p>
            <a:pPr algn="ctr">
              <a:lnSpc>
                <a:spcPts val="7840"/>
              </a:lnSpc>
              <a:spcBef>
                <a:spcPct val="0"/>
              </a:spcBef>
            </a:pPr>
            <a:r>
              <a:rPr lang="en-US" sz="5600">
                <a:solidFill>
                  <a:srgbClr val="992800"/>
                </a:solidFill>
                <a:latin typeface="Canva Sans"/>
              </a:rPr>
              <a:t>Our insights were drawn from data provided by the FBI on hate crimes committed in the US  between 1991-2020.</a:t>
            </a:r>
          </a:p>
        </p:txBody>
      </p:sp>
      <p:sp>
        <p:nvSpPr>
          <p:cNvPr name="Freeform 4" id="4"/>
          <p:cNvSpPr/>
          <p:nvPr/>
        </p:nvSpPr>
        <p:spPr>
          <a:xfrm flipH="false" flipV="false" rot="0">
            <a:off x="9484049" y="4439484"/>
            <a:ext cx="5080000" cy="4114800"/>
          </a:xfrm>
          <a:custGeom>
            <a:avLst/>
            <a:gdLst/>
            <a:ahLst/>
            <a:cxnLst/>
            <a:rect r="r" b="b" t="t" l="l"/>
            <a:pathLst>
              <a:path h="4114800" w="5080000">
                <a:moveTo>
                  <a:pt x="0" y="0"/>
                </a:moveTo>
                <a:lnTo>
                  <a:pt x="5080000" y="0"/>
                </a:lnTo>
                <a:lnTo>
                  <a:pt x="50800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68668" y="1205112"/>
            <a:ext cx="13875398"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Overview of Project</a:t>
            </a:r>
          </a:p>
        </p:txBody>
      </p:sp>
    </p:spTree>
  </p:cSld>
  <p:clrMapOvr>
    <a:masterClrMapping/>
  </p:clrMapOvr>
  <p:transition spd="fast">
    <p:circl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2063553" y="2484326"/>
            <a:ext cx="14160894" cy="6450091"/>
          </a:xfrm>
          <a:prstGeom prst="rect">
            <a:avLst/>
          </a:prstGeom>
        </p:spPr>
        <p:txBody>
          <a:bodyPr anchor="t" rtlCol="false" tIns="0" lIns="0" bIns="0" rIns="0">
            <a:spAutoFit/>
          </a:bodyPr>
          <a:lstStyle/>
          <a:p>
            <a:pPr algn="ctr">
              <a:lnSpc>
                <a:spcPts val="8517"/>
              </a:lnSpc>
              <a:spcBef>
                <a:spcPct val="0"/>
              </a:spcBef>
            </a:pPr>
            <a:r>
              <a:rPr lang="en-US" sz="6083">
                <a:solidFill>
                  <a:srgbClr val="000000"/>
                </a:solidFill>
                <a:latin typeface="Canva Sans"/>
              </a:rPr>
              <a:t>The number of reported hate crime incidents increased dramatically between 2016-2022</a:t>
            </a:r>
            <a:r>
              <a:rPr lang="en-US" sz="6083">
                <a:solidFill>
                  <a:srgbClr val="000000"/>
                </a:solidFill>
                <a:latin typeface="Canva Sans"/>
              </a:rPr>
              <a:t>. Nationally, there was a 26% increase from 2019-2020. In NC there was a 65% increase from 2018-2019.</a:t>
            </a:r>
          </a:p>
        </p:txBody>
      </p:sp>
    </p:spTree>
  </p:cSld>
  <p:clrMapOvr>
    <a:masterClrMapping/>
  </p:clrMapOvr>
  <p:transition spd="fast">
    <p:wipe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82862" cy="10648389"/>
          </a:xfrm>
          <a:custGeom>
            <a:avLst/>
            <a:gdLst/>
            <a:ahLst/>
            <a:cxnLst/>
            <a:rect r="r" b="b" t="t" l="l"/>
            <a:pathLst>
              <a:path h="10648389" w="18782862">
                <a:moveTo>
                  <a:pt x="0" y="0"/>
                </a:moveTo>
                <a:lnTo>
                  <a:pt x="18782862" y="0"/>
                </a:lnTo>
                <a:lnTo>
                  <a:pt x="18782862" y="10648389"/>
                </a:lnTo>
                <a:lnTo>
                  <a:pt x="0" y="10648389"/>
                </a:lnTo>
                <a:lnTo>
                  <a:pt x="0" y="0"/>
                </a:lnTo>
                <a:close/>
              </a:path>
            </a:pathLst>
          </a:custGeom>
          <a:blipFill>
            <a:blip r:embed="rId2"/>
            <a:stretch>
              <a:fillRect l="0" t="-15066" r="0" b="-20754"/>
            </a:stretch>
          </a:blipFill>
        </p:spPr>
      </p:sp>
      <p:sp>
        <p:nvSpPr>
          <p:cNvPr name="Freeform 3" id="3"/>
          <p:cNvSpPr/>
          <p:nvPr/>
        </p:nvSpPr>
        <p:spPr>
          <a:xfrm flipH="false" flipV="false" rot="0">
            <a:off x="3349376" y="797532"/>
            <a:ext cx="11589249" cy="8691936"/>
          </a:xfrm>
          <a:custGeom>
            <a:avLst/>
            <a:gdLst/>
            <a:ahLst/>
            <a:cxnLst/>
            <a:rect r="r" b="b" t="t" l="l"/>
            <a:pathLst>
              <a:path h="8691936" w="11589249">
                <a:moveTo>
                  <a:pt x="0" y="0"/>
                </a:moveTo>
                <a:lnTo>
                  <a:pt x="11589248" y="0"/>
                </a:lnTo>
                <a:lnTo>
                  <a:pt x="11589248" y="8691936"/>
                </a:lnTo>
                <a:lnTo>
                  <a:pt x="0" y="8691936"/>
                </a:lnTo>
                <a:lnTo>
                  <a:pt x="0" y="0"/>
                </a:lnTo>
                <a:close/>
              </a:path>
            </a:pathLst>
          </a:custGeom>
          <a:blipFill>
            <a:blip r:embed="rId3"/>
            <a:stretch>
              <a:fillRect l="0" t="0" r="0" b="0"/>
            </a:stretch>
          </a:blipFill>
        </p:spPr>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82862" cy="10648389"/>
          </a:xfrm>
          <a:custGeom>
            <a:avLst/>
            <a:gdLst/>
            <a:ahLst/>
            <a:cxnLst/>
            <a:rect r="r" b="b" t="t" l="l"/>
            <a:pathLst>
              <a:path h="10648389" w="18782862">
                <a:moveTo>
                  <a:pt x="0" y="0"/>
                </a:moveTo>
                <a:lnTo>
                  <a:pt x="18782862" y="0"/>
                </a:lnTo>
                <a:lnTo>
                  <a:pt x="18782862" y="10648389"/>
                </a:lnTo>
                <a:lnTo>
                  <a:pt x="0" y="10648389"/>
                </a:lnTo>
                <a:lnTo>
                  <a:pt x="0" y="0"/>
                </a:lnTo>
                <a:close/>
              </a:path>
            </a:pathLst>
          </a:custGeom>
          <a:blipFill>
            <a:blip r:embed="rId2"/>
            <a:stretch>
              <a:fillRect l="0" t="-15066" r="0" b="-20754"/>
            </a:stretch>
          </a:blipFill>
        </p:spPr>
      </p:sp>
      <p:sp>
        <p:nvSpPr>
          <p:cNvPr name="Freeform 3" id="3"/>
          <p:cNvSpPr/>
          <p:nvPr/>
        </p:nvSpPr>
        <p:spPr>
          <a:xfrm flipH="false" flipV="false" rot="0">
            <a:off x="3616916" y="812614"/>
            <a:ext cx="11549029" cy="8661772"/>
          </a:xfrm>
          <a:custGeom>
            <a:avLst/>
            <a:gdLst/>
            <a:ahLst/>
            <a:cxnLst/>
            <a:rect r="r" b="b" t="t" l="l"/>
            <a:pathLst>
              <a:path h="8661772" w="11549029">
                <a:moveTo>
                  <a:pt x="0" y="0"/>
                </a:moveTo>
                <a:lnTo>
                  <a:pt x="11549029" y="0"/>
                </a:lnTo>
                <a:lnTo>
                  <a:pt x="11549029" y="8661772"/>
                </a:lnTo>
                <a:lnTo>
                  <a:pt x="0" y="8661772"/>
                </a:lnTo>
                <a:lnTo>
                  <a:pt x="0" y="0"/>
                </a:lnTo>
                <a:close/>
              </a:path>
            </a:pathLst>
          </a:custGeom>
          <a:blipFill>
            <a:blip r:embed="rId3"/>
            <a:stretch>
              <a:fillRect l="0" t="0" r="0" b="0"/>
            </a:stretch>
          </a:blipFill>
        </p:spPr>
      </p:sp>
    </p:spTree>
  </p:cSld>
  <p:clrMapOvr>
    <a:masterClrMapping/>
  </p:clrMapOvr>
  <p:transition spd="fast">
    <p:circle/>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5578" y="3311840"/>
            <a:ext cx="14536844" cy="4630528"/>
          </a:xfrm>
          <a:prstGeom prst="rect">
            <a:avLst/>
          </a:prstGeom>
        </p:spPr>
        <p:txBody>
          <a:bodyPr anchor="t" rtlCol="false" tIns="0" lIns="0" bIns="0" rIns="0">
            <a:spAutoFit/>
          </a:bodyPr>
          <a:lstStyle/>
          <a:p>
            <a:pPr algn="ctr">
              <a:lnSpc>
                <a:spcPts val="12308"/>
              </a:lnSpc>
              <a:spcBef>
                <a:spcPct val="0"/>
              </a:spcBef>
            </a:pPr>
            <a:r>
              <a:rPr lang="en-US" sz="8791">
                <a:solidFill>
                  <a:srgbClr val="000000"/>
                </a:solidFill>
                <a:latin typeface="Canva Sans"/>
              </a:rPr>
              <a:t>Do most Hate crimes occur in Cities or Rural areas? </a:t>
            </a:r>
          </a:p>
        </p:txBody>
      </p:sp>
      <p:sp>
        <p:nvSpPr>
          <p:cNvPr name="TextBox 5" id="5"/>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Question 4</a:t>
            </a:r>
          </a:p>
        </p:txBody>
      </p:sp>
    </p:spTree>
  </p:cSld>
  <p:clrMapOvr>
    <a:masterClrMapping/>
  </p:clrMapOvr>
  <p:transition spd="fast">
    <p:circle/>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4036212" y="1952625"/>
            <a:ext cx="10215576" cy="7597526"/>
          </a:xfrm>
          <a:prstGeom prst="rect">
            <a:avLst/>
          </a:prstGeom>
        </p:spPr>
        <p:txBody>
          <a:bodyPr anchor="t" rtlCol="false" tIns="0" lIns="0" bIns="0" rIns="0">
            <a:spAutoFit/>
          </a:bodyPr>
          <a:lstStyle/>
          <a:p>
            <a:pPr algn="ctr">
              <a:lnSpc>
                <a:spcPts val="7508"/>
              </a:lnSpc>
              <a:spcBef>
                <a:spcPct val="0"/>
              </a:spcBef>
            </a:pPr>
            <a:r>
              <a:rPr lang="en-US" sz="5363">
                <a:solidFill>
                  <a:srgbClr val="000000"/>
                </a:solidFill>
                <a:latin typeface="Canva Sans"/>
              </a:rPr>
              <a:t>Cities had higher numbers of Hate crime occurrences compared to Rural areas. With  California being the state with the highest number of Hate crimes followed by New Jersey and New York which have one of the largest cities in the US</a:t>
            </a:r>
          </a:p>
        </p:txBody>
      </p:sp>
    </p:spTree>
  </p:cSld>
  <p:clrMapOvr>
    <a:masterClrMapping/>
  </p:clrMapOvr>
  <p:transition spd="fast">
    <p:wipe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553628" y="0"/>
            <a:ext cx="16928129" cy="10287000"/>
          </a:xfrm>
          <a:custGeom>
            <a:avLst/>
            <a:gdLst/>
            <a:ahLst/>
            <a:cxnLst/>
            <a:rect r="r" b="b" t="t" l="l"/>
            <a:pathLst>
              <a:path h="10287000" w="16928129">
                <a:moveTo>
                  <a:pt x="0" y="0"/>
                </a:moveTo>
                <a:lnTo>
                  <a:pt x="16928129" y="0"/>
                </a:lnTo>
                <a:lnTo>
                  <a:pt x="16928129" y="10287000"/>
                </a:lnTo>
                <a:lnTo>
                  <a:pt x="0" y="10287000"/>
                </a:lnTo>
                <a:lnTo>
                  <a:pt x="0" y="0"/>
                </a:lnTo>
                <a:close/>
              </a:path>
            </a:pathLst>
          </a:custGeom>
          <a:blipFill>
            <a:blip r:embed="rId3"/>
            <a:stretch>
              <a:fillRect l="0" t="-26" r="-1455" b="-26"/>
            </a:stretch>
          </a:blipFill>
        </p:spPr>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4187937" y="0"/>
            <a:ext cx="9954228" cy="10287000"/>
          </a:xfrm>
          <a:custGeom>
            <a:avLst/>
            <a:gdLst/>
            <a:ahLst/>
            <a:cxnLst/>
            <a:rect r="r" b="b" t="t" l="l"/>
            <a:pathLst>
              <a:path h="10287000" w="9954228">
                <a:moveTo>
                  <a:pt x="0" y="0"/>
                </a:moveTo>
                <a:lnTo>
                  <a:pt x="9954228" y="0"/>
                </a:lnTo>
                <a:lnTo>
                  <a:pt x="9954228" y="10287000"/>
                </a:lnTo>
                <a:lnTo>
                  <a:pt x="0" y="10287000"/>
                </a:lnTo>
                <a:lnTo>
                  <a:pt x="0" y="0"/>
                </a:lnTo>
                <a:close/>
              </a:path>
            </a:pathLst>
          </a:custGeom>
          <a:blipFill>
            <a:blip r:embed="rId3"/>
            <a:stretch>
              <a:fillRect l="-4187" t="0" r="-376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821038" y="2077733"/>
            <a:ext cx="12645923" cy="6839030"/>
          </a:xfrm>
          <a:prstGeom prst="rect">
            <a:avLst/>
          </a:prstGeom>
        </p:spPr>
        <p:txBody>
          <a:bodyPr anchor="t" rtlCol="false" tIns="0" lIns="0" bIns="0" rIns="0">
            <a:spAutoFit/>
          </a:bodyPr>
          <a:lstStyle/>
          <a:p>
            <a:pPr algn="ctr">
              <a:lnSpc>
                <a:spcPts val="13622"/>
              </a:lnSpc>
              <a:spcBef>
                <a:spcPct val="0"/>
              </a:spcBef>
            </a:pPr>
            <a:r>
              <a:rPr lang="en-US" sz="9730">
                <a:solidFill>
                  <a:srgbClr val="000000"/>
                </a:solidFill>
                <a:latin typeface="Canva Sans"/>
              </a:rPr>
              <a:t>Where did most of these Hate Crime related incidents occur?</a:t>
            </a:r>
          </a:p>
        </p:txBody>
      </p:sp>
      <p:sp>
        <p:nvSpPr>
          <p:cNvPr name="TextBox 5" id="5"/>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Question 5</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3398920" y="2170211"/>
            <a:ext cx="11490160" cy="7597526"/>
          </a:xfrm>
          <a:prstGeom prst="rect">
            <a:avLst/>
          </a:prstGeom>
        </p:spPr>
        <p:txBody>
          <a:bodyPr anchor="t" rtlCol="false" tIns="0" lIns="0" bIns="0" rIns="0">
            <a:spAutoFit/>
          </a:bodyPr>
          <a:lstStyle/>
          <a:p>
            <a:pPr algn="ctr">
              <a:lnSpc>
                <a:spcPts val="7508"/>
              </a:lnSpc>
              <a:spcBef>
                <a:spcPct val="0"/>
              </a:spcBef>
            </a:pPr>
            <a:r>
              <a:rPr lang="en-US" sz="5363">
                <a:solidFill>
                  <a:srgbClr val="000000"/>
                </a:solidFill>
                <a:latin typeface="Canva Sans"/>
              </a:rPr>
              <a:t>Most hate crimes are committed at a Residential/Home more than on the Street or sidewalk. The other locations of where these incidents occur are not exactly known but the 4th location with the most hate crimes is at a college or university area.</a:t>
            </a:r>
          </a:p>
        </p:txBody>
      </p:sp>
    </p:spTree>
  </p:cSld>
  <p:clrMapOvr>
    <a:masterClrMapping/>
  </p:clrMapOvr>
  <p:transition spd="fast">
    <p:wipe dir="l"/>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2757488" y="0"/>
            <a:ext cx="12183806" cy="10287000"/>
          </a:xfrm>
          <a:custGeom>
            <a:avLst/>
            <a:gdLst/>
            <a:ahLst/>
            <a:cxnLst/>
            <a:rect r="r" b="b" t="t" l="l"/>
            <a:pathLst>
              <a:path h="10287000" w="12183806">
                <a:moveTo>
                  <a:pt x="0" y="0"/>
                </a:moveTo>
                <a:lnTo>
                  <a:pt x="12183806" y="0"/>
                </a:lnTo>
                <a:lnTo>
                  <a:pt x="12183806" y="10287000"/>
                </a:lnTo>
                <a:lnTo>
                  <a:pt x="0" y="10287000"/>
                </a:lnTo>
                <a:lnTo>
                  <a:pt x="0" y="0"/>
                </a:lnTo>
                <a:close/>
              </a:path>
            </a:pathLst>
          </a:custGeom>
          <a:blipFill>
            <a:blip r:embed="rId3"/>
            <a:stretch>
              <a:fillRect l="-14505" t="0" r="-18997"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13397295" y="5679181"/>
            <a:ext cx="10110131" cy="10147029"/>
          </a:xfrm>
          <a:custGeom>
            <a:avLst/>
            <a:gdLst/>
            <a:ahLst/>
            <a:cxnLst/>
            <a:rect r="r" b="b" t="t" l="l"/>
            <a:pathLst>
              <a:path h="10147029" w="10110131">
                <a:moveTo>
                  <a:pt x="0" y="0"/>
                </a:moveTo>
                <a:lnTo>
                  <a:pt x="10110131" y="0"/>
                </a:lnTo>
                <a:lnTo>
                  <a:pt x="10110131" y="10147029"/>
                </a:lnTo>
                <a:lnTo>
                  <a:pt x="0" y="10147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32526" y="668601"/>
            <a:ext cx="2605502" cy="5010580"/>
          </a:xfrm>
          <a:custGeom>
            <a:avLst/>
            <a:gdLst/>
            <a:ahLst/>
            <a:cxnLst/>
            <a:rect r="r" b="b" t="t" l="l"/>
            <a:pathLst>
              <a:path h="5010580" w="2605502">
                <a:moveTo>
                  <a:pt x="0" y="0"/>
                </a:moveTo>
                <a:lnTo>
                  <a:pt x="2605501" y="0"/>
                </a:lnTo>
                <a:lnTo>
                  <a:pt x="2605501" y="5010580"/>
                </a:lnTo>
                <a:lnTo>
                  <a:pt x="0" y="50105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696124" y="2058715"/>
            <a:ext cx="1985391" cy="4114800"/>
          </a:xfrm>
          <a:custGeom>
            <a:avLst/>
            <a:gdLst/>
            <a:ahLst/>
            <a:cxnLst/>
            <a:rect r="r" b="b" t="t" l="l"/>
            <a:pathLst>
              <a:path h="4114800" w="1985391">
                <a:moveTo>
                  <a:pt x="0" y="0"/>
                </a:moveTo>
                <a:lnTo>
                  <a:pt x="1985391" y="0"/>
                </a:lnTo>
                <a:lnTo>
                  <a:pt x="198539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279562" y="1578697"/>
            <a:ext cx="10473340" cy="6986732"/>
          </a:xfrm>
          <a:prstGeom prst="rect">
            <a:avLst/>
          </a:prstGeom>
        </p:spPr>
        <p:txBody>
          <a:bodyPr anchor="t" rtlCol="false" tIns="0" lIns="0" bIns="0" rIns="0">
            <a:spAutoFit/>
          </a:bodyPr>
          <a:lstStyle/>
          <a:p>
            <a:pPr algn="ctr">
              <a:lnSpc>
                <a:spcPts val="11094"/>
              </a:lnSpc>
              <a:spcBef>
                <a:spcPct val="0"/>
              </a:spcBef>
            </a:pPr>
            <a:r>
              <a:rPr lang="en-US" sz="7924">
                <a:solidFill>
                  <a:srgbClr val="992800"/>
                </a:solidFill>
                <a:latin typeface="Canva Sans"/>
              </a:rPr>
              <a:t>According to this dataset, there were 300,026 victims of hate crimes in the US between 1991-2020.</a:t>
            </a:r>
          </a:p>
        </p:txBody>
      </p:sp>
    </p:spTree>
  </p:cSld>
  <p:clrMapOvr>
    <a:masterClrMapping/>
  </p:clrMapOvr>
  <p:transition spd="fast">
    <p:circle/>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Question 6</a:t>
            </a:r>
          </a:p>
        </p:txBody>
      </p:sp>
      <p:sp>
        <p:nvSpPr>
          <p:cNvPr name="TextBox 5" id="5"/>
          <p:cNvSpPr txBox="true"/>
          <p:nvPr/>
        </p:nvSpPr>
        <p:spPr>
          <a:xfrm rot="0">
            <a:off x="3086100" y="1689576"/>
            <a:ext cx="12645923" cy="8297391"/>
          </a:xfrm>
          <a:prstGeom prst="rect">
            <a:avLst/>
          </a:prstGeom>
        </p:spPr>
        <p:txBody>
          <a:bodyPr anchor="t" rtlCol="false" tIns="0" lIns="0" bIns="0" rIns="0">
            <a:spAutoFit/>
          </a:bodyPr>
          <a:lstStyle/>
          <a:p>
            <a:pPr algn="ctr">
              <a:lnSpc>
                <a:spcPts val="10963"/>
              </a:lnSpc>
              <a:spcBef>
                <a:spcPct val="0"/>
              </a:spcBef>
            </a:pPr>
            <a:r>
              <a:rPr lang="en-US" sz="7831">
                <a:solidFill>
                  <a:srgbClr val="000000"/>
                </a:solidFill>
                <a:latin typeface="Canva Sans"/>
              </a:rPr>
              <a:t>What is the concentrated time/date of hate crime reports?  How do the North Carolina numbers per month compare to the national numbers?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3633896" y="778506"/>
            <a:ext cx="11020208" cy="8729988"/>
          </a:xfrm>
          <a:custGeom>
            <a:avLst/>
            <a:gdLst/>
            <a:ahLst/>
            <a:cxnLst/>
            <a:rect r="r" b="b" t="t" l="l"/>
            <a:pathLst>
              <a:path h="8729988" w="11020208">
                <a:moveTo>
                  <a:pt x="0" y="0"/>
                </a:moveTo>
                <a:lnTo>
                  <a:pt x="11020208" y="0"/>
                </a:lnTo>
                <a:lnTo>
                  <a:pt x="11020208" y="8729988"/>
                </a:lnTo>
                <a:lnTo>
                  <a:pt x="0" y="8729988"/>
                </a:lnTo>
                <a:lnTo>
                  <a:pt x="0" y="0"/>
                </a:lnTo>
                <a:close/>
              </a:path>
            </a:pathLst>
          </a:custGeom>
          <a:blipFill>
            <a:blip r:embed="rId3"/>
            <a:stretch>
              <a:fillRect l="0" t="-1032" r="0" b="-1032"/>
            </a:stretch>
          </a:blipFill>
        </p:spPr>
      </p:sp>
    </p:spTree>
  </p:cSld>
  <p:clrMapOvr>
    <a:masterClrMapping/>
  </p:clrMapOvr>
  <p:transition spd="fast">
    <p:wipe dir="l"/>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3467610" y="916538"/>
            <a:ext cx="10903881" cy="8453925"/>
          </a:xfrm>
          <a:custGeom>
            <a:avLst/>
            <a:gdLst/>
            <a:ahLst/>
            <a:cxnLst/>
            <a:rect r="r" b="b" t="t" l="l"/>
            <a:pathLst>
              <a:path h="8453925" w="10903881">
                <a:moveTo>
                  <a:pt x="0" y="0"/>
                </a:moveTo>
                <a:lnTo>
                  <a:pt x="10903881" y="0"/>
                </a:lnTo>
                <a:lnTo>
                  <a:pt x="10903881" y="8453924"/>
                </a:lnTo>
                <a:lnTo>
                  <a:pt x="0" y="8453924"/>
                </a:lnTo>
                <a:lnTo>
                  <a:pt x="0" y="0"/>
                </a:lnTo>
                <a:close/>
              </a:path>
            </a:pathLst>
          </a:custGeom>
          <a:blipFill>
            <a:blip r:embed="rId3"/>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3086100" y="1708626"/>
            <a:ext cx="12645923" cy="7329649"/>
          </a:xfrm>
          <a:prstGeom prst="rect">
            <a:avLst/>
          </a:prstGeom>
        </p:spPr>
        <p:txBody>
          <a:bodyPr anchor="t" rtlCol="false" tIns="0" lIns="0" bIns="0" rIns="0">
            <a:spAutoFit/>
          </a:bodyPr>
          <a:lstStyle/>
          <a:p>
            <a:pPr algn="ctr">
              <a:lnSpc>
                <a:spcPts val="9703"/>
              </a:lnSpc>
              <a:spcBef>
                <a:spcPct val="0"/>
              </a:spcBef>
            </a:pPr>
            <a:r>
              <a:rPr lang="en-US" sz="6931">
                <a:solidFill>
                  <a:srgbClr val="000000"/>
                </a:solidFill>
                <a:latin typeface="Canva Sans"/>
              </a:rPr>
              <a:t>Nationally, most hate crimes occurred in the month of September with October being the second highest by 22 incidents. The third highest month was May. </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3086100" y="1708626"/>
            <a:ext cx="12645923" cy="6100924"/>
          </a:xfrm>
          <a:prstGeom prst="rect">
            <a:avLst/>
          </a:prstGeom>
        </p:spPr>
        <p:txBody>
          <a:bodyPr anchor="t" rtlCol="false" tIns="0" lIns="0" bIns="0" rIns="0">
            <a:spAutoFit/>
          </a:bodyPr>
          <a:lstStyle/>
          <a:p>
            <a:pPr algn="ctr">
              <a:lnSpc>
                <a:spcPts val="9703"/>
              </a:lnSpc>
              <a:spcBef>
                <a:spcPct val="0"/>
              </a:spcBef>
            </a:pPr>
            <a:r>
              <a:rPr lang="en-US" sz="6931">
                <a:solidFill>
                  <a:srgbClr val="000000"/>
                </a:solidFill>
                <a:latin typeface="Canva Sans"/>
              </a:rPr>
              <a:t>North Carolina also had September as the highest month for incidents followed by July and October in the second and third spots. </a:t>
            </a:r>
          </a:p>
        </p:txBody>
      </p:sp>
    </p:spTree>
  </p:cSld>
  <p:clrMapOvr>
    <a:masterClrMapping/>
  </p:clrMapOvr>
  <p:transition spd="slow">
    <p:push dir="l"/>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Question 7</a:t>
            </a:r>
          </a:p>
        </p:txBody>
      </p:sp>
      <p:sp>
        <p:nvSpPr>
          <p:cNvPr name="TextBox 5" id="5"/>
          <p:cNvSpPr txBox="true"/>
          <p:nvPr/>
        </p:nvSpPr>
        <p:spPr>
          <a:xfrm rot="0">
            <a:off x="2152537" y="3828557"/>
            <a:ext cx="13982927" cy="3142469"/>
          </a:xfrm>
          <a:prstGeom prst="rect">
            <a:avLst/>
          </a:prstGeom>
        </p:spPr>
        <p:txBody>
          <a:bodyPr anchor="t" rtlCol="false" tIns="0" lIns="0" bIns="0" rIns="0">
            <a:spAutoFit/>
          </a:bodyPr>
          <a:lstStyle/>
          <a:p>
            <a:pPr algn="ctr" marL="0" indent="0" lvl="0">
              <a:lnSpc>
                <a:spcPts val="12643"/>
              </a:lnSpc>
              <a:spcBef>
                <a:spcPct val="0"/>
              </a:spcBef>
            </a:pPr>
            <a:r>
              <a:rPr lang="en-US" sz="9030" strike="noStrike" u="none">
                <a:solidFill>
                  <a:srgbClr val="000000"/>
                </a:solidFill>
                <a:latin typeface="Canva Sans"/>
              </a:rPr>
              <a:t>What is the Nation’s top 5 offenses of hate crime?</a:t>
            </a:r>
          </a:p>
        </p:txBody>
      </p:sp>
    </p:spTree>
  </p:cSld>
  <p:clrMapOvr>
    <a:masterClrMapping/>
  </p:clrMapOvr>
  <p:transition spd="slow">
    <p:push dir="l"/>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2880449" y="1981200"/>
            <a:ext cx="12645923" cy="7399020"/>
          </a:xfrm>
          <a:prstGeom prst="rect">
            <a:avLst/>
          </a:prstGeom>
        </p:spPr>
        <p:txBody>
          <a:bodyPr anchor="t" rtlCol="false" tIns="0" lIns="0" bIns="0" rIns="0">
            <a:spAutoFit/>
          </a:bodyPr>
          <a:lstStyle/>
          <a:p>
            <a:pPr algn="ctr">
              <a:lnSpc>
                <a:spcPts val="5880"/>
              </a:lnSpc>
            </a:pPr>
            <a:r>
              <a:rPr lang="en-US" sz="4200">
                <a:solidFill>
                  <a:srgbClr val="000000"/>
                </a:solidFill>
                <a:latin typeface="Canva Sans"/>
              </a:rPr>
              <a:t>Between 1991-2022, a total of 241,663 hate crimes were reported across the U.S.. Those reports were categorized into 53 types of hate crime offenses. </a:t>
            </a:r>
          </a:p>
          <a:p>
            <a:pPr algn="l">
              <a:lnSpc>
                <a:spcPts val="5880"/>
              </a:lnSpc>
            </a:pPr>
            <a:r>
              <a:rPr lang="en-US" sz="4200">
                <a:solidFill>
                  <a:srgbClr val="000000"/>
                </a:solidFill>
                <a:latin typeface="Canva Sans"/>
              </a:rPr>
              <a:t>Below are the top 5 offenses:</a:t>
            </a:r>
          </a:p>
          <a:p>
            <a:pPr algn="l" marL="906780" indent="-453390" lvl="1">
              <a:lnSpc>
                <a:spcPts val="5880"/>
              </a:lnSpc>
              <a:buFont typeface="Arial"/>
              <a:buChar char="•"/>
            </a:pPr>
            <a:r>
              <a:rPr lang="en-US" sz="4200">
                <a:solidFill>
                  <a:srgbClr val="000000"/>
                </a:solidFill>
                <a:latin typeface="Canva Sans"/>
              </a:rPr>
              <a:t>Destruction/Damage/Vandalism</a:t>
            </a:r>
          </a:p>
          <a:p>
            <a:pPr algn="l" marL="906780" indent="-453390" lvl="1">
              <a:lnSpc>
                <a:spcPts val="5880"/>
              </a:lnSpc>
              <a:buFont typeface="Arial"/>
              <a:buChar char="•"/>
            </a:pPr>
            <a:r>
              <a:rPr lang="en-US" sz="4200">
                <a:solidFill>
                  <a:srgbClr val="000000"/>
                </a:solidFill>
                <a:latin typeface="Canva Sans"/>
              </a:rPr>
              <a:t>Intimidation</a:t>
            </a:r>
          </a:p>
          <a:p>
            <a:pPr algn="l" marL="906780" indent="-453390" lvl="1">
              <a:lnSpc>
                <a:spcPts val="5880"/>
              </a:lnSpc>
              <a:buFont typeface="Arial"/>
              <a:buChar char="•"/>
            </a:pPr>
            <a:r>
              <a:rPr lang="en-US" sz="4200">
                <a:solidFill>
                  <a:srgbClr val="000000"/>
                </a:solidFill>
                <a:latin typeface="Canva Sans"/>
              </a:rPr>
              <a:t>Simple Assault</a:t>
            </a:r>
          </a:p>
          <a:p>
            <a:pPr algn="l" marL="906780" indent="-453390" lvl="1">
              <a:lnSpc>
                <a:spcPts val="5880"/>
              </a:lnSpc>
              <a:buFont typeface="Arial"/>
              <a:buChar char="•"/>
            </a:pPr>
            <a:r>
              <a:rPr lang="en-US" sz="4200">
                <a:solidFill>
                  <a:srgbClr val="000000"/>
                </a:solidFill>
                <a:latin typeface="Canva Sans"/>
              </a:rPr>
              <a:t>Aggravated Assault</a:t>
            </a:r>
          </a:p>
          <a:p>
            <a:pPr algn="l" marL="906780" indent="-453390" lvl="1">
              <a:lnSpc>
                <a:spcPts val="5880"/>
              </a:lnSpc>
              <a:spcBef>
                <a:spcPct val="0"/>
              </a:spcBef>
              <a:buFont typeface="Arial"/>
              <a:buChar char="•"/>
            </a:pPr>
            <a:r>
              <a:rPr lang="en-US" sz="4200">
                <a:solidFill>
                  <a:srgbClr val="000000"/>
                </a:solidFill>
                <a:latin typeface="Canva Sans"/>
              </a:rPr>
              <a:t>Robbery</a:t>
            </a:r>
          </a:p>
        </p:txBody>
      </p:sp>
    </p:spTree>
  </p:cSld>
  <p:clrMapOvr>
    <a:masterClrMapping/>
  </p:clrMapOvr>
  <p:transition spd="fast">
    <p:wipe dir="l"/>
  </p:transition>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3849473" y="237886"/>
            <a:ext cx="10484108" cy="9713990"/>
          </a:xfrm>
          <a:custGeom>
            <a:avLst/>
            <a:gdLst/>
            <a:ahLst/>
            <a:cxnLst/>
            <a:rect r="r" b="b" t="t" l="l"/>
            <a:pathLst>
              <a:path h="9713990" w="10484108">
                <a:moveTo>
                  <a:pt x="0" y="0"/>
                </a:moveTo>
                <a:lnTo>
                  <a:pt x="10484108" y="0"/>
                </a:lnTo>
                <a:lnTo>
                  <a:pt x="10484108" y="9713990"/>
                </a:lnTo>
                <a:lnTo>
                  <a:pt x="0" y="9713990"/>
                </a:lnTo>
                <a:lnTo>
                  <a:pt x="0" y="0"/>
                </a:lnTo>
                <a:close/>
              </a:path>
            </a:pathLst>
          </a:custGeom>
          <a:blipFill>
            <a:blip r:embed="rId3"/>
            <a:stretch>
              <a:fillRect l="0" t="0" r="0" b="0"/>
            </a:stretch>
          </a:blipFill>
        </p:spPr>
      </p:sp>
    </p:spTree>
  </p:cSld>
  <p:clrMapOvr>
    <a:masterClrMapping/>
  </p:clrMapOvr>
  <p:transition spd="slow">
    <p:push dir="l"/>
  </p:transition>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2049919" y="2250373"/>
            <a:ext cx="14626342" cy="7007927"/>
          </a:xfrm>
          <a:prstGeom prst="rect">
            <a:avLst/>
          </a:prstGeom>
        </p:spPr>
        <p:txBody>
          <a:bodyPr anchor="t" rtlCol="false" tIns="0" lIns="0" bIns="0" rIns="0">
            <a:spAutoFit/>
          </a:bodyPr>
          <a:lstStyle/>
          <a:p>
            <a:pPr algn="ctr">
              <a:lnSpc>
                <a:spcPts val="6975"/>
              </a:lnSpc>
              <a:spcBef>
                <a:spcPct val="0"/>
              </a:spcBef>
            </a:pPr>
            <a:r>
              <a:rPr lang="en-US" sz="4982">
                <a:solidFill>
                  <a:srgbClr val="000000"/>
                </a:solidFill>
                <a:latin typeface="Canva Sans"/>
              </a:rPr>
              <a:t>Destruction/Damage/Vandalism and Intimidation make up approximately 1/3 each of the top 5 offenses above Simple Assault, Aggravated Assault, and Robbery, combined. While these offenses are significant, Simple Assault is not far behind, reaching the 3rd highest percentage and making up almost another 1/3 of all top 5 offenses.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4709556"/>
            <a:ext cx="19092332" cy="14996556"/>
          </a:xfrm>
          <a:custGeom>
            <a:avLst/>
            <a:gdLst/>
            <a:ahLst/>
            <a:cxnLst/>
            <a:rect r="r" b="b" t="t" l="l"/>
            <a:pathLst>
              <a:path h="14996556" w="19092332">
                <a:moveTo>
                  <a:pt x="0" y="0"/>
                </a:moveTo>
                <a:lnTo>
                  <a:pt x="19092332" y="0"/>
                </a:lnTo>
                <a:lnTo>
                  <a:pt x="19092332" y="14996556"/>
                </a:lnTo>
                <a:lnTo>
                  <a:pt x="0" y="14996556"/>
                </a:lnTo>
                <a:lnTo>
                  <a:pt x="0" y="0"/>
                </a:lnTo>
                <a:close/>
              </a:path>
            </a:pathLst>
          </a:custGeom>
          <a:blipFill>
            <a:blip r:embed="rId2"/>
            <a:stretch>
              <a:fillRect l="-16646" t="-7173" r="0" b="-7173"/>
            </a:stretch>
          </a:blipFill>
        </p:spPr>
      </p:sp>
      <p:sp>
        <p:nvSpPr>
          <p:cNvPr name="Freeform 3" id="3"/>
          <p:cNvSpPr/>
          <p:nvPr/>
        </p:nvSpPr>
        <p:spPr>
          <a:xfrm flipH="false" flipV="false" rot="0">
            <a:off x="1611637" y="304598"/>
            <a:ext cx="15115095" cy="9710162"/>
          </a:xfrm>
          <a:custGeom>
            <a:avLst/>
            <a:gdLst/>
            <a:ahLst/>
            <a:cxnLst/>
            <a:rect r="r" b="b" t="t" l="l"/>
            <a:pathLst>
              <a:path h="9710162" w="15115095">
                <a:moveTo>
                  <a:pt x="0" y="0"/>
                </a:moveTo>
                <a:lnTo>
                  <a:pt x="15115095" y="0"/>
                </a:lnTo>
                <a:lnTo>
                  <a:pt x="15115095" y="9710162"/>
                </a:lnTo>
                <a:lnTo>
                  <a:pt x="0" y="9710162"/>
                </a:lnTo>
                <a:lnTo>
                  <a:pt x="0" y="0"/>
                </a:lnTo>
                <a:close/>
              </a:path>
            </a:pathLst>
          </a:custGeom>
          <a:blipFill>
            <a:blip r:embed="rId3"/>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TextBox 2" id="2"/>
          <p:cNvSpPr txBox="true"/>
          <p:nvPr/>
        </p:nvSpPr>
        <p:spPr>
          <a:xfrm rot="0">
            <a:off x="6941772" y="2197082"/>
            <a:ext cx="10557060" cy="6306443"/>
          </a:xfrm>
          <a:prstGeom prst="rect">
            <a:avLst/>
          </a:prstGeom>
        </p:spPr>
        <p:txBody>
          <a:bodyPr anchor="t" rtlCol="false" tIns="0" lIns="0" bIns="0" rIns="0">
            <a:spAutoFit/>
          </a:bodyPr>
          <a:lstStyle/>
          <a:p>
            <a:pPr algn="ctr">
              <a:lnSpc>
                <a:spcPts val="8324"/>
              </a:lnSpc>
              <a:spcBef>
                <a:spcPct val="0"/>
              </a:spcBef>
            </a:pPr>
            <a:r>
              <a:rPr lang="en-US" sz="5945">
                <a:solidFill>
                  <a:srgbClr val="000000"/>
                </a:solidFill>
                <a:latin typeface="Canva Sans"/>
              </a:rPr>
              <a:t>Hate crimes at the federal level are crimes driven by bias against race, color, religion, national origin, sexual orientation, gender, gender identity, or disability. </a:t>
            </a:r>
          </a:p>
        </p:txBody>
      </p:sp>
      <p:sp>
        <p:nvSpPr>
          <p:cNvPr name="Freeform 3" id="3"/>
          <p:cNvSpPr/>
          <p:nvPr/>
        </p:nvSpPr>
        <p:spPr>
          <a:xfrm flipH="false" flipV="false" rot="0">
            <a:off x="-569655" y="-243021"/>
            <a:ext cx="6349079" cy="11300949"/>
          </a:xfrm>
          <a:custGeom>
            <a:avLst/>
            <a:gdLst/>
            <a:ahLst/>
            <a:cxnLst/>
            <a:rect r="r" b="b" t="t" l="l"/>
            <a:pathLst>
              <a:path h="11300949" w="6349079">
                <a:moveTo>
                  <a:pt x="0" y="0"/>
                </a:moveTo>
                <a:lnTo>
                  <a:pt x="6349079" y="0"/>
                </a:lnTo>
                <a:lnTo>
                  <a:pt x="6349079" y="11300949"/>
                </a:lnTo>
                <a:lnTo>
                  <a:pt x="0" y="11300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779424" y="923925"/>
            <a:ext cx="12881757" cy="897795"/>
          </a:xfrm>
          <a:prstGeom prst="rect">
            <a:avLst/>
          </a:prstGeom>
        </p:spPr>
        <p:txBody>
          <a:bodyPr anchor="t" rtlCol="false" tIns="0" lIns="0" bIns="0" rIns="0">
            <a:spAutoFit/>
          </a:bodyPr>
          <a:lstStyle/>
          <a:p>
            <a:pPr algn="ctr">
              <a:lnSpc>
                <a:spcPts val="7318"/>
              </a:lnSpc>
              <a:spcBef>
                <a:spcPct val="0"/>
              </a:spcBef>
            </a:pPr>
            <a:r>
              <a:rPr lang="en-US" sz="5227">
                <a:solidFill>
                  <a:srgbClr val="992800"/>
                </a:solidFill>
                <a:latin typeface="TAN Ashford"/>
              </a:rPr>
              <a:t>What Are Hate Crimes?</a:t>
            </a:r>
          </a:p>
        </p:txBody>
      </p:sp>
      <p:sp>
        <p:nvSpPr>
          <p:cNvPr name="TextBox 5" id="5"/>
          <p:cNvSpPr txBox="true"/>
          <p:nvPr/>
        </p:nvSpPr>
        <p:spPr>
          <a:xfrm rot="0">
            <a:off x="3267888" y="8936037"/>
            <a:ext cx="17904827" cy="587375"/>
          </a:xfrm>
          <a:prstGeom prst="rect">
            <a:avLst/>
          </a:prstGeom>
        </p:spPr>
        <p:txBody>
          <a:bodyPr anchor="t" rtlCol="false" tIns="0" lIns="0" bIns="0" rIns="0">
            <a:spAutoFit/>
          </a:bodyPr>
          <a:lstStyle/>
          <a:p>
            <a:pPr algn="ctr">
              <a:lnSpc>
                <a:spcPts val="4899"/>
              </a:lnSpc>
              <a:spcBef>
                <a:spcPct val="0"/>
              </a:spcBef>
            </a:pPr>
            <a:r>
              <a:rPr lang="en-US" sz="3499">
                <a:solidFill>
                  <a:srgbClr val="992800"/>
                </a:solidFill>
                <a:latin typeface="Canva Sans"/>
              </a:rPr>
              <a:t>source: https://www.justice.gov/hatecrimes</a:t>
            </a:r>
          </a:p>
        </p:txBody>
      </p:sp>
    </p:spTree>
  </p:cSld>
  <p:clrMapOvr>
    <a:masterClrMapping/>
  </p:clrMapOvr>
  <p:transition spd="slow">
    <p:fade/>
  </p:transition>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444" r="0" b="-18444"/>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FFFBE1"/>
                </a:solidFill>
                <a:latin typeface="TAN Ashford"/>
              </a:rPr>
              <a:t>Sources:</a:t>
            </a:r>
          </a:p>
        </p:txBody>
      </p:sp>
      <p:sp>
        <p:nvSpPr>
          <p:cNvPr name="TextBox 4" id="4"/>
          <p:cNvSpPr txBox="true"/>
          <p:nvPr/>
        </p:nvSpPr>
        <p:spPr>
          <a:xfrm rot="0">
            <a:off x="1028700" y="2639695"/>
            <a:ext cx="15369034" cy="3913505"/>
          </a:xfrm>
          <a:prstGeom prst="rect">
            <a:avLst/>
          </a:prstGeom>
        </p:spPr>
        <p:txBody>
          <a:bodyPr anchor="t" rtlCol="false" tIns="0" lIns="0" bIns="0" rIns="0">
            <a:spAutoFit/>
          </a:bodyPr>
          <a:lstStyle/>
          <a:p>
            <a:pPr algn="l">
              <a:lnSpc>
                <a:spcPts val="7139"/>
              </a:lnSpc>
            </a:pPr>
            <a:r>
              <a:rPr lang="en-US" sz="5100">
                <a:solidFill>
                  <a:srgbClr val="FFFBE1"/>
                </a:solidFill>
                <a:latin typeface="Canva Sans"/>
              </a:rPr>
              <a:t>FBI Crime Data Explorer Hate Crimes Statstics:</a:t>
            </a:r>
          </a:p>
          <a:p>
            <a:pPr algn="l">
              <a:lnSpc>
                <a:spcPts val="5600"/>
              </a:lnSpc>
            </a:pPr>
            <a:r>
              <a:rPr lang="en-US" sz="4000">
                <a:solidFill>
                  <a:srgbClr val="FFFBE1"/>
                </a:solidFill>
                <a:latin typeface="Canva Sans"/>
              </a:rPr>
              <a:t>https://cde.ucr.cjis.gov/LATEST/webapp/#</a:t>
            </a:r>
          </a:p>
          <a:p>
            <a:pPr algn="l">
              <a:lnSpc>
                <a:spcPts val="5600"/>
              </a:lnSpc>
            </a:pPr>
          </a:p>
          <a:p>
            <a:pPr algn="l">
              <a:lnSpc>
                <a:spcPts val="7139"/>
              </a:lnSpc>
            </a:pPr>
            <a:r>
              <a:rPr lang="en-US" sz="5100">
                <a:solidFill>
                  <a:srgbClr val="FFFBE1"/>
                </a:solidFill>
                <a:latin typeface="Canva Sans"/>
              </a:rPr>
              <a:t>City of Charlotte - Open Data Portal: </a:t>
            </a:r>
          </a:p>
          <a:p>
            <a:pPr algn="l">
              <a:lnSpc>
                <a:spcPts val="5600"/>
              </a:lnSpc>
            </a:pPr>
            <a:r>
              <a:rPr lang="en-US" sz="4000">
                <a:solidFill>
                  <a:srgbClr val="FFFBE1"/>
                </a:solidFill>
                <a:latin typeface="Canva Sans"/>
              </a:rPr>
              <a:t>https://data.charlottenc.gov/ </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4370642" y="0"/>
            <a:ext cx="9546716" cy="10287000"/>
          </a:xfrm>
          <a:custGeom>
            <a:avLst/>
            <a:gdLst/>
            <a:ahLst/>
            <a:cxnLst/>
            <a:rect r="r" b="b" t="t" l="l"/>
            <a:pathLst>
              <a:path h="10287000" w="9546716">
                <a:moveTo>
                  <a:pt x="0" y="0"/>
                </a:moveTo>
                <a:lnTo>
                  <a:pt x="9546716" y="0"/>
                </a:lnTo>
                <a:lnTo>
                  <a:pt x="9546716" y="10287000"/>
                </a:lnTo>
                <a:lnTo>
                  <a:pt x="0" y="10287000"/>
                </a:lnTo>
                <a:lnTo>
                  <a:pt x="0" y="0"/>
                </a:lnTo>
                <a:close/>
              </a:path>
            </a:pathLst>
          </a:custGeom>
          <a:blipFill>
            <a:blip r:embed="rId2"/>
            <a:stretch>
              <a:fillRect l="-19970" t="0" r="-19970" b="0"/>
            </a:stretch>
          </a:blipFill>
        </p:spPr>
      </p:sp>
      <p:sp>
        <p:nvSpPr>
          <p:cNvPr name="Freeform 3" id="3"/>
          <p:cNvSpPr/>
          <p:nvPr/>
        </p:nvSpPr>
        <p:spPr>
          <a:xfrm flipH="false" flipV="false" rot="0">
            <a:off x="4370642" y="1827622"/>
            <a:ext cx="9546716" cy="9546716"/>
          </a:xfrm>
          <a:custGeom>
            <a:avLst/>
            <a:gdLst/>
            <a:ahLst/>
            <a:cxnLst/>
            <a:rect r="r" b="b" t="t" l="l"/>
            <a:pathLst>
              <a:path h="9546716" w="9546716">
                <a:moveTo>
                  <a:pt x="0" y="0"/>
                </a:moveTo>
                <a:lnTo>
                  <a:pt x="9546716" y="0"/>
                </a:lnTo>
                <a:lnTo>
                  <a:pt x="9546716" y="9546715"/>
                </a:lnTo>
                <a:lnTo>
                  <a:pt x="0" y="95467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FFFBE1"/>
                </a:solidFill>
                <a:latin typeface="TAN Ashford"/>
              </a:rPr>
              <a:t>Thank you!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13716000" y="-208989"/>
            <a:ext cx="4572000" cy="10704979"/>
          </a:xfrm>
          <a:custGeom>
            <a:avLst/>
            <a:gdLst/>
            <a:ahLst/>
            <a:cxnLst/>
            <a:rect r="r" b="b" t="t" l="l"/>
            <a:pathLst>
              <a:path h="10704979" w="4572000">
                <a:moveTo>
                  <a:pt x="0" y="0"/>
                </a:moveTo>
                <a:lnTo>
                  <a:pt x="4572000" y="0"/>
                </a:lnTo>
                <a:lnTo>
                  <a:pt x="4572000" y="10704978"/>
                </a:lnTo>
                <a:lnTo>
                  <a:pt x="0" y="10704978"/>
                </a:lnTo>
                <a:lnTo>
                  <a:pt x="0" y="0"/>
                </a:lnTo>
                <a:close/>
              </a:path>
            </a:pathLst>
          </a:custGeom>
          <a:blipFill>
            <a:blip r:embed="rId2"/>
            <a:stretch>
              <a:fillRect l="-204080" t="0" r="0" b="0"/>
            </a:stretch>
          </a:blipFill>
        </p:spPr>
      </p:sp>
      <p:sp>
        <p:nvSpPr>
          <p:cNvPr name="Freeform 3" id="3"/>
          <p:cNvSpPr/>
          <p:nvPr/>
        </p:nvSpPr>
        <p:spPr>
          <a:xfrm flipH="false" flipV="false" rot="0">
            <a:off x="0" y="-226891"/>
            <a:ext cx="14018521" cy="10513891"/>
          </a:xfrm>
          <a:custGeom>
            <a:avLst/>
            <a:gdLst/>
            <a:ahLst/>
            <a:cxnLst/>
            <a:rect r="r" b="b" t="t" l="l"/>
            <a:pathLst>
              <a:path h="10513891" w="14018521">
                <a:moveTo>
                  <a:pt x="0" y="0"/>
                </a:moveTo>
                <a:lnTo>
                  <a:pt x="14018521" y="0"/>
                </a:lnTo>
                <a:lnTo>
                  <a:pt x="14018521" y="10513891"/>
                </a:lnTo>
                <a:lnTo>
                  <a:pt x="0" y="10513891"/>
                </a:lnTo>
                <a:lnTo>
                  <a:pt x="0" y="0"/>
                </a:lnTo>
                <a:close/>
              </a:path>
            </a:pathLst>
          </a:custGeom>
          <a:blipFill>
            <a:blip r:embed="rId3"/>
            <a:stretch>
              <a:fillRect l="0" t="0" r="0" b="0"/>
            </a:stretch>
          </a:blipFill>
        </p:spPr>
      </p:sp>
      <p:sp>
        <p:nvSpPr>
          <p:cNvPr name="TextBox 4" id="4"/>
          <p:cNvSpPr txBox="true"/>
          <p:nvPr/>
        </p:nvSpPr>
        <p:spPr>
          <a:xfrm rot="0">
            <a:off x="14018521" y="3444679"/>
            <a:ext cx="4269479" cy="3311917"/>
          </a:xfrm>
          <a:prstGeom prst="rect">
            <a:avLst/>
          </a:prstGeom>
        </p:spPr>
        <p:txBody>
          <a:bodyPr anchor="t" rtlCol="false" tIns="0" lIns="0" bIns="0" rIns="0">
            <a:spAutoFit/>
          </a:bodyPr>
          <a:lstStyle/>
          <a:p>
            <a:pPr algn="ctr">
              <a:lnSpc>
                <a:spcPts val="6599"/>
              </a:lnSpc>
              <a:spcBef>
                <a:spcPct val="0"/>
              </a:spcBef>
            </a:pPr>
            <a:r>
              <a:rPr lang="en-US" sz="4714">
                <a:solidFill>
                  <a:srgbClr val="FFFBE1"/>
                </a:solidFill>
                <a:latin typeface="TAN Garland"/>
              </a:rPr>
              <a:t>Breakdown of Victim Count by Region</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19655" y="2475009"/>
            <a:ext cx="11048691" cy="7305675"/>
          </a:xfrm>
          <a:prstGeom prst="rect">
            <a:avLst/>
          </a:prstGeom>
        </p:spPr>
        <p:txBody>
          <a:bodyPr anchor="t" rtlCol="false" tIns="0" lIns="0" bIns="0" rIns="0">
            <a:spAutoFit/>
          </a:bodyPr>
          <a:lstStyle/>
          <a:p>
            <a:pPr algn="ctr">
              <a:lnSpc>
                <a:spcPts val="8299"/>
              </a:lnSpc>
              <a:spcBef>
                <a:spcPct val="0"/>
              </a:spcBef>
            </a:pPr>
            <a:r>
              <a:rPr lang="en-US" sz="5927">
                <a:solidFill>
                  <a:srgbClr val="000000"/>
                </a:solidFill>
                <a:latin typeface="Canva Sans"/>
              </a:rPr>
              <a:t>What victim type experienced the most racially motivated hate crimes per region(Midwest, West, South, Northeast)? Is there any relationship between region and race based hate crimes?</a:t>
            </a:r>
          </a:p>
        </p:txBody>
      </p:sp>
      <p:sp>
        <p:nvSpPr>
          <p:cNvPr name="TextBox 5" id="5"/>
          <p:cNvSpPr txBox="true"/>
          <p:nvPr/>
        </p:nvSpPr>
        <p:spPr>
          <a:xfrm rot="0">
            <a:off x="2761628" y="8763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Question(s) 1</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a:t>
            </a:r>
          </a:p>
        </p:txBody>
      </p:sp>
      <p:sp>
        <p:nvSpPr>
          <p:cNvPr name="TextBox 4" id="4"/>
          <p:cNvSpPr txBox="true"/>
          <p:nvPr/>
        </p:nvSpPr>
        <p:spPr>
          <a:xfrm rot="0">
            <a:off x="2899181" y="1905000"/>
            <a:ext cx="12627192" cy="7600653"/>
          </a:xfrm>
          <a:prstGeom prst="rect">
            <a:avLst/>
          </a:prstGeom>
        </p:spPr>
        <p:txBody>
          <a:bodyPr anchor="t" rtlCol="false" tIns="0" lIns="0" bIns="0" rIns="0">
            <a:spAutoFit/>
          </a:bodyPr>
          <a:lstStyle/>
          <a:p>
            <a:pPr algn="ctr">
              <a:lnSpc>
                <a:spcPts val="12091"/>
              </a:lnSpc>
              <a:spcBef>
                <a:spcPct val="0"/>
              </a:spcBef>
            </a:pPr>
            <a:r>
              <a:rPr lang="en-US" sz="8636">
                <a:solidFill>
                  <a:srgbClr val="000000"/>
                </a:solidFill>
                <a:latin typeface="Canva Sans"/>
              </a:rPr>
              <a:t>Victims who were black</a:t>
            </a:r>
            <a:r>
              <a:rPr lang="en-US" sz="8636">
                <a:solidFill>
                  <a:srgbClr val="000000"/>
                </a:solidFill>
                <a:latin typeface="Canva Sans Bold"/>
              </a:rPr>
              <a:t> </a:t>
            </a:r>
            <a:r>
              <a:rPr lang="en-US" sz="8636">
                <a:solidFill>
                  <a:srgbClr val="000000"/>
                </a:solidFill>
                <a:latin typeface="Canva Sans"/>
              </a:rPr>
              <a:t>experienced the most racially motivated hate crimes across all regions. </a:t>
            </a:r>
          </a:p>
        </p:txBody>
      </p:sp>
    </p:spTree>
  </p:cSld>
  <p:clrMapOvr>
    <a:masterClrMapping/>
  </p:clrMapOvr>
  <p:transition spd="fast">
    <p:cover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628" y="304800"/>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992800"/>
                </a:solidFill>
                <a:latin typeface="TAN Ashford"/>
              </a:rPr>
              <a:t>Analysis Cont.</a:t>
            </a:r>
          </a:p>
        </p:txBody>
      </p:sp>
      <p:sp>
        <p:nvSpPr>
          <p:cNvPr name="TextBox 4" id="4"/>
          <p:cNvSpPr txBox="true"/>
          <p:nvPr/>
        </p:nvSpPr>
        <p:spPr>
          <a:xfrm rot="0">
            <a:off x="3084921" y="2299492"/>
            <a:ext cx="12118159" cy="7987508"/>
          </a:xfrm>
          <a:prstGeom prst="rect">
            <a:avLst/>
          </a:prstGeom>
        </p:spPr>
        <p:txBody>
          <a:bodyPr anchor="t" rtlCol="false" tIns="0" lIns="0" bIns="0" rIns="0">
            <a:spAutoFit/>
          </a:bodyPr>
          <a:lstStyle/>
          <a:p>
            <a:pPr algn="ctr">
              <a:lnSpc>
                <a:spcPts val="10584"/>
              </a:lnSpc>
            </a:pPr>
            <a:r>
              <a:rPr lang="en-US" sz="7560">
                <a:solidFill>
                  <a:srgbClr val="000000"/>
                </a:solidFill>
                <a:latin typeface="Canva Sans"/>
              </a:rPr>
              <a:t>The values for each victim type are consistent and don't vary much throughout the four visualized regions.</a:t>
            </a:r>
          </a:p>
          <a:p>
            <a:pPr algn="ctr">
              <a:lnSpc>
                <a:spcPts val="10584"/>
              </a:lnSpc>
              <a:spcBef>
                <a:spcPct val="0"/>
              </a:spcBef>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82862" cy="10648389"/>
          </a:xfrm>
          <a:custGeom>
            <a:avLst/>
            <a:gdLst/>
            <a:ahLst/>
            <a:cxnLst/>
            <a:rect r="r" b="b" t="t" l="l"/>
            <a:pathLst>
              <a:path h="10648389" w="18782862">
                <a:moveTo>
                  <a:pt x="0" y="0"/>
                </a:moveTo>
                <a:lnTo>
                  <a:pt x="18782862" y="0"/>
                </a:lnTo>
                <a:lnTo>
                  <a:pt x="18782862" y="10648389"/>
                </a:lnTo>
                <a:lnTo>
                  <a:pt x="0" y="10648389"/>
                </a:lnTo>
                <a:lnTo>
                  <a:pt x="0" y="0"/>
                </a:lnTo>
                <a:close/>
              </a:path>
            </a:pathLst>
          </a:custGeom>
          <a:blipFill>
            <a:blip r:embed="rId2"/>
            <a:stretch>
              <a:fillRect l="0" t="-15066" r="0" b="-20754"/>
            </a:stretch>
          </a:blipFill>
        </p:spPr>
      </p:sp>
      <p:sp>
        <p:nvSpPr>
          <p:cNvPr name="Freeform 3" id="3"/>
          <p:cNvSpPr/>
          <p:nvPr/>
        </p:nvSpPr>
        <p:spPr>
          <a:xfrm flipH="false" flipV="false" rot="0">
            <a:off x="2286000" y="0"/>
            <a:ext cx="13716000" cy="10287000"/>
          </a:xfrm>
          <a:custGeom>
            <a:avLst/>
            <a:gdLst/>
            <a:ahLst/>
            <a:cxnLst/>
            <a:rect r="r" b="b" t="t" l="l"/>
            <a:pathLst>
              <a:path h="10287000" w="13716000">
                <a:moveTo>
                  <a:pt x="0" y="0"/>
                </a:moveTo>
                <a:lnTo>
                  <a:pt x="13716000" y="0"/>
                </a:lnTo>
                <a:lnTo>
                  <a:pt x="13716000" y="10287000"/>
                </a:lnTo>
                <a:lnTo>
                  <a:pt x="0" y="10287000"/>
                </a:lnTo>
                <a:lnTo>
                  <a:pt x="0" y="0"/>
                </a:lnTo>
                <a:close/>
              </a:path>
            </a:pathLst>
          </a:custGeom>
          <a:blipFill>
            <a:blip r:embed="rId3"/>
            <a:stretch>
              <a:fillRect l="0" t="0" r="0" b="0"/>
            </a:stretch>
          </a:blipFill>
        </p:spPr>
      </p:sp>
    </p:spTree>
  </p:cSld>
  <p:clrMapOvr>
    <a:masterClrMapping/>
  </p:clrMapOvr>
  <p:transition spd="fast">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DAGE5F7hAIM</dc:identifier>
  <dcterms:modified xsi:type="dcterms:W3CDTF">2011-08-01T06:04:30Z</dcterms:modified>
  <cp:revision>1</cp:revision>
  <dc:title>Hate Crimes Presentation</dc:title>
</cp:coreProperties>
</file>