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3"/>
  </p:notesMasterIdLst>
  <p:sldIdLst>
    <p:sldId id="256" r:id="rId2"/>
    <p:sldId id="1945" r:id="rId3"/>
    <p:sldId id="1946" r:id="rId4"/>
    <p:sldId id="1947" r:id="rId5"/>
    <p:sldId id="1948" r:id="rId6"/>
    <p:sldId id="1949" r:id="rId7"/>
    <p:sldId id="1950" r:id="rId8"/>
    <p:sldId id="1951" r:id="rId9"/>
    <p:sldId id="1952" r:id="rId10"/>
    <p:sldId id="1953" r:id="rId11"/>
    <p:sldId id="1955" r:id="rId12"/>
    <p:sldId id="1954" r:id="rId13"/>
    <p:sldId id="1956" r:id="rId14"/>
    <p:sldId id="1958" r:id="rId15"/>
    <p:sldId id="1959" r:id="rId16"/>
    <p:sldId id="1960" r:id="rId17"/>
    <p:sldId id="1961" r:id="rId18"/>
    <p:sldId id="1965" r:id="rId19"/>
    <p:sldId id="1975" r:id="rId20"/>
    <p:sldId id="1966" r:id="rId21"/>
    <p:sldId id="1967" r:id="rId22"/>
    <p:sldId id="1968" r:id="rId23"/>
    <p:sldId id="1970" r:id="rId24"/>
    <p:sldId id="1971" r:id="rId25"/>
    <p:sldId id="1969" r:id="rId26"/>
    <p:sldId id="1973" r:id="rId27"/>
    <p:sldId id="1122" r:id="rId28"/>
    <p:sldId id="1989" r:id="rId29"/>
    <p:sldId id="1976" r:id="rId30"/>
    <p:sldId id="1977" r:id="rId31"/>
    <p:sldId id="1990" r:id="rId32"/>
    <p:sldId id="1978" r:id="rId33"/>
    <p:sldId id="1974" r:id="rId34"/>
    <p:sldId id="1991" r:id="rId35"/>
    <p:sldId id="1992" r:id="rId36"/>
    <p:sldId id="1056" r:id="rId37"/>
    <p:sldId id="1979" r:id="rId38"/>
    <p:sldId id="1981" r:id="rId39"/>
    <p:sldId id="1980" r:id="rId40"/>
    <p:sldId id="1982" r:id="rId41"/>
    <p:sldId id="1984" r:id="rId42"/>
    <p:sldId id="1986" r:id="rId43"/>
    <p:sldId id="1985" r:id="rId44"/>
    <p:sldId id="1983" r:id="rId45"/>
    <p:sldId id="1987" r:id="rId46"/>
    <p:sldId id="1891" r:id="rId47"/>
    <p:sldId id="1963" r:id="rId48"/>
    <p:sldId id="1993" r:id="rId49"/>
    <p:sldId id="1994" r:id="rId50"/>
    <p:sldId id="1995" r:id="rId51"/>
    <p:sldId id="1964" r:id="rId52"/>
    <p:sldId id="1999" r:id="rId53"/>
    <p:sldId id="1998" r:id="rId54"/>
    <p:sldId id="1997" r:id="rId55"/>
    <p:sldId id="1996" r:id="rId56"/>
    <p:sldId id="1823" r:id="rId57"/>
    <p:sldId id="2000" r:id="rId58"/>
    <p:sldId id="1824" r:id="rId59"/>
    <p:sldId id="1885" r:id="rId60"/>
    <p:sldId id="1876" r:id="rId61"/>
    <p:sldId id="1889" r:id="rId62"/>
    <p:sldId id="1988" r:id="rId63"/>
    <p:sldId id="2001" r:id="rId64"/>
    <p:sldId id="1888" r:id="rId65"/>
    <p:sldId id="2003" r:id="rId66"/>
    <p:sldId id="2004" r:id="rId67"/>
    <p:sldId id="2005" r:id="rId68"/>
    <p:sldId id="2006" r:id="rId69"/>
    <p:sldId id="2007" r:id="rId70"/>
    <p:sldId id="2008" r:id="rId71"/>
    <p:sldId id="2009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2"/>
    <p:restoredTop sz="83604"/>
  </p:normalViewPr>
  <p:slideViewPr>
    <p:cSldViewPr snapToGrid="0">
      <p:cViewPr>
        <p:scale>
          <a:sx n="120" d="100"/>
          <a:sy n="120" d="100"/>
        </p:scale>
        <p:origin x="292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3F7AF-1AC2-C94F-9919-2012B922F55E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1CD14-6B03-674A-94BB-8904F195F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75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051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C5856-531D-45C3-027D-4BBABB02A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2A2D14-D6A3-717C-A9D9-E61386420D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297DEA-751E-B7B0-0473-9949CEF65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 err="1">
                <a:latin typeface="Cambria Math" pitchFamily="18" charset="0"/>
              </a:rPr>
              <a:t>Boardwriting</a:t>
            </a:r>
            <a:r>
              <a:rPr lang="en-US" sz="1200" dirty="0">
                <a:latin typeface="Cambria Math" pitchFamily="18" charset="0"/>
              </a:rPr>
              <a:t>:  of a probability tree: </a:t>
            </a:r>
          </a:p>
          <a:p>
            <a:pPr>
              <a:spcBef>
                <a:spcPct val="50000"/>
              </a:spcBef>
            </a:pPr>
            <a:endParaRPr lang="en-US" sz="1200" dirty="0">
              <a:latin typeface="Cambria Math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200" dirty="0">
                <a:latin typeface="Cambria Math" pitchFamily="18" charset="0"/>
              </a:rPr>
              <a:t>X leads to two branches: </a:t>
            </a:r>
          </a:p>
          <a:p>
            <a:pPr marL="228600" indent="-228600">
              <a:spcBef>
                <a:spcPct val="50000"/>
              </a:spcBef>
              <a:buAutoNum type="arabicParenBoth"/>
            </a:pPr>
            <a:r>
              <a:rPr lang="en-US" sz="1200" dirty="0">
                <a:latin typeface="Cambria Math" pitchFamily="18" charset="0"/>
              </a:rPr>
              <a:t>On the upper side of the branches:  (Event A: X=10) and (Event B: X=-1)</a:t>
            </a:r>
          </a:p>
          <a:p>
            <a:pPr marL="228600" indent="-228600">
              <a:spcBef>
                <a:spcPct val="50000"/>
              </a:spcBef>
              <a:buAutoNum type="arabicParenBoth"/>
            </a:pPr>
            <a:r>
              <a:rPr lang="en-US" sz="1200" dirty="0">
                <a:latin typeface="Cambria Math" pitchFamily="18" charset="0"/>
              </a:rPr>
              <a:t>On the lower side of the branches: P(event A) = P(X=10) = ½,  P(event B)=P(X=-1) = ½ </a:t>
            </a:r>
          </a:p>
          <a:p>
            <a:pPr marL="228600" indent="-228600">
              <a:spcBef>
                <a:spcPct val="50000"/>
              </a:spcBef>
              <a:buAutoNum type="arabicParenBoth"/>
            </a:pPr>
            <a:r>
              <a:rPr lang="en-US" sz="1200" dirty="0">
                <a:latin typeface="Cambria Math" pitchFamily="18" charset="0"/>
              </a:rPr>
              <a:t>Add small downward arrows to say that 10 is x1, and -1 is x2</a:t>
            </a:r>
          </a:p>
          <a:p>
            <a:pPr marL="228600" indent="-228600">
              <a:spcBef>
                <a:spcPct val="50000"/>
              </a:spcBef>
              <a:buAutoNum type="arabicParenBoth"/>
            </a:pPr>
            <a:endParaRPr lang="en-US" sz="1200" dirty="0">
              <a:latin typeface="Cambria Math" pitchFamily="18" charset="0"/>
            </a:endParaRPr>
          </a:p>
          <a:p>
            <a:pPr marL="228600" indent="-228600">
              <a:spcBef>
                <a:spcPct val="50000"/>
              </a:spcBef>
              <a:buAutoNum type="arabicParenBoth"/>
            </a:pPr>
            <a:endParaRPr lang="en-US" sz="1200" dirty="0">
              <a:latin typeface="Cambria Math" pitchFamily="18" charset="0"/>
            </a:endParaRPr>
          </a:p>
          <a:p>
            <a:pPr marL="228600" indent="-228600">
              <a:spcBef>
                <a:spcPct val="50000"/>
              </a:spcBef>
              <a:buAutoNum type="arabicParenBoth"/>
            </a:pPr>
            <a:endParaRPr lang="en-US" sz="1200" dirty="0">
              <a:latin typeface="Cambria Math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200" dirty="0">
                <a:latin typeface="Cambria Math" pitchFamily="18" charset="0"/>
              </a:rPr>
              <a:t>But you are not guaranteed $4.5 million! To see why: </a:t>
            </a:r>
          </a:p>
          <a:p>
            <a:pPr lvl="1">
              <a:spcBef>
                <a:spcPct val="50000"/>
              </a:spcBef>
              <a:buFont typeface="Marlett" pitchFamily="2" charset="2"/>
              <a:buNone/>
            </a:pPr>
            <a:endParaRPr lang="en-US" sz="1200" dirty="0"/>
          </a:p>
          <a:p>
            <a:pPr lvl="1">
              <a:spcBef>
                <a:spcPct val="50000"/>
              </a:spcBef>
              <a:buFont typeface="Marlett" pitchFamily="2" charset="2"/>
              <a:buChar char="4"/>
            </a:pPr>
            <a:r>
              <a:rPr lang="en-US" sz="1200" dirty="0"/>
              <a:t>50% chance to get $10 million  </a:t>
            </a:r>
            <a:r>
              <a:rPr lang="en-US" sz="1200" dirty="0">
                <a:sym typeface="Symbol" pitchFamily="18" charset="2"/>
              </a:rPr>
              <a:t>  $5.5 million more than expected</a:t>
            </a:r>
          </a:p>
          <a:p>
            <a:pPr lvl="1">
              <a:spcBef>
                <a:spcPct val="50000"/>
              </a:spcBef>
              <a:buFont typeface="Marlett" pitchFamily="2" charset="2"/>
              <a:buChar char="4"/>
            </a:pPr>
            <a:r>
              <a:rPr lang="en-US" sz="1200" dirty="0"/>
              <a:t>50% chance to lose $1 million  </a:t>
            </a:r>
            <a:r>
              <a:rPr lang="en-US" sz="1200" dirty="0">
                <a:sym typeface="Symbol" pitchFamily="18" charset="2"/>
              </a:rPr>
              <a:t>  $5.5 million less than expected</a:t>
            </a:r>
            <a:endParaRPr lang="en-US" sz="1200" i="1" dirty="0">
              <a:latin typeface="Cambria Math"/>
              <a:sym typeface="Symbol" pitchFamily="18" charset="2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8F50F-BC18-735B-8C09-A0DF188B6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17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6F522-8F4F-49FE-0DDF-05189CCBA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952FB1-E099-EE89-D656-F67206DAFE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14FE88-77D5-7EDC-A53E-CC829D8DA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 err="1">
                <a:latin typeface="Cambria Math" pitchFamily="18" charset="0"/>
              </a:rPr>
              <a:t>Boardwriting</a:t>
            </a:r>
            <a:r>
              <a:rPr lang="en-US" sz="1200" dirty="0">
                <a:latin typeface="Cambria Math" pitchFamily="18" charset="0"/>
              </a:rPr>
              <a:t>:  of a probability tree: </a:t>
            </a:r>
          </a:p>
          <a:p>
            <a:pPr>
              <a:spcBef>
                <a:spcPct val="50000"/>
              </a:spcBef>
            </a:pPr>
            <a:endParaRPr lang="en-US" sz="1200" dirty="0">
              <a:latin typeface="Cambria Math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200" dirty="0">
                <a:latin typeface="Cambria Math" pitchFamily="18" charset="0"/>
              </a:rPr>
              <a:t>X leads to two branches: </a:t>
            </a:r>
          </a:p>
          <a:p>
            <a:pPr marL="228600" indent="-228600">
              <a:spcBef>
                <a:spcPct val="50000"/>
              </a:spcBef>
              <a:buAutoNum type="arabicParenBoth"/>
            </a:pPr>
            <a:r>
              <a:rPr lang="en-US" sz="1200" dirty="0">
                <a:latin typeface="Cambria Math" pitchFamily="18" charset="0"/>
              </a:rPr>
              <a:t>On the upper side of the branches:  (Event A: X=10) and (Event B: X=-1)</a:t>
            </a:r>
          </a:p>
          <a:p>
            <a:pPr marL="228600" indent="-228600">
              <a:spcBef>
                <a:spcPct val="50000"/>
              </a:spcBef>
              <a:buAutoNum type="arabicParenBoth"/>
            </a:pPr>
            <a:r>
              <a:rPr lang="en-US" sz="1200" dirty="0">
                <a:latin typeface="Cambria Math" pitchFamily="18" charset="0"/>
              </a:rPr>
              <a:t>On the lower side of the branches: P(event A) = P(X=10) = ½,  P(event B)=P(X=-1) = ½ </a:t>
            </a:r>
          </a:p>
          <a:p>
            <a:pPr marL="228600" indent="-228600">
              <a:spcBef>
                <a:spcPct val="50000"/>
              </a:spcBef>
              <a:buAutoNum type="arabicParenBoth"/>
            </a:pPr>
            <a:r>
              <a:rPr lang="en-US" sz="1200" dirty="0">
                <a:latin typeface="Cambria Math" pitchFamily="18" charset="0"/>
              </a:rPr>
              <a:t>Add small downward arrows to say that 10 is x1, and -1 is x2</a:t>
            </a:r>
          </a:p>
          <a:p>
            <a:pPr marL="228600" indent="-228600">
              <a:spcBef>
                <a:spcPct val="50000"/>
              </a:spcBef>
              <a:buAutoNum type="arabicParenBoth"/>
            </a:pPr>
            <a:endParaRPr lang="en-US" sz="1200" dirty="0">
              <a:latin typeface="Cambria Math" pitchFamily="18" charset="0"/>
            </a:endParaRPr>
          </a:p>
          <a:p>
            <a:pPr marL="228600" indent="-228600">
              <a:spcBef>
                <a:spcPct val="50000"/>
              </a:spcBef>
              <a:buAutoNum type="arabicParenBoth"/>
            </a:pPr>
            <a:endParaRPr lang="en-US" sz="1200" dirty="0">
              <a:latin typeface="Cambria Math" pitchFamily="18" charset="0"/>
            </a:endParaRPr>
          </a:p>
          <a:p>
            <a:pPr marL="228600" indent="-228600">
              <a:spcBef>
                <a:spcPct val="50000"/>
              </a:spcBef>
              <a:buAutoNum type="arabicParenBoth"/>
            </a:pPr>
            <a:endParaRPr lang="en-US" sz="1200" dirty="0">
              <a:latin typeface="Cambria Math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200" dirty="0">
                <a:latin typeface="Cambria Math" pitchFamily="18" charset="0"/>
              </a:rPr>
              <a:t>But you are not guaranteed $4.5 million! To see why: </a:t>
            </a:r>
          </a:p>
          <a:p>
            <a:pPr lvl="1">
              <a:spcBef>
                <a:spcPct val="50000"/>
              </a:spcBef>
              <a:buFont typeface="Marlett" pitchFamily="2" charset="2"/>
              <a:buNone/>
            </a:pPr>
            <a:endParaRPr lang="en-US" sz="1200" dirty="0"/>
          </a:p>
          <a:p>
            <a:pPr lvl="1">
              <a:spcBef>
                <a:spcPct val="50000"/>
              </a:spcBef>
              <a:buFont typeface="Marlett" pitchFamily="2" charset="2"/>
              <a:buChar char="4"/>
            </a:pPr>
            <a:r>
              <a:rPr lang="en-US" sz="1200" dirty="0"/>
              <a:t>50% chance to get $10 million  </a:t>
            </a:r>
            <a:r>
              <a:rPr lang="en-US" sz="1200" dirty="0">
                <a:sym typeface="Symbol" pitchFamily="18" charset="2"/>
              </a:rPr>
              <a:t>  $5.5 million more than expected</a:t>
            </a:r>
          </a:p>
          <a:p>
            <a:pPr lvl="1">
              <a:spcBef>
                <a:spcPct val="50000"/>
              </a:spcBef>
              <a:buFont typeface="Marlett" pitchFamily="2" charset="2"/>
              <a:buChar char="4"/>
            </a:pPr>
            <a:r>
              <a:rPr lang="en-US" sz="1200" dirty="0"/>
              <a:t>50% chance to lose $1 million  </a:t>
            </a:r>
            <a:r>
              <a:rPr lang="en-US" sz="1200" dirty="0">
                <a:sym typeface="Symbol" pitchFamily="18" charset="2"/>
              </a:rPr>
              <a:t>  $5.5 million less than expected</a:t>
            </a:r>
            <a:endParaRPr lang="en-US" sz="1200" i="1" dirty="0">
              <a:latin typeface="Cambria Math"/>
              <a:sym typeface="Symbol" pitchFamily="18" charset="2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88A0F-4F76-6850-AF2E-F9AEAE6A8E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68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35D6A-B384-54EC-5288-A7FAE8572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9F35F7-D2CD-F1A6-3C5B-354B889D22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AA2321-7FB0-E436-EF4E-95FD49F93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 err="1">
                <a:latin typeface="Cambria Math" pitchFamily="18" charset="0"/>
              </a:rPr>
              <a:t>Boardwriting</a:t>
            </a:r>
            <a:r>
              <a:rPr lang="en-US" sz="1200" dirty="0">
                <a:latin typeface="Cambria Math" pitchFamily="18" charset="0"/>
              </a:rPr>
              <a:t>:  of a probability tree: </a:t>
            </a:r>
          </a:p>
          <a:p>
            <a:pPr>
              <a:spcBef>
                <a:spcPct val="50000"/>
              </a:spcBef>
            </a:pPr>
            <a:endParaRPr lang="en-US" sz="1200" dirty="0">
              <a:latin typeface="Cambria Math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200" dirty="0">
                <a:latin typeface="Cambria Math" pitchFamily="18" charset="0"/>
              </a:rPr>
              <a:t>X leads to two branches: </a:t>
            </a:r>
          </a:p>
          <a:p>
            <a:pPr marL="228600" indent="-228600">
              <a:spcBef>
                <a:spcPct val="50000"/>
              </a:spcBef>
              <a:buAutoNum type="arabicParenBoth"/>
            </a:pPr>
            <a:r>
              <a:rPr lang="en-US" sz="1200" dirty="0">
                <a:latin typeface="Cambria Math" pitchFamily="18" charset="0"/>
              </a:rPr>
              <a:t>On the upper side of the branches:  (Event A: X=10) and (Event B: X=-1)</a:t>
            </a:r>
          </a:p>
          <a:p>
            <a:pPr marL="228600" indent="-228600">
              <a:spcBef>
                <a:spcPct val="50000"/>
              </a:spcBef>
              <a:buAutoNum type="arabicParenBoth"/>
            </a:pPr>
            <a:r>
              <a:rPr lang="en-US" sz="1200" dirty="0">
                <a:latin typeface="Cambria Math" pitchFamily="18" charset="0"/>
              </a:rPr>
              <a:t>On the lower side of the branches: P(event A) = P(X=10) = ½,  P(event B)=P(X=-1) = ½ </a:t>
            </a:r>
          </a:p>
          <a:p>
            <a:pPr marL="228600" indent="-228600">
              <a:spcBef>
                <a:spcPct val="50000"/>
              </a:spcBef>
              <a:buAutoNum type="arabicParenBoth"/>
            </a:pPr>
            <a:r>
              <a:rPr lang="en-US" sz="1200" dirty="0">
                <a:latin typeface="Cambria Math" pitchFamily="18" charset="0"/>
              </a:rPr>
              <a:t>Add small downward arrows to say that 10 is x1, and -1 is x2</a:t>
            </a:r>
          </a:p>
          <a:p>
            <a:pPr marL="228600" indent="-228600">
              <a:spcBef>
                <a:spcPct val="50000"/>
              </a:spcBef>
              <a:buAutoNum type="arabicParenBoth"/>
            </a:pPr>
            <a:endParaRPr lang="en-US" sz="1200" dirty="0">
              <a:latin typeface="Cambria Math" pitchFamily="18" charset="0"/>
            </a:endParaRPr>
          </a:p>
          <a:p>
            <a:pPr marL="228600" indent="-228600">
              <a:spcBef>
                <a:spcPct val="50000"/>
              </a:spcBef>
              <a:buAutoNum type="arabicParenBoth"/>
            </a:pPr>
            <a:endParaRPr lang="en-US" sz="1200" dirty="0">
              <a:latin typeface="Cambria Math" pitchFamily="18" charset="0"/>
            </a:endParaRPr>
          </a:p>
          <a:p>
            <a:pPr marL="228600" indent="-228600">
              <a:spcBef>
                <a:spcPct val="50000"/>
              </a:spcBef>
              <a:buAutoNum type="arabicParenBoth"/>
            </a:pPr>
            <a:endParaRPr lang="en-US" sz="1200" dirty="0">
              <a:latin typeface="Cambria Math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200" dirty="0">
                <a:latin typeface="Cambria Math" pitchFamily="18" charset="0"/>
              </a:rPr>
              <a:t>But you are not guaranteed $4.5 million! To see why: </a:t>
            </a:r>
          </a:p>
          <a:p>
            <a:pPr lvl="1">
              <a:spcBef>
                <a:spcPct val="50000"/>
              </a:spcBef>
              <a:buFont typeface="Marlett" pitchFamily="2" charset="2"/>
              <a:buNone/>
            </a:pPr>
            <a:endParaRPr lang="en-US" sz="1200" dirty="0"/>
          </a:p>
          <a:p>
            <a:pPr lvl="1">
              <a:spcBef>
                <a:spcPct val="50000"/>
              </a:spcBef>
              <a:buFont typeface="Marlett" pitchFamily="2" charset="2"/>
              <a:buChar char="4"/>
            </a:pPr>
            <a:r>
              <a:rPr lang="en-US" sz="1200" dirty="0"/>
              <a:t>50% chance to get $10 million  </a:t>
            </a:r>
            <a:r>
              <a:rPr lang="en-US" sz="1200" dirty="0">
                <a:sym typeface="Symbol" pitchFamily="18" charset="2"/>
              </a:rPr>
              <a:t>  $5.5 million more than expected</a:t>
            </a:r>
          </a:p>
          <a:p>
            <a:pPr lvl="1">
              <a:spcBef>
                <a:spcPct val="50000"/>
              </a:spcBef>
              <a:buFont typeface="Marlett" pitchFamily="2" charset="2"/>
              <a:buChar char="4"/>
            </a:pPr>
            <a:r>
              <a:rPr lang="en-US" sz="1200" dirty="0"/>
              <a:t>50% chance to lose $1 million  </a:t>
            </a:r>
            <a:r>
              <a:rPr lang="en-US" sz="1200" dirty="0">
                <a:sym typeface="Symbol" pitchFamily="18" charset="2"/>
              </a:rPr>
              <a:t>  $5.5 million less than expected</a:t>
            </a:r>
            <a:endParaRPr lang="en-US" sz="1200" i="1" dirty="0">
              <a:latin typeface="Cambria Math"/>
              <a:sym typeface="Symbol" pitchFamily="18" charset="2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31269-1EEC-3A6C-67E4-7EC326F24B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080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29309-189C-6E7A-AC79-8D65BF536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49188-8B74-EF67-16FD-CEC68CE709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185319-8163-C90D-DBD8-59DB509FA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 err="1">
                <a:latin typeface="Cambria Math" pitchFamily="18" charset="0"/>
              </a:rPr>
              <a:t>Boardwriting</a:t>
            </a:r>
            <a:r>
              <a:rPr lang="en-US" sz="1200" dirty="0">
                <a:latin typeface="Cambria Math" pitchFamily="18" charset="0"/>
              </a:rPr>
              <a:t>:  of a probability tree: </a:t>
            </a:r>
          </a:p>
          <a:p>
            <a:pPr>
              <a:spcBef>
                <a:spcPct val="50000"/>
              </a:spcBef>
            </a:pPr>
            <a:endParaRPr lang="en-US" sz="1200" dirty="0">
              <a:latin typeface="Cambria Math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200" dirty="0">
                <a:latin typeface="Cambria Math" pitchFamily="18" charset="0"/>
              </a:rPr>
              <a:t>X leads to two branches: </a:t>
            </a:r>
          </a:p>
          <a:p>
            <a:pPr marL="228600" indent="-228600">
              <a:spcBef>
                <a:spcPct val="50000"/>
              </a:spcBef>
              <a:buAutoNum type="arabicParenBoth"/>
            </a:pPr>
            <a:r>
              <a:rPr lang="en-US" sz="1200" dirty="0">
                <a:latin typeface="Cambria Math" pitchFamily="18" charset="0"/>
              </a:rPr>
              <a:t>On the upper side of the branches:  (Event A: X=10) and (Event B: X=-1)</a:t>
            </a:r>
          </a:p>
          <a:p>
            <a:pPr marL="228600" indent="-228600">
              <a:spcBef>
                <a:spcPct val="50000"/>
              </a:spcBef>
              <a:buAutoNum type="arabicParenBoth"/>
            </a:pPr>
            <a:r>
              <a:rPr lang="en-US" sz="1200" dirty="0">
                <a:latin typeface="Cambria Math" pitchFamily="18" charset="0"/>
              </a:rPr>
              <a:t>On the lower side of the branches: P(event A) = P(X=10) = ½,  P(event B)=P(X=-1) = ½ </a:t>
            </a:r>
          </a:p>
          <a:p>
            <a:pPr marL="228600" indent="-228600">
              <a:spcBef>
                <a:spcPct val="50000"/>
              </a:spcBef>
              <a:buAutoNum type="arabicParenBoth"/>
            </a:pPr>
            <a:r>
              <a:rPr lang="en-US" sz="1200" dirty="0">
                <a:latin typeface="Cambria Math" pitchFamily="18" charset="0"/>
              </a:rPr>
              <a:t>Add small downward arrows to say that 10 is x1, and -1 is x2</a:t>
            </a:r>
          </a:p>
          <a:p>
            <a:pPr marL="228600" indent="-228600">
              <a:spcBef>
                <a:spcPct val="50000"/>
              </a:spcBef>
              <a:buAutoNum type="arabicParenBoth"/>
            </a:pPr>
            <a:endParaRPr lang="en-US" sz="1200" dirty="0">
              <a:latin typeface="Cambria Math" pitchFamily="18" charset="0"/>
            </a:endParaRPr>
          </a:p>
          <a:p>
            <a:pPr marL="228600" indent="-228600">
              <a:spcBef>
                <a:spcPct val="50000"/>
              </a:spcBef>
              <a:buAutoNum type="arabicParenBoth"/>
            </a:pPr>
            <a:endParaRPr lang="en-US" sz="1200" dirty="0">
              <a:latin typeface="Cambria Math" pitchFamily="18" charset="0"/>
            </a:endParaRPr>
          </a:p>
          <a:p>
            <a:pPr marL="228600" indent="-228600">
              <a:spcBef>
                <a:spcPct val="50000"/>
              </a:spcBef>
              <a:buAutoNum type="arabicParenBoth"/>
            </a:pPr>
            <a:endParaRPr lang="en-US" sz="1200" dirty="0">
              <a:latin typeface="Cambria Math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200" dirty="0">
                <a:latin typeface="Cambria Math" pitchFamily="18" charset="0"/>
              </a:rPr>
              <a:t>But you are not guaranteed $4.5 million! To see why: </a:t>
            </a:r>
          </a:p>
          <a:p>
            <a:pPr lvl="1">
              <a:spcBef>
                <a:spcPct val="50000"/>
              </a:spcBef>
              <a:buFont typeface="Marlett" pitchFamily="2" charset="2"/>
              <a:buNone/>
            </a:pPr>
            <a:endParaRPr lang="en-US" sz="1200" dirty="0"/>
          </a:p>
          <a:p>
            <a:pPr lvl="1">
              <a:spcBef>
                <a:spcPct val="50000"/>
              </a:spcBef>
              <a:buFont typeface="Marlett" pitchFamily="2" charset="2"/>
              <a:buChar char="4"/>
            </a:pPr>
            <a:r>
              <a:rPr lang="en-US" sz="1200" dirty="0"/>
              <a:t>50% chance to get $10 million  </a:t>
            </a:r>
            <a:r>
              <a:rPr lang="en-US" sz="1200" dirty="0">
                <a:sym typeface="Symbol" pitchFamily="18" charset="2"/>
              </a:rPr>
              <a:t>  $5.5 million more than expected</a:t>
            </a:r>
          </a:p>
          <a:p>
            <a:pPr lvl="1">
              <a:spcBef>
                <a:spcPct val="50000"/>
              </a:spcBef>
              <a:buFont typeface="Marlett" pitchFamily="2" charset="2"/>
              <a:buChar char="4"/>
            </a:pPr>
            <a:r>
              <a:rPr lang="en-US" sz="1200" dirty="0"/>
              <a:t>50% chance to lose $1 million  </a:t>
            </a:r>
            <a:r>
              <a:rPr lang="en-US" sz="1200" dirty="0">
                <a:sym typeface="Symbol" pitchFamily="18" charset="2"/>
              </a:rPr>
              <a:t>  $5.5 million less than expected</a:t>
            </a:r>
            <a:endParaRPr lang="en-US" sz="1200" i="1" dirty="0">
              <a:latin typeface="Cambria Math"/>
              <a:sym typeface="Symbol" pitchFamily="18" charset="2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0C739-32A0-77B9-2C9B-5CE16814A9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846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469C9-2390-A9E7-6614-3605DC45C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AD5EF6-A73C-200C-CF90-40F1FB6CB5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FF958A-3B93-5859-3C67-BD6F7CE55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 err="1">
                <a:latin typeface="Cambria Math" pitchFamily="18" charset="0"/>
              </a:rPr>
              <a:t>Boardwriting</a:t>
            </a:r>
            <a:r>
              <a:rPr lang="en-US" sz="1200" dirty="0">
                <a:latin typeface="Cambria Math" pitchFamily="18" charset="0"/>
              </a:rPr>
              <a:t>:  of a probability tree: </a:t>
            </a:r>
          </a:p>
          <a:p>
            <a:pPr>
              <a:spcBef>
                <a:spcPct val="50000"/>
              </a:spcBef>
            </a:pPr>
            <a:endParaRPr lang="en-US" sz="1200" dirty="0">
              <a:latin typeface="Cambria Math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200" dirty="0">
                <a:latin typeface="Cambria Math" pitchFamily="18" charset="0"/>
              </a:rPr>
              <a:t>X leads to two branches: </a:t>
            </a:r>
          </a:p>
          <a:p>
            <a:pPr marL="228600" indent="-228600">
              <a:spcBef>
                <a:spcPct val="50000"/>
              </a:spcBef>
              <a:buAutoNum type="arabicParenBoth"/>
            </a:pPr>
            <a:r>
              <a:rPr lang="en-US" sz="1200" dirty="0">
                <a:latin typeface="Cambria Math" pitchFamily="18" charset="0"/>
              </a:rPr>
              <a:t>On the upper side of the branches:  (Event A: X=10) and (Event B: X=-1)</a:t>
            </a:r>
          </a:p>
          <a:p>
            <a:pPr marL="228600" indent="-228600">
              <a:spcBef>
                <a:spcPct val="50000"/>
              </a:spcBef>
              <a:buAutoNum type="arabicParenBoth"/>
            </a:pPr>
            <a:r>
              <a:rPr lang="en-US" sz="1200" dirty="0">
                <a:latin typeface="Cambria Math" pitchFamily="18" charset="0"/>
              </a:rPr>
              <a:t>On the lower side of the branches: P(event A) = P(X=10) = ½,  P(event B)=P(X=-1) = ½ </a:t>
            </a:r>
          </a:p>
          <a:p>
            <a:pPr marL="228600" indent="-228600">
              <a:spcBef>
                <a:spcPct val="50000"/>
              </a:spcBef>
              <a:buAutoNum type="arabicParenBoth"/>
            </a:pPr>
            <a:r>
              <a:rPr lang="en-US" sz="1200" dirty="0">
                <a:latin typeface="Cambria Math" pitchFamily="18" charset="0"/>
              </a:rPr>
              <a:t>Add small downward arrows to say that 10 is x1, and -1 is x2</a:t>
            </a:r>
          </a:p>
          <a:p>
            <a:pPr marL="228600" indent="-228600">
              <a:spcBef>
                <a:spcPct val="50000"/>
              </a:spcBef>
              <a:buAutoNum type="arabicParenBoth"/>
            </a:pPr>
            <a:endParaRPr lang="en-US" sz="1200" dirty="0">
              <a:latin typeface="Cambria Math" pitchFamily="18" charset="0"/>
            </a:endParaRPr>
          </a:p>
          <a:p>
            <a:pPr marL="228600" indent="-228600">
              <a:spcBef>
                <a:spcPct val="50000"/>
              </a:spcBef>
              <a:buAutoNum type="arabicParenBoth"/>
            </a:pPr>
            <a:endParaRPr lang="en-US" sz="1200" dirty="0">
              <a:latin typeface="Cambria Math" pitchFamily="18" charset="0"/>
            </a:endParaRPr>
          </a:p>
          <a:p>
            <a:pPr marL="228600" indent="-228600">
              <a:spcBef>
                <a:spcPct val="50000"/>
              </a:spcBef>
              <a:buAutoNum type="arabicParenBoth"/>
            </a:pPr>
            <a:endParaRPr lang="en-US" sz="1200" dirty="0">
              <a:latin typeface="Cambria Math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200" dirty="0">
                <a:latin typeface="Cambria Math" pitchFamily="18" charset="0"/>
              </a:rPr>
              <a:t>But you are not guaranteed $4.5 million! To see why: </a:t>
            </a:r>
          </a:p>
          <a:p>
            <a:pPr lvl="1">
              <a:spcBef>
                <a:spcPct val="50000"/>
              </a:spcBef>
              <a:buFont typeface="Marlett" pitchFamily="2" charset="2"/>
              <a:buNone/>
            </a:pPr>
            <a:endParaRPr lang="en-US" sz="1200" dirty="0"/>
          </a:p>
          <a:p>
            <a:pPr lvl="1">
              <a:spcBef>
                <a:spcPct val="50000"/>
              </a:spcBef>
              <a:buFont typeface="Marlett" pitchFamily="2" charset="2"/>
              <a:buChar char="4"/>
            </a:pPr>
            <a:r>
              <a:rPr lang="en-US" sz="1200" dirty="0"/>
              <a:t>50% chance to get $10 million  </a:t>
            </a:r>
            <a:r>
              <a:rPr lang="en-US" sz="1200" dirty="0">
                <a:sym typeface="Symbol" pitchFamily="18" charset="2"/>
              </a:rPr>
              <a:t>  $5.5 million more than expected</a:t>
            </a:r>
          </a:p>
          <a:p>
            <a:pPr lvl="1">
              <a:spcBef>
                <a:spcPct val="50000"/>
              </a:spcBef>
              <a:buFont typeface="Marlett" pitchFamily="2" charset="2"/>
              <a:buChar char="4"/>
            </a:pPr>
            <a:r>
              <a:rPr lang="en-US" sz="1200" dirty="0"/>
              <a:t>50% chance to lose $1 million  </a:t>
            </a:r>
            <a:r>
              <a:rPr lang="en-US" sz="1200" dirty="0">
                <a:sym typeface="Symbol" pitchFamily="18" charset="2"/>
              </a:rPr>
              <a:t>  $5.5 million less than expected</a:t>
            </a:r>
            <a:endParaRPr lang="en-US" sz="1200" i="1" dirty="0">
              <a:latin typeface="Cambria Math"/>
              <a:sym typeface="Symbol" pitchFamily="18" charset="2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493EF-CD72-3B70-991F-95CD0A8C0F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18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B162F-B83A-91FE-7812-FF1CECD98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12FD3E-109E-5FA3-9021-C72F02624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9283F5-6A7F-AAF7-0430-E76EFA36C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 err="1">
                <a:latin typeface="Cambria Math" pitchFamily="18" charset="0"/>
              </a:rPr>
              <a:t>Boardwriting</a:t>
            </a:r>
            <a:r>
              <a:rPr lang="en-US" sz="1200" dirty="0">
                <a:latin typeface="Cambria Math" pitchFamily="18" charset="0"/>
              </a:rPr>
              <a:t>:  of a probability tree: </a:t>
            </a:r>
          </a:p>
          <a:p>
            <a:pPr>
              <a:spcBef>
                <a:spcPct val="50000"/>
              </a:spcBef>
            </a:pPr>
            <a:endParaRPr lang="en-US" sz="1200" dirty="0">
              <a:latin typeface="Cambria Math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200" dirty="0">
                <a:latin typeface="Cambria Math" pitchFamily="18" charset="0"/>
              </a:rPr>
              <a:t>X leads to two branches: </a:t>
            </a:r>
          </a:p>
          <a:p>
            <a:pPr marL="228600" indent="-228600">
              <a:spcBef>
                <a:spcPct val="50000"/>
              </a:spcBef>
              <a:buAutoNum type="arabicParenBoth"/>
            </a:pPr>
            <a:r>
              <a:rPr lang="en-US" sz="1200" dirty="0">
                <a:latin typeface="Cambria Math" pitchFamily="18" charset="0"/>
              </a:rPr>
              <a:t>On the upper side of the branches:  (Event A: X=10) and (Event B: X=-1)</a:t>
            </a:r>
          </a:p>
          <a:p>
            <a:pPr marL="228600" indent="-228600">
              <a:spcBef>
                <a:spcPct val="50000"/>
              </a:spcBef>
              <a:buAutoNum type="arabicParenBoth"/>
            </a:pPr>
            <a:r>
              <a:rPr lang="en-US" sz="1200" dirty="0">
                <a:latin typeface="Cambria Math" pitchFamily="18" charset="0"/>
              </a:rPr>
              <a:t>On the lower side of the branches: P(event A) = P(X=10) = ½,  P(event B)=P(X=-1) = ½ </a:t>
            </a:r>
          </a:p>
          <a:p>
            <a:pPr marL="228600" indent="-228600">
              <a:spcBef>
                <a:spcPct val="50000"/>
              </a:spcBef>
              <a:buAutoNum type="arabicParenBoth"/>
            </a:pPr>
            <a:r>
              <a:rPr lang="en-US" sz="1200" dirty="0">
                <a:latin typeface="Cambria Math" pitchFamily="18" charset="0"/>
              </a:rPr>
              <a:t>Add small downward arrows to say that 10 is x1, and -1 is x2</a:t>
            </a:r>
          </a:p>
          <a:p>
            <a:pPr marL="228600" indent="-228600">
              <a:spcBef>
                <a:spcPct val="50000"/>
              </a:spcBef>
              <a:buAutoNum type="arabicParenBoth"/>
            </a:pPr>
            <a:endParaRPr lang="en-US" sz="1200" dirty="0">
              <a:latin typeface="Cambria Math" pitchFamily="18" charset="0"/>
            </a:endParaRPr>
          </a:p>
          <a:p>
            <a:pPr marL="228600" indent="-228600">
              <a:spcBef>
                <a:spcPct val="50000"/>
              </a:spcBef>
              <a:buAutoNum type="arabicParenBoth"/>
            </a:pPr>
            <a:endParaRPr lang="en-US" sz="1200" dirty="0">
              <a:latin typeface="Cambria Math" pitchFamily="18" charset="0"/>
            </a:endParaRPr>
          </a:p>
          <a:p>
            <a:pPr marL="228600" indent="-228600">
              <a:spcBef>
                <a:spcPct val="50000"/>
              </a:spcBef>
              <a:buAutoNum type="arabicParenBoth"/>
            </a:pPr>
            <a:endParaRPr lang="en-US" sz="1200" dirty="0">
              <a:latin typeface="Cambria Math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200" dirty="0">
                <a:latin typeface="Cambria Math" pitchFamily="18" charset="0"/>
              </a:rPr>
              <a:t>But you are not guaranteed $4.5 million! To see why: </a:t>
            </a:r>
          </a:p>
          <a:p>
            <a:pPr lvl="1">
              <a:spcBef>
                <a:spcPct val="50000"/>
              </a:spcBef>
              <a:buFont typeface="Marlett" pitchFamily="2" charset="2"/>
              <a:buNone/>
            </a:pPr>
            <a:endParaRPr lang="en-US" sz="1200" dirty="0"/>
          </a:p>
          <a:p>
            <a:pPr lvl="1">
              <a:spcBef>
                <a:spcPct val="50000"/>
              </a:spcBef>
              <a:buFont typeface="Marlett" pitchFamily="2" charset="2"/>
              <a:buChar char="4"/>
            </a:pPr>
            <a:r>
              <a:rPr lang="en-US" sz="1200" dirty="0"/>
              <a:t>50% chance to get $10 million  </a:t>
            </a:r>
            <a:r>
              <a:rPr lang="en-US" sz="1200" dirty="0">
                <a:sym typeface="Symbol" pitchFamily="18" charset="2"/>
              </a:rPr>
              <a:t>  $5.5 million more than expected</a:t>
            </a:r>
          </a:p>
          <a:p>
            <a:pPr lvl="1">
              <a:spcBef>
                <a:spcPct val="50000"/>
              </a:spcBef>
              <a:buFont typeface="Marlett" pitchFamily="2" charset="2"/>
              <a:buChar char="4"/>
            </a:pPr>
            <a:r>
              <a:rPr lang="en-US" sz="1200" dirty="0"/>
              <a:t>50% chance to lose $1 million  </a:t>
            </a:r>
            <a:r>
              <a:rPr lang="en-US" sz="1200" dirty="0">
                <a:sym typeface="Symbol" pitchFamily="18" charset="2"/>
              </a:rPr>
              <a:t>  $5.5 million less than expected</a:t>
            </a:r>
            <a:endParaRPr lang="en-US" sz="1200" i="1" dirty="0">
              <a:latin typeface="Cambria Math"/>
              <a:sym typeface="Symbol" pitchFamily="18" charset="2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049D3-EC45-BF24-4DC2-1A51A398EC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38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DB359-A76F-56D7-CCE5-572ABDD94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7C1B23-59A5-61C9-B7B9-74A2D1BCFF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320445-3BBD-B17C-F3AF-81FF08B485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 err="1">
                <a:latin typeface="Cambria Math" pitchFamily="18" charset="0"/>
              </a:rPr>
              <a:t>Boardwriting</a:t>
            </a:r>
            <a:r>
              <a:rPr lang="en-US" sz="1200" dirty="0">
                <a:latin typeface="Cambria Math" pitchFamily="18" charset="0"/>
              </a:rPr>
              <a:t>:  of a probability tree: </a:t>
            </a:r>
          </a:p>
          <a:p>
            <a:pPr>
              <a:spcBef>
                <a:spcPct val="50000"/>
              </a:spcBef>
            </a:pPr>
            <a:endParaRPr lang="en-US" sz="1200" dirty="0">
              <a:latin typeface="Cambria Math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200" dirty="0">
                <a:latin typeface="Cambria Math" pitchFamily="18" charset="0"/>
              </a:rPr>
              <a:t>X leads to two branches: </a:t>
            </a:r>
          </a:p>
          <a:p>
            <a:pPr marL="228600" indent="-228600">
              <a:spcBef>
                <a:spcPct val="50000"/>
              </a:spcBef>
              <a:buAutoNum type="arabicParenBoth"/>
            </a:pPr>
            <a:r>
              <a:rPr lang="en-US" sz="1200" dirty="0">
                <a:latin typeface="Cambria Math" pitchFamily="18" charset="0"/>
              </a:rPr>
              <a:t>On the upper side of the branches:  (Event A: X=10) and (Event B: X=-1)</a:t>
            </a:r>
          </a:p>
          <a:p>
            <a:pPr marL="228600" indent="-228600">
              <a:spcBef>
                <a:spcPct val="50000"/>
              </a:spcBef>
              <a:buAutoNum type="arabicParenBoth"/>
            </a:pPr>
            <a:r>
              <a:rPr lang="en-US" sz="1200" dirty="0">
                <a:latin typeface="Cambria Math" pitchFamily="18" charset="0"/>
              </a:rPr>
              <a:t>On the lower side of the branches: P(event A) = P(X=10) = ½,  P(event B)=P(X=-1) = ½ </a:t>
            </a:r>
          </a:p>
          <a:p>
            <a:pPr marL="228600" indent="-228600">
              <a:spcBef>
                <a:spcPct val="50000"/>
              </a:spcBef>
              <a:buAutoNum type="arabicParenBoth"/>
            </a:pPr>
            <a:r>
              <a:rPr lang="en-US" sz="1200" dirty="0">
                <a:latin typeface="Cambria Math" pitchFamily="18" charset="0"/>
              </a:rPr>
              <a:t>Add small downward arrows to say that 10 is x1, and -1 is x2</a:t>
            </a:r>
          </a:p>
          <a:p>
            <a:pPr marL="228600" indent="-228600">
              <a:spcBef>
                <a:spcPct val="50000"/>
              </a:spcBef>
              <a:buAutoNum type="arabicParenBoth"/>
            </a:pPr>
            <a:endParaRPr lang="en-US" sz="1200" dirty="0">
              <a:latin typeface="Cambria Math" pitchFamily="18" charset="0"/>
            </a:endParaRPr>
          </a:p>
          <a:p>
            <a:pPr marL="228600" indent="-228600">
              <a:spcBef>
                <a:spcPct val="50000"/>
              </a:spcBef>
              <a:buAutoNum type="arabicParenBoth"/>
            </a:pPr>
            <a:endParaRPr lang="en-US" sz="1200" dirty="0">
              <a:latin typeface="Cambria Math" pitchFamily="18" charset="0"/>
            </a:endParaRPr>
          </a:p>
          <a:p>
            <a:pPr marL="228600" indent="-228600">
              <a:spcBef>
                <a:spcPct val="50000"/>
              </a:spcBef>
              <a:buAutoNum type="arabicParenBoth"/>
            </a:pPr>
            <a:endParaRPr lang="en-US" sz="1200" dirty="0">
              <a:latin typeface="Cambria Math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200" dirty="0">
                <a:latin typeface="Cambria Math" pitchFamily="18" charset="0"/>
              </a:rPr>
              <a:t>But you are not guaranteed $4.5 million! To see why: </a:t>
            </a:r>
          </a:p>
          <a:p>
            <a:pPr lvl="1">
              <a:spcBef>
                <a:spcPct val="50000"/>
              </a:spcBef>
              <a:buFont typeface="Marlett" pitchFamily="2" charset="2"/>
              <a:buNone/>
            </a:pPr>
            <a:endParaRPr lang="en-US" sz="1200" dirty="0"/>
          </a:p>
          <a:p>
            <a:pPr lvl="1">
              <a:spcBef>
                <a:spcPct val="50000"/>
              </a:spcBef>
              <a:buFont typeface="Marlett" pitchFamily="2" charset="2"/>
              <a:buChar char="4"/>
            </a:pPr>
            <a:r>
              <a:rPr lang="en-US" sz="1200" dirty="0"/>
              <a:t>50% chance to get $10 million  </a:t>
            </a:r>
            <a:r>
              <a:rPr lang="en-US" sz="1200" dirty="0">
                <a:sym typeface="Symbol" pitchFamily="18" charset="2"/>
              </a:rPr>
              <a:t>  $5.5 million more than expected</a:t>
            </a:r>
          </a:p>
          <a:p>
            <a:pPr lvl="1">
              <a:spcBef>
                <a:spcPct val="50000"/>
              </a:spcBef>
              <a:buFont typeface="Marlett" pitchFamily="2" charset="2"/>
              <a:buChar char="4"/>
            </a:pPr>
            <a:r>
              <a:rPr lang="en-US" sz="1200" dirty="0"/>
              <a:t>50% chance to lose $1 million  </a:t>
            </a:r>
            <a:r>
              <a:rPr lang="en-US" sz="1200" dirty="0">
                <a:sym typeface="Symbol" pitchFamily="18" charset="2"/>
              </a:rPr>
              <a:t>  $5.5 million less than expected</a:t>
            </a:r>
            <a:endParaRPr lang="en-US" sz="1200" i="1" dirty="0">
              <a:latin typeface="Cambria Math"/>
              <a:sym typeface="Symbol" pitchFamily="18" charset="2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68278-67F4-B865-863B-120EE2C5D4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03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0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57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BCFF8-B81A-8D01-7ECB-A6B7A9FBC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C2BF0F-40E5-3CAE-2EA0-3C99AE924E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F89009-DEDF-DA59-79C1-41C90C95C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4A661-4E23-7657-B62B-C12F868808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95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F9099-4CD3-3942-46CA-198E108ED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CF0E58-D8AB-E1F9-B73D-D7366F025B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6FA12C-2AE2-5878-9BC5-A55899D148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A1EC6-3281-9279-5746-5B15B8ABCB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408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76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1684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79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2045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26FCC-68DA-9A72-1F3C-F988279CC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CCDE54-A8A9-3B09-C1F6-F1C5F8CD71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9AF584-9AEF-A84C-BA79-64D08CC3A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0C1A4-3D43-FA9B-A03C-A6BB381738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176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44147-C405-0471-D3DC-4B7184681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E7A5FB-DCA1-A95D-9104-80C8CC6543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B456C4-2C73-BB78-B60E-529FA63F5C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E6365-292B-3D23-0A75-C193A82DCD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978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570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7A549-EA3C-EAEB-3AC9-58E476752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B8A09E-E598-5BF5-EAF1-EFA0CC2B35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2955C0-5C01-C091-4A63-798064D40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1B716-E53A-85AC-7381-508EF49ACF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997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DA24D-AAF3-C4F9-DDAC-0A42970E2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7E43AE-584F-9257-B594-0100E7E130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BBE087-FF48-B9A3-59D0-9D3C00E6D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7AED0-1776-DB5D-9705-755316D05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607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FDF17-1255-B317-C9BE-2B2A24606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2A8B37-7BB1-6232-B878-5F60E66327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3D43B8-FC63-6F34-3298-D4827E0174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2646E-785F-6123-872D-856EF2E516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55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383DE-B780-106D-DD4E-E89526D45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5007B4-998D-DBCA-FA10-AC9B0BB7B8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383D98-805C-6FAF-60C2-8921E2824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96EC9-8308-E8AA-4CD5-FE0FED068E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8028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64A44-9948-04F6-4065-8F0845B2A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9F57EA-0A2C-0FE6-DEEA-49FFF488AE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07F8F1-F9B0-9C59-FD78-64BB90E2B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BE4BB-1792-2D5E-FE66-712DE1F70A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065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8ED88-97E8-9993-BFF8-58FB36A9A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FBF8DC-4E0F-AF38-280C-BEF8BAD84F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EDEC07-27AE-8EB3-3D32-BE8F6A6C5A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D22CA-A6AF-4256-08B0-2317D96CE1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2508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0E484-891D-D430-C60E-01C28F504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5D4210-738C-6500-6412-C48013662E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10A3BB-A247-F84C-4D6F-07E6149316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D4724-E4E4-6803-FEE8-F14F83782B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2922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68523-D17A-7D4E-A21F-0026DDDF0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538992-6161-57CE-AAC4-499F78EC20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9D729D-8EFC-C362-F06C-981AC69A0D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00D68-BC05-440C-B22D-15E4098875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23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C237C-2F76-5DB4-43E3-235F1528A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4EE63A-8B0F-D965-1A31-9E65C4D6FB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097F70-9E1A-601F-8EB0-4523848D3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D5E35-03C5-EB6C-BAEC-79E1004B5E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4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62781-1E53-C70C-15E7-F3B0C753C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097901-95A7-D280-3537-5CEEDC31B2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7BC15A-38F2-06C8-32DD-048CED2DBF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53747-C1A0-C90B-AFCF-77A9BDA608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4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C7BE5-69B8-6AFB-5DCE-45D0CAE8D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2825A9-8572-FBFC-39E7-A2FDBF6786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CCB35B-4BF7-C353-D8B1-00BABE0E42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1BFC5-CC4C-0074-BD2B-8DC9BC79EB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23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 err="1">
                <a:latin typeface="Cambria Math" pitchFamily="18" charset="0"/>
              </a:rPr>
              <a:t>Boardwriting</a:t>
            </a:r>
            <a:r>
              <a:rPr lang="en-US" sz="1200" dirty="0">
                <a:latin typeface="Cambria Math" pitchFamily="18" charset="0"/>
              </a:rPr>
              <a:t>:  of a probability tree: </a:t>
            </a:r>
          </a:p>
          <a:p>
            <a:pPr>
              <a:spcBef>
                <a:spcPct val="50000"/>
              </a:spcBef>
            </a:pPr>
            <a:endParaRPr lang="en-US" sz="1200" dirty="0">
              <a:latin typeface="Cambria Math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200" dirty="0">
                <a:latin typeface="Cambria Math" pitchFamily="18" charset="0"/>
              </a:rPr>
              <a:t>X leads to two branches: </a:t>
            </a:r>
          </a:p>
          <a:p>
            <a:pPr marL="228600" indent="-228600">
              <a:spcBef>
                <a:spcPct val="50000"/>
              </a:spcBef>
              <a:buAutoNum type="arabicParenBoth"/>
            </a:pPr>
            <a:r>
              <a:rPr lang="en-US" sz="1200" dirty="0">
                <a:latin typeface="Cambria Math" pitchFamily="18" charset="0"/>
              </a:rPr>
              <a:t>On the upper side of the branches:  (Event A: X=10) and (Event B: X=-1)</a:t>
            </a:r>
          </a:p>
          <a:p>
            <a:pPr marL="228600" indent="-228600">
              <a:spcBef>
                <a:spcPct val="50000"/>
              </a:spcBef>
              <a:buAutoNum type="arabicParenBoth"/>
            </a:pPr>
            <a:r>
              <a:rPr lang="en-US" sz="1200" dirty="0">
                <a:latin typeface="Cambria Math" pitchFamily="18" charset="0"/>
              </a:rPr>
              <a:t>On the lower side of the branches: P(event A) = P(X=10) = ½,  P(event B)=P(X=-1) = ½ </a:t>
            </a:r>
          </a:p>
          <a:p>
            <a:pPr marL="228600" indent="-228600">
              <a:spcBef>
                <a:spcPct val="50000"/>
              </a:spcBef>
              <a:buAutoNum type="arabicParenBoth"/>
            </a:pPr>
            <a:r>
              <a:rPr lang="en-US" sz="1200" dirty="0">
                <a:latin typeface="Cambria Math" pitchFamily="18" charset="0"/>
              </a:rPr>
              <a:t>Add small downward arrows to say that 10 is x1, and -1 is x2</a:t>
            </a:r>
          </a:p>
          <a:p>
            <a:pPr marL="228600" indent="-228600">
              <a:spcBef>
                <a:spcPct val="50000"/>
              </a:spcBef>
              <a:buAutoNum type="arabicParenBoth"/>
            </a:pPr>
            <a:endParaRPr lang="en-US" sz="1200" dirty="0">
              <a:latin typeface="Cambria Math" pitchFamily="18" charset="0"/>
            </a:endParaRPr>
          </a:p>
          <a:p>
            <a:pPr marL="228600" indent="-228600">
              <a:spcBef>
                <a:spcPct val="50000"/>
              </a:spcBef>
              <a:buAutoNum type="arabicParenBoth"/>
            </a:pPr>
            <a:endParaRPr lang="en-US" sz="1200" dirty="0">
              <a:latin typeface="Cambria Math" pitchFamily="18" charset="0"/>
            </a:endParaRPr>
          </a:p>
          <a:p>
            <a:pPr marL="228600" indent="-228600">
              <a:spcBef>
                <a:spcPct val="50000"/>
              </a:spcBef>
              <a:buAutoNum type="arabicParenBoth"/>
            </a:pPr>
            <a:endParaRPr lang="en-US" sz="1200" dirty="0">
              <a:latin typeface="Cambria Math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200" dirty="0">
                <a:latin typeface="Cambria Math" pitchFamily="18" charset="0"/>
              </a:rPr>
              <a:t>But you are not guaranteed $4.5 million! To see why: </a:t>
            </a:r>
          </a:p>
          <a:p>
            <a:pPr lvl="1">
              <a:spcBef>
                <a:spcPct val="50000"/>
              </a:spcBef>
              <a:buFont typeface="Marlett" pitchFamily="2" charset="2"/>
              <a:buNone/>
            </a:pPr>
            <a:endParaRPr lang="en-US" sz="1200" dirty="0"/>
          </a:p>
          <a:p>
            <a:pPr lvl="1">
              <a:spcBef>
                <a:spcPct val="50000"/>
              </a:spcBef>
              <a:buFont typeface="Marlett" pitchFamily="2" charset="2"/>
              <a:buChar char="4"/>
            </a:pPr>
            <a:r>
              <a:rPr lang="en-US" sz="1200" dirty="0"/>
              <a:t>50% chance to get $10 million  </a:t>
            </a:r>
            <a:r>
              <a:rPr lang="en-US" sz="1200" dirty="0">
                <a:sym typeface="Symbol" pitchFamily="18" charset="2"/>
              </a:rPr>
              <a:t>  $5.5 million more than expected</a:t>
            </a:r>
          </a:p>
          <a:p>
            <a:pPr lvl="1">
              <a:spcBef>
                <a:spcPct val="50000"/>
              </a:spcBef>
              <a:buFont typeface="Marlett" pitchFamily="2" charset="2"/>
              <a:buChar char="4"/>
            </a:pPr>
            <a:r>
              <a:rPr lang="en-US" sz="1200" dirty="0"/>
              <a:t>50% chance to lose $1 million  </a:t>
            </a:r>
            <a:r>
              <a:rPr lang="en-US" sz="1200" dirty="0">
                <a:sym typeface="Symbol" pitchFamily="18" charset="2"/>
              </a:rPr>
              <a:t>  $5.5 million less than expected</a:t>
            </a:r>
            <a:endParaRPr lang="en-US" sz="1200" i="1" dirty="0">
              <a:latin typeface="Cambria Math"/>
              <a:sym typeface="Symbol" pitchFamily="18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051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ABD19-0298-6081-FA1D-99A1DA83C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13B578-E379-C4C9-28EB-DA27925AE3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BB84A1-1634-64C1-E110-88B7E3F497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 err="1">
                <a:latin typeface="Cambria Math" pitchFamily="18" charset="0"/>
              </a:rPr>
              <a:t>Boardwriting</a:t>
            </a:r>
            <a:r>
              <a:rPr lang="en-US" sz="1200" dirty="0">
                <a:latin typeface="Cambria Math" pitchFamily="18" charset="0"/>
              </a:rPr>
              <a:t>:  of a probability tree: </a:t>
            </a:r>
          </a:p>
          <a:p>
            <a:pPr>
              <a:spcBef>
                <a:spcPct val="50000"/>
              </a:spcBef>
            </a:pPr>
            <a:endParaRPr lang="en-US" sz="1200" dirty="0">
              <a:latin typeface="Cambria Math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200" dirty="0">
                <a:latin typeface="Cambria Math" pitchFamily="18" charset="0"/>
              </a:rPr>
              <a:t>X leads to two branches: </a:t>
            </a:r>
          </a:p>
          <a:p>
            <a:pPr marL="228600" indent="-228600">
              <a:spcBef>
                <a:spcPct val="50000"/>
              </a:spcBef>
              <a:buAutoNum type="arabicParenBoth"/>
            </a:pPr>
            <a:r>
              <a:rPr lang="en-US" sz="1200" dirty="0">
                <a:latin typeface="Cambria Math" pitchFamily="18" charset="0"/>
              </a:rPr>
              <a:t>On the upper side of the branches:  (Event A: X=10) and (Event B: X=-1)</a:t>
            </a:r>
          </a:p>
          <a:p>
            <a:pPr marL="228600" indent="-228600">
              <a:spcBef>
                <a:spcPct val="50000"/>
              </a:spcBef>
              <a:buAutoNum type="arabicParenBoth"/>
            </a:pPr>
            <a:r>
              <a:rPr lang="en-US" sz="1200" dirty="0">
                <a:latin typeface="Cambria Math" pitchFamily="18" charset="0"/>
              </a:rPr>
              <a:t>On the lower side of the branches: P(event A) = P(X=10) = ½,  P(event B)=P(X=-1) = ½ </a:t>
            </a:r>
          </a:p>
          <a:p>
            <a:pPr marL="228600" indent="-228600">
              <a:spcBef>
                <a:spcPct val="50000"/>
              </a:spcBef>
              <a:buAutoNum type="arabicParenBoth"/>
            </a:pPr>
            <a:r>
              <a:rPr lang="en-US" sz="1200" dirty="0">
                <a:latin typeface="Cambria Math" pitchFamily="18" charset="0"/>
              </a:rPr>
              <a:t>Add small downward arrows to say that 10 is x1, and -1 is x2</a:t>
            </a:r>
          </a:p>
          <a:p>
            <a:pPr marL="228600" indent="-228600">
              <a:spcBef>
                <a:spcPct val="50000"/>
              </a:spcBef>
              <a:buAutoNum type="arabicParenBoth"/>
            </a:pPr>
            <a:endParaRPr lang="en-US" sz="1200" dirty="0">
              <a:latin typeface="Cambria Math" pitchFamily="18" charset="0"/>
            </a:endParaRPr>
          </a:p>
          <a:p>
            <a:pPr marL="228600" indent="-228600">
              <a:spcBef>
                <a:spcPct val="50000"/>
              </a:spcBef>
              <a:buAutoNum type="arabicParenBoth"/>
            </a:pPr>
            <a:endParaRPr lang="en-US" sz="1200" dirty="0">
              <a:latin typeface="Cambria Math" pitchFamily="18" charset="0"/>
            </a:endParaRPr>
          </a:p>
          <a:p>
            <a:pPr marL="228600" indent="-228600">
              <a:spcBef>
                <a:spcPct val="50000"/>
              </a:spcBef>
              <a:buAutoNum type="arabicParenBoth"/>
            </a:pPr>
            <a:endParaRPr lang="en-US" sz="1200" dirty="0">
              <a:latin typeface="Cambria Math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200" dirty="0">
                <a:latin typeface="Cambria Math" pitchFamily="18" charset="0"/>
              </a:rPr>
              <a:t>But you are not guaranteed $4.5 million! To see why: </a:t>
            </a:r>
          </a:p>
          <a:p>
            <a:pPr lvl="1">
              <a:spcBef>
                <a:spcPct val="50000"/>
              </a:spcBef>
              <a:buFont typeface="Marlett" pitchFamily="2" charset="2"/>
              <a:buNone/>
            </a:pPr>
            <a:endParaRPr lang="en-US" sz="1200" dirty="0"/>
          </a:p>
          <a:p>
            <a:pPr lvl="1">
              <a:spcBef>
                <a:spcPct val="50000"/>
              </a:spcBef>
              <a:buFont typeface="Marlett" pitchFamily="2" charset="2"/>
              <a:buChar char="4"/>
            </a:pPr>
            <a:r>
              <a:rPr lang="en-US" sz="1200" dirty="0"/>
              <a:t>50% chance to get $10 million  </a:t>
            </a:r>
            <a:r>
              <a:rPr lang="en-US" sz="1200" dirty="0">
                <a:sym typeface="Symbol" pitchFamily="18" charset="2"/>
              </a:rPr>
              <a:t>  $5.5 million more than expected</a:t>
            </a:r>
          </a:p>
          <a:p>
            <a:pPr lvl="1">
              <a:spcBef>
                <a:spcPct val="50000"/>
              </a:spcBef>
              <a:buFont typeface="Marlett" pitchFamily="2" charset="2"/>
              <a:buChar char="4"/>
            </a:pPr>
            <a:r>
              <a:rPr lang="en-US" sz="1200" dirty="0"/>
              <a:t>50% chance to lose $1 million  </a:t>
            </a:r>
            <a:r>
              <a:rPr lang="en-US" sz="1200" dirty="0">
                <a:sym typeface="Symbol" pitchFamily="18" charset="2"/>
              </a:rPr>
              <a:t>  $5.5 million less than expected</a:t>
            </a:r>
            <a:endParaRPr lang="en-US" sz="1200" i="1" dirty="0">
              <a:latin typeface="Cambria Math"/>
              <a:sym typeface="Symbol" pitchFamily="18" charset="2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287FB-68A9-DF53-22AF-631D0EA5F8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93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9D16C-6C11-D8CD-0EBD-75A0B1D9E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9850FF-A7C2-5B70-D58A-D924A5C5B5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BCC780-3696-A3F0-C8E4-C5039F0110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 err="1">
                <a:latin typeface="Cambria Math" pitchFamily="18" charset="0"/>
              </a:rPr>
              <a:t>Boardwriting</a:t>
            </a:r>
            <a:r>
              <a:rPr lang="en-US" sz="1200" dirty="0">
                <a:latin typeface="Cambria Math" pitchFamily="18" charset="0"/>
              </a:rPr>
              <a:t>:  of a probability tree: </a:t>
            </a:r>
          </a:p>
          <a:p>
            <a:pPr>
              <a:spcBef>
                <a:spcPct val="50000"/>
              </a:spcBef>
            </a:pPr>
            <a:endParaRPr lang="en-US" sz="1200" dirty="0">
              <a:latin typeface="Cambria Math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200" dirty="0">
                <a:latin typeface="Cambria Math" pitchFamily="18" charset="0"/>
              </a:rPr>
              <a:t>X leads to two branches: </a:t>
            </a:r>
          </a:p>
          <a:p>
            <a:pPr marL="228600" indent="-228600">
              <a:spcBef>
                <a:spcPct val="50000"/>
              </a:spcBef>
              <a:buAutoNum type="arabicParenBoth"/>
            </a:pPr>
            <a:r>
              <a:rPr lang="en-US" sz="1200" dirty="0">
                <a:latin typeface="Cambria Math" pitchFamily="18" charset="0"/>
              </a:rPr>
              <a:t>On the upper side of the branches:  (Event A: X=10) and (Event B: X=-1)</a:t>
            </a:r>
          </a:p>
          <a:p>
            <a:pPr marL="228600" indent="-228600">
              <a:spcBef>
                <a:spcPct val="50000"/>
              </a:spcBef>
              <a:buAutoNum type="arabicParenBoth"/>
            </a:pPr>
            <a:r>
              <a:rPr lang="en-US" sz="1200" dirty="0">
                <a:latin typeface="Cambria Math" pitchFamily="18" charset="0"/>
              </a:rPr>
              <a:t>On the lower side of the branches: P(event A) = P(X=10) = ½,  P(event B)=P(X=-1) = ½ </a:t>
            </a:r>
          </a:p>
          <a:p>
            <a:pPr marL="228600" indent="-228600">
              <a:spcBef>
                <a:spcPct val="50000"/>
              </a:spcBef>
              <a:buAutoNum type="arabicParenBoth"/>
            </a:pPr>
            <a:r>
              <a:rPr lang="en-US" sz="1200" dirty="0">
                <a:latin typeface="Cambria Math" pitchFamily="18" charset="0"/>
              </a:rPr>
              <a:t>Add small downward arrows to say that 10 is x1, and -1 is x2</a:t>
            </a:r>
          </a:p>
          <a:p>
            <a:pPr marL="228600" indent="-228600">
              <a:spcBef>
                <a:spcPct val="50000"/>
              </a:spcBef>
              <a:buAutoNum type="arabicParenBoth"/>
            </a:pPr>
            <a:endParaRPr lang="en-US" sz="1200" dirty="0">
              <a:latin typeface="Cambria Math" pitchFamily="18" charset="0"/>
            </a:endParaRPr>
          </a:p>
          <a:p>
            <a:pPr marL="228600" indent="-228600">
              <a:spcBef>
                <a:spcPct val="50000"/>
              </a:spcBef>
              <a:buAutoNum type="arabicParenBoth"/>
            </a:pPr>
            <a:endParaRPr lang="en-US" sz="1200" dirty="0">
              <a:latin typeface="Cambria Math" pitchFamily="18" charset="0"/>
            </a:endParaRPr>
          </a:p>
          <a:p>
            <a:pPr marL="228600" indent="-228600">
              <a:spcBef>
                <a:spcPct val="50000"/>
              </a:spcBef>
              <a:buAutoNum type="arabicParenBoth"/>
            </a:pPr>
            <a:endParaRPr lang="en-US" sz="1200" dirty="0">
              <a:latin typeface="Cambria Math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200" dirty="0">
                <a:latin typeface="Cambria Math" pitchFamily="18" charset="0"/>
              </a:rPr>
              <a:t>But you are not guaranteed $4.5 million! To see why: </a:t>
            </a:r>
          </a:p>
          <a:p>
            <a:pPr lvl="1">
              <a:spcBef>
                <a:spcPct val="50000"/>
              </a:spcBef>
              <a:buFont typeface="Marlett" pitchFamily="2" charset="2"/>
              <a:buNone/>
            </a:pPr>
            <a:endParaRPr lang="en-US" sz="1200" dirty="0"/>
          </a:p>
          <a:p>
            <a:pPr lvl="1">
              <a:spcBef>
                <a:spcPct val="50000"/>
              </a:spcBef>
              <a:buFont typeface="Marlett" pitchFamily="2" charset="2"/>
              <a:buChar char="4"/>
            </a:pPr>
            <a:r>
              <a:rPr lang="en-US" sz="1200" dirty="0"/>
              <a:t>50% chance to get $10 million  </a:t>
            </a:r>
            <a:r>
              <a:rPr lang="en-US" sz="1200" dirty="0">
                <a:sym typeface="Symbol" pitchFamily="18" charset="2"/>
              </a:rPr>
              <a:t>  $5.5 million more than expected</a:t>
            </a:r>
          </a:p>
          <a:p>
            <a:pPr lvl="1">
              <a:spcBef>
                <a:spcPct val="50000"/>
              </a:spcBef>
              <a:buFont typeface="Marlett" pitchFamily="2" charset="2"/>
              <a:buChar char="4"/>
            </a:pPr>
            <a:r>
              <a:rPr lang="en-US" sz="1200" dirty="0"/>
              <a:t>50% chance to lose $1 million  </a:t>
            </a:r>
            <a:r>
              <a:rPr lang="en-US" sz="1200" dirty="0">
                <a:sym typeface="Symbol" pitchFamily="18" charset="2"/>
              </a:rPr>
              <a:t>  $5.5 million less than expected</a:t>
            </a:r>
            <a:endParaRPr lang="en-US" sz="1200" i="1" dirty="0">
              <a:latin typeface="Cambria Math"/>
              <a:sym typeface="Symbol" pitchFamily="18" charset="2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2229F-BCB4-178B-3EB2-A33375B3C0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139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6500F-C40B-8F83-86DB-408C2B7FD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33810-E930-1EA9-F2B9-0FB3A91E1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D565F-7C7C-0132-D732-43171202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6C4A-B125-9244-A612-65D36E398983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F187F-4EF9-635A-A925-2BFB54E28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55F6-8C86-BCAE-A21C-71E25BF5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4555-0820-BF4B-A22A-C2B94D0F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2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12AA-87EA-97D9-3F49-59931C04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0CA3D-46CE-BF4E-182F-6FDBFA18B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6077B-C994-5E01-3E12-9E88F9FE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6C4A-B125-9244-A612-65D36E398983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DC423-63C4-D756-84BC-E5B9E103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0BC21-9CF7-BF28-D9EA-3D888BD4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4555-0820-BF4B-A22A-C2B94D0F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20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F657E-514E-06ED-C7AC-0DDA1D4ED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5419B-BEB9-520E-2D2E-9DA956C06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DBA26-F752-BAC8-4672-FE53C45C9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6C4A-B125-9244-A612-65D36E398983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15F14-51E6-40D3-FD74-E4E9797D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9CF80-FCEC-7236-3C2C-BC577FB8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4555-0820-BF4B-A22A-C2B94D0F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5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6AD9-66E2-7760-1A31-48309A882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3E4F4-A3F9-2356-2372-B6DD5048B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BD493-7628-C780-83A6-28113EAF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6C4A-B125-9244-A612-65D36E398983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81958-EEAF-C03D-829D-B4AF326D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D0820-7065-D87A-2006-2F277AF7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4555-0820-BF4B-A22A-C2B94D0F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5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F150-7890-C9B5-BE96-877F56A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8ED0C-6BCD-8A3E-1DD4-5D1ABF2A2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D8894-F35A-B952-18C5-92FB8B9B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6C4A-B125-9244-A612-65D36E398983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3CBD-C173-B2BE-AFCE-976480D94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6FFB0-5B74-7B5F-5D43-134E9828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4555-0820-BF4B-A22A-C2B94D0F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0CF1-766F-0CF2-38F6-2060E18C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13665-8AB8-58EE-4885-37703EC59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F1AC5-ADE5-9100-A1D8-5E123EA46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EE37A-2865-A041-761A-1C4D72A0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6C4A-B125-9244-A612-65D36E398983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43939-29C4-6AED-C2D5-40E9B7D0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6D3E6-009A-4FD6-DF46-DA6A9F9E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4555-0820-BF4B-A22A-C2B94D0F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8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2D6D-D296-D67E-93ED-232097C1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AF3F7-3189-71D7-63E3-CCC2F07CE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21444-D7F7-90A1-8CCB-C58CF3699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8F24DA-B817-967C-F3D4-ECB220D79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FF36A8-CE09-5E14-C517-65673E2C7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544B45-ED48-715E-8CE7-1B05D8D6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6C4A-B125-9244-A612-65D36E398983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A7944B-FD72-8D3F-0D9A-50BB08CC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DCCF9-B3C8-6406-ED7F-837175C6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4555-0820-BF4B-A22A-C2B94D0F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0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D5DA-71D9-C164-AE13-0410D4B9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438C09-7975-8FC8-F7BE-2EFBA8C4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6C4A-B125-9244-A612-65D36E398983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DAD7D-5C42-F910-F352-B6B05A6FE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71F24-D0B5-E463-2F4E-6CC2B01E4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4555-0820-BF4B-A22A-C2B94D0F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5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F961F0-4AB2-9881-FD81-5CA7B34E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6C4A-B125-9244-A612-65D36E398983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440EFD-1A80-6263-7962-CDD8C009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1B31A-D331-3FF5-3525-1C430767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4555-0820-BF4B-A22A-C2B94D0F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1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462E-B467-3AEE-1F29-B599E6F27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64B8A-79FA-704C-A251-D47E8E6B8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ED6E2-008B-D268-8210-546A8CBCB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A17E1-546F-CFBC-A81A-5A0C2D42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6C4A-B125-9244-A612-65D36E398983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D327E-2AEA-6CCC-0C63-45C079BDB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BF8F1-E78C-F0FC-C92B-69A767C0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4555-0820-BF4B-A22A-C2B94D0F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1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53933-6B19-9DCE-8AE3-DA512570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C462C2-7ADC-35A1-4642-C9CB80597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FA39A-64E1-FCDF-965A-B913D86B9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3C0DA-A4AC-E911-8E3F-BE18E3C2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6C4A-B125-9244-A612-65D36E398983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ED6CE-9446-AAA3-3C6C-67D5F3A7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BE3D2-6B69-D9A4-A9F7-A1BB4E5D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4555-0820-BF4B-A22A-C2B94D0F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2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2B166-DE1E-43FC-A5C0-BAF86D25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6E801-E949-018A-B97B-6BF95CF8E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B5C50-6A0D-4B22-8F66-CC0557883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C66C4A-B125-9244-A612-65D36E398983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4757A-E8A1-8EDA-1FD6-97535C3F1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C62E2-01DA-E6B6-664B-3E06298FB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D34555-0820-BF4B-A22A-C2B94D0F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9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9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9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23.jpe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22.jpe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24.jpeg"/><Relationship Id="rId4" Type="http://schemas.openxmlformats.org/officeDocument/2006/relationships/image" Target="../media/image23.jpeg"/><Relationship Id="rId9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7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3E7C-7306-635C-948D-256160EB1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3594"/>
            <a:ext cx="9144000" cy="969908"/>
          </a:xfrm>
        </p:spPr>
        <p:txBody>
          <a:bodyPr anchor="t"/>
          <a:lstStyle/>
          <a:p>
            <a:r>
              <a:rPr lang="en-US" dirty="0"/>
              <a:t>Basic Statistical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A0610-59D0-B364-01FC-93B74CC3E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13502"/>
            <a:ext cx="12192000" cy="1655762"/>
          </a:xfrm>
        </p:spPr>
        <p:txBody>
          <a:bodyPr>
            <a:normAutofit/>
          </a:bodyPr>
          <a:lstStyle/>
          <a:p>
            <a:r>
              <a:rPr lang="en-US" sz="2800" i="1" dirty="0"/>
              <a:t>Part 2.2 Descriptive Statistics, Random Variables,</a:t>
            </a:r>
          </a:p>
          <a:p>
            <a:r>
              <a:rPr lang="en-US" sz="2800" i="1" dirty="0"/>
              <a:t>Measures of Location / Dispersion</a:t>
            </a:r>
          </a:p>
        </p:txBody>
      </p:sp>
    </p:spTree>
    <p:extLst>
      <p:ext uri="{BB962C8B-B14F-4D97-AF65-F5344CB8AC3E}">
        <p14:creationId xmlns:p14="http://schemas.microsoft.com/office/powerpoint/2010/main" val="2950550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D988A-6447-EB39-B9B0-5E0768DF1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1B6B-5352-5A33-B71E-1999FE92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 anchor="t"/>
          <a:lstStyle/>
          <a:p>
            <a:r>
              <a:rPr lang="en-US" dirty="0"/>
              <a:t>Measures of 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2F59E-2404-11C8-2296-0D9E2A0D3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071"/>
            <a:ext cx="10515600" cy="4541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do we mean by dispersion?</a:t>
            </a:r>
            <a:endParaRPr lang="en-US" sz="2400" dirty="0">
              <a:solidFill>
                <a:srgbClr val="00B0F0"/>
              </a:solidFill>
            </a:endParaRPr>
          </a:p>
          <a:p>
            <a:endParaRPr lang="en-US" sz="700" dirty="0">
              <a:solidFill>
                <a:srgbClr val="00B0F0"/>
              </a:solidFill>
            </a:endParaRPr>
          </a:p>
          <a:p>
            <a:pPr lvl="1"/>
            <a:r>
              <a:rPr lang="en-US" dirty="0"/>
              <a:t>Deviation from the mean</a:t>
            </a:r>
          </a:p>
          <a:p>
            <a:pPr lvl="1"/>
            <a:r>
              <a:rPr lang="en-US" dirty="0"/>
              <a:t>How common is each deviation</a:t>
            </a:r>
            <a:r>
              <a:rPr lang="en-US" sz="1200" dirty="0">
                <a:solidFill>
                  <a:srgbClr val="00B0F0"/>
                </a:solidFill>
              </a:rPr>
              <a:t>	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6D1DD7-C5BF-E467-7FB3-71712ADEA8F6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5156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Q. How spread out is the data?</a:t>
            </a:r>
          </a:p>
        </p:txBody>
      </p:sp>
    </p:spTree>
    <p:extLst>
      <p:ext uri="{BB962C8B-B14F-4D97-AF65-F5344CB8AC3E}">
        <p14:creationId xmlns:p14="http://schemas.microsoft.com/office/powerpoint/2010/main" val="2592511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A462F-3C80-4E97-3FD2-546E3BCAE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C3EC-6020-D3C5-5D61-1A696B2C1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 anchor="t"/>
          <a:lstStyle/>
          <a:p>
            <a:r>
              <a:rPr lang="en-US" dirty="0"/>
              <a:t>Measures of 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BAEC6-5A73-2834-A84C-B66F053BC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071"/>
            <a:ext cx="10515600" cy="4541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do we mean by dispersion?</a:t>
            </a:r>
            <a:endParaRPr lang="en-US" sz="2400" dirty="0">
              <a:solidFill>
                <a:srgbClr val="00B0F0"/>
              </a:solidFill>
            </a:endParaRPr>
          </a:p>
          <a:p>
            <a:endParaRPr lang="en-US" sz="700" dirty="0">
              <a:solidFill>
                <a:srgbClr val="00B0F0"/>
              </a:solidFill>
            </a:endParaRPr>
          </a:p>
          <a:p>
            <a:pPr lvl="1"/>
            <a:r>
              <a:rPr lang="en-US" dirty="0"/>
              <a:t>Deviation from the mean</a:t>
            </a:r>
          </a:p>
          <a:p>
            <a:pPr lvl="1"/>
            <a:r>
              <a:rPr lang="en-US" dirty="0"/>
              <a:t>How common is each deviation</a:t>
            </a:r>
            <a:r>
              <a:rPr lang="en-US" sz="1200" dirty="0">
                <a:solidFill>
                  <a:srgbClr val="00B0F0"/>
                </a:solidFill>
              </a:rPr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Types of measures of dispersion: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Range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Variance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Standard Deviation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697227-B07F-DB4A-890B-344BDC9F3652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5156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Q. How spread out is the data?</a:t>
            </a:r>
          </a:p>
        </p:txBody>
      </p:sp>
    </p:spTree>
    <p:extLst>
      <p:ext uri="{BB962C8B-B14F-4D97-AF65-F5344CB8AC3E}">
        <p14:creationId xmlns:p14="http://schemas.microsoft.com/office/powerpoint/2010/main" val="2366485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DD45E-9960-19F9-CA3A-FFFDC5150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4C0F1-713D-A8AC-0132-382DC706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 anchor="t"/>
          <a:lstStyle/>
          <a:p>
            <a:r>
              <a:rPr lang="en-US" dirty="0"/>
              <a:t>Measures of 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3EE27-D7D6-94C4-5AFA-D1B542A7B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071"/>
            <a:ext cx="10515600" cy="4541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do we mean by dispersion?</a:t>
            </a:r>
            <a:endParaRPr lang="en-US" sz="2400" dirty="0">
              <a:solidFill>
                <a:srgbClr val="00B0F0"/>
              </a:solidFill>
            </a:endParaRPr>
          </a:p>
          <a:p>
            <a:endParaRPr lang="en-US" sz="700" dirty="0">
              <a:solidFill>
                <a:srgbClr val="00B0F0"/>
              </a:solidFill>
            </a:endParaRPr>
          </a:p>
          <a:p>
            <a:pPr lvl="1"/>
            <a:r>
              <a:rPr lang="en-US" dirty="0"/>
              <a:t>Deviation from the mean</a:t>
            </a:r>
          </a:p>
          <a:p>
            <a:pPr lvl="1"/>
            <a:r>
              <a:rPr lang="en-US" dirty="0"/>
              <a:t>How common is each deviation</a:t>
            </a:r>
            <a:r>
              <a:rPr lang="en-US" sz="1200" dirty="0">
                <a:solidFill>
                  <a:srgbClr val="00B0F0"/>
                </a:solidFill>
              </a:rPr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Types of measures of dispersion: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Range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Variance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Standard Deviation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613798-B685-421D-242D-C68D6D1CB7D4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5156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Q. How spread out is the data?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420F5-7F5D-F940-B742-D60939BF1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623" y="1923485"/>
            <a:ext cx="5853193" cy="3965064"/>
          </a:xfrm>
          <a:prstGeom prst="rect">
            <a:avLst/>
          </a:prstGeom>
        </p:spPr>
      </p:pic>
      <p:sp>
        <p:nvSpPr>
          <p:cNvPr id="6" name="Arrow: Right 13">
            <a:extLst>
              <a:ext uri="{FF2B5EF4-FFF2-40B4-BE49-F238E27FC236}">
                <a16:creationId xmlns:a16="http://schemas.microsoft.com/office/drawing/2014/main" id="{802A1DB9-AC00-8662-87DC-5EC9542C5C4C}"/>
              </a:ext>
            </a:extLst>
          </p:cNvPr>
          <p:cNvSpPr/>
          <p:nvPr/>
        </p:nvSpPr>
        <p:spPr>
          <a:xfrm>
            <a:off x="5119044" y="4294335"/>
            <a:ext cx="789335" cy="162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14">
            <a:extLst>
              <a:ext uri="{FF2B5EF4-FFF2-40B4-BE49-F238E27FC236}">
                <a16:creationId xmlns:a16="http://schemas.microsoft.com/office/drawing/2014/main" id="{EBCA6F4E-9934-364E-8086-1295E8CBDC23}"/>
              </a:ext>
            </a:extLst>
          </p:cNvPr>
          <p:cNvSpPr/>
          <p:nvPr/>
        </p:nvSpPr>
        <p:spPr>
          <a:xfrm>
            <a:off x="5141839" y="4827735"/>
            <a:ext cx="789335" cy="162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14685-124B-E586-416F-F46FE9C32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919D-89CC-1E3B-8609-7E1F585A0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 anchor="t"/>
          <a:lstStyle/>
          <a:p>
            <a:r>
              <a:rPr lang="en-US" dirty="0"/>
              <a:t>Measures of Dispersion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5AFF28-714B-2586-93CE-64FC797508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35071"/>
                <a:ext cx="10515600" cy="454189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00B0F0"/>
                    </a:solidFill>
                    <a:latin typeface="+mj-lt"/>
                  </a:rPr>
                  <a:t>Range</a:t>
                </a:r>
                <a:r>
                  <a:rPr lang="en-US" sz="2400" dirty="0">
                    <a:latin typeface="+mj-lt"/>
                  </a:rPr>
                  <a:t>: difference between the largest and smallest value in the data.</a:t>
                </a:r>
              </a:p>
              <a:p>
                <a:pPr marL="0" indent="0">
                  <a:buNone/>
                </a:pPr>
                <a:endParaRPr lang="en-US" sz="24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B0F0"/>
                    </a:solidFill>
                    <a:latin typeface="+mj-lt"/>
                  </a:rPr>
                  <a:t>Variance</a:t>
                </a:r>
                <a:r>
                  <a:rPr lang="en-US" sz="2400" dirty="0">
                    <a:latin typeface="+mj-lt"/>
                  </a:rPr>
                  <a:t>: average </a:t>
                </a:r>
                <a:r>
                  <a:rPr lang="en-US" sz="2400" dirty="0">
                    <a:solidFill>
                      <a:srgbClr val="00B050"/>
                    </a:solidFill>
                    <a:latin typeface="+mj-lt"/>
                  </a:rPr>
                  <a:t>squared</a:t>
                </a:r>
                <a:r>
                  <a:rPr lang="en-US" sz="2400" dirty="0">
                    <a:latin typeface="+mj-lt"/>
                  </a:rPr>
                  <a:t> difference from the mean</a:t>
                </a:r>
              </a:p>
              <a:p>
                <a:pPr lvl="1"/>
                <a:endParaRPr lang="en-US" dirty="0">
                  <a:latin typeface="+mj-lt"/>
                </a:endParaRPr>
              </a:p>
              <a:p>
                <a:pPr marL="342900" lvl="1" indent="0">
                  <a:buNone/>
                </a:pPr>
                <a:r>
                  <a:rPr lang="en-US" dirty="0">
                    <a:latin typeface="+mj-lt"/>
                  </a:rPr>
                  <a:t>	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+mj-lt"/>
                </a:endParaRPr>
              </a:p>
              <a:p>
                <a:pPr marL="342900" lvl="1" indent="0">
                  <a:buNone/>
                </a:pPr>
                <a:endParaRPr lang="en-US" dirty="0">
                  <a:latin typeface="+mj-lt"/>
                </a:endParaRPr>
              </a:p>
              <a:p>
                <a:pPr marL="342900" lvl="1" indent="0">
                  <a:buNone/>
                </a:pPr>
                <a:r>
                  <a:rPr lang="en-US" dirty="0">
                    <a:latin typeface="+mj-lt"/>
                  </a:rPr>
                  <a:t>Variance is nice but the units are squared: </a:t>
                </a:r>
                <a:r>
                  <a:rPr lang="en-US" sz="2400" dirty="0">
                    <a:latin typeface="+mj-lt"/>
                  </a:rPr>
                  <a:t>Unit of variance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original</m:t>
                        </m:r>
                        <m: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unit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400" dirty="0">
                  <a:latin typeface="+mj-lt"/>
                </a:endParaRPr>
              </a:p>
              <a:p>
                <a:pPr marL="342900" lvl="1" indent="0">
                  <a:buNone/>
                </a:pPr>
                <a:r>
                  <a:rPr lang="en-US" dirty="0">
                    <a:latin typeface="+mj-lt"/>
                  </a:rPr>
                  <a:t>	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Eg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ft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5AFF28-714B-2586-93CE-64FC797508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35071"/>
                <a:ext cx="10515600" cy="4541892"/>
              </a:xfrm>
              <a:blipFill>
                <a:blip r:embed="rId2"/>
                <a:stretch>
                  <a:fillRect l="-965" t="-1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9EBE537-29BB-ACD6-1481-2ECE5C1FAA3F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5156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Q. How spread out is the data?</a:t>
            </a:r>
          </a:p>
        </p:txBody>
      </p:sp>
    </p:spTree>
    <p:extLst>
      <p:ext uri="{BB962C8B-B14F-4D97-AF65-F5344CB8AC3E}">
        <p14:creationId xmlns:p14="http://schemas.microsoft.com/office/powerpoint/2010/main" val="3377538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10B06-C029-C12A-3386-60FFC8E30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6606-F708-81B1-642E-87F11E40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 anchor="t"/>
          <a:lstStyle/>
          <a:p>
            <a:r>
              <a:rPr lang="en-US" dirty="0"/>
              <a:t>Measures of Dispersion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EE6EBE-5441-A856-8322-4FF2A9E158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35071"/>
                <a:ext cx="10515600" cy="454189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00B0F0"/>
                    </a:solidFill>
                    <a:latin typeface="+mj-lt"/>
                  </a:rPr>
                  <a:t>Standard Deviation</a:t>
                </a:r>
                <a:r>
                  <a:rPr lang="en-US" sz="2400" dirty="0">
                    <a:latin typeface="+mj-lt"/>
                  </a:rPr>
                  <a:t>: square root of variance.</a:t>
                </a: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pPr marL="342900" lvl="1" indent="0">
                  <a:buNone/>
                </a:pPr>
                <a:r>
                  <a:rPr lang="en-US" dirty="0">
                    <a:latin typeface="+mj-lt"/>
                  </a:rPr>
                  <a:t>	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𝑆𝑡𝐷𝑒𝑣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i="1" dirty="0">
                  <a:latin typeface="+mj-lt"/>
                </a:endParaRPr>
              </a:p>
              <a:p>
                <a:pPr marL="342900" lvl="1" indent="0">
                  <a:buNone/>
                </a:pPr>
                <a:endParaRPr lang="en-US" dirty="0">
                  <a:latin typeface="+mj-lt"/>
                </a:endParaRPr>
              </a:p>
              <a:p>
                <a:pPr marL="342900" lvl="1" indent="0">
                  <a:buNone/>
                </a:pPr>
                <a:r>
                  <a:rPr lang="en-US" dirty="0">
                    <a:latin typeface="+mj-lt"/>
                  </a:rPr>
                  <a:t>Standard deviation is nicer (in some ways) because it’s in the original units. </a:t>
                </a:r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EE6EBE-5441-A856-8322-4FF2A9E158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35071"/>
                <a:ext cx="10515600" cy="4541892"/>
              </a:xfrm>
              <a:blipFill>
                <a:blip r:embed="rId2"/>
                <a:stretch>
                  <a:fillRect l="-965" t="-1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0BE13C2E-477A-65A0-2DF3-11EDAD0A44B4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5156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Q. How spread out is the data?</a:t>
            </a:r>
          </a:p>
        </p:txBody>
      </p:sp>
    </p:spTree>
    <p:extLst>
      <p:ext uri="{BB962C8B-B14F-4D97-AF65-F5344CB8AC3E}">
        <p14:creationId xmlns:p14="http://schemas.microsoft.com/office/powerpoint/2010/main" val="3267791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E4FC9-AAF4-4C01-6127-1BDCDCAB3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A2B1-5B4E-A8EA-69FB-7D589856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 anchor="t"/>
          <a:lstStyle/>
          <a:p>
            <a:r>
              <a:rPr lang="en-US" dirty="0"/>
              <a:t>Summary Statistics: Example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215193-F525-8CE2-E479-EE271D04F990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5156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Q. Summarize the ball drop times from the Empire State Building.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3BAEF9-2B36-566C-FE80-988532F0797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4" t="2397" r="7779" b="4521"/>
          <a:stretch/>
        </p:blipFill>
        <p:spPr>
          <a:xfrm>
            <a:off x="1887692" y="1981200"/>
            <a:ext cx="8416616" cy="472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7EA678-9904-64BC-9C7C-C5140C82D535}"/>
              </a:ext>
            </a:extLst>
          </p:cNvPr>
          <p:cNvCxnSpPr>
            <a:cxnSpLocks/>
          </p:cNvCxnSpPr>
          <p:nvPr/>
        </p:nvCxnSpPr>
        <p:spPr>
          <a:xfrm flipV="1">
            <a:off x="6395720" y="2239505"/>
            <a:ext cx="0" cy="41457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3C795FD-0260-C3E1-2311-CAE287271D12}"/>
              </a:ext>
            </a:extLst>
          </p:cNvPr>
          <p:cNvSpPr txBox="1"/>
          <p:nvPr/>
        </p:nvSpPr>
        <p:spPr>
          <a:xfrm>
            <a:off x="5268841" y="1642646"/>
            <a:ext cx="2253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FF0000"/>
                </a:solidFill>
                <a:latin typeface="+mj-lt"/>
              </a:rPr>
              <a:t>Mean = 8.9 sec</a:t>
            </a:r>
          </a:p>
        </p:txBody>
      </p:sp>
    </p:spTree>
    <p:extLst>
      <p:ext uri="{BB962C8B-B14F-4D97-AF65-F5344CB8AC3E}">
        <p14:creationId xmlns:p14="http://schemas.microsoft.com/office/powerpoint/2010/main" val="103296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391BE-C532-7AE5-E4BC-D09D8B507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B1E77-5670-8872-1952-54591BCA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 anchor="t"/>
          <a:lstStyle/>
          <a:p>
            <a:r>
              <a:rPr lang="en-US" dirty="0"/>
              <a:t>Summary Statistics: Example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0BF757-C6C1-4E9B-EF28-25A1485980B4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5156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Q. Summarize the ball drop times from the Empire State Building.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04585A-6E93-2666-B8CB-A50456F23F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4" t="2397" r="7779" b="4521"/>
          <a:stretch/>
        </p:blipFill>
        <p:spPr>
          <a:xfrm>
            <a:off x="1887692" y="1981200"/>
            <a:ext cx="8416616" cy="472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9EEB18-3CF2-425A-74C5-0FCA29F63E80}"/>
              </a:ext>
            </a:extLst>
          </p:cNvPr>
          <p:cNvSpPr txBox="1"/>
          <p:nvPr/>
        </p:nvSpPr>
        <p:spPr>
          <a:xfrm>
            <a:off x="5268841" y="1642646"/>
            <a:ext cx="2253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FF0000"/>
                </a:solidFill>
                <a:latin typeface="+mj-lt"/>
              </a:rPr>
              <a:t>Mean = 8.9 sec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EBC000-7C9F-75FD-7588-70D9344AAA81}"/>
              </a:ext>
            </a:extLst>
          </p:cNvPr>
          <p:cNvCxnSpPr>
            <a:cxnSpLocks/>
          </p:cNvCxnSpPr>
          <p:nvPr/>
        </p:nvCxnSpPr>
        <p:spPr>
          <a:xfrm flipV="1">
            <a:off x="6395720" y="2239505"/>
            <a:ext cx="0" cy="41457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A928E12-C1CE-597C-B0AA-D27980D5340D}"/>
              </a:ext>
            </a:extLst>
          </p:cNvPr>
          <p:cNvCxnSpPr>
            <a:cxnSpLocks/>
          </p:cNvCxnSpPr>
          <p:nvPr/>
        </p:nvCxnSpPr>
        <p:spPr>
          <a:xfrm flipV="1">
            <a:off x="5257800" y="2236230"/>
            <a:ext cx="0" cy="4118022"/>
          </a:xfrm>
          <a:prstGeom prst="line">
            <a:avLst/>
          </a:prstGeom>
          <a:ln w="38100">
            <a:solidFill>
              <a:srgbClr val="69F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C42BA9-7D5E-51C2-2962-6F9A3184D00A}"/>
              </a:ext>
            </a:extLst>
          </p:cNvPr>
          <p:cNvCxnSpPr>
            <a:cxnSpLocks/>
          </p:cNvCxnSpPr>
          <p:nvPr/>
        </p:nvCxnSpPr>
        <p:spPr>
          <a:xfrm flipH="1" flipV="1">
            <a:off x="7576344" y="2236230"/>
            <a:ext cx="1" cy="4126468"/>
          </a:xfrm>
          <a:prstGeom prst="line">
            <a:avLst/>
          </a:prstGeom>
          <a:ln w="38100">
            <a:solidFill>
              <a:srgbClr val="69F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67CC70-9C6F-CA78-17C1-E56D31E0DF19}"/>
                  </a:ext>
                </a:extLst>
              </p:cNvPr>
              <p:cNvSpPr txBox="1"/>
              <p:nvPr/>
            </p:nvSpPr>
            <p:spPr>
              <a:xfrm>
                <a:off x="5135882" y="4854357"/>
                <a:ext cx="137159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>
                          <a:solidFill>
                            <a:srgbClr val="69F34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3000" dirty="0">
                  <a:solidFill>
                    <a:srgbClr val="69F343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67CC70-9C6F-CA78-17C1-E56D31E0D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882" y="4854357"/>
                <a:ext cx="137159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88D283-12FC-AA61-9C80-2C6F8ED56F82}"/>
                  </a:ext>
                </a:extLst>
              </p:cNvPr>
              <p:cNvSpPr txBox="1"/>
              <p:nvPr/>
            </p:nvSpPr>
            <p:spPr>
              <a:xfrm>
                <a:off x="6309359" y="4862394"/>
                <a:ext cx="137159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>
                          <a:solidFill>
                            <a:srgbClr val="69F34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3000" dirty="0">
                  <a:solidFill>
                    <a:srgbClr val="69F343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88D283-12FC-AA61-9C80-2C6F8ED56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359" y="4862394"/>
                <a:ext cx="137159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7696E4-64DF-D59A-6FC5-28B703AB3C4A}"/>
              </a:ext>
            </a:extLst>
          </p:cNvPr>
          <p:cNvCxnSpPr>
            <a:cxnSpLocks/>
          </p:cNvCxnSpPr>
          <p:nvPr/>
        </p:nvCxnSpPr>
        <p:spPr>
          <a:xfrm>
            <a:off x="5364480" y="5395655"/>
            <a:ext cx="838200" cy="0"/>
          </a:xfrm>
          <a:prstGeom prst="line">
            <a:avLst/>
          </a:prstGeom>
          <a:ln w="53975">
            <a:solidFill>
              <a:srgbClr val="69F343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060E81-E4B0-F7E3-3F8B-0390C1C05A3B}"/>
              </a:ext>
            </a:extLst>
          </p:cNvPr>
          <p:cNvCxnSpPr>
            <a:cxnSpLocks/>
          </p:cNvCxnSpPr>
          <p:nvPr/>
        </p:nvCxnSpPr>
        <p:spPr>
          <a:xfrm>
            <a:off x="6527799" y="5393115"/>
            <a:ext cx="891070" cy="0"/>
          </a:xfrm>
          <a:prstGeom prst="line">
            <a:avLst/>
          </a:prstGeom>
          <a:ln w="53975">
            <a:solidFill>
              <a:srgbClr val="69F343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F0A846-CDAF-238C-0609-442C1225C5CE}"/>
                  </a:ext>
                </a:extLst>
              </p:cNvPr>
              <p:cNvSpPr txBox="1"/>
              <p:nvPr/>
            </p:nvSpPr>
            <p:spPr>
              <a:xfrm>
                <a:off x="6828164" y="1866898"/>
                <a:ext cx="14963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i="1" dirty="0">
                    <a:solidFill>
                      <a:srgbClr val="00B050"/>
                    </a:solidFill>
                    <a:latin typeface="+mj-lt"/>
                  </a:rPr>
                  <a:t> = 0.6 sec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F0A846-CDAF-238C-0609-442C1225C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164" y="1866898"/>
                <a:ext cx="1496361" cy="369332"/>
              </a:xfrm>
              <a:prstGeom prst="rect">
                <a:avLst/>
              </a:prstGeom>
              <a:blipFill>
                <a:blip r:embed="rId5"/>
                <a:stretch>
                  <a:fillRect t="-6452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22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10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DC040-D518-0776-74DC-1EF959C4E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53A8C-2F94-8D4B-30E2-56B314723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 anchor="t"/>
          <a:lstStyle/>
          <a:p>
            <a:r>
              <a:rPr lang="en-US" dirty="0"/>
              <a:t>Summary Statistics: Example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96B39C-36E8-57B5-95F7-0C0B313CBB35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5156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Q. Summarize the ball drop times from the Empire State Building.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D53CDB-1689-8CAA-65DF-ED237798B5A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4" t="2397" r="7779" b="4521"/>
          <a:stretch/>
        </p:blipFill>
        <p:spPr>
          <a:xfrm>
            <a:off x="1887692" y="1981200"/>
            <a:ext cx="8416616" cy="472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BB3445-86C6-84C3-6A35-96300E41EA1E}"/>
              </a:ext>
            </a:extLst>
          </p:cNvPr>
          <p:cNvSpPr txBox="1"/>
          <p:nvPr/>
        </p:nvSpPr>
        <p:spPr>
          <a:xfrm>
            <a:off x="5268841" y="1642646"/>
            <a:ext cx="2253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FF0000"/>
                </a:solidFill>
                <a:latin typeface="+mj-lt"/>
              </a:rPr>
              <a:t>Mean = 8.9 sec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64E9DB-4B85-BA64-B61C-2EDA201B8534}"/>
              </a:ext>
            </a:extLst>
          </p:cNvPr>
          <p:cNvCxnSpPr>
            <a:cxnSpLocks/>
          </p:cNvCxnSpPr>
          <p:nvPr/>
        </p:nvCxnSpPr>
        <p:spPr>
          <a:xfrm flipV="1">
            <a:off x="6395720" y="2239505"/>
            <a:ext cx="0" cy="41457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999E22-51E7-C93A-7C52-371AB4944543}"/>
              </a:ext>
            </a:extLst>
          </p:cNvPr>
          <p:cNvCxnSpPr>
            <a:cxnSpLocks/>
          </p:cNvCxnSpPr>
          <p:nvPr/>
        </p:nvCxnSpPr>
        <p:spPr>
          <a:xfrm flipV="1">
            <a:off x="5257800" y="2236230"/>
            <a:ext cx="0" cy="4118022"/>
          </a:xfrm>
          <a:prstGeom prst="line">
            <a:avLst/>
          </a:prstGeom>
          <a:ln w="38100">
            <a:solidFill>
              <a:srgbClr val="69F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635767-13A6-1839-1579-0C301B872292}"/>
              </a:ext>
            </a:extLst>
          </p:cNvPr>
          <p:cNvCxnSpPr>
            <a:cxnSpLocks/>
          </p:cNvCxnSpPr>
          <p:nvPr/>
        </p:nvCxnSpPr>
        <p:spPr>
          <a:xfrm flipH="1" flipV="1">
            <a:off x="7576344" y="2236230"/>
            <a:ext cx="1" cy="4126468"/>
          </a:xfrm>
          <a:prstGeom prst="line">
            <a:avLst/>
          </a:prstGeom>
          <a:ln w="38100">
            <a:solidFill>
              <a:srgbClr val="69F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95A561-3D16-425A-AFE7-A2BC545A0F3E}"/>
                  </a:ext>
                </a:extLst>
              </p:cNvPr>
              <p:cNvSpPr txBox="1"/>
              <p:nvPr/>
            </p:nvSpPr>
            <p:spPr>
              <a:xfrm>
                <a:off x="5135882" y="4854357"/>
                <a:ext cx="137159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>
                          <a:solidFill>
                            <a:srgbClr val="69F34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3000" dirty="0">
                  <a:solidFill>
                    <a:srgbClr val="69F343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95A561-3D16-425A-AFE7-A2BC545A0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882" y="4854357"/>
                <a:ext cx="137159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2D767D-6265-E555-9FF7-97CB3CB50CC3}"/>
                  </a:ext>
                </a:extLst>
              </p:cNvPr>
              <p:cNvSpPr txBox="1"/>
              <p:nvPr/>
            </p:nvSpPr>
            <p:spPr>
              <a:xfrm>
                <a:off x="6309359" y="4862394"/>
                <a:ext cx="137159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>
                          <a:solidFill>
                            <a:srgbClr val="69F34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3000" dirty="0">
                  <a:solidFill>
                    <a:srgbClr val="69F343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2D767D-6265-E555-9FF7-97CB3CB50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359" y="4862394"/>
                <a:ext cx="137159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28D9AF-86BC-38EC-DCDA-44CE10AD1EA2}"/>
              </a:ext>
            </a:extLst>
          </p:cNvPr>
          <p:cNvCxnSpPr>
            <a:cxnSpLocks/>
          </p:cNvCxnSpPr>
          <p:nvPr/>
        </p:nvCxnSpPr>
        <p:spPr>
          <a:xfrm>
            <a:off x="5364480" y="5395655"/>
            <a:ext cx="838200" cy="0"/>
          </a:xfrm>
          <a:prstGeom prst="line">
            <a:avLst/>
          </a:prstGeom>
          <a:ln w="53975">
            <a:solidFill>
              <a:srgbClr val="69F343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FD642A-9C9E-B9DE-2ADF-779753D9B5B9}"/>
              </a:ext>
            </a:extLst>
          </p:cNvPr>
          <p:cNvCxnSpPr>
            <a:cxnSpLocks/>
          </p:cNvCxnSpPr>
          <p:nvPr/>
        </p:nvCxnSpPr>
        <p:spPr>
          <a:xfrm>
            <a:off x="6527799" y="5393115"/>
            <a:ext cx="891070" cy="0"/>
          </a:xfrm>
          <a:prstGeom prst="line">
            <a:avLst/>
          </a:prstGeom>
          <a:ln w="53975">
            <a:solidFill>
              <a:srgbClr val="69F343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A2FA09-E529-8454-AACB-A2002723A22D}"/>
                  </a:ext>
                </a:extLst>
              </p:cNvPr>
              <p:cNvSpPr txBox="1"/>
              <p:nvPr/>
            </p:nvSpPr>
            <p:spPr>
              <a:xfrm>
                <a:off x="6828164" y="1866898"/>
                <a:ext cx="14963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i="1" dirty="0">
                    <a:solidFill>
                      <a:srgbClr val="00B050"/>
                    </a:solidFill>
                    <a:latin typeface="+mj-lt"/>
                  </a:rPr>
                  <a:t> = 0.6 sec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A2FA09-E529-8454-AACB-A2002723A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164" y="1866898"/>
                <a:ext cx="1496361" cy="369332"/>
              </a:xfrm>
              <a:prstGeom prst="rect">
                <a:avLst/>
              </a:prstGeom>
              <a:blipFill>
                <a:blip r:embed="rId5"/>
                <a:stretch>
                  <a:fillRect t="-6452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931C73-DE62-2D1A-CE64-93E70D354C9F}"/>
                  </a:ext>
                </a:extLst>
              </p:cNvPr>
              <p:cNvSpPr txBox="1"/>
              <p:nvPr/>
            </p:nvSpPr>
            <p:spPr>
              <a:xfrm>
                <a:off x="3143877" y="2541449"/>
                <a:ext cx="28194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solidFill>
                      <a:srgbClr val="00B050"/>
                    </a:solidFill>
                    <a:latin typeface="+mj-lt"/>
                  </a:rPr>
                  <a:t>Mean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en-US" sz="2000" b="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000" b="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i="1" dirty="0">
                  <a:solidFill>
                    <a:srgbClr val="00B050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en-US" sz="2000" i="1" dirty="0">
                    <a:solidFill>
                      <a:srgbClr val="00B050"/>
                    </a:solidFill>
                    <a:latin typeface="+mj-lt"/>
                  </a:rPr>
                  <a:t>= 8.9 sec – 0.6 sec</a:t>
                </a:r>
              </a:p>
              <a:p>
                <a:r>
                  <a:rPr lang="en-US" sz="2000" i="1" dirty="0">
                    <a:solidFill>
                      <a:srgbClr val="00B050"/>
                    </a:solidFill>
                    <a:latin typeface="+mj-lt"/>
                  </a:rPr>
                  <a:t>= 8.3 sec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931C73-DE62-2D1A-CE64-93E70D354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877" y="2541449"/>
                <a:ext cx="2819400" cy="1015663"/>
              </a:xfrm>
              <a:prstGeom prst="rect">
                <a:avLst/>
              </a:prstGeom>
              <a:blipFill>
                <a:blip r:embed="rId6"/>
                <a:stretch>
                  <a:fillRect l="-2242" t="-3704"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E9E2C9-758D-69C6-B640-605A28C4DF5B}"/>
                  </a:ext>
                </a:extLst>
              </p:cNvPr>
              <p:cNvSpPr txBox="1"/>
              <p:nvPr/>
            </p:nvSpPr>
            <p:spPr>
              <a:xfrm>
                <a:off x="7637537" y="2552698"/>
                <a:ext cx="295426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solidFill>
                      <a:srgbClr val="00B050"/>
                    </a:solidFill>
                    <a:latin typeface="+mj-lt"/>
                  </a:rPr>
                  <a:t>Mean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2000" b="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000" b="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i="1" dirty="0">
                  <a:solidFill>
                    <a:srgbClr val="00B050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en-US" sz="2000" i="1" dirty="0">
                    <a:solidFill>
                      <a:srgbClr val="00B050"/>
                    </a:solidFill>
                    <a:latin typeface="+mj-lt"/>
                  </a:rPr>
                  <a:t>= 8.9 sec + 0.6 sec</a:t>
                </a:r>
              </a:p>
              <a:p>
                <a:r>
                  <a:rPr lang="en-US" sz="2000" i="1" dirty="0">
                    <a:solidFill>
                      <a:srgbClr val="00B050"/>
                    </a:solidFill>
                    <a:latin typeface="+mj-lt"/>
                  </a:rPr>
                  <a:t>= 9.5 sec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E9E2C9-758D-69C6-B640-605A28C4D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537" y="2552698"/>
                <a:ext cx="2954263" cy="1015663"/>
              </a:xfrm>
              <a:prstGeom prst="rect">
                <a:avLst/>
              </a:prstGeom>
              <a:blipFill>
                <a:blip r:embed="rId7"/>
                <a:stretch>
                  <a:fillRect l="-2137" t="-375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34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10" grpId="0"/>
      <p:bldP spid="13" grpId="0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B1C88-8F2F-55E4-F72A-AFFB33213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0F83-2BDB-121A-2552-A46839477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 anchor="t"/>
          <a:lstStyle/>
          <a:p>
            <a:r>
              <a:rPr lang="en-US" dirty="0"/>
              <a:t>Random Variables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1C2C566-36A0-09A1-C25C-00A944AF1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35070"/>
            <a:ext cx="11041251" cy="4857803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We treat </a:t>
            </a:r>
            <a:r>
              <a:rPr lang="en-US" altLang="en-US" sz="2400" dirty="0">
                <a:solidFill>
                  <a:srgbClr val="00B0F0"/>
                </a:solidFill>
              </a:rPr>
              <a:t>data</a:t>
            </a:r>
            <a:r>
              <a:rPr lang="en-US" altLang="en-US" sz="2400" dirty="0"/>
              <a:t> as a realization of a </a:t>
            </a:r>
            <a:r>
              <a:rPr lang="en-US" altLang="en-US" sz="2400" dirty="0">
                <a:solidFill>
                  <a:srgbClr val="00B0F0"/>
                </a:solidFill>
              </a:rPr>
              <a:t>random variable.</a:t>
            </a:r>
          </a:p>
          <a:p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00B0F0"/>
                </a:solidFill>
              </a:rPr>
              <a:t>random variable </a:t>
            </a:r>
            <a:r>
              <a:rPr lang="en-US" altLang="en-US" sz="2400" dirty="0"/>
              <a:t>is a model of the </a:t>
            </a:r>
            <a:r>
              <a:rPr lang="en-US" altLang="en-US" sz="2400" dirty="0">
                <a:solidFill>
                  <a:srgbClr val="00B0F0"/>
                </a:solidFill>
              </a:rPr>
              <a:t>data</a:t>
            </a:r>
            <a:r>
              <a:rPr lang="en-US" altLang="en-US" sz="2400" dirty="0"/>
              <a:t>.</a:t>
            </a:r>
          </a:p>
          <a:p>
            <a:r>
              <a:rPr lang="en-US" altLang="en-US" sz="2400" dirty="0"/>
              <a:t>We can also describe the </a:t>
            </a:r>
            <a:r>
              <a:rPr lang="en-US" altLang="en-US" sz="2400" dirty="0">
                <a:solidFill>
                  <a:srgbClr val="00B0F0"/>
                </a:solidFill>
              </a:rPr>
              <a:t>random variable</a:t>
            </a:r>
            <a:r>
              <a:rPr lang="en-US" altLang="en-US" sz="2400" dirty="0"/>
              <a:t>.</a:t>
            </a:r>
            <a:endParaRPr lang="en-US" sz="2400" dirty="0"/>
          </a:p>
          <a:p>
            <a:pPr lvl="1"/>
            <a:r>
              <a:rPr lang="en-US" dirty="0"/>
              <a:t>Measures of Location</a:t>
            </a:r>
          </a:p>
          <a:p>
            <a:pPr lvl="1"/>
            <a:r>
              <a:rPr lang="en-US" dirty="0"/>
              <a:t>Measures of Dispersion / Spread</a:t>
            </a:r>
          </a:p>
          <a:p>
            <a:r>
              <a:rPr lang="en-US" altLang="en-US" sz="2400" dirty="0"/>
              <a:t>Summary statistics describe the </a:t>
            </a:r>
            <a:r>
              <a:rPr lang="en-US" altLang="en-US" sz="2400" dirty="0">
                <a:solidFill>
                  <a:srgbClr val="00B0F0"/>
                </a:solidFill>
              </a:rPr>
              <a:t>data</a:t>
            </a:r>
            <a:r>
              <a:rPr lang="en-US" altLang="en-US" sz="2400" dirty="0"/>
              <a:t>, which are realizations, not the underlying </a:t>
            </a:r>
            <a:r>
              <a:rPr lang="en-US" altLang="en-US" sz="2400" dirty="0">
                <a:solidFill>
                  <a:srgbClr val="00B0F0"/>
                </a:solidFill>
              </a:rPr>
              <a:t>random variable</a:t>
            </a:r>
            <a:r>
              <a:rPr lang="en-US" altLang="en-US" sz="2400" dirty="0"/>
              <a:t> itself.</a:t>
            </a:r>
            <a:endParaRPr lang="en-US" sz="2400" dirty="0"/>
          </a:p>
          <a:p>
            <a:pPr lvl="1"/>
            <a:r>
              <a:rPr lang="en-US" dirty="0">
                <a:solidFill>
                  <a:schemeClr val="tx1"/>
                </a:solidFill>
              </a:rPr>
              <a:t>Now we use information about the likelihood of each outcome of </a:t>
            </a:r>
            <a:r>
              <a:rPr lang="en-US" i="1" dirty="0">
                <a:solidFill>
                  <a:schemeClr val="tx1"/>
                </a:solidFill>
              </a:rPr>
              <a:t>X</a:t>
            </a:r>
            <a:endParaRPr lang="en-US" i="1" dirty="0"/>
          </a:p>
          <a:p>
            <a:pPr lvl="1"/>
            <a:r>
              <a:rPr lang="en-US" dirty="0"/>
              <a:t>This information is contained in the probability distribution of </a:t>
            </a:r>
            <a:r>
              <a:rPr lang="en-US" i="1" dirty="0"/>
              <a:t>X</a:t>
            </a:r>
            <a:endParaRPr lang="en-US" i="1" dirty="0">
              <a:solidFill>
                <a:srgbClr val="10213F"/>
              </a:solidFill>
            </a:endParaRPr>
          </a:p>
          <a:p>
            <a:pPr marL="0" indent="0">
              <a:buNone/>
            </a:pPr>
            <a:endParaRPr lang="en-US" altLang="en-U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232CB7-0273-B2E4-AFE0-93B0AF538F1D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5156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Q. Is there a way to summarize random variables like we did with data?</a:t>
            </a:r>
          </a:p>
        </p:txBody>
      </p:sp>
    </p:spTree>
    <p:extLst>
      <p:ext uri="{BB962C8B-B14F-4D97-AF65-F5344CB8AC3E}">
        <p14:creationId xmlns:p14="http://schemas.microsoft.com/office/powerpoint/2010/main" val="2196424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630FB-19AF-51E6-6969-FAD2E8B39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6903B-0307-18DC-E4C4-3879A3752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 anchor="t"/>
          <a:lstStyle/>
          <a:p>
            <a:r>
              <a:rPr lang="en-US" dirty="0"/>
              <a:t>Discrete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D6A21871-634D-F9B8-66F1-76FF36A73C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35070"/>
                <a:ext cx="11041251" cy="485780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en-US" sz="2200" dirty="0"/>
                  <a:t>A </a:t>
                </a:r>
                <a:r>
                  <a:rPr lang="en-US" altLang="en-US" sz="2200" dirty="0">
                    <a:solidFill>
                      <a:srgbClr val="00B0F0"/>
                    </a:solidFill>
                  </a:rPr>
                  <a:t>discrete random variable </a:t>
                </a:r>
                <a:r>
                  <a:rPr lang="en-US" altLang="en-US" sz="2200" dirty="0"/>
                  <a:t>takes a </a:t>
                </a:r>
                <a:r>
                  <a:rPr lang="en-US" altLang="en-US" sz="2200" i="1" dirty="0">
                    <a:solidFill>
                      <a:srgbClr val="FF0000"/>
                    </a:solidFill>
                  </a:rPr>
                  <a:t>finite</a:t>
                </a:r>
                <a:r>
                  <a:rPr lang="en-US" altLang="en-US" sz="2200" dirty="0"/>
                  <a:t> number of values</a:t>
                </a:r>
              </a:p>
              <a:p>
                <a:pPr lvl="1"/>
                <a:endParaRPr lang="en-US" altLang="en-US" sz="700" dirty="0"/>
              </a:p>
              <a:p>
                <a:pPr lvl="1"/>
                <a:r>
                  <a:rPr lang="en-US" altLang="en-US" sz="2200" dirty="0"/>
                  <a:t>Can list </a:t>
                </a:r>
                <a:r>
                  <a:rPr lang="en-US" altLang="en-US" sz="2200" i="1" dirty="0">
                    <a:solidFill>
                      <a:srgbClr val="FF0000"/>
                    </a:solidFill>
                  </a:rPr>
                  <a:t>all </a:t>
                </a:r>
                <a:r>
                  <a:rPr lang="en-US" altLang="en-US" sz="2200" dirty="0"/>
                  <a:t>the possible values</a:t>
                </a:r>
                <a:endParaRPr lang="en-US" altLang="en-US" sz="700" dirty="0"/>
              </a:p>
              <a:p>
                <a:pPr lvl="1"/>
                <a:r>
                  <a:rPr lang="en-US" altLang="en-US" sz="2200" dirty="0"/>
                  <a:t>Number of the die, number of customers, etc.</a:t>
                </a:r>
              </a:p>
              <a:p>
                <a:pPr marL="457200" lvl="1" indent="0">
                  <a:buNone/>
                </a:pPr>
                <a:endParaRPr lang="en-US" altLang="en-US" sz="1200" dirty="0"/>
              </a:p>
              <a:p>
                <a:pPr marL="0" indent="0">
                  <a:buNone/>
                </a:pPr>
                <a:r>
                  <a:rPr lang="en-US" altLang="en-US" sz="2200" dirty="0"/>
                  <a:t>The </a:t>
                </a:r>
                <a:r>
                  <a:rPr lang="en-US" altLang="en-US" sz="2200" dirty="0">
                    <a:solidFill>
                      <a:srgbClr val="00B0F0"/>
                    </a:solidFill>
                  </a:rPr>
                  <a:t>probability mass function</a:t>
                </a:r>
                <a:r>
                  <a:rPr lang="en-US" altLang="en-US" sz="2200" i="1" dirty="0">
                    <a:solidFill>
                      <a:srgbClr val="00B0F0"/>
                    </a:solidFill>
                  </a:rPr>
                  <a:t> </a:t>
                </a:r>
                <a:r>
                  <a:rPr lang="en-US" altLang="en-US" sz="2200" dirty="0"/>
                  <a:t>of a discrete random variable lists the probabilities associated with each of its possible values</a:t>
                </a:r>
              </a:p>
              <a:p>
                <a:pPr lvl="1"/>
                <a:endParaRPr lang="en-US" altLang="en-US" sz="700" dirty="0"/>
              </a:p>
              <a:p>
                <a:pPr lvl="1"/>
                <a:r>
                  <a:rPr lang="en-US" sz="2200" dirty="0">
                    <a:latin typeface="Cambria Math" panose="02040503050406030204" pitchFamily="18" charset="0"/>
                  </a:rPr>
                  <a:t>Can list all possible probabilities: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en-US" sz="2200" dirty="0"/>
                  <a:t> for each value </a:t>
                </a:r>
                <a:r>
                  <a:rPr lang="en-US" altLang="zh-CN" sz="2200" i="1" dirty="0"/>
                  <a:t>x</a:t>
                </a:r>
              </a:p>
              <a:p>
                <a:pPr lvl="1"/>
                <a:r>
                  <a:rPr lang="en-US" sz="2200" dirty="0"/>
                  <a:t>The probabilities must be positive and less than one: </a:t>
                </a:r>
                <a14:m>
                  <m:oMath xmlns:m="http://schemas.openxmlformats.org/officeDocument/2006/math">
                    <m:r>
                      <a:rPr lang="en-US" sz="2200" i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200" i="1" dirty="0"/>
              </a:p>
              <a:p>
                <a:pPr lvl="1"/>
                <a:r>
                  <a:rPr lang="en-US" sz="2200" dirty="0"/>
                  <a:t>The probabilities must sum to one:</a:t>
                </a: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D6A21871-634D-F9B8-66F1-76FF36A73C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35070"/>
                <a:ext cx="11041251" cy="4857803"/>
              </a:xfrm>
              <a:blipFill>
                <a:blip r:embed="rId2"/>
                <a:stretch>
                  <a:fillRect l="-574" t="-1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D6BCF9-C2B1-5953-26FF-4468A711484F}"/>
                  </a:ext>
                </a:extLst>
              </p:cNvPr>
              <p:cNvSpPr txBox="1"/>
              <p:nvPr/>
            </p:nvSpPr>
            <p:spPr>
              <a:xfrm>
                <a:off x="4686300" y="5052942"/>
                <a:ext cx="2819400" cy="913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D6BCF9-C2B1-5953-26FF-4468A7114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300" y="5052942"/>
                <a:ext cx="2819400" cy="913905"/>
              </a:xfrm>
              <a:prstGeom prst="rect">
                <a:avLst/>
              </a:prstGeom>
              <a:blipFill>
                <a:blip r:embed="rId3"/>
                <a:stretch>
                  <a:fillRect l="-24775" t="-126027" b="-178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25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31C7-7152-59EB-CB65-9D694BC98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 anchor="t"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F4C0B-2926-4008-1868-209ED7612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9797"/>
            <a:ext cx="10515600" cy="4317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ways to describe data:</a:t>
            </a:r>
          </a:p>
          <a:p>
            <a:pPr lvl="1"/>
            <a:r>
              <a:rPr lang="en-US" dirty="0"/>
              <a:t>Data visualization / statistical graphics (Part 1)</a:t>
            </a:r>
          </a:p>
          <a:p>
            <a:pPr lvl="1"/>
            <a:r>
              <a:rPr lang="en-US" dirty="0"/>
              <a:t>Summary measures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r>
              <a:rPr lang="en-US" dirty="0"/>
              <a:t>We may want to describe data with a few numbers.</a:t>
            </a:r>
          </a:p>
          <a:p>
            <a:pPr lvl="1"/>
            <a:r>
              <a:rPr lang="en-US" sz="1800" dirty="0"/>
              <a:t>Q. What is the ‘middle’ height in the class?</a:t>
            </a:r>
          </a:p>
          <a:p>
            <a:pPr lvl="2"/>
            <a:r>
              <a:rPr lang="en-US" sz="1800" dirty="0">
                <a:solidFill>
                  <a:srgbClr val="00B0F0"/>
                </a:solidFill>
              </a:rPr>
              <a:t>Measures of Location: Mean, Median, Mode</a:t>
            </a:r>
          </a:p>
          <a:p>
            <a:pPr lvl="1"/>
            <a:r>
              <a:rPr lang="en-US" sz="1800" dirty="0"/>
              <a:t>Q. How spread out are the heights in the class?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Measures of Dispersion / Spread: Variance, Standard Deviation, Range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D5F70C2-4E5D-01B7-070F-C14E14216E8C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5156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Q. What does the data look like using numbers?</a:t>
            </a:r>
          </a:p>
        </p:txBody>
      </p:sp>
    </p:spTree>
    <p:extLst>
      <p:ext uri="{BB962C8B-B14F-4D97-AF65-F5344CB8AC3E}">
        <p14:creationId xmlns:p14="http://schemas.microsoft.com/office/powerpoint/2010/main" val="3792319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87F84-FC8C-EE88-A3A4-30C359F5F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6BC8-3F2C-31FC-4F0F-0976F8A32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 anchor="t"/>
          <a:lstStyle/>
          <a:p>
            <a:r>
              <a:rPr lang="en-US" dirty="0"/>
              <a:t>Discrete Random Variables: Example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305ECD8-65AF-E2E3-52C8-1C953A8CB922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5156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Q. Let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ea typeface="Cambria Math" pitchFamily="18" charset="0"/>
              </a:rPr>
              <a:t>X take 5 different values.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FE91A5-AB8E-9D8D-3299-837A66F38724}"/>
                  </a:ext>
                </a:extLst>
              </p:cNvPr>
              <p:cNvSpPr txBox="1"/>
              <p:nvPr/>
            </p:nvSpPr>
            <p:spPr>
              <a:xfrm>
                <a:off x="4686300" y="5052942"/>
                <a:ext cx="2819400" cy="913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FE91A5-AB8E-9D8D-3299-837A66F38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300" y="5052942"/>
                <a:ext cx="2819400" cy="913905"/>
              </a:xfrm>
              <a:prstGeom prst="rect">
                <a:avLst/>
              </a:prstGeom>
              <a:blipFill>
                <a:blip r:embed="rId2"/>
                <a:stretch>
                  <a:fillRect l="-24775" t="-126027" b="-178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D972568F-BBF2-80E4-975D-A843A05C8922}"/>
              </a:ext>
            </a:extLst>
          </p:cNvPr>
          <p:cNvGraphicFramePr>
            <a:graphicFrameLocks noGrp="1"/>
          </p:cNvGraphicFramePr>
          <p:nvPr/>
        </p:nvGraphicFramePr>
        <p:xfrm>
          <a:off x="2010461" y="2362201"/>
          <a:ext cx="7772400" cy="3882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334">
                  <a:extLst>
                    <a:ext uri="{9D8B030D-6E8A-4147-A177-3AD203B41FA5}">
                      <a16:colId xmlns:a16="http://schemas.microsoft.com/office/drawing/2014/main" val="1974772121"/>
                    </a:ext>
                  </a:extLst>
                </a:gridCol>
                <a:gridCol w="4301066">
                  <a:extLst>
                    <a:ext uri="{9D8B030D-6E8A-4147-A177-3AD203B41FA5}">
                      <a16:colId xmlns:a16="http://schemas.microsoft.com/office/drawing/2014/main" val="3694890171"/>
                    </a:ext>
                  </a:extLst>
                </a:gridCol>
              </a:tblGrid>
              <a:tr h="834887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  <a:p>
                      <a:pPr algn="ctr"/>
                      <a:r>
                        <a:rPr lang="en-US" sz="2400" dirty="0"/>
                        <a:t>Values of </a:t>
                      </a:r>
                      <a:r>
                        <a:rPr lang="en-US" sz="2400" i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  <a:p>
                      <a:pPr algn="ctr"/>
                      <a:r>
                        <a:rPr lang="en-US" sz="2400" dirty="0"/>
                        <a:t>Probability of Occurrence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698820"/>
                  </a:ext>
                </a:extLst>
              </a:tr>
              <a:tr h="473103">
                <a:tc>
                  <a:txBody>
                    <a:bodyPr/>
                    <a:lstStyle/>
                    <a:p>
                      <a:pPr algn="ctr"/>
                      <a:endParaRPr lang="en-US" sz="500" i="1" dirty="0"/>
                    </a:p>
                    <a:p>
                      <a:pPr algn="ctr"/>
                      <a:r>
                        <a:rPr lang="en-US" sz="2400" i="1" dirty="0"/>
                        <a:t>X</a:t>
                      </a:r>
                      <a:r>
                        <a:rPr lang="en-US" sz="2400" dirty="0"/>
                        <a:t> = 1</a:t>
                      </a:r>
                    </a:p>
                    <a:p>
                      <a:pPr algn="ctr"/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rgbClr val="10213F"/>
                        </a:solidFill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rgbClr val="10213F"/>
                          </a:solidFill>
                        </a:rPr>
                        <a:t>P</a:t>
                      </a:r>
                      <a:r>
                        <a:rPr lang="en-US" sz="2400" i="1" dirty="0">
                          <a:solidFill>
                            <a:srgbClr val="10213F"/>
                          </a:solidFill>
                        </a:rPr>
                        <a:t>(X </a:t>
                      </a:r>
                      <a:r>
                        <a:rPr lang="en-US" sz="2400" dirty="0">
                          <a:solidFill>
                            <a:srgbClr val="10213F"/>
                          </a:solidFill>
                        </a:rPr>
                        <a:t>= 1) = 0.12</a:t>
                      </a:r>
                    </a:p>
                    <a:p>
                      <a:pPr algn="ctr"/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882829"/>
                  </a:ext>
                </a:extLst>
              </a:tr>
              <a:tr h="4731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i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/>
                        <a:t>X</a:t>
                      </a:r>
                      <a:r>
                        <a:rPr lang="en-US" sz="2400" dirty="0"/>
                        <a:t> = 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rgbClr val="10213F"/>
                        </a:solidFill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rgbClr val="10213F"/>
                          </a:solidFill>
                        </a:rPr>
                        <a:t>P</a:t>
                      </a:r>
                      <a:r>
                        <a:rPr lang="en-US" sz="2400" i="1" dirty="0">
                          <a:solidFill>
                            <a:srgbClr val="10213F"/>
                          </a:solidFill>
                        </a:rPr>
                        <a:t>(X </a:t>
                      </a:r>
                      <a:r>
                        <a:rPr lang="en-US" sz="2400" dirty="0">
                          <a:solidFill>
                            <a:srgbClr val="10213F"/>
                          </a:solidFill>
                        </a:rPr>
                        <a:t>= 2) = 0.4</a:t>
                      </a:r>
                    </a:p>
                    <a:p>
                      <a:pPr algn="ctr"/>
                      <a:endParaRPr lang="en-US" sz="500" dirty="0">
                        <a:solidFill>
                          <a:srgbClr val="10213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085724"/>
                  </a:ext>
                </a:extLst>
              </a:tr>
              <a:tr h="4731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i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/>
                        <a:t>X</a:t>
                      </a:r>
                      <a:r>
                        <a:rPr lang="en-US" sz="2400" dirty="0"/>
                        <a:t> = 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rgbClr val="10213F"/>
                        </a:solidFill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rgbClr val="10213F"/>
                          </a:solidFill>
                        </a:rPr>
                        <a:t>P</a:t>
                      </a:r>
                      <a:r>
                        <a:rPr lang="en-US" sz="2400" i="1" dirty="0">
                          <a:solidFill>
                            <a:srgbClr val="10213F"/>
                          </a:solidFill>
                        </a:rPr>
                        <a:t>(X </a:t>
                      </a:r>
                      <a:r>
                        <a:rPr lang="en-US" sz="2400" dirty="0">
                          <a:solidFill>
                            <a:srgbClr val="10213F"/>
                          </a:solidFill>
                        </a:rPr>
                        <a:t>= 3) = 0.35</a:t>
                      </a:r>
                    </a:p>
                    <a:p>
                      <a:pPr algn="ctr"/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04157"/>
                  </a:ext>
                </a:extLst>
              </a:tr>
              <a:tr h="4731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i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/>
                        <a:t>X</a:t>
                      </a:r>
                      <a:r>
                        <a:rPr lang="en-US" sz="2400" dirty="0"/>
                        <a:t> = 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rgbClr val="10213F"/>
                        </a:solidFill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rgbClr val="10213F"/>
                          </a:solidFill>
                        </a:rPr>
                        <a:t>P</a:t>
                      </a:r>
                      <a:r>
                        <a:rPr lang="en-US" sz="2400" i="1" dirty="0">
                          <a:solidFill>
                            <a:srgbClr val="10213F"/>
                          </a:solidFill>
                        </a:rPr>
                        <a:t>(X </a:t>
                      </a:r>
                      <a:r>
                        <a:rPr lang="en-US" sz="2400" dirty="0">
                          <a:solidFill>
                            <a:srgbClr val="10213F"/>
                          </a:solidFill>
                        </a:rPr>
                        <a:t>= 4) = 0.03</a:t>
                      </a:r>
                    </a:p>
                    <a:p>
                      <a:pPr algn="ctr"/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843816"/>
                  </a:ext>
                </a:extLst>
              </a:tr>
              <a:tr h="4731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i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/>
                        <a:t>X</a:t>
                      </a:r>
                      <a:r>
                        <a:rPr lang="en-US" sz="2400" dirty="0"/>
                        <a:t> = 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rgbClr val="10213F"/>
                        </a:solidFill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rgbClr val="10213F"/>
                          </a:solidFill>
                        </a:rPr>
                        <a:t>P</a:t>
                      </a:r>
                      <a:r>
                        <a:rPr lang="en-US" sz="2400" i="1" dirty="0">
                          <a:solidFill>
                            <a:srgbClr val="10213F"/>
                          </a:solidFill>
                        </a:rPr>
                        <a:t>(X </a:t>
                      </a:r>
                      <a:r>
                        <a:rPr lang="en-US" sz="2400" dirty="0">
                          <a:solidFill>
                            <a:srgbClr val="10213F"/>
                          </a:solidFill>
                        </a:rPr>
                        <a:t>= 5) = 0.1</a:t>
                      </a:r>
                    </a:p>
                    <a:p>
                      <a:pPr algn="ctr"/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227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643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34B68-9EB0-8449-74F6-3CD389F40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8F4C-CE91-BD64-8907-5FB991989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 anchor="t"/>
          <a:lstStyle/>
          <a:p>
            <a:r>
              <a:rPr lang="en-US" dirty="0"/>
              <a:t>Discrete Random Variables: Example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E4C5F30-0637-FAC4-9573-99CD7F773437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5156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Q. Let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ea typeface="Cambria Math" pitchFamily="18" charset="0"/>
              </a:rPr>
              <a:t>X take 5 different values.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39B236-9386-58C5-A4E8-15102C61C739}"/>
                  </a:ext>
                </a:extLst>
              </p:cNvPr>
              <p:cNvSpPr txBox="1"/>
              <p:nvPr/>
            </p:nvSpPr>
            <p:spPr>
              <a:xfrm>
                <a:off x="4686300" y="5052942"/>
                <a:ext cx="2819400" cy="913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39B236-9386-58C5-A4E8-15102C61C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300" y="5052942"/>
                <a:ext cx="2819400" cy="913905"/>
              </a:xfrm>
              <a:prstGeom prst="rect">
                <a:avLst/>
              </a:prstGeom>
              <a:blipFill>
                <a:blip r:embed="rId2"/>
                <a:stretch>
                  <a:fillRect l="-24775" t="-126027" b="-178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BA6ABC1F-89FC-48F2-ED50-79E38A835472}"/>
              </a:ext>
            </a:extLst>
          </p:cNvPr>
          <p:cNvGraphicFramePr>
            <a:graphicFrameLocks noGrp="1"/>
          </p:cNvGraphicFramePr>
          <p:nvPr/>
        </p:nvGraphicFramePr>
        <p:xfrm>
          <a:off x="2010461" y="2362201"/>
          <a:ext cx="7772400" cy="3882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334">
                  <a:extLst>
                    <a:ext uri="{9D8B030D-6E8A-4147-A177-3AD203B41FA5}">
                      <a16:colId xmlns:a16="http://schemas.microsoft.com/office/drawing/2014/main" val="1974772121"/>
                    </a:ext>
                  </a:extLst>
                </a:gridCol>
                <a:gridCol w="4301066">
                  <a:extLst>
                    <a:ext uri="{9D8B030D-6E8A-4147-A177-3AD203B41FA5}">
                      <a16:colId xmlns:a16="http://schemas.microsoft.com/office/drawing/2014/main" val="3694890171"/>
                    </a:ext>
                  </a:extLst>
                </a:gridCol>
              </a:tblGrid>
              <a:tr h="834887"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  <a:p>
                      <a:pPr algn="ctr"/>
                      <a:r>
                        <a:rPr lang="en-US" sz="2400" dirty="0"/>
                        <a:t>Values of </a:t>
                      </a:r>
                      <a:r>
                        <a:rPr lang="en-US" sz="2400" i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  <a:p>
                      <a:pPr algn="ctr"/>
                      <a:r>
                        <a:rPr lang="en-US" sz="2400" dirty="0"/>
                        <a:t>Probability of Occurrence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698820"/>
                  </a:ext>
                </a:extLst>
              </a:tr>
              <a:tr h="473103">
                <a:tc>
                  <a:txBody>
                    <a:bodyPr/>
                    <a:lstStyle/>
                    <a:p>
                      <a:pPr algn="ctr"/>
                      <a:endParaRPr lang="en-US" sz="500" i="1" dirty="0"/>
                    </a:p>
                    <a:p>
                      <a:pPr algn="ctr"/>
                      <a:r>
                        <a:rPr lang="en-US" sz="2400" i="1" dirty="0"/>
                        <a:t>X</a:t>
                      </a:r>
                      <a:r>
                        <a:rPr lang="en-US" sz="2400" dirty="0"/>
                        <a:t> = 1</a:t>
                      </a:r>
                    </a:p>
                    <a:p>
                      <a:pPr algn="ctr"/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rgbClr val="10213F"/>
                        </a:solidFill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rgbClr val="10213F"/>
                          </a:solidFill>
                        </a:rPr>
                        <a:t>P</a:t>
                      </a:r>
                      <a:r>
                        <a:rPr lang="en-US" sz="2400" i="1" dirty="0">
                          <a:solidFill>
                            <a:srgbClr val="10213F"/>
                          </a:solidFill>
                        </a:rPr>
                        <a:t>(X </a:t>
                      </a:r>
                      <a:r>
                        <a:rPr lang="en-US" sz="2400" dirty="0">
                          <a:solidFill>
                            <a:srgbClr val="10213F"/>
                          </a:solidFill>
                        </a:rPr>
                        <a:t>= 1) = 0.12</a:t>
                      </a:r>
                    </a:p>
                    <a:p>
                      <a:pPr algn="ctr"/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882829"/>
                  </a:ext>
                </a:extLst>
              </a:tr>
              <a:tr h="4731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i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/>
                        <a:t>X</a:t>
                      </a:r>
                      <a:r>
                        <a:rPr lang="en-US" sz="2400" dirty="0"/>
                        <a:t> = 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rgbClr val="10213F"/>
                        </a:solidFill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rgbClr val="10213F"/>
                          </a:solidFill>
                        </a:rPr>
                        <a:t>P</a:t>
                      </a:r>
                      <a:r>
                        <a:rPr lang="en-US" sz="2400" i="1" dirty="0">
                          <a:solidFill>
                            <a:srgbClr val="10213F"/>
                          </a:solidFill>
                        </a:rPr>
                        <a:t>(X </a:t>
                      </a:r>
                      <a:r>
                        <a:rPr lang="en-US" sz="2400" dirty="0">
                          <a:solidFill>
                            <a:srgbClr val="10213F"/>
                          </a:solidFill>
                        </a:rPr>
                        <a:t>= 2) = 0.4</a:t>
                      </a:r>
                    </a:p>
                    <a:p>
                      <a:pPr algn="ctr"/>
                      <a:endParaRPr lang="en-US" sz="500" dirty="0">
                        <a:solidFill>
                          <a:srgbClr val="10213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085724"/>
                  </a:ext>
                </a:extLst>
              </a:tr>
              <a:tr h="4731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i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/>
                        <a:t>X</a:t>
                      </a:r>
                      <a:r>
                        <a:rPr lang="en-US" sz="2400" dirty="0"/>
                        <a:t> = 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rgbClr val="10213F"/>
                        </a:solidFill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rgbClr val="10213F"/>
                          </a:solidFill>
                        </a:rPr>
                        <a:t>P</a:t>
                      </a:r>
                      <a:r>
                        <a:rPr lang="en-US" sz="2400" i="1" dirty="0">
                          <a:solidFill>
                            <a:srgbClr val="10213F"/>
                          </a:solidFill>
                        </a:rPr>
                        <a:t>(X </a:t>
                      </a:r>
                      <a:r>
                        <a:rPr lang="en-US" sz="2400" dirty="0">
                          <a:solidFill>
                            <a:srgbClr val="10213F"/>
                          </a:solidFill>
                        </a:rPr>
                        <a:t>= 3) = 0.35</a:t>
                      </a:r>
                    </a:p>
                    <a:p>
                      <a:pPr algn="ctr"/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04157"/>
                  </a:ext>
                </a:extLst>
              </a:tr>
              <a:tr h="4731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i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/>
                        <a:t>X</a:t>
                      </a:r>
                      <a:r>
                        <a:rPr lang="en-US" sz="2400" dirty="0"/>
                        <a:t> = 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rgbClr val="10213F"/>
                        </a:solidFill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rgbClr val="10213F"/>
                          </a:solidFill>
                        </a:rPr>
                        <a:t>P</a:t>
                      </a:r>
                      <a:r>
                        <a:rPr lang="en-US" sz="2400" i="1" dirty="0">
                          <a:solidFill>
                            <a:srgbClr val="10213F"/>
                          </a:solidFill>
                        </a:rPr>
                        <a:t>(X </a:t>
                      </a:r>
                      <a:r>
                        <a:rPr lang="en-US" sz="2400" dirty="0">
                          <a:solidFill>
                            <a:srgbClr val="10213F"/>
                          </a:solidFill>
                        </a:rPr>
                        <a:t>= 4) = 0.03</a:t>
                      </a:r>
                    </a:p>
                    <a:p>
                      <a:pPr algn="ctr"/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843816"/>
                  </a:ext>
                </a:extLst>
              </a:tr>
              <a:tr h="4731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i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/>
                        <a:t>X</a:t>
                      </a:r>
                      <a:r>
                        <a:rPr lang="en-US" sz="2400" dirty="0"/>
                        <a:t> = 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rgbClr val="10213F"/>
                        </a:solidFill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rgbClr val="10213F"/>
                          </a:solidFill>
                        </a:rPr>
                        <a:t>P</a:t>
                      </a:r>
                      <a:r>
                        <a:rPr lang="en-US" sz="2400" i="1" dirty="0">
                          <a:solidFill>
                            <a:srgbClr val="10213F"/>
                          </a:solidFill>
                        </a:rPr>
                        <a:t>(X </a:t>
                      </a:r>
                      <a:r>
                        <a:rPr lang="en-US" sz="2400" dirty="0">
                          <a:solidFill>
                            <a:srgbClr val="10213F"/>
                          </a:solidFill>
                        </a:rPr>
                        <a:t>= 5) = 0.1</a:t>
                      </a:r>
                    </a:p>
                    <a:p>
                      <a:pPr algn="ctr"/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227852"/>
                  </a:ext>
                </a:extLst>
              </a:tr>
            </a:tbl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6E350AE0-77EA-9F36-80EF-5409C12A4E64}"/>
              </a:ext>
            </a:extLst>
          </p:cNvPr>
          <p:cNvSpPr/>
          <p:nvPr/>
        </p:nvSpPr>
        <p:spPr>
          <a:xfrm>
            <a:off x="8702770" y="3276601"/>
            <a:ext cx="533400" cy="2816087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55A086-3D0A-B5B4-0D20-076EFC022296}"/>
              </a:ext>
            </a:extLst>
          </p:cNvPr>
          <p:cNvSpPr txBox="1"/>
          <p:nvPr/>
        </p:nvSpPr>
        <p:spPr>
          <a:xfrm>
            <a:off x="9297751" y="4469200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Sum = 1</a:t>
            </a:r>
          </a:p>
        </p:txBody>
      </p:sp>
    </p:spTree>
    <p:extLst>
      <p:ext uri="{BB962C8B-B14F-4D97-AF65-F5344CB8AC3E}">
        <p14:creationId xmlns:p14="http://schemas.microsoft.com/office/powerpoint/2010/main" val="937064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BF52A-20E3-3110-F510-4AC90D04B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7151-30B4-AFDD-CF76-D5722C39B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 anchor="t"/>
          <a:lstStyle/>
          <a:p>
            <a:r>
              <a:rPr lang="en-US" dirty="0"/>
              <a:t>Discrete Random Variables: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BF64EE-D9B7-A0ED-2291-D823A22A9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854" y="1282783"/>
            <a:ext cx="3646024" cy="1803410"/>
          </a:xfrm>
          <a:prstGeom prst="rect">
            <a:avLst/>
          </a:prstGeom>
        </p:spPr>
      </p:pic>
      <p:sp>
        <p:nvSpPr>
          <p:cNvPr id="10" name="Text Box 4">
            <a:extLst>
              <a:ext uri="{FF2B5EF4-FFF2-40B4-BE49-F238E27FC236}">
                <a16:creationId xmlns:a16="http://schemas.microsoft.com/office/drawing/2014/main" id="{3EE3468E-914F-2FE2-022D-3ED15C173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469" y="1282783"/>
            <a:ext cx="580153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</a:rPr>
              <a:t>Probability Distribution: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ea typeface="Cambria Math" pitchFamily="18" charset="0"/>
                <a:cs typeface="Times New Roman" panose="02020603050405020304" pitchFamily="18" charset="0"/>
              </a:rPr>
              <a:t>Probability that value of </a:t>
            </a:r>
            <a:r>
              <a:rPr lang="en-US" sz="2200" i="1" dirty="0">
                <a:ea typeface="Cambria Math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ea typeface="Cambria Math" pitchFamily="18" charset="0"/>
                <a:cs typeface="Times New Roman" panose="02020603050405020304" pitchFamily="18" charset="0"/>
              </a:rPr>
              <a:t> is </a:t>
            </a:r>
            <a:r>
              <a:rPr lang="en-US" sz="2200" i="1" dirty="0">
                <a:solidFill>
                  <a:srgbClr val="FF0000"/>
                </a:solidFill>
                <a:ea typeface="Cambria Math" pitchFamily="18" charset="0"/>
                <a:cs typeface="Times New Roman" panose="02020603050405020304" pitchFamily="18" charset="0"/>
              </a:rPr>
              <a:t>equal to </a:t>
            </a:r>
            <a:r>
              <a:rPr lang="en-US" sz="2200" i="1" dirty="0">
                <a:ea typeface="Cambria Math" pitchFamily="18" charset="0"/>
                <a:cs typeface="Times New Roman" panose="02020603050405020304" pitchFamily="18" charset="0"/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502BB3-7324-6F8D-6292-B28C0760E583}"/>
                  </a:ext>
                </a:extLst>
              </p:cNvPr>
              <p:cNvSpPr txBox="1"/>
              <p:nvPr/>
            </p:nvSpPr>
            <p:spPr>
              <a:xfrm>
                <a:off x="1101300" y="1983421"/>
                <a:ext cx="4582632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502BB3-7324-6F8D-6292-B28C0760E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300" y="1983421"/>
                <a:ext cx="458263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DDD59A64-B94C-EA4C-9E33-C32012E30795}"/>
              </a:ext>
            </a:extLst>
          </p:cNvPr>
          <p:cNvSpPr txBox="1"/>
          <p:nvPr/>
        </p:nvSpPr>
        <p:spPr>
          <a:xfrm>
            <a:off x="7017074" y="2077732"/>
            <a:ext cx="69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15588D-6133-6B78-9F82-6623321921A5}"/>
              </a:ext>
            </a:extLst>
          </p:cNvPr>
          <p:cNvSpPr txBox="1"/>
          <p:nvPr/>
        </p:nvSpPr>
        <p:spPr>
          <a:xfrm>
            <a:off x="7754567" y="1704046"/>
            <a:ext cx="588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3419CA-DE29-0E50-A469-6D2B8EE810F3}"/>
              </a:ext>
            </a:extLst>
          </p:cNvPr>
          <p:cNvSpPr txBox="1"/>
          <p:nvPr/>
        </p:nvSpPr>
        <p:spPr>
          <a:xfrm>
            <a:off x="8342784" y="1783681"/>
            <a:ext cx="67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0.35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06C881-216E-F2FB-E30F-0D3393908CE5}"/>
              </a:ext>
            </a:extLst>
          </p:cNvPr>
          <p:cNvSpPr txBox="1"/>
          <p:nvPr/>
        </p:nvSpPr>
        <p:spPr>
          <a:xfrm>
            <a:off x="9000014" y="2164126"/>
            <a:ext cx="64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F3F962-D3C5-55B2-3D58-EDE7B8CF5469}"/>
              </a:ext>
            </a:extLst>
          </p:cNvPr>
          <p:cNvSpPr txBox="1"/>
          <p:nvPr/>
        </p:nvSpPr>
        <p:spPr>
          <a:xfrm>
            <a:off x="9718045" y="2073378"/>
            <a:ext cx="64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972269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419E6-7D30-377A-6033-EB56F0218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1DA61-E6CB-5B4B-99E3-673286A20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 anchor="t"/>
          <a:lstStyle/>
          <a:p>
            <a:r>
              <a:rPr lang="en-US" dirty="0"/>
              <a:t>Discrete Random Variables: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2A7004-361B-484B-7B8E-B97E06D1D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854" y="1282783"/>
            <a:ext cx="3646024" cy="18034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870B2D-0924-8BD7-2794-042013A07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1" y="3086194"/>
            <a:ext cx="3778931" cy="1963081"/>
          </a:xfrm>
          <a:prstGeom prst="rect">
            <a:avLst/>
          </a:prstGeom>
        </p:spPr>
      </p:pic>
      <p:sp>
        <p:nvSpPr>
          <p:cNvPr id="10" name="Text Box 4">
            <a:extLst>
              <a:ext uri="{FF2B5EF4-FFF2-40B4-BE49-F238E27FC236}">
                <a16:creationId xmlns:a16="http://schemas.microsoft.com/office/drawing/2014/main" id="{F2111B93-C7B4-6686-9B02-99A98F0A6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469" y="1282783"/>
            <a:ext cx="580153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</a:rPr>
              <a:t>Probability Distribution: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ea typeface="Cambria Math" pitchFamily="18" charset="0"/>
                <a:cs typeface="Times New Roman" panose="02020603050405020304" pitchFamily="18" charset="0"/>
              </a:rPr>
              <a:t>Probability that value of </a:t>
            </a:r>
            <a:r>
              <a:rPr lang="en-US" sz="2200" i="1" dirty="0">
                <a:ea typeface="Cambria Math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ea typeface="Cambria Math" pitchFamily="18" charset="0"/>
                <a:cs typeface="Times New Roman" panose="02020603050405020304" pitchFamily="18" charset="0"/>
              </a:rPr>
              <a:t> is </a:t>
            </a:r>
            <a:r>
              <a:rPr lang="en-US" sz="2200" i="1" dirty="0">
                <a:solidFill>
                  <a:srgbClr val="FF0000"/>
                </a:solidFill>
                <a:ea typeface="Cambria Math" pitchFamily="18" charset="0"/>
                <a:cs typeface="Times New Roman" panose="02020603050405020304" pitchFamily="18" charset="0"/>
              </a:rPr>
              <a:t>equal to </a:t>
            </a:r>
            <a:r>
              <a:rPr lang="en-US" sz="2200" i="1" dirty="0">
                <a:ea typeface="Cambria Math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46EF0F52-7368-50DB-4476-C9036C7A4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469" y="3113129"/>
            <a:ext cx="5920317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</a:rPr>
              <a:t>Cumulative Probability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Probability that value of </a:t>
            </a:r>
            <a:r>
              <a:rPr lang="en-US" sz="2200" i="1" dirty="0"/>
              <a:t>X</a:t>
            </a:r>
            <a:r>
              <a:rPr lang="en-US" sz="2200" dirty="0"/>
              <a:t> is </a:t>
            </a:r>
            <a:r>
              <a:rPr lang="en-US" sz="2200" dirty="0">
                <a:solidFill>
                  <a:srgbClr val="FF0000"/>
                </a:solidFill>
              </a:rPr>
              <a:t>smaller than or equal to </a:t>
            </a:r>
            <a:r>
              <a:rPr lang="en-US" sz="2200" i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6E3B89-5E25-9D6B-7B7D-44F9E17E9493}"/>
                  </a:ext>
                </a:extLst>
              </p:cNvPr>
              <p:cNvSpPr txBox="1"/>
              <p:nvPr/>
            </p:nvSpPr>
            <p:spPr>
              <a:xfrm>
                <a:off x="1101300" y="1983421"/>
                <a:ext cx="4582632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6E3B89-5E25-9D6B-7B7D-44F9E17E9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300" y="1983421"/>
                <a:ext cx="458263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6569A4-B177-6396-3113-ABE7B3D637B4}"/>
                  </a:ext>
                </a:extLst>
              </p:cNvPr>
              <p:cNvSpPr txBox="1"/>
              <p:nvPr/>
            </p:nvSpPr>
            <p:spPr>
              <a:xfrm>
                <a:off x="963311" y="4221125"/>
                <a:ext cx="4582632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6569A4-B177-6396-3113-ABE7B3D63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311" y="4221125"/>
                <a:ext cx="458263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A5AB847-5C0E-4E50-D25C-2E8460199883}"/>
              </a:ext>
            </a:extLst>
          </p:cNvPr>
          <p:cNvSpPr txBox="1"/>
          <p:nvPr/>
        </p:nvSpPr>
        <p:spPr>
          <a:xfrm>
            <a:off x="7017074" y="2077732"/>
            <a:ext cx="69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D420DF-87D6-A8A5-1129-7F8573157678}"/>
              </a:ext>
            </a:extLst>
          </p:cNvPr>
          <p:cNvSpPr txBox="1"/>
          <p:nvPr/>
        </p:nvSpPr>
        <p:spPr>
          <a:xfrm>
            <a:off x="7754567" y="1704046"/>
            <a:ext cx="588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DD0CB1-4F8D-842D-8291-ACE361A24040}"/>
              </a:ext>
            </a:extLst>
          </p:cNvPr>
          <p:cNvSpPr txBox="1"/>
          <p:nvPr/>
        </p:nvSpPr>
        <p:spPr>
          <a:xfrm>
            <a:off x="8342784" y="1783681"/>
            <a:ext cx="67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0.35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340893-B058-DB5A-6F2B-1BA635E04A61}"/>
              </a:ext>
            </a:extLst>
          </p:cNvPr>
          <p:cNvSpPr txBox="1"/>
          <p:nvPr/>
        </p:nvSpPr>
        <p:spPr>
          <a:xfrm>
            <a:off x="9000014" y="2164126"/>
            <a:ext cx="64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43AA6F-51CB-4709-E732-39F03AC8349F}"/>
              </a:ext>
            </a:extLst>
          </p:cNvPr>
          <p:cNvSpPr txBox="1"/>
          <p:nvPr/>
        </p:nvSpPr>
        <p:spPr>
          <a:xfrm>
            <a:off x="9718045" y="2073378"/>
            <a:ext cx="64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3275325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80459-18FF-2242-8607-60AD57660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1EF0-8B75-6E53-5B38-F9A08CD7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 anchor="t"/>
          <a:lstStyle/>
          <a:p>
            <a:r>
              <a:rPr lang="en-US" dirty="0"/>
              <a:t>Discrete Random Variables: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46EFD2-9785-AFF8-96C6-00C1CCB8E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854" y="1282783"/>
            <a:ext cx="3646024" cy="18034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51D366-3FD6-4D65-6B98-2128B4B91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1" y="3086194"/>
            <a:ext cx="3778931" cy="1963081"/>
          </a:xfrm>
          <a:prstGeom prst="rect">
            <a:avLst/>
          </a:prstGeom>
        </p:spPr>
      </p:pic>
      <p:sp>
        <p:nvSpPr>
          <p:cNvPr id="10" name="Text Box 4">
            <a:extLst>
              <a:ext uri="{FF2B5EF4-FFF2-40B4-BE49-F238E27FC236}">
                <a16:creationId xmlns:a16="http://schemas.microsoft.com/office/drawing/2014/main" id="{C7AD5A8C-23D9-3C60-4C30-9DB69C09B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469" y="1282783"/>
            <a:ext cx="580153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</a:rPr>
              <a:t>Probability Distribution: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ea typeface="Cambria Math" pitchFamily="18" charset="0"/>
                <a:cs typeface="Times New Roman" panose="02020603050405020304" pitchFamily="18" charset="0"/>
              </a:rPr>
              <a:t>Probability that value of </a:t>
            </a:r>
            <a:r>
              <a:rPr lang="en-US" sz="2200" i="1" dirty="0">
                <a:ea typeface="Cambria Math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ea typeface="Cambria Math" pitchFamily="18" charset="0"/>
                <a:cs typeface="Times New Roman" panose="02020603050405020304" pitchFamily="18" charset="0"/>
              </a:rPr>
              <a:t> is </a:t>
            </a:r>
            <a:r>
              <a:rPr lang="en-US" sz="2200" i="1" dirty="0">
                <a:solidFill>
                  <a:srgbClr val="FF0000"/>
                </a:solidFill>
                <a:ea typeface="Cambria Math" pitchFamily="18" charset="0"/>
                <a:cs typeface="Times New Roman" panose="02020603050405020304" pitchFamily="18" charset="0"/>
              </a:rPr>
              <a:t>equal to </a:t>
            </a:r>
            <a:r>
              <a:rPr lang="en-US" sz="2200" i="1" dirty="0">
                <a:ea typeface="Cambria Math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FCF9C0DB-75F8-6B22-3DE1-46E7F5F76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469" y="3113129"/>
            <a:ext cx="5920317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</a:rPr>
              <a:t>Cumulative Probability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Probability that value of </a:t>
            </a:r>
            <a:r>
              <a:rPr lang="en-US" sz="2200" i="1" dirty="0"/>
              <a:t>X</a:t>
            </a:r>
            <a:r>
              <a:rPr lang="en-US" sz="2200" dirty="0"/>
              <a:t> is </a:t>
            </a:r>
            <a:r>
              <a:rPr lang="en-US" sz="2200" dirty="0">
                <a:solidFill>
                  <a:srgbClr val="FF0000"/>
                </a:solidFill>
              </a:rPr>
              <a:t>smaller than or equal to </a:t>
            </a:r>
            <a:r>
              <a:rPr lang="en-US" sz="2200" i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97473B-5F85-3661-F8D7-73C787D591DC}"/>
                  </a:ext>
                </a:extLst>
              </p:cNvPr>
              <p:cNvSpPr txBox="1"/>
              <p:nvPr/>
            </p:nvSpPr>
            <p:spPr>
              <a:xfrm>
                <a:off x="1101300" y="1983421"/>
                <a:ext cx="4582632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97473B-5F85-3661-F8D7-73C787D59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300" y="1983421"/>
                <a:ext cx="458263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86DB9F-7D98-CF4C-7E20-B6E07849A01C}"/>
                  </a:ext>
                </a:extLst>
              </p:cNvPr>
              <p:cNvSpPr txBox="1"/>
              <p:nvPr/>
            </p:nvSpPr>
            <p:spPr>
              <a:xfrm>
                <a:off x="963311" y="4221125"/>
                <a:ext cx="4582632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86DB9F-7D98-CF4C-7E20-B6E07849A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311" y="4221125"/>
                <a:ext cx="458263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7404DA-1255-38B5-AE04-B5BE6C6EDED0}"/>
                  </a:ext>
                </a:extLst>
              </p:cNvPr>
              <p:cNvSpPr txBox="1"/>
              <p:nvPr/>
            </p:nvSpPr>
            <p:spPr>
              <a:xfrm>
                <a:off x="1219200" y="4752411"/>
                <a:ext cx="4582632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7404DA-1255-38B5-AE04-B5BE6C6ED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752411"/>
                <a:ext cx="458263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Left Brace 17">
            <a:extLst>
              <a:ext uri="{FF2B5EF4-FFF2-40B4-BE49-F238E27FC236}">
                <a16:creationId xmlns:a16="http://schemas.microsoft.com/office/drawing/2014/main" id="{5584D369-6D6E-F82C-D480-652654CFF89F}"/>
              </a:ext>
            </a:extLst>
          </p:cNvPr>
          <p:cNvSpPr/>
          <p:nvPr/>
        </p:nvSpPr>
        <p:spPr>
          <a:xfrm>
            <a:off x="6214786" y="3000504"/>
            <a:ext cx="533400" cy="350600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8443B5-7CA0-FDD3-BE85-30DAAF505939}"/>
              </a:ext>
            </a:extLst>
          </p:cNvPr>
          <p:cNvSpPr txBox="1"/>
          <p:nvPr/>
        </p:nvSpPr>
        <p:spPr>
          <a:xfrm>
            <a:off x="7017074" y="2077732"/>
            <a:ext cx="69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DCA197-52BD-AE41-D701-5DDFB0DD561E}"/>
              </a:ext>
            </a:extLst>
          </p:cNvPr>
          <p:cNvSpPr txBox="1"/>
          <p:nvPr/>
        </p:nvSpPr>
        <p:spPr>
          <a:xfrm>
            <a:off x="7754567" y="1704046"/>
            <a:ext cx="588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38F224-7EEA-03FD-5AC7-5ACD7FFCB075}"/>
              </a:ext>
            </a:extLst>
          </p:cNvPr>
          <p:cNvSpPr txBox="1"/>
          <p:nvPr/>
        </p:nvSpPr>
        <p:spPr>
          <a:xfrm>
            <a:off x="8342784" y="1783681"/>
            <a:ext cx="67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0.35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98CE21-EEB0-CF26-81DA-58B6440AD05B}"/>
              </a:ext>
            </a:extLst>
          </p:cNvPr>
          <p:cNvSpPr txBox="1"/>
          <p:nvPr/>
        </p:nvSpPr>
        <p:spPr>
          <a:xfrm>
            <a:off x="9000014" y="2164126"/>
            <a:ext cx="64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B45E13-AB83-22E0-1A81-8016F417B9C0}"/>
              </a:ext>
            </a:extLst>
          </p:cNvPr>
          <p:cNvSpPr txBox="1"/>
          <p:nvPr/>
        </p:nvSpPr>
        <p:spPr>
          <a:xfrm>
            <a:off x="9718045" y="2073378"/>
            <a:ext cx="64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762F104-5DDD-982C-4371-D7C0958A62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5854" y="4774589"/>
            <a:ext cx="3646024" cy="199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9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580A2-4E0E-C6E1-E3F6-6450E9983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4C5C-D779-C3E1-5D5E-3B496F9AD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 anchor="t"/>
          <a:lstStyle/>
          <a:p>
            <a:r>
              <a:rPr lang="en-US" dirty="0"/>
              <a:t>Discrete Random Variables: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C46D4F-6AE5-C661-060E-C3996953F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854" y="1282783"/>
            <a:ext cx="3646024" cy="18034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019715-FD22-872A-1A7B-8C83210DF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1" y="3086194"/>
            <a:ext cx="3778931" cy="1963081"/>
          </a:xfrm>
          <a:prstGeom prst="rect">
            <a:avLst/>
          </a:prstGeom>
        </p:spPr>
      </p:pic>
      <p:sp>
        <p:nvSpPr>
          <p:cNvPr id="10" name="Text Box 4">
            <a:extLst>
              <a:ext uri="{FF2B5EF4-FFF2-40B4-BE49-F238E27FC236}">
                <a16:creationId xmlns:a16="http://schemas.microsoft.com/office/drawing/2014/main" id="{F4681BE0-1933-BFD2-BACB-9E4AFB6DF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469" y="1282783"/>
            <a:ext cx="580153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</a:rPr>
              <a:t>Probability Distribution: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ea typeface="Cambria Math" pitchFamily="18" charset="0"/>
                <a:cs typeface="Times New Roman" panose="02020603050405020304" pitchFamily="18" charset="0"/>
              </a:rPr>
              <a:t>Probability that value of </a:t>
            </a:r>
            <a:r>
              <a:rPr lang="en-US" sz="2200" i="1" dirty="0">
                <a:ea typeface="Cambria Math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ea typeface="Cambria Math" pitchFamily="18" charset="0"/>
                <a:cs typeface="Times New Roman" panose="02020603050405020304" pitchFamily="18" charset="0"/>
              </a:rPr>
              <a:t> is </a:t>
            </a:r>
            <a:r>
              <a:rPr lang="en-US" sz="2200" i="1" dirty="0">
                <a:solidFill>
                  <a:srgbClr val="FF0000"/>
                </a:solidFill>
                <a:ea typeface="Cambria Math" pitchFamily="18" charset="0"/>
                <a:cs typeface="Times New Roman" panose="02020603050405020304" pitchFamily="18" charset="0"/>
              </a:rPr>
              <a:t>equal to </a:t>
            </a:r>
            <a:r>
              <a:rPr lang="en-US" sz="2200" i="1" dirty="0">
                <a:ea typeface="Cambria Math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DC2D57CB-B19B-5865-A30E-199C28CE4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469" y="3113129"/>
            <a:ext cx="5920317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</a:rPr>
              <a:t>Cumulative Probability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Probability that value of </a:t>
            </a:r>
            <a:r>
              <a:rPr lang="en-US" sz="2200" i="1" dirty="0"/>
              <a:t>X</a:t>
            </a:r>
            <a:r>
              <a:rPr lang="en-US" sz="2200" dirty="0"/>
              <a:t> is </a:t>
            </a:r>
            <a:r>
              <a:rPr lang="en-US" sz="2200" dirty="0">
                <a:solidFill>
                  <a:srgbClr val="FF0000"/>
                </a:solidFill>
              </a:rPr>
              <a:t>smaller than or equal to </a:t>
            </a:r>
            <a:r>
              <a:rPr lang="en-US" sz="2200" i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740FF5-2798-13E4-375E-C73665189016}"/>
                  </a:ext>
                </a:extLst>
              </p:cNvPr>
              <p:cNvSpPr txBox="1"/>
              <p:nvPr/>
            </p:nvSpPr>
            <p:spPr>
              <a:xfrm>
                <a:off x="1101300" y="1983421"/>
                <a:ext cx="4582632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740FF5-2798-13E4-375E-C73665189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300" y="1983421"/>
                <a:ext cx="458263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1C1876-8F4E-5EB6-9922-20E38BE29F11}"/>
                  </a:ext>
                </a:extLst>
              </p:cNvPr>
              <p:cNvSpPr txBox="1"/>
              <p:nvPr/>
            </p:nvSpPr>
            <p:spPr>
              <a:xfrm>
                <a:off x="963311" y="4221125"/>
                <a:ext cx="4582632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1C1876-8F4E-5EB6-9922-20E38BE29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311" y="4221125"/>
                <a:ext cx="458263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E07E64-5494-4160-0765-AE2E2A6FD7C7}"/>
                  </a:ext>
                </a:extLst>
              </p:cNvPr>
              <p:cNvSpPr txBox="1"/>
              <p:nvPr/>
            </p:nvSpPr>
            <p:spPr>
              <a:xfrm>
                <a:off x="1219200" y="4752411"/>
                <a:ext cx="4582632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E07E64-5494-4160-0765-AE2E2A6FD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752411"/>
                <a:ext cx="458263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AC89AC-76ED-5E28-431D-C7E723FF00AE}"/>
                  </a:ext>
                </a:extLst>
              </p:cNvPr>
              <p:cNvSpPr txBox="1"/>
              <p:nvPr/>
            </p:nvSpPr>
            <p:spPr>
              <a:xfrm>
                <a:off x="1905000" y="5244571"/>
                <a:ext cx="4582632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AC89AC-76ED-5E28-431D-C7E723FF0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244571"/>
                <a:ext cx="458263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Left Brace 17">
            <a:extLst>
              <a:ext uri="{FF2B5EF4-FFF2-40B4-BE49-F238E27FC236}">
                <a16:creationId xmlns:a16="http://schemas.microsoft.com/office/drawing/2014/main" id="{A79A2CA9-8133-F754-768E-D37ADA3DA654}"/>
              </a:ext>
            </a:extLst>
          </p:cNvPr>
          <p:cNvSpPr/>
          <p:nvPr/>
        </p:nvSpPr>
        <p:spPr>
          <a:xfrm>
            <a:off x="6214786" y="3000504"/>
            <a:ext cx="533400" cy="350600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7FDAED-4D62-3CA1-D18B-8C5C507CE5FF}"/>
              </a:ext>
            </a:extLst>
          </p:cNvPr>
          <p:cNvSpPr txBox="1"/>
          <p:nvPr/>
        </p:nvSpPr>
        <p:spPr>
          <a:xfrm>
            <a:off x="7017074" y="2077732"/>
            <a:ext cx="69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B62F52-8A22-81A9-D048-FAC1195A8FD3}"/>
              </a:ext>
            </a:extLst>
          </p:cNvPr>
          <p:cNvSpPr txBox="1"/>
          <p:nvPr/>
        </p:nvSpPr>
        <p:spPr>
          <a:xfrm>
            <a:off x="7754567" y="1704046"/>
            <a:ext cx="588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4703DA-1EAD-897F-2EF5-F8699FE7AD28}"/>
              </a:ext>
            </a:extLst>
          </p:cNvPr>
          <p:cNvSpPr txBox="1"/>
          <p:nvPr/>
        </p:nvSpPr>
        <p:spPr>
          <a:xfrm>
            <a:off x="8342784" y="1783681"/>
            <a:ext cx="67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0.35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20CACA-C37A-F454-D6F9-DA8EFB5B5FD3}"/>
              </a:ext>
            </a:extLst>
          </p:cNvPr>
          <p:cNvSpPr txBox="1"/>
          <p:nvPr/>
        </p:nvSpPr>
        <p:spPr>
          <a:xfrm>
            <a:off x="9000014" y="2164126"/>
            <a:ext cx="64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1CACE0-C18C-4D5B-B29C-6CC4AC5B56D0}"/>
              </a:ext>
            </a:extLst>
          </p:cNvPr>
          <p:cNvSpPr txBox="1"/>
          <p:nvPr/>
        </p:nvSpPr>
        <p:spPr>
          <a:xfrm>
            <a:off x="9718045" y="2073378"/>
            <a:ext cx="64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A0CD34D-7CBB-10F9-5662-01859C362C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5854" y="4774589"/>
            <a:ext cx="3646024" cy="199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09150-D5D0-F27D-6BCA-04BA245E6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239-364C-2171-644C-DA2609E5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 anchor="t"/>
          <a:lstStyle/>
          <a:p>
            <a:r>
              <a:rPr lang="en-US" dirty="0"/>
              <a:t>Discrete Random Variables: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E69CD2-EFEC-357A-B799-A9DDBAD3C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854" y="1282783"/>
            <a:ext cx="3646024" cy="18034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F156A1-2E5D-6C6E-5EC7-F554B2AD4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1" y="3086194"/>
            <a:ext cx="3778931" cy="1963081"/>
          </a:xfrm>
          <a:prstGeom prst="rect">
            <a:avLst/>
          </a:prstGeom>
        </p:spPr>
      </p:pic>
      <p:sp>
        <p:nvSpPr>
          <p:cNvPr id="10" name="Text Box 4">
            <a:extLst>
              <a:ext uri="{FF2B5EF4-FFF2-40B4-BE49-F238E27FC236}">
                <a16:creationId xmlns:a16="http://schemas.microsoft.com/office/drawing/2014/main" id="{79A51AF5-7E48-1EC1-3714-5FB45BB72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469" y="1282783"/>
            <a:ext cx="580153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</a:rPr>
              <a:t>Probability Distribution: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ea typeface="Cambria Math" pitchFamily="18" charset="0"/>
                <a:cs typeface="Times New Roman" panose="02020603050405020304" pitchFamily="18" charset="0"/>
              </a:rPr>
              <a:t>Probability that value of </a:t>
            </a:r>
            <a:r>
              <a:rPr lang="en-US" sz="2200" i="1" dirty="0">
                <a:ea typeface="Cambria Math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ea typeface="Cambria Math" pitchFamily="18" charset="0"/>
                <a:cs typeface="Times New Roman" panose="02020603050405020304" pitchFamily="18" charset="0"/>
              </a:rPr>
              <a:t> is </a:t>
            </a:r>
            <a:r>
              <a:rPr lang="en-US" sz="2200" i="1" dirty="0">
                <a:solidFill>
                  <a:srgbClr val="FF0000"/>
                </a:solidFill>
                <a:ea typeface="Cambria Math" pitchFamily="18" charset="0"/>
                <a:cs typeface="Times New Roman" panose="02020603050405020304" pitchFamily="18" charset="0"/>
              </a:rPr>
              <a:t>equal to </a:t>
            </a:r>
            <a:r>
              <a:rPr lang="en-US" sz="2200" i="1" dirty="0">
                <a:ea typeface="Cambria Math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9358E856-7EE9-0484-FB89-B1B6EED06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469" y="3113129"/>
            <a:ext cx="5920317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</a:rPr>
              <a:t>Cumulative Probability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Probability that value of </a:t>
            </a:r>
            <a:r>
              <a:rPr lang="en-US" sz="2200" i="1" dirty="0"/>
              <a:t>X</a:t>
            </a:r>
            <a:r>
              <a:rPr lang="en-US" sz="2200" dirty="0"/>
              <a:t> is </a:t>
            </a:r>
            <a:r>
              <a:rPr lang="en-US" sz="2200" dirty="0">
                <a:solidFill>
                  <a:srgbClr val="FF0000"/>
                </a:solidFill>
              </a:rPr>
              <a:t>smaller than or equal to </a:t>
            </a:r>
            <a:r>
              <a:rPr lang="en-US" sz="2200" i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30DBA5-808E-6499-0D82-6EBB9B7DB899}"/>
                  </a:ext>
                </a:extLst>
              </p:cNvPr>
              <p:cNvSpPr txBox="1"/>
              <p:nvPr/>
            </p:nvSpPr>
            <p:spPr>
              <a:xfrm>
                <a:off x="1101300" y="1983421"/>
                <a:ext cx="4582632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30DBA5-808E-6499-0D82-6EBB9B7DB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300" y="1983421"/>
                <a:ext cx="458263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9241D7E-A090-2352-A757-C80C4D96357A}"/>
                  </a:ext>
                </a:extLst>
              </p:cNvPr>
              <p:cNvSpPr txBox="1"/>
              <p:nvPr/>
            </p:nvSpPr>
            <p:spPr>
              <a:xfrm>
                <a:off x="963311" y="4221125"/>
                <a:ext cx="4582632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9241D7E-A090-2352-A757-C80C4D963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311" y="4221125"/>
                <a:ext cx="458263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BDA095-C5E8-1127-D5CE-AC282E12195D}"/>
                  </a:ext>
                </a:extLst>
              </p:cNvPr>
              <p:cNvSpPr txBox="1"/>
              <p:nvPr/>
            </p:nvSpPr>
            <p:spPr>
              <a:xfrm>
                <a:off x="1219200" y="4752411"/>
                <a:ext cx="4582632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BDA095-C5E8-1127-D5CE-AC282E121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752411"/>
                <a:ext cx="458263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FA4ADD-A08E-0D66-8339-33705EAE2068}"/>
                  </a:ext>
                </a:extLst>
              </p:cNvPr>
              <p:cNvSpPr txBox="1"/>
              <p:nvPr/>
            </p:nvSpPr>
            <p:spPr>
              <a:xfrm>
                <a:off x="1905000" y="5244571"/>
                <a:ext cx="4582632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FA4ADD-A08E-0D66-8339-33705EAE2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244571"/>
                <a:ext cx="458263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E5F993-9393-B97B-93F5-C83262975667}"/>
                  </a:ext>
                </a:extLst>
              </p:cNvPr>
              <p:cNvSpPr txBox="1"/>
              <p:nvPr/>
            </p:nvSpPr>
            <p:spPr>
              <a:xfrm>
                <a:off x="1898854" y="5779601"/>
                <a:ext cx="4582632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E5F993-9393-B97B-93F5-C83262975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854" y="5779601"/>
                <a:ext cx="4582632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3E9240F-5E5E-35F9-7D60-A201343A4F50}"/>
                  </a:ext>
                </a:extLst>
              </p:cNvPr>
              <p:cNvSpPr txBox="1"/>
              <p:nvPr/>
            </p:nvSpPr>
            <p:spPr>
              <a:xfrm>
                <a:off x="1785442" y="6252667"/>
                <a:ext cx="4582632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3E9240F-5E5E-35F9-7D60-A201343A4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442" y="6252667"/>
                <a:ext cx="4582632" cy="430887"/>
              </a:xfrm>
              <a:prstGeom prst="rect">
                <a:avLst/>
              </a:prstGeom>
              <a:blipFill>
                <a:blip r:embed="rId9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Left Brace 17">
            <a:extLst>
              <a:ext uri="{FF2B5EF4-FFF2-40B4-BE49-F238E27FC236}">
                <a16:creationId xmlns:a16="http://schemas.microsoft.com/office/drawing/2014/main" id="{F82B62C0-DDE8-ACED-A768-465908EEF624}"/>
              </a:ext>
            </a:extLst>
          </p:cNvPr>
          <p:cNvSpPr/>
          <p:nvPr/>
        </p:nvSpPr>
        <p:spPr>
          <a:xfrm>
            <a:off x="6214786" y="3000504"/>
            <a:ext cx="533400" cy="350600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EB0FDF-8EFF-5A45-6E9D-BE558F5F16D6}"/>
              </a:ext>
            </a:extLst>
          </p:cNvPr>
          <p:cNvSpPr txBox="1"/>
          <p:nvPr/>
        </p:nvSpPr>
        <p:spPr>
          <a:xfrm>
            <a:off x="7017074" y="2077732"/>
            <a:ext cx="69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6C4926-53E1-BC29-8F8A-1D734D27C215}"/>
              </a:ext>
            </a:extLst>
          </p:cNvPr>
          <p:cNvSpPr txBox="1"/>
          <p:nvPr/>
        </p:nvSpPr>
        <p:spPr>
          <a:xfrm>
            <a:off x="7754567" y="1704046"/>
            <a:ext cx="588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5BB211-39E1-EEC0-9C67-941553DC905E}"/>
              </a:ext>
            </a:extLst>
          </p:cNvPr>
          <p:cNvSpPr txBox="1"/>
          <p:nvPr/>
        </p:nvSpPr>
        <p:spPr>
          <a:xfrm>
            <a:off x="8342784" y="1783681"/>
            <a:ext cx="67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0.35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947397-7808-D914-1F43-AEF93FD73057}"/>
              </a:ext>
            </a:extLst>
          </p:cNvPr>
          <p:cNvSpPr txBox="1"/>
          <p:nvPr/>
        </p:nvSpPr>
        <p:spPr>
          <a:xfrm>
            <a:off x="9000014" y="2164126"/>
            <a:ext cx="64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4D9A74-F581-A4DD-072D-574E73D84B2A}"/>
              </a:ext>
            </a:extLst>
          </p:cNvPr>
          <p:cNvSpPr txBox="1"/>
          <p:nvPr/>
        </p:nvSpPr>
        <p:spPr>
          <a:xfrm>
            <a:off x="9718045" y="2073378"/>
            <a:ext cx="64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DC7F8CB-4696-F896-78A6-3B28755069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5854" y="4774589"/>
            <a:ext cx="3646024" cy="199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6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38200" y="1600200"/>
                <a:ext cx="10668000" cy="53657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A random variable </a:t>
                </a:r>
                <a:r>
                  <a:rPr lang="en-US" sz="2400" i="1" dirty="0"/>
                  <a:t>X</a:t>
                </a:r>
                <a:r>
                  <a:rPr lang="en-US" sz="2400" dirty="0"/>
                  <a:t> can take a number of different values: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with corresponding probabilities: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>
                    <a:solidFill>
                      <a:srgbClr val="00B0F0"/>
                    </a:solidFill>
                  </a:rPr>
                  <a:t>Expected Value </a:t>
                </a:r>
                <a:r>
                  <a:rPr lang="en-US" sz="2400" dirty="0"/>
                  <a:t>of </a:t>
                </a:r>
                <a:r>
                  <a:rPr lang="en-US" sz="2400" dirty="0">
                    <a:solidFill>
                      <a:schemeClr val="tx1"/>
                    </a:solidFill>
                  </a:rPr>
                  <a:t>a random variable 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X: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</a:rPr>
                          <m:t>denoted</m:t>
                        </m:r>
                        <m:r>
                          <a:rPr lang="en-US" sz="2400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</a:rPr>
                          <m:t>as</m:t>
                        </m:r>
                        <m:r>
                          <a:rPr lang="en-US" sz="2400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10213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10213F"/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10213F"/>
                                </a:solidFill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i="1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m:rPr>
                            <m:nor/>
                          </m:rPr>
                          <a:rPr lang="en-US" sz="2400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10213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10213F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endParaRPr lang="en-US" sz="2400" i="1" dirty="0">
                  <a:solidFill>
                    <a:srgbClr val="10213F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10213F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10213F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10213F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38200" y="1600200"/>
                <a:ext cx="10668000" cy="5365714"/>
              </a:xfrm>
              <a:blipFill>
                <a:blip r:embed="rId3"/>
                <a:stretch>
                  <a:fillRect l="-951" t="-1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3B9888-9B43-422E-AB8F-304A491137B4}"/>
                  </a:ext>
                </a:extLst>
              </p:cNvPr>
              <p:cNvSpPr txBox="1"/>
              <p:nvPr/>
            </p:nvSpPr>
            <p:spPr>
              <a:xfrm>
                <a:off x="701850" y="3429000"/>
                <a:ext cx="106680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1021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10213F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10213F"/>
                              </a:solidFill>
                              <a:latin typeface="Cambria Math"/>
                            </a:rPr>
                            <m:t>𝑋</m:t>
                          </m:r>
                        </m:sub>
                      </m:sSub>
                      <m:r>
                        <a:rPr lang="en-US" sz="2200" i="1">
                          <a:solidFill>
                            <a:srgbClr val="10213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20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)+…</m:t>
                      </m:r>
                    </m:oMath>
                  </m:oMathPara>
                </a14:m>
                <a:endParaRPr lang="en-US" sz="2200" dirty="0">
                  <a:solidFill>
                    <a:srgbClr val="10213F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3B9888-9B43-422E-AB8F-304A49113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50" y="3429000"/>
                <a:ext cx="10668000" cy="430887"/>
              </a:xfrm>
              <a:prstGeom prst="rect">
                <a:avLst/>
              </a:prstGeom>
              <a:blipFill>
                <a:blip r:embed="rId4"/>
                <a:stretch>
                  <a:fillRect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D80FDA-1906-475A-A8DB-724756C35E99}"/>
                  </a:ext>
                </a:extLst>
              </p:cNvPr>
              <p:cNvSpPr txBox="1"/>
              <p:nvPr/>
            </p:nvSpPr>
            <p:spPr>
              <a:xfrm>
                <a:off x="8861995" y="1602624"/>
                <a:ext cx="278055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10213F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>
                        <a:latin typeface="Cambria Math" panose="02040503050406030204" pitchFamily="18" charset="0"/>
                      </a:rPr>
                      <m:t>,   </m:t>
                    </m:r>
                  </m:oMath>
                </a14:m>
                <a:r>
                  <a:rPr lang="en-US" sz="2200" dirty="0">
                    <a:solidFill>
                      <a:srgbClr val="10213F"/>
                    </a:solidFill>
                  </a:rPr>
                  <a:t>... 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D80FDA-1906-475A-A8DB-724756C35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995" y="1602624"/>
                <a:ext cx="2780555" cy="430887"/>
              </a:xfrm>
              <a:prstGeom prst="rect">
                <a:avLst/>
              </a:prstGeom>
              <a:blipFill>
                <a:blip r:embed="rId5"/>
                <a:stretch>
                  <a:fillRect t="-11429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7FC18F-06C5-4462-8DDD-8298F36F7658}"/>
                  </a:ext>
                </a:extLst>
              </p:cNvPr>
              <p:cNvSpPr txBox="1"/>
              <p:nvPr/>
            </p:nvSpPr>
            <p:spPr>
              <a:xfrm>
                <a:off x="7769171" y="2072437"/>
                <a:ext cx="63246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rgbClr val="10213F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rgbClr val="10213F"/>
                    </a:solidFill>
                  </a:rPr>
                  <a:t>,   ...</a:t>
                </a:r>
                <a:r>
                  <a:rPr lang="en-US" sz="2200" dirty="0"/>
                  <a:t> </a:t>
                </a:r>
                <a:endParaRPr lang="en-US" sz="2200" dirty="0">
                  <a:solidFill>
                    <a:srgbClr val="10213F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7FC18F-06C5-4462-8DDD-8298F36F7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171" y="2072437"/>
                <a:ext cx="6324600" cy="430887"/>
              </a:xfrm>
              <a:prstGeom prst="rect">
                <a:avLst/>
              </a:prstGeom>
              <a:blipFill>
                <a:blip r:embed="rId6"/>
                <a:stretch>
                  <a:fillRect t="-11429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7DF97A3A-7474-404D-9273-4F5A3F351AF9}"/>
              </a:ext>
            </a:extLst>
          </p:cNvPr>
          <p:cNvSpPr/>
          <p:nvPr/>
        </p:nvSpPr>
        <p:spPr>
          <a:xfrm>
            <a:off x="4636931" y="3390922"/>
            <a:ext cx="1335083" cy="491295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CF3F81-8DA5-4401-A711-314E360FBFBB}"/>
              </a:ext>
            </a:extLst>
          </p:cNvPr>
          <p:cNvSpPr/>
          <p:nvPr/>
        </p:nvSpPr>
        <p:spPr>
          <a:xfrm>
            <a:off x="6719255" y="3422728"/>
            <a:ext cx="1219200" cy="509016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0FE05C-B068-F949-3D13-206C42DD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 anchor="t"/>
          <a:lstStyle/>
          <a:p>
            <a:r>
              <a:rPr lang="en-US" dirty="0"/>
              <a:t>Discrete Random Variables: Expected Value</a:t>
            </a:r>
          </a:p>
        </p:txBody>
      </p:sp>
    </p:spTree>
    <p:extLst>
      <p:ext uri="{BB962C8B-B14F-4D97-AF65-F5344CB8AC3E}">
        <p14:creationId xmlns:p14="http://schemas.microsoft.com/office/powerpoint/2010/main" val="3230317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B5E13-6A01-18D0-68B2-FE763C8E6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F6C426B-98F1-47EC-B71D-92A93AFA755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38200" y="1600200"/>
                <a:ext cx="10668000" cy="53657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A random variable </a:t>
                </a:r>
                <a:r>
                  <a:rPr lang="en-US" sz="2400" i="1" dirty="0"/>
                  <a:t>X</a:t>
                </a:r>
                <a:r>
                  <a:rPr lang="en-US" sz="2400" dirty="0"/>
                  <a:t> can take a number of different values: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with corresponding probabilities: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>
                    <a:solidFill>
                      <a:srgbClr val="00B0F0"/>
                    </a:solidFill>
                  </a:rPr>
                  <a:t>Expected Value </a:t>
                </a:r>
                <a:r>
                  <a:rPr lang="en-US" sz="2400" dirty="0"/>
                  <a:t>of </a:t>
                </a:r>
                <a:r>
                  <a:rPr lang="en-US" sz="2400" dirty="0">
                    <a:solidFill>
                      <a:schemeClr val="tx1"/>
                    </a:solidFill>
                  </a:rPr>
                  <a:t>a random variable 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X: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</a:rPr>
                          <m:t>denoted</m:t>
                        </m:r>
                        <m:r>
                          <a:rPr lang="en-US" sz="2400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</a:rPr>
                          <m:t>as</m:t>
                        </m:r>
                        <m:r>
                          <a:rPr lang="en-US" sz="2400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10213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10213F"/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10213F"/>
                                </a:solidFill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i="1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m:rPr>
                            <m:nor/>
                          </m:rPr>
                          <a:rPr lang="en-US" sz="2400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10213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10213F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endParaRPr lang="en-US" sz="2400" i="1" dirty="0">
                  <a:solidFill>
                    <a:srgbClr val="10213F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10213F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10213F"/>
                  </a:solidFill>
                </a:endParaRPr>
              </a:p>
              <a:p>
                <a:r>
                  <a:rPr lang="en-US" sz="2400" dirty="0">
                    <a:solidFill>
                      <a:srgbClr val="00B0F0"/>
                    </a:solidFill>
                  </a:rPr>
                  <a:t>Mean 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of a series of values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, ...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} is </a:t>
                </a:r>
                <a:r>
                  <a:rPr lang="en-US" sz="2400" dirty="0"/>
                  <a:t>a very similar idea:</a:t>
                </a:r>
                <a:endParaRPr lang="en-US" sz="2400" i="1" dirty="0">
                  <a:solidFill>
                    <a:srgbClr val="10213F"/>
                  </a:solidFill>
                </a:endParaRPr>
              </a:p>
              <a:p>
                <a:endParaRPr lang="en-US" sz="2400" dirty="0">
                  <a:solidFill>
                    <a:srgbClr val="10213F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10213F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F6C426B-98F1-47EC-B71D-92A93AFA7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38200" y="1600200"/>
                <a:ext cx="10668000" cy="5365714"/>
              </a:xfrm>
              <a:blipFill>
                <a:blip r:embed="rId3"/>
                <a:stretch>
                  <a:fillRect l="-951" t="-1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9ACC5F-4B05-B6C3-0774-9A164F8F7748}"/>
                  </a:ext>
                </a:extLst>
              </p:cNvPr>
              <p:cNvSpPr txBox="1"/>
              <p:nvPr/>
            </p:nvSpPr>
            <p:spPr>
              <a:xfrm>
                <a:off x="701850" y="3429000"/>
                <a:ext cx="106680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1021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10213F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10213F"/>
                              </a:solidFill>
                              <a:latin typeface="Cambria Math"/>
                            </a:rPr>
                            <m:t>𝑋</m:t>
                          </m:r>
                        </m:sub>
                      </m:sSub>
                      <m:r>
                        <a:rPr lang="en-US" sz="2200" i="1">
                          <a:solidFill>
                            <a:srgbClr val="10213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20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)+…</m:t>
                      </m:r>
                    </m:oMath>
                  </m:oMathPara>
                </a14:m>
                <a:endParaRPr lang="en-US" sz="2200" dirty="0">
                  <a:solidFill>
                    <a:srgbClr val="10213F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9ACC5F-4B05-B6C3-0774-9A164F8F7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50" y="3429000"/>
                <a:ext cx="10668000" cy="430887"/>
              </a:xfrm>
              <a:prstGeom prst="rect">
                <a:avLst/>
              </a:prstGeom>
              <a:blipFill>
                <a:blip r:embed="rId4"/>
                <a:stretch>
                  <a:fillRect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4997649-5179-708E-DF62-58C88DAFB790}"/>
                  </a:ext>
                </a:extLst>
              </p:cNvPr>
              <p:cNvSpPr txBox="1"/>
              <p:nvPr/>
            </p:nvSpPr>
            <p:spPr>
              <a:xfrm>
                <a:off x="8861995" y="1602624"/>
                <a:ext cx="278055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10213F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>
                        <a:latin typeface="Cambria Math" panose="02040503050406030204" pitchFamily="18" charset="0"/>
                      </a:rPr>
                      <m:t>,   </m:t>
                    </m:r>
                  </m:oMath>
                </a14:m>
                <a:r>
                  <a:rPr lang="en-US" sz="2200" dirty="0">
                    <a:solidFill>
                      <a:srgbClr val="10213F"/>
                    </a:solidFill>
                  </a:rPr>
                  <a:t>... 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4997649-5179-708E-DF62-58C88DAFB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995" y="1602624"/>
                <a:ext cx="2780555" cy="430887"/>
              </a:xfrm>
              <a:prstGeom prst="rect">
                <a:avLst/>
              </a:prstGeom>
              <a:blipFill>
                <a:blip r:embed="rId5"/>
                <a:stretch>
                  <a:fillRect t="-11429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BD537E-F78C-6BBC-BDF8-2DC00FCF3C5F}"/>
                  </a:ext>
                </a:extLst>
              </p:cNvPr>
              <p:cNvSpPr txBox="1"/>
              <p:nvPr/>
            </p:nvSpPr>
            <p:spPr>
              <a:xfrm>
                <a:off x="7769171" y="2072437"/>
                <a:ext cx="63246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rgbClr val="10213F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rgbClr val="10213F"/>
                    </a:solidFill>
                  </a:rPr>
                  <a:t>,   ...</a:t>
                </a:r>
                <a:r>
                  <a:rPr lang="en-US" sz="2200" dirty="0"/>
                  <a:t> </a:t>
                </a:r>
                <a:endParaRPr lang="en-US" sz="2200" dirty="0">
                  <a:solidFill>
                    <a:srgbClr val="10213F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BD537E-F78C-6BBC-BDF8-2DC00FCF3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171" y="2072437"/>
                <a:ext cx="6324600" cy="430887"/>
              </a:xfrm>
              <a:prstGeom prst="rect">
                <a:avLst/>
              </a:prstGeom>
              <a:blipFill>
                <a:blip r:embed="rId6"/>
                <a:stretch>
                  <a:fillRect t="-11429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E2DA14-BDA7-F46B-8040-2C288BA788AF}"/>
                  </a:ext>
                </a:extLst>
              </p:cNvPr>
              <p:cNvSpPr txBox="1"/>
              <p:nvPr/>
            </p:nvSpPr>
            <p:spPr>
              <a:xfrm>
                <a:off x="1828800" y="4880540"/>
                <a:ext cx="8686800" cy="726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+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+ …+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200" dirty="0">
                  <a:solidFill>
                    <a:srgbClr val="10213F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E2DA14-BDA7-F46B-8040-2C288BA78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880540"/>
                <a:ext cx="8686800" cy="726161"/>
              </a:xfrm>
              <a:prstGeom prst="rect">
                <a:avLst/>
              </a:prstGeom>
              <a:blipFill>
                <a:blip r:embed="rId7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59A0BD4-3ECD-5CC1-BCEC-F3AC2248CA0F}"/>
              </a:ext>
            </a:extLst>
          </p:cNvPr>
          <p:cNvSpPr/>
          <p:nvPr/>
        </p:nvSpPr>
        <p:spPr>
          <a:xfrm>
            <a:off x="4636931" y="3390922"/>
            <a:ext cx="1335083" cy="491295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F43F31-8563-3176-6527-9370E07A59E3}"/>
              </a:ext>
            </a:extLst>
          </p:cNvPr>
          <p:cNvSpPr/>
          <p:nvPr/>
        </p:nvSpPr>
        <p:spPr>
          <a:xfrm>
            <a:off x="6719255" y="3422728"/>
            <a:ext cx="1219200" cy="509016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530D4D-0A7A-3F98-EF91-D0DACA171868}"/>
              </a:ext>
            </a:extLst>
          </p:cNvPr>
          <p:cNvSpPr/>
          <p:nvPr/>
        </p:nvSpPr>
        <p:spPr>
          <a:xfrm>
            <a:off x="6294249" y="4850701"/>
            <a:ext cx="381000" cy="814198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3BBE75-73AC-E11D-45A8-27020B142532}"/>
              </a:ext>
            </a:extLst>
          </p:cNvPr>
          <p:cNvSpPr/>
          <p:nvPr/>
        </p:nvSpPr>
        <p:spPr>
          <a:xfrm>
            <a:off x="7475349" y="4874489"/>
            <a:ext cx="381000" cy="814198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02370C-F085-6BCC-6933-EE8B7A570BB1}"/>
              </a:ext>
            </a:extLst>
          </p:cNvPr>
          <p:cNvSpPr/>
          <p:nvPr/>
        </p:nvSpPr>
        <p:spPr>
          <a:xfrm>
            <a:off x="9235698" y="4836521"/>
            <a:ext cx="381000" cy="814198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F6D9FE-C288-CC2B-8467-6F5D0FA6D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 anchor="t"/>
          <a:lstStyle/>
          <a:p>
            <a:r>
              <a:rPr lang="en-US" dirty="0"/>
              <a:t>Discrete Random Variables: Expected Value</a:t>
            </a:r>
          </a:p>
        </p:txBody>
      </p:sp>
    </p:spTree>
    <p:extLst>
      <p:ext uri="{BB962C8B-B14F-4D97-AF65-F5344CB8AC3E}">
        <p14:creationId xmlns:p14="http://schemas.microsoft.com/office/powerpoint/2010/main" val="1649785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D55AE-4AD7-AAE4-FEA2-8E7F8BB46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854511-7614-1E0B-DC23-C6E56B7993B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38200" y="1600200"/>
                <a:ext cx="10668000" cy="39404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A random variable </a:t>
                </a:r>
                <a:r>
                  <a:rPr lang="en-US" sz="2400" i="1" dirty="0"/>
                  <a:t>X</a:t>
                </a:r>
                <a:r>
                  <a:rPr lang="en-US" sz="2400" dirty="0"/>
                  <a:t> can take a number of different values: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with corresponding probabilities: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>
                    <a:solidFill>
                      <a:srgbClr val="00B0F0"/>
                    </a:solidFill>
                  </a:rPr>
                  <a:t>Expected Value </a:t>
                </a:r>
                <a:r>
                  <a:rPr lang="en-US" sz="2400" dirty="0"/>
                  <a:t>of </a:t>
                </a:r>
                <a:r>
                  <a:rPr lang="en-US" sz="2400" dirty="0">
                    <a:solidFill>
                      <a:schemeClr val="tx1"/>
                    </a:solidFill>
                  </a:rPr>
                  <a:t>a random variable 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X: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</a:rPr>
                          <m:t>denoted</m:t>
                        </m:r>
                        <m:r>
                          <a:rPr lang="en-US" sz="2400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</a:rPr>
                          <m:t>as</m:t>
                        </m:r>
                        <m:r>
                          <a:rPr lang="en-US" sz="2400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10213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10213F"/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10213F"/>
                                </a:solidFill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i="1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m:rPr>
                            <m:nor/>
                          </m:rPr>
                          <a:rPr lang="en-US" sz="2400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10213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10213F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endParaRPr lang="en-US" sz="2400" i="1" dirty="0">
                  <a:solidFill>
                    <a:srgbClr val="10213F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10213F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10213F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10213F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10213F"/>
                            </a:solidFill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10213F"/>
                    </a:solidFill>
                  </a:rPr>
                  <a:t>  is a </a:t>
                </a:r>
                <a:r>
                  <a:rPr lang="en-US" sz="2400" dirty="0"/>
                  <a:t>measure of the “center” of the distribution</a:t>
                </a:r>
              </a:p>
              <a:p>
                <a:r>
                  <a:rPr lang="en-US" sz="2400" dirty="0"/>
                  <a:t>Weighted average of the outcomes, weighted by the probabilities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854511-7614-1E0B-DC23-C6E56B7993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38200" y="1600200"/>
                <a:ext cx="10668000" cy="3940444"/>
              </a:xfrm>
              <a:blipFill>
                <a:blip r:embed="rId3"/>
                <a:stretch>
                  <a:fillRect l="-951" t="-2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2BFB40-923E-8150-17B0-D5FB7FE71B6D}"/>
                  </a:ext>
                </a:extLst>
              </p:cNvPr>
              <p:cNvSpPr txBox="1"/>
              <p:nvPr/>
            </p:nvSpPr>
            <p:spPr>
              <a:xfrm>
                <a:off x="701850" y="3429000"/>
                <a:ext cx="106680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1021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10213F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10213F"/>
                              </a:solidFill>
                              <a:latin typeface="Cambria Math"/>
                            </a:rPr>
                            <m:t>𝑋</m:t>
                          </m:r>
                        </m:sub>
                      </m:sSub>
                      <m:r>
                        <a:rPr lang="en-US" sz="2200" i="1">
                          <a:solidFill>
                            <a:srgbClr val="10213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20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)+…</m:t>
                      </m:r>
                    </m:oMath>
                  </m:oMathPara>
                </a14:m>
                <a:endParaRPr lang="en-US" sz="2200" dirty="0">
                  <a:solidFill>
                    <a:srgbClr val="10213F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2BFB40-923E-8150-17B0-D5FB7FE71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50" y="3429000"/>
                <a:ext cx="10668000" cy="430887"/>
              </a:xfrm>
              <a:prstGeom prst="rect">
                <a:avLst/>
              </a:prstGeom>
              <a:blipFill>
                <a:blip r:embed="rId4"/>
                <a:stretch>
                  <a:fillRect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2C307E8-0968-0BA6-2BFF-40C493EE0500}"/>
                  </a:ext>
                </a:extLst>
              </p:cNvPr>
              <p:cNvSpPr txBox="1"/>
              <p:nvPr/>
            </p:nvSpPr>
            <p:spPr>
              <a:xfrm>
                <a:off x="8861995" y="1602624"/>
                <a:ext cx="278055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10213F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>
                        <a:latin typeface="Cambria Math" panose="02040503050406030204" pitchFamily="18" charset="0"/>
                      </a:rPr>
                      <m:t>,   </m:t>
                    </m:r>
                  </m:oMath>
                </a14:m>
                <a:r>
                  <a:rPr lang="en-US" sz="2200" dirty="0">
                    <a:solidFill>
                      <a:srgbClr val="10213F"/>
                    </a:solidFill>
                  </a:rPr>
                  <a:t>... 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2C307E8-0968-0BA6-2BFF-40C493EE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995" y="1602624"/>
                <a:ext cx="2780555" cy="430887"/>
              </a:xfrm>
              <a:prstGeom prst="rect">
                <a:avLst/>
              </a:prstGeom>
              <a:blipFill>
                <a:blip r:embed="rId5"/>
                <a:stretch>
                  <a:fillRect t="-11429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09FE48-4177-525B-608E-C23317ADF842}"/>
                  </a:ext>
                </a:extLst>
              </p:cNvPr>
              <p:cNvSpPr txBox="1"/>
              <p:nvPr/>
            </p:nvSpPr>
            <p:spPr>
              <a:xfrm>
                <a:off x="7769171" y="2072437"/>
                <a:ext cx="63246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rgbClr val="10213F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rgbClr val="10213F"/>
                    </a:solidFill>
                  </a:rPr>
                  <a:t>,   ...</a:t>
                </a:r>
                <a:r>
                  <a:rPr lang="en-US" sz="2200" dirty="0"/>
                  <a:t> </a:t>
                </a:r>
                <a:endParaRPr lang="en-US" sz="2200" dirty="0">
                  <a:solidFill>
                    <a:srgbClr val="10213F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09FE48-4177-525B-608E-C23317ADF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171" y="2072437"/>
                <a:ext cx="6324600" cy="430887"/>
              </a:xfrm>
              <a:prstGeom prst="rect">
                <a:avLst/>
              </a:prstGeom>
              <a:blipFill>
                <a:blip r:embed="rId6"/>
                <a:stretch>
                  <a:fillRect t="-11429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F3C65F06-253D-ABBB-1768-17A7E0F91C11}"/>
              </a:ext>
            </a:extLst>
          </p:cNvPr>
          <p:cNvSpPr/>
          <p:nvPr/>
        </p:nvSpPr>
        <p:spPr>
          <a:xfrm>
            <a:off x="4636931" y="3390922"/>
            <a:ext cx="1335083" cy="491295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5617D0-1F4B-25E0-9846-187F80355D43}"/>
              </a:ext>
            </a:extLst>
          </p:cNvPr>
          <p:cNvSpPr/>
          <p:nvPr/>
        </p:nvSpPr>
        <p:spPr>
          <a:xfrm>
            <a:off x="6719255" y="3422728"/>
            <a:ext cx="1219200" cy="509016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B1BBDC2-C939-3313-D1B1-F1F1750C0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 anchor="t"/>
          <a:lstStyle/>
          <a:p>
            <a:r>
              <a:rPr lang="en-US" dirty="0"/>
              <a:t>Discrete Random Variables: Expected Value</a:t>
            </a:r>
          </a:p>
        </p:txBody>
      </p:sp>
    </p:spTree>
    <p:extLst>
      <p:ext uri="{BB962C8B-B14F-4D97-AF65-F5344CB8AC3E}">
        <p14:creationId xmlns:p14="http://schemas.microsoft.com/office/powerpoint/2010/main" val="60104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B7E78-3764-7334-A527-CF2A8EF58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DB9D-1A12-AD6F-5A86-33B0A3B3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 anchor="t"/>
          <a:lstStyle/>
          <a:p>
            <a:r>
              <a:rPr lang="en-US" dirty="0"/>
              <a:t>Measures of Location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973622-15D6-46E9-1F23-7BB3757AA4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35071"/>
                <a:ext cx="10515600" cy="4541892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en-US" sz="2200" dirty="0">
                    <a:solidFill>
                      <a:srgbClr val="00B0F0"/>
                    </a:solidFill>
                  </a:rPr>
                  <a:t>Mean: </a:t>
                </a:r>
                <a:r>
                  <a:rPr lang="en-US" sz="2200" dirty="0"/>
                  <a:t>add all the values and divide the total by the number of points:</a:t>
                </a:r>
              </a:p>
              <a:p>
                <a:pPr lvl="1"/>
                <a:endParaRPr lang="en-US" sz="800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:         </m:t>
                      </m:r>
                      <m:bar>
                        <m:barPr>
                          <m:pos m:val="top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100" dirty="0"/>
              </a:p>
              <a:p>
                <a:pPr marL="393192" lvl="1" indent="0">
                  <a:buNone/>
                </a:pPr>
                <a:endParaRPr lang="en-US" sz="1500" u="sng" dirty="0"/>
              </a:p>
              <a:p>
                <a:pPr marL="457200" lvl="1" indent="0">
                  <a:buNone/>
                </a:pPr>
                <a:endParaRPr lang="en-US" sz="2200" dirty="0">
                  <a:solidFill>
                    <a:srgbClr val="00B0F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solidFill>
                      <a:srgbClr val="00B0F0"/>
                    </a:solidFill>
                  </a:rPr>
                  <a:t>Median</a:t>
                </a:r>
                <a:r>
                  <a:rPr lang="en-US" sz="2200" dirty="0"/>
                  <a:t>: the value separating the higher half of a set of data values, from the lower half. </a:t>
                </a:r>
              </a:p>
              <a:p>
                <a:pPr lvl="1"/>
                <a:endParaRPr lang="en-US" sz="500" dirty="0"/>
              </a:p>
              <a:p>
                <a:pPr lvl="2"/>
                <a:r>
                  <a:rPr lang="en-US" sz="2200" dirty="0"/>
                  <a:t>If there are an odd number of values, choose the </a:t>
                </a:r>
                <a:r>
                  <a:rPr lang="en-US" sz="2200" dirty="0">
                    <a:sym typeface="Wingdings" panose="05000000000000000000" pitchFamily="2" charset="2"/>
                  </a:rPr>
                  <a:t>middle-ranked value</a:t>
                </a:r>
                <a:endParaRPr lang="en-US" sz="2200" dirty="0"/>
              </a:p>
              <a:p>
                <a:pPr lvl="2"/>
                <a:r>
                  <a:rPr lang="en-US" sz="2200" dirty="0"/>
                  <a:t>If there are an even number of values, take the mean </a:t>
                </a:r>
                <a:r>
                  <a:rPr lang="en-US" sz="2200" dirty="0">
                    <a:sym typeface="Wingdings" panose="05000000000000000000" pitchFamily="2" charset="2"/>
                  </a:rPr>
                  <a:t>of the middle-ranked values</a:t>
                </a:r>
              </a:p>
              <a:p>
                <a:pPr lvl="2"/>
                <a:endParaRPr lang="en-US" sz="1500" dirty="0"/>
              </a:p>
              <a:p>
                <a:pPr marL="457200" lvl="1" indent="0">
                  <a:buNone/>
                </a:pPr>
                <a:endParaRPr lang="en-US" sz="2200" dirty="0">
                  <a:solidFill>
                    <a:srgbClr val="00B0F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solidFill>
                      <a:srgbClr val="00B0F0"/>
                    </a:solidFill>
                  </a:rPr>
                  <a:t>Mode</a:t>
                </a:r>
                <a:r>
                  <a:rPr lang="en-US" sz="2200" dirty="0"/>
                  <a:t>:  the value that appears most often.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973622-15D6-46E9-1F23-7BB3757AA4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35071"/>
                <a:ext cx="10515600" cy="4541892"/>
              </a:xfrm>
              <a:blipFill>
                <a:blip r:embed="rId2"/>
                <a:stretch>
                  <a:fillRect t="-1393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3735BD4F-3362-BF7F-1169-7DA8AFD2F4B7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5156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Q. Where is most of the data?</a:t>
            </a:r>
          </a:p>
        </p:txBody>
      </p:sp>
    </p:spTree>
    <p:extLst>
      <p:ext uri="{BB962C8B-B14F-4D97-AF65-F5344CB8AC3E}">
        <p14:creationId xmlns:p14="http://schemas.microsoft.com/office/powerpoint/2010/main" val="2962295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41CC2-39BC-4BB3-671D-24D60F0B4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3DD55A-D5BE-0365-01CE-21F22A77F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 anchor="t"/>
          <a:lstStyle/>
          <a:p>
            <a:r>
              <a:rPr lang="en-US" dirty="0"/>
              <a:t>Discrete Random Variables: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5">
                <a:extLst>
                  <a:ext uri="{FF2B5EF4-FFF2-40B4-BE49-F238E27FC236}">
                    <a16:creationId xmlns:a16="http://schemas.microsoft.com/office/drawing/2014/main" id="{CCF21A27-FCDE-6289-E1D1-BB497C6D4A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86475"/>
                <a:ext cx="9525000" cy="628538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00B0F0"/>
                    </a:solidFill>
                    <a:latin typeface="+mj-lt"/>
                  </a:rPr>
                  <a:t>Variance </a:t>
                </a:r>
                <a:r>
                  <a:rPr lang="en-US" sz="2400" dirty="0">
                    <a:latin typeface="+mj-lt"/>
                  </a:rPr>
                  <a:t>of </a:t>
                </a:r>
                <a:r>
                  <a:rPr lang="en-US" sz="2400" dirty="0">
                    <a:solidFill>
                      <a:srgbClr val="7030A0"/>
                    </a:solidFill>
                    <a:latin typeface="+mj-lt"/>
                  </a:rPr>
                  <a:t>random variable </a:t>
                </a:r>
                <a:r>
                  <a:rPr lang="en-US" sz="2400" i="1" dirty="0">
                    <a:solidFill>
                      <a:srgbClr val="7030A0"/>
                    </a:solidFill>
                    <a:latin typeface="+mj-lt"/>
                  </a:rPr>
                  <a:t>X</a:t>
                </a:r>
                <a:r>
                  <a:rPr lang="en-US" sz="2400" dirty="0">
                    <a:latin typeface="+mj-lt"/>
                  </a:rPr>
                  <a:t>:   (denoted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i="1" dirty="0">
                    <a:latin typeface="+mj-lt"/>
                  </a:rPr>
                  <a:t> </a:t>
                </a:r>
                <a:r>
                  <a:rPr lang="en-US" sz="2400" dirty="0">
                    <a:latin typeface="+mj-lt"/>
                  </a:rPr>
                  <a:t>or </a:t>
                </a:r>
                <a:r>
                  <a:rPr lang="en-US" sz="2400" i="1" dirty="0">
                    <a:latin typeface="+mj-lt"/>
                  </a:rPr>
                  <a:t>Var(X)</a:t>
                </a:r>
                <a:r>
                  <a:rPr lang="en-US" sz="2400" dirty="0">
                    <a:latin typeface="+mj-lt"/>
                  </a:rPr>
                  <a:t>)</a:t>
                </a:r>
                <a:endParaRPr lang="en-US" sz="2400" i="1" dirty="0">
                  <a:solidFill>
                    <a:srgbClr val="7030A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Content Placeholder 5">
                <a:extLst>
                  <a:ext uri="{FF2B5EF4-FFF2-40B4-BE49-F238E27FC236}">
                    <a16:creationId xmlns:a16="http://schemas.microsoft.com/office/drawing/2014/main" id="{CCF21A27-FCDE-6289-E1D1-BB497C6D4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86475"/>
                <a:ext cx="9525000" cy="628538"/>
              </a:xfrm>
              <a:prstGeom prst="rect">
                <a:avLst/>
              </a:prstGeom>
              <a:blipFill>
                <a:blip r:embed="rId3"/>
                <a:stretch>
                  <a:fillRect l="-1065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5">
                <a:extLst>
                  <a:ext uri="{FF2B5EF4-FFF2-40B4-BE49-F238E27FC236}">
                    <a16:creationId xmlns:a16="http://schemas.microsoft.com/office/drawing/2014/main" id="{70751A3C-F130-0893-9971-18434E9043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896421"/>
                <a:ext cx="10336078" cy="1464788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7432" indent="0">
                  <a:buNone/>
                </a:pPr>
                <a:r>
                  <a:rPr lang="en-US" sz="2400" dirty="0">
                    <a:latin typeface="+mj-lt"/>
                  </a:rPr>
                  <a:t>	Find the value’s squared deviation from the “mean” (expected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).</a:t>
                </a:r>
              </a:p>
              <a:p>
                <a:pPr marL="27432" indent="0">
                  <a:buNone/>
                </a:pPr>
                <a:r>
                  <a:rPr lang="en-US" sz="2400" dirty="0">
                    <a:solidFill>
                      <a:srgbClr val="10213F"/>
                    </a:solidFill>
                    <a:latin typeface="+mj-lt"/>
                    <a:sym typeface="Wingdings" panose="05000000000000000000" pitchFamily="2" charset="2"/>
                  </a:rPr>
                  <a:t>	Then take the weighted average.</a:t>
                </a:r>
                <a:endParaRPr lang="en-US" sz="2400" dirty="0">
                  <a:solidFill>
                    <a:srgbClr val="10213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Content Placeholder 5">
                <a:extLst>
                  <a:ext uri="{FF2B5EF4-FFF2-40B4-BE49-F238E27FC236}">
                    <a16:creationId xmlns:a16="http://schemas.microsoft.com/office/drawing/2014/main" id="{70751A3C-F130-0893-9971-18434E904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96421"/>
                <a:ext cx="10336078" cy="1464788"/>
              </a:xfrm>
              <a:prstGeom prst="rect">
                <a:avLst/>
              </a:prstGeom>
              <a:blipFill>
                <a:blip r:embed="rId4"/>
                <a:stretch>
                  <a:fillRect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6FE7E0-726A-DC6D-F4B2-029851DC907E}"/>
                  </a:ext>
                </a:extLst>
              </p:cNvPr>
              <p:cNvSpPr txBox="1"/>
              <p:nvPr/>
            </p:nvSpPr>
            <p:spPr>
              <a:xfrm>
                <a:off x="1066800" y="2181931"/>
                <a:ext cx="10668000" cy="435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i="1">
                              <a:solidFill>
                                <a:srgbClr val="1021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solidFill>
                                <a:srgbClr val="10213F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10213F"/>
                              </a:solidFill>
                              <a:latin typeface="Cambria Math"/>
                            </a:rPr>
                            <m:t>𝑋</m:t>
                          </m:r>
                        </m:sub>
                        <m:sup>
                          <m:r>
                            <a:rPr lang="en-US" sz="2200" i="1">
                              <a:solidFill>
                                <a:srgbClr val="10213F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200" i="1">
                          <a:solidFill>
                            <a:srgbClr val="10213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10213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10213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rgbClr val="10213F"/>
                                      </a:solidFill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10213F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en-US" sz="2200" i="1">
                                  <a:solidFill>
                                    <a:srgbClr val="10213F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200" i="1">
                                  <a:solidFill>
                                    <a:srgbClr val="10213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20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10213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10213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rgbClr val="10213F"/>
                                      </a:solidFill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10213F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en-US" sz="2200" i="1">
                                  <a:solidFill>
                                    <a:srgbClr val="10213F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200" i="1">
                                  <a:solidFill>
                                    <a:srgbClr val="10213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)+…</m:t>
                      </m:r>
                    </m:oMath>
                  </m:oMathPara>
                </a14:m>
                <a:endParaRPr lang="en-US" sz="2200" dirty="0">
                  <a:solidFill>
                    <a:srgbClr val="10213F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6FE7E0-726A-DC6D-F4B2-029851DC9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181931"/>
                <a:ext cx="10668000" cy="435697"/>
              </a:xfrm>
              <a:prstGeom prst="rect">
                <a:avLst/>
              </a:prstGeom>
              <a:blipFill>
                <a:blip r:embed="rId5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D1A36576-36C8-E1F3-D77C-39548539E07E}"/>
              </a:ext>
            </a:extLst>
          </p:cNvPr>
          <p:cNvSpPr/>
          <p:nvPr/>
        </p:nvSpPr>
        <p:spPr>
          <a:xfrm>
            <a:off x="3581400" y="2215015"/>
            <a:ext cx="1371600" cy="402613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69F7B7-FA78-532B-01F5-970A5E9E78B9}"/>
              </a:ext>
            </a:extLst>
          </p:cNvPr>
          <p:cNvSpPr/>
          <p:nvPr/>
        </p:nvSpPr>
        <p:spPr>
          <a:xfrm>
            <a:off x="6667500" y="2163154"/>
            <a:ext cx="1257300" cy="484348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E47429-0E0B-88FE-967D-D352F247CE10}"/>
              </a:ext>
            </a:extLst>
          </p:cNvPr>
          <p:cNvSpPr/>
          <p:nvPr/>
        </p:nvSpPr>
        <p:spPr>
          <a:xfrm>
            <a:off x="5029201" y="2215014"/>
            <a:ext cx="1371599" cy="40261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6161C7-DE47-DAB7-672B-159D65793436}"/>
              </a:ext>
            </a:extLst>
          </p:cNvPr>
          <p:cNvSpPr/>
          <p:nvPr/>
        </p:nvSpPr>
        <p:spPr>
          <a:xfrm>
            <a:off x="8068649" y="2196057"/>
            <a:ext cx="1371599" cy="40261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5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  <p:bldP spid="14" grpId="0" animBg="1"/>
      <p:bldP spid="15" grpId="0" animBg="1"/>
      <p:bldP spid="22" grpId="0" animBg="1"/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958CB-C1EF-A973-B0D2-E37000270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A94CC2-B004-7CFD-E040-3542D4959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 anchor="t"/>
          <a:lstStyle/>
          <a:p>
            <a:r>
              <a:rPr lang="en-US" dirty="0"/>
              <a:t>Discrete Random Variables: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5">
                <a:extLst>
                  <a:ext uri="{FF2B5EF4-FFF2-40B4-BE49-F238E27FC236}">
                    <a16:creationId xmlns:a16="http://schemas.microsoft.com/office/drawing/2014/main" id="{7B20BF93-C66C-7EA9-0D97-62AF9BE411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86475"/>
                <a:ext cx="9525000" cy="628538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00B0F0"/>
                    </a:solidFill>
                    <a:latin typeface="+mj-lt"/>
                  </a:rPr>
                  <a:t>Variance </a:t>
                </a:r>
                <a:r>
                  <a:rPr lang="en-US" sz="2400" dirty="0">
                    <a:latin typeface="+mj-lt"/>
                  </a:rPr>
                  <a:t>of </a:t>
                </a:r>
                <a:r>
                  <a:rPr lang="en-US" sz="2400" dirty="0">
                    <a:solidFill>
                      <a:srgbClr val="7030A0"/>
                    </a:solidFill>
                    <a:latin typeface="+mj-lt"/>
                  </a:rPr>
                  <a:t>random variable </a:t>
                </a:r>
                <a:r>
                  <a:rPr lang="en-US" sz="2400" i="1" dirty="0">
                    <a:solidFill>
                      <a:srgbClr val="7030A0"/>
                    </a:solidFill>
                    <a:latin typeface="+mj-lt"/>
                  </a:rPr>
                  <a:t>X</a:t>
                </a:r>
                <a:r>
                  <a:rPr lang="en-US" sz="2400" dirty="0">
                    <a:latin typeface="+mj-lt"/>
                  </a:rPr>
                  <a:t>:   (denoted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i="1" dirty="0">
                    <a:latin typeface="+mj-lt"/>
                  </a:rPr>
                  <a:t> </a:t>
                </a:r>
                <a:r>
                  <a:rPr lang="en-US" sz="2400" dirty="0">
                    <a:latin typeface="+mj-lt"/>
                  </a:rPr>
                  <a:t>or </a:t>
                </a:r>
                <a:r>
                  <a:rPr lang="en-US" sz="2400" i="1" dirty="0">
                    <a:latin typeface="+mj-lt"/>
                  </a:rPr>
                  <a:t>Var(X)</a:t>
                </a:r>
                <a:r>
                  <a:rPr lang="en-US" sz="2400" dirty="0">
                    <a:latin typeface="+mj-lt"/>
                  </a:rPr>
                  <a:t>)</a:t>
                </a:r>
                <a:endParaRPr lang="en-US" sz="2400" i="1" dirty="0">
                  <a:solidFill>
                    <a:srgbClr val="7030A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Content Placeholder 5">
                <a:extLst>
                  <a:ext uri="{FF2B5EF4-FFF2-40B4-BE49-F238E27FC236}">
                    <a16:creationId xmlns:a16="http://schemas.microsoft.com/office/drawing/2014/main" id="{7B20BF93-C66C-7EA9-0D97-62AF9BE41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86475"/>
                <a:ext cx="9525000" cy="628538"/>
              </a:xfrm>
              <a:prstGeom prst="rect">
                <a:avLst/>
              </a:prstGeom>
              <a:blipFill>
                <a:blip r:embed="rId3"/>
                <a:stretch>
                  <a:fillRect l="-1065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F481F0-343B-B0BD-1A64-05DF76F76494}"/>
                  </a:ext>
                </a:extLst>
              </p:cNvPr>
              <p:cNvSpPr txBox="1"/>
              <p:nvPr/>
            </p:nvSpPr>
            <p:spPr>
              <a:xfrm>
                <a:off x="2731272" y="4960952"/>
                <a:ext cx="60198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2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2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 dirty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2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200" dirty="0">
                  <a:solidFill>
                    <a:srgbClr val="10213F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F481F0-343B-B0BD-1A64-05DF76F76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272" y="4960952"/>
                <a:ext cx="6019800" cy="769441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5">
                <a:extLst>
                  <a:ext uri="{FF2B5EF4-FFF2-40B4-BE49-F238E27FC236}">
                    <a16:creationId xmlns:a16="http://schemas.microsoft.com/office/drawing/2014/main" id="{802AA13B-3B60-5120-1AC5-54A13D8C446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38200" y="4432515"/>
                <a:ext cx="10641828" cy="6285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00B0F0"/>
                    </a:solidFill>
                    <a:latin typeface="+mj-lt"/>
                  </a:rPr>
                  <a:t>Variance </a:t>
                </a:r>
                <a:r>
                  <a:rPr lang="en-US" sz="2400" dirty="0">
                    <a:latin typeface="+mj-lt"/>
                  </a:rPr>
                  <a:t>of </a:t>
                </a:r>
                <a:r>
                  <a:rPr lang="en-US" sz="2400" dirty="0">
                    <a:solidFill>
                      <a:srgbClr val="7030A0"/>
                    </a:solidFill>
                    <a:latin typeface="+mj-lt"/>
                  </a:rPr>
                  <a:t>a series of numbers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+mj-lt"/>
                  </a:rPr>
                  <a:t>, ...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+mj-lt"/>
                  </a:rPr>
                  <a:t>}</a:t>
                </a:r>
              </a:p>
            </p:txBody>
          </p:sp>
        </mc:Choice>
        <mc:Fallback xmlns="">
          <p:sp>
            <p:nvSpPr>
              <p:cNvPr id="9" name="Content Placeholder 5">
                <a:extLst>
                  <a:ext uri="{FF2B5EF4-FFF2-40B4-BE49-F238E27FC236}">
                    <a16:creationId xmlns:a16="http://schemas.microsoft.com/office/drawing/2014/main" id="{802AA13B-3B60-5120-1AC5-54A13D8C44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38200" y="4432515"/>
                <a:ext cx="10641828" cy="628538"/>
              </a:xfrm>
              <a:blipFill>
                <a:blip r:embed="rId5"/>
                <a:stretch>
                  <a:fillRect l="-955" t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5">
                <a:extLst>
                  <a:ext uri="{FF2B5EF4-FFF2-40B4-BE49-F238E27FC236}">
                    <a16:creationId xmlns:a16="http://schemas.microsoft.com/office/drawing/2014/main" id="{69C58DDC-32B4-DDD7-4D36-DA3487C85F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896421"/>
                <a:ext cx="10336078" cy="1464788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7432" indent="0">
                  <a:buNone/>
                </a:pPr>
                <a:r>
                  <a:rPr lang="en-US" sz="2400" dirty="0">
                    <a:latin typeface="+mj-lt"/>
                  </a:rPr>
                  <a:t>	Find the value’s squared deviation from the “mean” (expected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).</a:t>
                </a:r>
              </a:p>
              <a:p>
                <a:pPr marL="27432" indent="0">
                  <a:buNone/>
                </a:pPr>
                <a:r>
                  <a:rPr lang="en-US" sz="2400" dirty="0">
                    <a:solidFill>
                      <a:srgbClr val="10213F"/>
                    </a:solidFill>
                    <a:latin typeface="+mj-lt"/>
                    <a:sym typeface="Wingdings" panose="05000000000000000000" pitchFamily="2" charset="2"/>
                  </a:rPr>
                  <a:t>	Then take the weighted average.</a:t>
                </a:r>
                <a:endParaRPr lang="en-US" sz="2400" dirty="0">
                  <a:solidFill>
                    <a:srgbClr val="10213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Content Placeholder 5">
                <a:extLst>
                  <a:ext uri="{FF2B5EF4-FFF2-40B4-BE49-F238E27FC236}">
                    <a16:creationId xmlns:a16="http://schemas.microsoft.com/office/drawing/2014/main" id="{69C58DDC-32B4-DDD7-4D36-DA3487C85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96421"/>
                <a:ext cx="10336078" cy="1464788"/>
              </a:xfrm>
              <a:prstGeom prst="rect">
                <a:avLst/>
              </a:prstGeom>
              <a:blipFill>
                <a:blip r:embed="rId6"/>
                <a:stretch>
                  <a:fillRect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102AED-ACA0-1DDE-CF98-113E59D2D4B6}"/>
                  </a:ext>
                </a:extLst>
              </p:cNvPr>
              <p:cNvSpPr txBox="1"/>
              <p:nvPr/>
            </p:nvSpPr>
            <p:spPr>
              <a:xfrm>
                <a:off x="1066800" y="2181931"/>
                <a:ext cx="10668000" cy="435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i="1">
                              <a:solidFill>
                                <a:srgbClr val="1021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solidFill>
                                <a:srgbClr val="10213F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10213F"/>
                              </a:solidFill>
                              <a:latin typeface="Cambria Math"/>
                            </a:rPr>
                            <m:t>𝑋</m:t>
                          </m:r>
                        </m:sub>
                        <m:sup>
                          <m:r>
                            <a:rPr lang="en-US" sz="2200" i="1">
                              <a:solidFill>
                                <a:srgbClr val="10213F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200" i="1">
                          <a:solidFill>
                            <a:srgbClr val="10213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10213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10213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rgbClr val="10213F"/>
                                      </a:solidFill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10213F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en-US" sz="2200" i="1">
                                  <a:solidFill>
                                    <a:srgbClr val="10213F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200" i="1">
                                  <a:solidFill>
                                    <a:srgbClr val="10213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20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10213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10213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rgbClr val="10213F"/>
                                      </a:solidFill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10213F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en-US" sz="2200" i="1">
                                  <a:solidFill>
                                    <a:srgbClr val="10213F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200" i="1">
                                  <a:solidFill>
                                    <a:srgbClr val="10213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)+…</m:t>
                      </m:r>
                    </m:oMath>
                  </m:oMathPara>
                </a14:m>
                <a:endParaRPr lang="en-US" sz="2200" dirty="0">
                  <a:solidFill>
                    <a:srgbClr val="10213F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102AED-ACA0-1DDE-CF98-113E59D2D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181931"/>
                <a:ext cx="10668000" cy="435697"/>
              </a:xfrm>
              <a:prstGeom prst="rect">
                <a:avLst/>
              </a:prstGeom>
              <a:blipFill>
                <a:blip r:embed="rId7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2A49EC11-01B5-F7C9-B1C3-B26040E8C3B9}"/>
              </a:ext>
            </a:extLst>
          </p:cNvPr>
          <p:cNvSpPr/>
          <p:nvPr/>
        </p:nvSpPr>
        <p:spPr>
          <a:xfrm>
            <a:off x="3581400" y="2215015"/>
            <a:ext cx="1371600" cy="402613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006BB5-8AC5-6027-8F0A-E560DAC3B7FB}"/>
              </a:ext>
            </a:extLst>
          </p:cNvPr>
          <p:cNvSpPr/>
          <p:nvPr/>
        </p:nvSpPr>
        <p:spPr>
          <a:xfrm>
            <a:off x="6667500" y="2163154"/>
            <a:ext cx="1257300" cy="484348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E92F37-B111-DF52-0385-5A32123ADED3}"/>
              </a:ext>
            </a:extLst>
          </p:cNvPr>
          <p:cNvSpPr/>
          <p:nvPr/>
        </p:nvSpPr>
        <p:spPr>
          <a:xfrm>
            <a:off x="3736458" y="4974084"/>
            <a:ext cx="1181100" cy="38472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44575B-D505-D467-3B35-C21470DAB94C}"/>
              </a:ext>
            </a:extLst>
          </p:cNvPr>
          <p:cNvSpPr/>
          <p:nvPr/>
        </p:nvSpPr>
        <p:spPr>
          <a:xfrm>
            <a:off x="5219700" y="4974084"/>
            <a:ext cx="1181100" cy="38472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4171A7-AF7E-C081-D68B-769B0F5B75D4}"/>
              </a:ext>
            </a:extLst>
          </p:cNvPr>
          <p:cNvSpPr/>
          <p:nvPr/>
        </p:nvSpPr>
        <p:spPr>
          <a:xfrm>
            <a:off x="7174728" y="4966033"/>
            <a:ext cx="1181100" cy="38472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187FAF-28C0-C196-6022-7D2B161FD209}"/>
              </a:ext>
            </a:extLst>
          </p:cNvPr>
          <p:cNvSpPr/>
          <p:nvPr/>
        </p:nvSpPr>
        <p:spPr>
          <a:xfrm>
            <a:off x="5848350" y="5391241"/>
            <a:ext cx="495300" cy="384720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A3A625-B5B8-2ADB-3A85-4475DE87B70C}"/>
              </a:ext>
            </a:extLst>
          </p:cNvPr>
          <p:cNvSpPr/>
          <p:nvPr/>
        </p:nvSpPr>
        <p:spPr>
          <a:xfrm>
            <a:off x="5029201" y="2215014"/>
            <a:ext cx="1371599" cy="40261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C352FC-E055-8864-BC04-688507BE3F50}"/>
              </a:ext>
            </a:extLst>
          </p:cNvPr>
          <p:cNvSpPr/>
          <p:nvPr/>
        </p:nvSpPr>
        <p:spPr>
          <a:xfrm>
            <a:off x="8068649" y="2196057"/>
            <a:ext cx="1371599" cy="40261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5">
                <a:extLst>
                  <a:ext uri="{FF2B5EF4-FFF2-40B4-BE49-F238E27FC236}">
                    <a16:creationId xmlns:a16="http://schemas.microsoft.com/office/drawing/2014/main" id="{769C0263-D348-653D-C7F2-1E833398A6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866288"/>
                <a:ext cx="9613809" cy="1435132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7432" indent="0">
                  <a:buNone/>
                </a:pPr>
                <a:r>
                  <a:rPr lang="en-US" sz="2400" dirty="0">
                    <a:latin typeface="+mj-lt"/>
                  </a:rPr>
                  <a:t>	Each number’s squared deviation from the mean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sz="2400" dirty="0">
                    <a:latin typeface="+mj-lt"/>
                  </a:rPr>
                  <a:t> </a:t>
                </a:r>
              </a:p>
              <a:p>
                <a:pPr marL="27432" indent="0">
                  <a:buNone/>
                </a:pPr>
                <a:r>
                  <a:rPr lang="en-US" sz="2400" dirty="0">
                    <a:solidFill>
                      <a:srgbClr val="10213F"/>
                    </a:solidFill>
                    <a:latin typeface="+mj-lt"/>
                    <a:sym typeface="Wingdings" panose="05000000000000000000" pitchFamily="2" charset="2"/>
                  </a:rPr>
                  <a:t>	Then take average.</a:t>
                </a:r>
                <a:endParaRPr lang="en-US" sz="2400" dirty="0">
                  <a:solidFill>
                    <a:srgbClr val="10213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Content Placeholder 5">
                <a:extLst>
                  <a:ext uri="{FF2B5EF4-FFF2-40B4-BE49-F238E27FC236}">
                    <a16:creationId xmlns:a16="http://schemas.microsoft.com/office/drawing/2014/main" id="{769C0263-D348-653D-C7F2-1E833398A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866288"/>
                <a:ext cx="9613809" cy="1435132"/>
              </a:xfrm>
              <a:prstGeom prst="rect">
                <a:avLst/>
              </a:prstGeom>
              <a:blipFill>
                <a:blip r:embed="rId8"/>
                <a:stretch>
                  <a:fillRect t="-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461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 build="p"/>
      <p:bldP spid="12" grpId="0"/>
      <p:bldP spid="13" grpId="0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9EB50-E67F-3079-9BAE-44D36B12B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830D09-132F-F91E-F69E-2C81DE032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1134242" cy="828244"/>
          </a:xfrm>
        </p:spPr>
        <p:txBody>
          <a:bodyPr anchor="t">
            <a:normAutofit/>
          </a:bodyPr>
          <a:lstStyle/>
          <a:p>
            <a:r>
              <a:rPr lang="en-US" dirty="0"/>
              <a:t>Discrete Random Variables: 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5">
                <a:extLst>
                  <a:ext uri="{FF2B5EF4-FFF2-40B4-BE49-F238E27FC236}">
                    <a16:creationId xmlns:a16="http://schemas.microsoft.com/office/drawing/2014/main" id="{96C6D9D3-A663-56C9-A454-ECE12F29CC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86475"/>
                <a:ext cx="9525000" cy="628538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00B0F0"/>
                    </a:solidFill>
                    <a:latin typeface="+mj-lt"/>
                  </a:rPr>
                  <a:t>Standard Deviation </a:t>
                </a:r>
                <a:r>
                  <a:rPr lang="en-US" sz="2400" dirty="0">
                    <a:latin typeface="+mj-lt"/>
                  </a:rPr>
                  <a:t>of </a:t>
                </a:r>
                <a:r>
                  <a:rPr lang="en-US" sz="2400" dirty="0">
                    <a:solidFill>
                      <a:srgbClr val="7030A0"/>
                    </a:solidFill>
                    <a:latin typeface="+mj-lt"/>
                  </a:rPr>
                  <a:t>random variable </a:t>
                </a:r>
                <a:r>
                  <a:rPr lang="en-US" sz="2400" i="1" dirty="0">
                    <a:solidFill>
                      <a:srgbClr val="7030A0"/>
                    </a:solidFill>
                    <a:latin typeface="+mj-lt"/>
                  </a:rPr>
                  <a:t>X</a:t>
                </a:r>
                <a:r>
                  <a:rPr lang="en-US" sz="2400" dirty="0">
                    <a:latin typeface="+mj-lt"/>
                  </a:rPr>
                  <a:t>:   (denoted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)</a:t>
                </a:r>
                <a:endParaRPr lang="en-US" sz="2400" i="1" dirty="0">
                  <a:solidFill>
                    <a:srgbClr val="7030A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Content Placeholder 5">
                <a:extLst>
                  <a:ext uri="{FF2B5EF4-FFF2-40B4-BE49-F238E27FC236}">
                    <a16:creationId xmlns:a16="http://schemas.microsoft.com/office/drawing/2014/main" id="{96C6D9D3-A663-56C9-A454-ECE12F29C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86475"/>
                <a:ext cx="9525000" cy="628538"/>
              </a:xfrm>
              <a:prstGeom prst="rect">
                <a:avLst/>
              </a:prstGeom>
              <a:blipFill>
                <a:blip r:embed="rId3"/>
                <a:stretch>
                  <a:fillRect l="-1065" t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9F0ECD-A9F3-BA17-58DD-2300C4649D35}"/>
                  </a:ext>
                </a:extLst>
              </p:cNvPr>
              <p:cNvSpPr txBox="1"/>
              <p:nvPr/>
            </p:nvSpPr>
            <p:spPr>
              <a:xfrm>
                <a:off x="3029339" y="2115117"/>
                <a:ext cx="5142722" cy="781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1021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solidFill>
                                <a:srgbClr val="10213F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200" b="0" i="1">
                              <a:solidFill>
                                <a:srgbClr val="10213F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200" b="0" i="1">
                          <a:solidFill>
                            <a:srgbClr val="10213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200" i="1">
                              <a:solidFill>
                                <a:srgbClr val="10213F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rgbClr val="10213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>
                                  <a:solidFill>
                                    <a:srgbClr val="10213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10213F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sz="2200" b="0" i="1">
                                  <a:solidFill>
                                    <a:srgbClr val="10213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en-US" sz="2200" b="0" i="1">
                          <a:solidFill>
                            <a:srgbClr val="10213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200" i="1">
                              <a:solidFill>
                                <a:srgbClr val="10213F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200" b="0" i="1">
                              <a:solidFill>
                                <a:srgbClr val="10213F"/>
                              </a:solidFill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sz="2200" b="0" i="1">
                              <a:solidFill>
                                <a:srgbClr val="10213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>
                              <a:solidFill>
                                <a:srgbClr val="10213F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b="0" i="1">
                              <a:solidFill>
                                <a:srgbClr val="10213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2200" i="1" dirty="0">
                  <a:solidFill>
                    <a:srgbClr val="10213F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9F0ECD-A9F3-BA17-58DD-2300C4649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339" y="2115117"/>
                <a:ext cx="5142722" cy="7813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1E87DF1-8996-CF37-5FA2-5DC5A5F3D266}"/>
              </a:ext>
            </a:extLst>
          </p:cNvPr>
          <p:cNvSpPr txBox="1"/>
          <p:nvPr/>
        </p:nvSpPr>
        <p:spPr>
          <a:xfrm>
            <a:off x="838199" y="3425063"/>
            <a:ext cx="10150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	… a measure of the dispersion of the distribution in original units.</a:t>
            </a:r>
          </a:p>
        </p:txBody>
      </p:sp>
    </p:spTree>
    <p:extLst>
      <p:ext uri="{BB962C8B-B14F-4D97-AF65-F5344CB8AC3E}">
        <p14:creationId xmlns:p14="http://schemas.microsoft.com/office/powerpoint/2010/main" val="302102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7B276-36CB-9D98-203E-27982199A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08C05-A66D-8897-9940-8ECDC7511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 anchor="t"/>
          <a:lstStyle/>
          <a:p>
            <a:r>
              <a:rPr lang="en-US" dirty="0"/>
              <a:t>Discrete Random Variables: Summary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F40CD6F5-B53A-3A5E-1357-72BDB873F40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600200"/>
            <a:ext cx="105156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Discrete Random Variable: numerical valued outcomes, can list all possible values it may take</a:t>
            </a:r>
            <a:endParaRPr lang="en-US" sz="2400" dirty="0">
              <a:solidFill>
                <a:srgbClr val="10213F"/>
              </a:solidFill>
            </a:endParaRPr>
          </a:p>
          <a:p>
            <a:r>
              <a:rPr lang="en-US" sz="2400" dirty="0">
                <a:solidFill>
                  <a:srgbClr val="10213F"/>
                </a:solidFill>
              </a:rPr>
              <a:t>Mean (</a:t>
            </a:r>
            <a:r>
              <a:rPr lang="en-US" sz="2400" i="1" dirty="0">
                <a:solidFill>
                  <a:srgbClr val="10213F"/>
                </a:solidFill>
              </a:rPr>
              <a:t>expected value</a:t>
            </a:r>
            <a:r>
              <a:rPr lang="en-US" sz="2400" dirty="0">
                <a:solidFill>
                  <a:srgbClr val="10213F"/>
                </a:solidFill>
              </a:rPr>
              <a:t>) of X:</a:t>
            </a:r>
          </a:p>
          <a:p>
            <a:endParaRPr lang="en-US" sz="2400" dirty="0">
              <a:solidFill>
                <a:srgbClr val="10213F"/>
              </a:solidFill>
            </a:endParaRPr>
          </a:p>
          <a:p>
            <a:endParaRPr lang="en-US" sz="2400" dirty="0">
              <a:solidFill>
                <a:srgbClr val="10213F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10213F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10213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BCB22B-3D14-F540-FEC0-8F3C20843F28}"/>
                  </a:ext>
                </a:extLst>
              </p:cNvPr>
              <p:cNvSpPr txBox="1"/>
              <p:nvPr/>
            </p:nvSpPr>
            <p:spPr>
              <a:xfrm>
                <a:off x="2514600" y="2884849"/>
                <a:ext cx="7162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BCB22B-3D14-F540-FEC0-8F3C20843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884849"/>
                <a:ext cx="7162800" cy="461665"/>
              </a:xfrm>
              <a:prstGeom prst="rect">
                <a:avLst/>
              </a:prstGeom>
              <a:blipFill>
                <a:blip r:embed="rId2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325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A2AA8-A3FA-2ADB-5999-DCB6D3945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1DC1-8950-F403-3011-6AB9748F6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 anchor="t"/>
          <a:lstStyle/>
          <a:p>
            <a:r>
              <a:rPr lang="en-US" dirty="0"/>
              <a:t>Discrete Random Variables: Summary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9A7E6E19-9725-0C42-9BC7-961475D6BB9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600200"/>
            <a:ext cx="105156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Discrete Random Variable: numerical valued outcomes, can list all possible values it may take</a:t>
            </a:r>
            <a:endParaRPr lang="en-US" sz="2400" dirty="0">
              <a:solidFill>
                <a:srgbClr val="10213F"/>
              </a:solidFill>
            </a:endParaRPr>
          </a:p>
          <a:p>
            <a:r>
              <a:rPr lang="en-US" sz="2400" dirty="0">
                <a:solidFill>
                  <a:srgbClr val="10213F"/>
                </a:solidFill>
              </a:rPr>
              <a:t>Mean (</a:t>
            </a:r>
            <a:r>
              <a:rPr lang="en-US" sz="2400" i="1" dirty="0">
                <a:solidFill>
                  <a:srgbClr val="10213F"/>
                </a:solidFill>
              </a:rPr>
              <a:t>expected value</a:t>
            </a:r>
            <a:r>
              <a:rPr lang="en-US" sz="2400" dirty="0">
                <a:solidFill>
                  <a:srgbClr val="10213F"/>
                </a:solidFill>
              </a:rPr>
              <a:t>) of X:</a:t>
            </a:r>
          </a:p>
          <a:p>
            <a:endParaRPr lang="en-US" sz="2400" dirty="0">
              <a:solidFill>
                <a:srgbClr val="10213F"/>
              </a:solidFill>
            </a:endParaRPr>
          </a:p>
          <a:p>
            <a:r>
              <a:rPr lang="en-US" sz="2400" dirty="0">
                <a:solidFill>
                  <a:srgbClr val="10213F"/>
                </a:solidFill>
              </a:rPr>
              <a:t>Variance of X:</a:t>
            </a:r>
          </a:p>
          <a:p>
            <a:endParaRPr lang="en-US" sz="2400" dirty="0">
              <a:solidFill>
                <a:srgbClr val="10213F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10213F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10213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CD73CB-3B23-51CE-9553-DC038D089DCD}"/>
                  </a:ext>
                </a:extLst>
              </p:cNvPr>
              <p:cNvSpPr txBox="1"/>
              <p:nvPr/>
            </p:nvSpPr>
            <p:spPr>
              <a:xfrm>
                <a:off x="2514600" y="2884849"/>
                <a:ext cx="7162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CD73CB-3B23-51CE-9553-DC038D089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884849"/>
                <a:ext cx="7162800" cy="461665"/>
              </a:xfrm>
              <a:prstGeom prst="rect">
                <a:avLst/>
              </a:prstGeom>
              <a:blipFill>
                <a:blip r:embed="rId2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EE2E71-02E7-CFC5-1368-B8F8B8FC2466}"/>
                  </a:ext>
                </a:extLst>
              </p:cNvPr>
              <p:cNvSpPr txBox="1"/>
              <p:nvPr/>
            </p:nvSpPr>
            <p:spPr>
              <a:xfrm>
                <a:off x="1815519" y="3755303"/>
                <a:ext cx="9203775" cy="466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EE2E71-02E7-CFC5-1368-B8F8B8FC2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519" y="3755303"/>
                <a:ext cx="9203775" cy="466859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334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8E585-24B6-1326-08BA-F165E0C75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BF52-4FCE-304F-6EC1-FA486F9E4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 anchor="t"/>
          <a:lstStyle/>
          <a:p>
            <a:r>
              <a:rPr lang="en-US" dirty="0"/>
              <a:t>Discrete Random Variables: Summary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94D89431-E989-C6E9-483A-CCC138EB5C5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600200"/>
            <a:ext cx="105156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Discrete Random Variable: numerical valued outcomes, can list all possible values it may take</a:t>
            </a:r>
            <a:endParaRPr lang="en-US" sz="2400" dirty="0">
              <a:solidFill>
                <a:srgbClr val="10213F"/>
              </a:solidFill>
            </a:endParaRPr>
          </a:p>
          <a:p>
            <a:r>
              <a:rPr lang="en-US" sz="2400" dirty="0">
                <a:solidFill>
                  <a:srgbClr val="10213F"/>
                </a:solidFill>
              </a:rPr>
              <a:t>Mean (</a:t>
            </a:r>
            <a:r>
              <a:rPr lang="en-US" sz="2400" i="1" dirty="0">
                <a:solidFill>
                  <a:srgbClr val="10213F"/>
                </a:solidFill>
              </a:rPr>
              <a:t>expected value</a:t>
            </a:r>
            <a:r>
              <a:rPr lang="en-US" sz="2400" dirty="0">
                <a:solidFill>
                  <a:srgbClr val="10213F"/>
                </a:solidFill>
              </a:rPr>
              <a:t>) of X:</a:t>
            </a:r>
          </a:p>
          <a:p>
            <a:endParaRPr lang="en-US" sz="2400" dirty="0">
              <a:solidFill>
                <a:srgbClr val="10213F"/>
              </a:solidFill>
            </a:endParaRPr>
          </a:p>
          <a:p>
            <a:r>
              <a:rPr lang="en-US" sz="2400" dirty="0">
                <a:solidFill>
                  <a:srgbClr val="10213F"/>
                </a:solidFill>
              </a:rPr>
              <a:t>Variance of X:</a:t>
            </a:r>
          </a:p>
          <a:p>
            <a:endParaRPr lang="en-US" sz="2400" dirty="0">
              <a:solidFill>
                <a:srgbClr val="10213F"/>
              </a:solidFill>
            </a:endParaRPr>
          </a:p>
          <a:p>
            <a:r>
              <a:rPr lang="en-US" sz="2400" dirty="0">
                <a:solidFill>
                  <a:srgbClr val="10213F"/>
                </a:solidFill>
              </a:rPr>
              <a:t>Standard deviation of X:</a:t>
            </a:r>
          </a:p>
          <a:p>
            <a:pPr marL="0" indent="0">
              <a:buNone/>
            </a:pPr>
            <a:endParaRPr lang="en-US" sz="2400" dirty="0">
              <a:solidFill>
                <a:srgbClr val="10213F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10213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834599-0243-977D-AA38-4D6046385782}"/>
                  </a:ext>
                </a:extLst>
              </p:cNvPr>
              <p:cNvSpPr txBox="1"/>
              <p:nvPr/>
            </p:nvSpPr>
            <p:spPr>
              <a:xfrm>
                <a:off x="2514600" y="2884849"/>
                <a:ext cx="7162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834599-0243-977D-AA38-4D6046385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884849"/>
                <a:ext cx="7162800" cy="461665"/>
              </a:xfrm>
              <a:prstGeom prst="rect">
                <a:avLst/>
              </a:prstGeom>
              <a:blipFill>
                <a:blip r:embed="rId2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B2DADC-BA8D-B6AE-F4A6-93E52C28DF74}"/>
                  </a:ext>
                </a:extLst>
              </p:cNvPr>
              <p:cNvSpPr txBox="1"/>
              <p:nvPr/>
            </p:nvSpPr>
            <p:spPr>
              <a:xfrm>
                <a:off x="1815519" y="3755303"/>
                <a:ext cx="9203775" cy="466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B2DADC-BA8D-B6AE-F4A6-93E52C28D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519" y="3755303"/>
                <a:ext cx="9203775" cy="466859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31AC5C-CEF1-5553-9A85-F991680C27B6}"/>
                  </a:ext>
                </a:extLst>
              </p:cNvPr>
              <p:cNvSpPr txBox="1"/>
              <p:nvPr/>
            </p:nvSpPr>
            <p:spPr>
              <a:xfrm>
                <a:off x="3533543" y="4740414"/>
                <a:ext cx="5124914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 err="1">
                    <a:latin typeface="+mj-lt"/>
                  </a:rPr>
                  <a:t>Std.Dev</a:t>
                </a:r>
                <a:r>
                  <a:rPr lang="en-US" sz="2400" i="1" dirty="0">
                    <a:latin typeface="+mj-lt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31AC5C-CEF1-5553-9A85-F991680C2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543" y="4740414"/>
                <a:ext cx="5124914" cy="843885"/>
              </a:xfrm>
              <a:prstGeom prst="rect">
                <a:avLst/>
              </a:prstGeom>
              <a:blipFill>
                <a:blip r:embed="rId4"/>
                <a:stretch>
                  <a:fillRect l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365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14977A3F-6BB7-4CE4-98D2-FA699770BF87}"/>
              </a:ext>
            </a:extLst>
          </p:cNvPr>
          <p:cNvSpPr txBox="1">
            <a:spLocks/>
          </p:cNvSpPr>
          <p:nvPr/>
        </p:nvSpPr>
        <p:spPr>
          <a:xfrm>
            <a:off x="1495264" y="1142350"/>
            <a:ext cx="7239000" cy="1399780"/>
          </a:xfrm>
          <a:prstGeom prst="rect">
            <a:avLst/>
          </a:prstGeom>
          <a:solidFill>
            <a:srgbClr val="FFFFCC">
              <a:alpha val="50000"/>
            </a:srgbClr>
          </a:solidFill>
          <a:ln w="254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None/>
            </a:pPr>
            <a:r>
              <a:rPr lang="en-US" sz="2200" i="1" dirty="0">
                <a:latin typeface="+mj-lt"/>
              </a:rPr>
              <a:t>“We’ll toss a coin once:</a:t>
            </a:r>
          </a:p>
          <a:p>
            <a:pPr marL="0" indent="0">
              <a:spcBef>
                <a:spcPct val="50000"/>
              </a:spcBef>
              <a:buNone/>
            </a:pPr>
            <a:endParaRPr lang="en-US" sz="500" i="1" dirty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2200" i="1" dirty="0">
                <a:latin typeface="+mj-lt"/>
              </a:rPr>
              <a:t>If it is heads, you get $10 million.</a:t>
            </a:r>
          </a:p>
          <a:p>
            <a:pPr>
              <a:spcBef>
                <a:spcPts val="0"/>
              </a:spcBef>
            </a:pPr>
            <a:endParaRPr lang="en-US" sz="500" i="1" dirty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2200" i="1" dirty="0">
                <a:latin typeface="+mj-lt"/>
              </a:rPr>
              <a:t>If it is tails, you’ll have to pay me $1 million”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117DF2-5673-4073-8F69-783BBE4A0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658" y="406832"/>
            <a:ext cx="1733005" cy="2416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E93B61D-D8D1-457B-98B4-0B617DABB6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2964107"/>
                <a:ext cx="10883463" cy="3759745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sz="2200" dirty="0">
                    <a:latin typeface="+mj-lt"/>
                  </a:rPr>
                  <a:t>What are </a:t>
                </a:r>
                <a:r>
                  <a:rPr lang="en-US" sz="2200" i="1" dirty="0">
                    <a:solidFill>
                      <a:srgbClr val="00B0F0"/>
                    </a:solidFill>
                    <a:latin typeface="+mj-lt"/>
                  </a:rPr>
                  <a:t>expected value</a:t>
                </a:r>
                <a:r>
                  <a:rPr lang="en-US" sz="2200" dirty="0">
                    <a:latin typeface="+mj-lt"/>
                  </a:rPr>
                  <a:t>, </a:t>
                </a:r>
                <a:r>
                  <a:rPr lang="en-US" sz="2200" i="1" dirty="0">
                    <a:solidFill>
                      <a:srgbClr val="00B0F0"/>
                    </a:solidFill>
                    <a:latin typeface="+mj-lt"/>
                  </a:rPr>
                  <a:t>variance</a:t>
                </a:r>
                <a:r>
                  <a:rPr lang="en-US" sz="2200" dirty="0">
                    <a:latin typeface="+mj-lt"/>
                  </a:rPr>
                  <a:t>, and </a:t>
                </a:r>
                <a:r>
                  <a:rPr lang="en-US" sz="2200" i="1" dirty="0">
                    <a:solidFill>
                      <a:srgbClr val="00B0F0"/>
                    </a:solidFill>
                    <a:latin typeface="+mj-lt"/>
                  </a:rPr>
                  <a:t>standard deviation</a:t>
                </a:r>
                <a:r>
                  <a:rPr lang="en-US" sz="22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2200" dirty="0">
                    <a:latin typeface="+mj-lt"/>
                  </a:rPr>
                  <a:t>of the change in your wealth after this coin toss?</a:t>
                </a:r>
              </a:p>
              <a:p>
                <a:pPr>
                  <a:spcBef>
                    <a:spcPct val="50000"/>
                  </a:spcBef>
                </a:pPr>
                <a:endParaRPr lang="en-US" sz="500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200" dirty="0">
                    <a:latin typeface="+mj-lt"/>
                  </a:rPr>
                  <a:t> = change in your wealth (in millions of dollars)</a:t>
                </a:r>
              </a:p>
              <a:p>
                <a:pPr>
                  <a:spcBef>
                    <a:spcPct val="50000"/>
                  </a:spcBef>
                </a:pPr>
                <a:endParaRPr lang="en-US" sz="500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endParaRPr lang="en-US" sz="2200" dirty="0">
                  <a:latin typeface="+mj-lt"/>
                </a:endParaRPr>
              </a:p>
              <a:p>
                <a:pPr lvl="1"/>
                <a:endParaRPr lang="en-US" sz="500" dirty="0">
                  <a:latin typeface="+mj-lt"/>
                </a:endParaRPr>
              </a:p>
              <a:p>
                <a:endParaRPr lang="en-US" sz="2200" dirty="0">
                  <a:solidFill>
                    <a:srgbClr val="10213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E93B61D-D8D1-457B-98B4-0B617DABB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964107"/>
                <a:ext cx="10883463" cy="3759745"/>
              </a:xfrm>
              <a:prstGeom prst="rect">
                <a:avLst/>
              </a:prstGeom>
              <a:blipFill>
                <a:blip r:embed="rId4"/>
                <a:stretch>
                  <a:fillRect l="-582" t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9207FD1-01CB-33D4-8DCE-AA94BC764E4B}"/>
              </a:ext>
            </a:extLst>
          </p:cNvPr>
          <p:cNvSpPr/>
          <p:nvPr/>
        </p:nvSpPr>
        <p:spPr>
          <a:xfrm>
            <a:off x="1658319" y="3947942"/>
            <a:ext cx="2532681" cy="412061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E6499D-9890-45BC-7E8A-7E18DDAF5702}"/>
              </a:ext>
            </a:extLst>
          </p:cNvPr>
          <p:cNvSpPr/>
          <p:nvPr/>
        </p:nvSpPr>
        <p:spPr>
          <a:xfrm>
            <a:off x="8221850" y="2971321"/>
            <a:ext cx="2586709" cy="412061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BEF3911-304C-938A-3F2F-F3286EC59DE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Example: A Bet With A Rich Person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005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49AFB-239F-AC40-F95B-D3BF9F915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4ED36A8E-1997-0C9E-FF4B-6379C65B9DE5}"/>
              </a:ext>
            </a:extLst>
          </p:cNvPr>
          <p:cNvSpPr txBox="1">
            <a:spLocks/>
          </p:cNvSpPr>
          <p:nvPr/>
        </p:nvSpPr>
        <p:spPr>
          <a:xfrm>
            <a:off x="1495264" y="1142350"/>
            <a:ext cx="7239000" cy="1399780"/>
          </a:xfrm>
          <a:prstGeom prst="rect">
            <a:avLst/>
          </a:prstGeom>
          <a:solidFill>
            <a:srgbClr val="FFFFCC">
              <a:alpha val="50000"/>
            </a:srgbClr>
          </a:solidFill>
          <a:ln w="254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None/>
            </a:pPr>
            <a:r>
              <a:rPr lang="en-US" sz="2200" i="1" dirty="0">
                <a:latin typeface="+mj-lt"/>
              </a:rPr>
              <a:t>“We’ll toss a coin once:</a:t>
            </a:r>
          </a:p>
          <a:p>
            <a:pPr marL="0" indent="0">
              <a:spcBef>
                <a:spcPct val="50000"/>
              </a:spcBef>
              <a:buNone/>
            </a:pPr>
            <a:endParaRPr lang="en-US" sz="500" i="1" dirty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2200" i="1" dirty="0">
                <a:latin typeface="+mj-lt"/>
              </a:rPr>
              <a:t>If it is heads, you get $10 million.</a:t>
            </a:r>
          </a:p>
          <a:p>
            <a:pPr>
              <a:spcBef>
                <a:spcPts val="0"/>
              </a:spcBef>
            </a:pPr>
            <a:endParaRPr lang="en-US" sz="500" i="1" dirty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2200" i="1" dirty="0">
                <a:latin typeface="+mj-lt"/>
              </a:rPr>
              <a:t>If it is tails, you’ll have to pay me $1 million”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39E87D-DBCD-7A33-C077-845FBF590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658" y="406832"/>
            <a:ext cx="1733005" cy="2416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7A31388-E60A-2F38-CB8D-78D128AEBC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2964107"/>
                <a:ext cx="10883463" cy="3759745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sz="2200" dirty="0">
                    <a:latin typeface="+mj-lt"/>
                  </a:rPr>
                  <a:t>What are </a:t>
                </a:r>
                <a:r>
                  <a:rPr lang="en-US" sz="2200" i="1" dirty="0">
                    <a:solidFill>
                      <a:srgbClr val="00B0F0"/>
                    </a:solidFill>
                    <a:latin typeface="+mj-lt"/>
                  </a:rPr>
                  <a:t>expected value</a:t>
                </a:r>
                <a:r>
                  <a:rPr lang="en-US" sz="2200" dirty="0">
                    <a:latin typeface="+mj-lt"/>
                  </a:rPr>
                  <a:t>, </a:t>
                </a:r>
                <a:r>
                  <a:rPr lang="en-US" sz="2200" i="1" dirty="0">
                    <a:solidFill>
                      <a:srgbClr val="00B0F0"/>
                    </a:solidFill>
                    <a:latin typeface="+mj-lt"/>
                  </a:rPr>
                  <a:t>variance</a:t>
                </a:r>
                <a:r>
                  <a:rPr lang="en-US" sz="2200" dirty="0">
                    <a:latin typeface="+mj-lt"/>
                  </a:rPr>
                  <a:t>, and </a:t>
                </a:r>
                <a:r>
                  <a:rPr lang="en-US" sz="2200" i="1" dirty="0">
                    <a:solidFill>
                      <a:srgbClr val="00B0F0"/>
                    </a:solidFill>
                    <a:latin typeface="+mj-lt"/>
                  </a:rPr>
                  <a:t>standard deviation</a:t>
                </a:r>
                <a:r>
                  <a:rPr lang="en-US" sz="22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2200" dirty="0">
                    <a:latin typeface="+mj-lt"/>
                  </a:rPr>
                  <a:t>of the change in your wealth after this coin toss?</a:t>
                </a:r>
              </a:p>
              <a:p>
                <a:pPr>
                  <a:spcBef>
                    <a:spcPct val="50000"/>
                  </a:spcBef>
                </a:pPr>
                <a:endParaRPr lang="en-US" sz="500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200" dirty="0">
                    <a:latin typeface="+mj-lt"/>
                  </a:rPr>
                  <a:t> = change in your wealth (in millions of dollars)</a:t>
                </a:r>
              </a:p>
              <a:p>
                <a:pPr>
                  <a:spcBef>
                    <a:spcPct val="50000"/>
                  </a:spcBef>
                </a:pPr>
                <a:endParaRPr lang="en-US" sz="500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2200" dirty="0">
                    <a:solidFill>
                      <a:srgbClr val="00B0F0"/>
                    </a:solidFill>
                    <a:latin typeface="+mj-lt"/>
                  </a:rPr>
                  <a:t>Expected value </a:t>
                </a:r>
                <a:r>
                  <a:rPr lang="en-US" sz="2200" dirty="0">
                    <a:latin typeface="+mj-lt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200" i="1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endParaRPr lang="en-US" sz="2200" i="1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endParaRPr lang="en-US" sz="2200" i="1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endParaRPr lang="en-US" sz="500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endParaRPr lang="en-US" sz="2400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endParaRPr lang="en-US" sz="2200" dirty="0">
                  <a:latin typeface="+mj-lt"/>
                </a:endParaRPr>
              </a:p>
              <a:p>
                <a:pPr lvl="1"/>
                <a:endParaRPr lang="en-US" sz="500" dirty="0">
                  <a:latin typeface="+mj-lt"/>
                </a:endParaRPr>
              </a:p>
              <a:p>
                <a:endParaRPr lang="en-US" sz="2200" dirty="0">
                  <a:solidFill>
                    <a:srgbClr val="10213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7A31388-E60A-2F38-CB8D-78D128AEB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964107"/>
                <a:ext cx="10883463" cy="3759745"/>
              </a:xfrm>
              <a:prstGeom prst="rect">
                <a:avLst/>
              </a:prstGeom>
              <a:blipFill>
                <a:blip r:embed="rId4"/>
                <a:stretch>
                  <a:fillRect l="-582" t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06C28B-35A2-34D2-84EC-8F5B2605B7B2}"/>
                  </a:ext>
                </a:extLst>
              </p:cNvPr>
              <p:cNvSpPr txBox="1"/>
              <p:nvPr/>
            </p:nvSpPr>
            <p:spPr>
              <a:xfrm>
                <a:off x="2571750" y="4995225"/>
                <a:ext cx="61341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/>
                              <a:sym typeface="Symbol" pitchFamily="18" charset="2"/>
                            </a:rPr>
                            <m:t>𝜇</m:t>
                          </m:r>
                        </m:e>
                        <m:sub>
                          <m:r>
                            <a:rPr lang="en-US" sz="2200" i="1" dirty="0">
                              <a:latin typeface="Cambria Math"/>
                              <a:sym typeface="Symbol" pitchFamily="18" charset="2"/>
                            </a:rPr>
                            <m:t>𝑋</m:t>
                          </m:r>
                        </m:sub>
                      </m:sSub>
                      <m:r>
                        <a:rPr lang="en-US" sz="2200" i="1" dirty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06C28B-35A2-34D2-84EC-8F5B2605B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50" y="4995225"/>
                <a:ext cx="6134100" cy="430887"/>
              </a:xfrm>
              <a:prstGeom prst="rect">
                <a:avLst/>
              </a:prstGeom>
              <a:blipFill>
                <a:blip r:embed="rId5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6F8C7F-02CD-B0BE-87D2-5427E69E8C86}"/>
              </a:ext>
            </a:extLst>
          </p:cNvPr>
          <p:cNvCxnSpPr>
            <a:cxnSpLocks/>
          </p:cNvCxnSpPr>
          <p:nvPr/>
        </p:nvCxnSpPr>
        <p:spPr>
          <a:xfrm>
            <a:off x="4114800" y="5426111"/>
            <a:ext cx="381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69D98B-D267-7F5E-F8D1-4349D1F9B004}"/>
              </a:ext>
            </a:extLst>
          </p:cNvPr>
          <p:cNvCxnSpPr>
            <a:cxnSpLocks/>
          </p:cNvCxnSpPr>
          <p:nvPr/>
        </p:nvCxnSpPr>
        <p:spPr>
          <a:xfrm>
            <a:off x="6141309" y="5426111"/>
            <a:ext cx="381000" cy="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BCFBB9-315F-80E3-DBB5-28C323126472}"/>
              </a:ext>
            </a:extLst>
          </p:cNvPr>
          <p:cNvCxnSpPr>
            <a:cxnSpLocks/>
          </p:cNvCxnSpPr>
          <p:nvPr/>
        </p:nvCxnSpPr>
        <p:spPr>
          <a:xfrm>
            <a:off x="5410200" y="5426111"/>
            <a:ext cx="381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230728-964F-B304-B4CC-0149041007BD}"/>
              </a:ext>
            </a:extLst>
          </p:cNvPr>
          <p:cNvCxnSpPr>
            <a:cxnSpLocks/>
          </p:cNvCxnSpPr>
          <p:nvPr/>
        </p:nvCxnSpPr>
        <p:spPr>
          <a:xfrm>
            <a:off x="7467600" y="5426111"/>
            <a:ext cx="381000" cy="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11B4660-F380-D15A-2247-4731F3390FD5}"/>
              </a:ext>
            </a:extLst>
          </p:cNvPr>
          <p:cNvSpPr/>
          <p:nvPr/>
        </p:nvSpPr>
        <p:spPr>
          <a:xfrm>
            <a:off x="1658319" y="3947942"/>
            <a:ext cx="2532681" cy="412061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3C7275-B25F-124F-FC46-D5F50CCFF908}"/>
              </a:ext>
            </a:extLst>
          </p:cNvPr>
          <p:cNvSpPr/>
          <p:nvPr/>
        </p:nvSpPr>
        <p:spPr>
          <a:xfrm>
            <a:off x="8221850" y="2971321"/>
            <a:ext cx="2586709" cy="412061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E4F5894-8D90-046D-9591-AEB11468AEA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Example: A Bet With A Rich Person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46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CB1B1-4FAD-E512-1DE1-F5A267028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E8D95DB9-5C79-A434-ECF4-7DCA2AB7C3B1}"/>
              </a:ext>
            </a:extLst>
          </p:cNvPr>
          <p:cNvSpPr txBox="1">
            <a:spLocks/>
          </p:cNvSpPr>
          <p:nvPr/>
        </p:nvSpPr>
        <p:spPr>
          <a:xfrm>
            <a:off x="1495264" y="1142350"/>
            <a:ext cx="7239000" cy="1399780"/>
          </a:xfrm>
          <a:prstGeom prst="rect">
            <a:avLst/>
          </a:prstGeom>
          <a:solidFill>
            <a:srgbClr val="FFFFCC">
              <a:alpha val="50000"/>
            </a:srgbClr>
          </a:solidFill>
          <a:ln w="254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None/>
            </a:pPr>
            <a:r>
              <a:rPr lang="en-US" sz="2200" i="1" dirty="0">
                <a:latin typeface="+mj-lt"/>
              </a:rPr>
              <a:t>“We’ll toss a coin once:</a:t>
            </a:r>
          </a:p>
          <a:p>
            <a:pPr marL="0" indent="0">
              <a:spcBef>
                <a:spcPct val="50000"/>
              </a:spcBef>
              <a:buNone/>
            </a:pPr>
            <a:endParaRPr lang="en-US" sz="500" i="1" dirty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2200" i="1" dirty="0">
                <a:latin typeface="+mj-lt"/>
              </a:rPr>
              <a:t>If it is heads, you get $10 million.</a:t>
            </a:r>
          </a:p>
          <a:p>
            <a:pPr>
              <a:spcBef>
                <a:spcPts val="0"/>
              </a:spcBef>
            </a:pPr>
            <a:endParaRPr lang="en-US" sz="500" i="1" dirty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2200" i="1" dirty="0">
                <a:latin typeface="+mj-lt"/>
              </a:rPr>
              <a:t>If it is tails, you’ll have to pay me $1 million”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AAD0D-24E9-0D14-4B26-D5E7C0770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658" y="406832"/>
            <a:ext cx="1733005" cy="2416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9F53B98-0CB2-C26F-88B2-13AD12DAB4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2964107"/>
                <a:ext cx="10883463" cy="3759745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sz="2200" dirty="0">
                    <a:latin typeface="+mj-lt"/>
                  </a:rPr>
                  <a:t>What are </a:t>
                </a:r>
                <a:r>
                  <a:rPr lang="en-US" sz="2200" i="1" dirty="0">
                    <a:solidFill>
                      <a:srgbClr val="00B0F0"/>
                    </a:solidFill>
                    <a:latin typeface="+mj-lt"/>
                  </a:rPr>
                  <a:t>expected value</a:t>
                </a:r>
                <a:r>
                  <a:rPr lang="en-US" sz="2200" dirty="0">
                    <a:latin typeface="+mj-lt"/>
                  </a:rPr>
                  <a:t>, </a:t>
                </a:r>
                <a:r>
                  <a:rPr lang="en-US" sz="2200" i="1" dirty="0">
                    <a:solidFill>
                      <a:srgbClr val="00B0F0"/>
                    </a:solidFill>
                    <a:latin typeface="+mj-lt"/>
                  </a:rPr>
                  <a:t>variance</a:t>
                </a:r>
                <a:r>
                  <a:rPr lang="en-US" sz="2200" dirty="0">
                    <a:latin typeface="+mj-lt"/>
                  </a:rPr>
                  <a:t>, and </a:t>
                </a:r>
                <a:r>
                  <a:rPr lang="en-US" sz="2200" i="1" dirty="0">
                    <a:solidFill>
                      <a:srgbClr val="00B0F0"/>
                    </a:solidFill>
                    <a:latin typeface="+mj-lt"/>
                  </a:rPr>
                  <a:t>standard deviation</a:t>
                </a:r>
                <a:r>
                  <a:rPr lang="en-US" sz="22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2200" dirty="0">
                    <a:latin typeface="+mj-lt"/>
                  </a:rPr>
                  <a:t>of the change in your wealth after this coin toss?</a:t>
                </a:r>
              </a:p>
              <a:p>
                <a:pPr>
                  <a:spcBef>
                    <a:spcPct val="50000"/>
                  </a:spcBef>
                </a:pPr>
                <a:endParaRPr lang="en-US" sz="500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200" dirty="0">
                    <a:latin typeface="+mj-lt"/>
                  </a:rPr>
                  <a:t> = change in your wealth (in millions of dollars)</a:t>
                </a:r>
              </a:p>
              <a:p>
                <a:pPr>
                  <a:spcBef>
                    <a:spcPct val="50000"/>
                  </a:spcBef>
                </a:pPr>
                <a:endParaRPr lang="en-US" sz="500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2200" dirty="0">
                    <a:solidFill>
                      <a:srgbClr val="00B0F0"/>
                    </a:solidFill>
                    <a:latin typeface="+mj-lt"/>
                  </a:rPr>
                  <a:t>Expected value </a:t>
                </a:r>
                <a:r>
                  <a:rPr lang="en-US" sz="2200" dirty="0">
                    <a:latin typeface="+mj-lt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200" i="1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endParaRPr lang="en-US" sz="2200" i="1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endParaRPr lang="en-US" sz="2200" i="1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endParaRPr lang="en-US" sz="500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endParaRPr lang="en-US" sz="2400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endParaRPr lang="en-US" sz="2200" dirty="0">
                  <a:latin typeface="+mj-lt"/>
                </a:endParaRPr>
              </a:p>
              <a:p>
                <a:pPr lvl="1"/>
                <a:endParaRPr lang="en-US" sz="500" dirty="0">
                  <a:latin typeface="+mj-lt"/>
                </a:endParaRPr>
              </a:p>
              <a:p>
                <a:endParaRPr lang="en-US" sz="2200" dirty="0">
                  <a:solidFill>
                    <a:srgbClr val="10213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9F53B98-0CB2-C26F-88B2-13AD12DAB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964107"/>
                <a:ext cx="10883463" cy="3759745"/>
              </a:xfrm>
              <a:prstGeom prst="rect">
                <a:avLst/>
              </a:prstGeom>
              <a:blipFill>
                <a:blip r:embed="rId4"/>
                <a:stretch>
                  <a:fillRect l="-582" t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15BAF6-621A-13E8-3774-30EB06C7BF5B}"/>
                  </a:ext>
                </a:extLst>
              </p:cNvPr>
              <p:cNvSpPr txBox="1"/>
              <p:nvPr/>
            </p:nvSpPr>
            <p:spPr>
              <a:xfrm>
                <a:off x="3124200" y="5609873"/>
                <a:ext cx="61341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dirty="0">
                              <a:latin typeface="Cambria Math"/>
                            </a:rPr>
                            <m:t>10</m:t>
                          </m:r>
                        </m:e>
                      </m:d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=10)+ </m:t>
                      </m:r>
                      <m:d>
                        <m:d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dirty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=−1)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15BAF6-621A-13E8-3774-30EB06C7B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609873"/>
                <a:ext cx="6134100" cy="430887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1A0055-E276-6821-0264-57EC303A5785}"/>
                  </a:ext>
                </a:extLst>
              </p:cNvPr>
              <p:cNvSpPr txBox="1"/>
              <p:nvPr/>
            </p:nvSpPr>
            <p:spPr>
              <a:xfrm>
                <a:off x="2571750" y="4995225"/>
                <a:ext cx="61341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/>
                              <a:sym typeface="Symbol" pitchFamily="18" charset="2"/>
                            </a:rPr>
                            <m:t>𝜇</m:t>
                          </m:r>
                        </m:e>
                        <m:sub>
                          <m:r>
                            <a:rPr lang="en-US" sz="2200" i="1" dirty="0">
                              <a:latin typeface="Cambria Math"/>
                              <a:sym typeface="Symbol" pitchFamily="18" charset="2"/>
                            </a:rPr>
                            <m:t>𝑋</m:t>
                          </m:r>
                        </m:sub>
                      </m:sSub>
                      <m:r>
                        <a:rPr lang="en-US" sz="2200" i="1" dirty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1A0055-E276-6821-0264-57EC303A5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50" y="4995225"/>
                <a:ext cx="6134100" cy="430887"/>
              </a:xfrm>
              <a:prstGeom prst="rect">
                <a:avLst/>
              </a:prstGeom>
              <a:blipFill>
                <a:blip r:embed="rId6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32AE5B-912A-ED1E-1ED2-977CE84A260E}"/>
              </a:ext>
            </a:extLst>
          </p:cNvPr>
          <p:cNvCxnSpPr>
            <a:cxnSpLocks/>
          </p:cNvCxnSpPr>
          <p:nvPr/>
        </p:nvCxnSpPr>
        <p:spPr>
          <a:xfrm>
            <a:off x="4114800" y="5426111"/>
            <a:ext cx="381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291498-15F0-D0C2-1A65-FCFD936EBAB8}"/>
              </a:ext>
            </a:extLst>
          </p:cNvPr>
          <p:cNvCxnSpPr>
            <a:cxnSpLocks/>
          </p:cNvCxnSpPr>
          <p:nvPr/>
        </p:nvCxnSpPr>
        <p:spPr>
          <a:xfrm>
            <a:off x="6141309" y="5426111"/>
            <a:ext cx="381000" cy="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BF1792-08EA-BF2E-560F-99FD2DD50FA7}"/>
              </a:ext>
            </a:extLst>
          </p:cNvPr>
          <p:cNvCxnSpPr>
            <a:cxnSpLocks/>
          </p:cNvCxnSpPr>
          <p:nvPr/>
        </p:nvCxnSpPr>
        <p:spPr>
          <a:xfrm>
            <a:off x="5410200" y="5426111"/>
            <a:ext cx="381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10AF49-B33E-89AB-4FEB-0A761B40AFE4}"/>
              </a:ext>
            </a:extLst>
          </p:cNvPr>
          <p:cNvCxnSpPr>
            <a:cxnSpLocks/>
          </p:cNvCxnSpPr>
          <p:nvPr/>
        </p:nvCxnSpPr>
        <p:spPr>
          <a:xfrm>
            <a:off x="7467600" y="5426111"/>
            <a:ext cx="381000" cy="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A8AD45-CCEF-EF24-6D7E-CEB5854EF8D6}"/>
              </a:ext>
            </a:extLst>
          </p:cNvPr>
          <p:cNvCxnSpPr>
            <a:cxnSpLocks/>
          </p:cNvCxnSpPr>
          <p:nvPr/>
        </p:nvCxnSpPr>
        <p:spPr>
          <a:xfrm>
            <a:off x="4191000" y="6040759"/>
            <a:ext cx="381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DD0BAF-E1BE-1ED6-4871-F57662B8B4CC}"/>
              </a:ext>
            </a:extLst>
          </p:cNvPr>
          <p:cNvCxnSpPr>
            <a:cxnSpLocks/>
          </p:cNvCxnSpPr>
          <p:nvPr/>
        </p:nvCxnSpPr>
        <p:spPr>
          <a:xfrm>
            <a:off x="5715000" y="6039064"/>
            <a:ext cx="381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005498-8589-EDD3-B840-CAE277C8A870}"/>
              </a:ext>
            </a:extLst>
          </p:cNvPr>
          <p:cNvCxnSpPr>
            <a:cxnSpLocks/>
          </p:cNvCxnSpPr>
          <p:nvPr/>
        </p:nvCxnSpPr>
        <p:spPr>
          <a:xfrm>
            <a:off x="6522310" y="6039064"/>
            <a:ext cx="564291" cy="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480E3E-50BD-F88C-089D-DAE1B90FCE3C}"/>
              </a:ext>
            </a:extLst>
          </p:cNvPr>
          <p:cNvCxnSpPr>
            <a:cxnSpLocks/>
          </p:cNvCxnSpPr>
          <p:nvPr/>
        </p:nvCxnSpPr>
        <p:spPr>
          <a:xfrm>
            <a:off x="8141560" y="6039064"/>
            <a:ext cx="469041" cy="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A0EAA02-1A8B-11A0-330C-83EA72C7B1B1}"/>
              </a:ext>
            </a:extLst>
          </p:cNvPr>
          <p:cNvSpPr/>
          <p:nvPr/>
        </p:nvSpPr>
        <p:spPr>
          <a:xfrm>
            <a:off x="1658319" y="3947942"/>
            <a:ext cx="2532681" cy="412061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6CA6BE-5DC1-4E1B-153E-8D6E6919B758}"/>
              </a:ext>
            </a:extLst>
          </p:cNvPr>
          <p:cNvSpPr/>
          <p:nvPr/>
        </p:nvSpPr>
        <p:spPr>
          <a:xfrm>
            <a:off x="8221850" y="2971321"/>
            <a:ext cx="2586709" cy="412061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0CB514B-B7B3-CAFC-866F-BC177CC1065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Example: A Bet With A Rich Person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14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025EF-A01B-F650-7F7D-09653760A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90033659-232C-592A-2718-EFDA584DA364}"/>
              </a:ext>
            </a:extLst>
          </p:cNvPr>
          <p:cNvSpPr txBox="1">
            <a:spLocks/>
          </p:cNvSpPr>
          <p:nvPr/>
        </p:nvSpPr>
        <p:spPr>
          <a:xfrm>
            <a:off x="1495264" y="1142350"/>
            <a:ext cx="7239000" cy="1399780"/>
          </a:xfrm>
          <a:prstGeom prst="rect">
            <a:avLst/>
          </a:prstGeom>
          <a:solidFill>
            <a:srgbClr val="FFFFCC">
              <a:alpha val="50000"/>
            </a:srgbClr>
          </a:solidFill>
          <a:ln w="254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None/>
            </a:pPr>
            <a:r>
              <a:rPr lang="en-US" sz="2200" i="1" dirty="0">
                <a:latin typeface="+mj-lt"/>
              </a:rPr>
              <a:t>“We’ll toss a coin once:</a:t>
            </a:r>
          </a:p>
          <a:p>
            <a:pPr marL="0" indent="0">
              <a:spcBef>
                <a:spcPct val="50000"/>
              </a:spcBef>
              <a:buNone/>
            </a:pPr>
            <a:endParaRPr lang="en-US" sz="500" i="1" dirty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2200" i="1" dirty="0">
                <a:latin typeface="+mj-lt"/>
              </a:rPr>
              <a:t>If it is heads, you get $10 million.</a:t>
            </a:r>
          </a:p>
          <a:p>
            <a:pPr>
              <a:spcBef>
                <a:spcPts val="0"/>
              </a:spcBef>
            </a:pPr>
            <a:endParaRPr lang="en-US" sz="500" i="1" dirty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2200" i="1" dirty="0">
                <a:latin typeface="+mj-lt"/>
              </a:rPr>
              <a:t>If it is tails, you’ll have to pay me $1 million”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B4B9A-C551-1526-9716-6EF7A3891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658" y="406832"/>
            <a:ext cx="1733005" cy="2416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88BE23D-89AA-9BE0-E77F-61C0B2A78C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2964107"/>
                <a:ext cx="10883463" cy="3759745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sz="2200" dirty="0">
                    <a:latin typeface="+mj-lt"/>
                  </a:rPr>
                  <a:t>What are </a:t>
                </a:r>
                <a:r>
                  <a:rPr lang="en-US" sz="2200" i="1" dirty="0">
                    <a:solidFill>
                      <a:srgbClr val="00B0F0"/>
                    </a:solidFill>
                    <a:latin typeface="+mj-lt"/>
                  </a:rPr>
                  <a:t>expected value</a:t>
                </a:r>
                <a:r>
                  <a:rPr lang="en-US" sz="2200" dirty="0">
                    <a:latin typeface="+mj-lt"/>
                  </a:rPr>
                  <a:t>, </a:t>
                </a:r>
                <a:r>
                  <a:rPr lang="en-US" sz="2200" i="1" dirty="0">
                    <a:solidFill>
                      <a:srgbClr val="00B0F0"/>
                    </a:solidFill>
                    <a:latin typeface="+mj-lt"/>
                  </a:rPr>
                  <a:t>variance</a:t>
                </a:r>
                <a:r>
                  <a:rPr lang="en-US" sz="2200" dirty="0">
                    <a:latin typeface="+mj-lt"/>
                  </a:rPr>
                  <a:t>, and </a:t>
                </a:r>
                <a:r>
                  <a:rPr lang="en-US" sz="2200" i="1" dirty="0">
                    <a:solidFill>
                      <a:srgbClr val="00B0F0"/>
                    </a:solidFill>
                    <a:latin typeface="+mj-lt"/>
                  </a:rPr>
                  <a:t>standard deviation</a:t>
                </a:r>
                <a:r>
                  <a:rPr lang="en-US" sz="22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US" sz="2200" dirty="0">
                    <a:latin typeface="+mj-lt"/>
                  </a:rPr>
                  <a:t>of the change in your wealth after this coin toss?</a:t>
                </a:r>
              </a:p>
              <a:p>
                <a:pPr>
                  <a:spcBef>
                    <a:spcPct val="50000"/>
                  </a:spcBef>
                </a:pPr>
                <a:endParaRPr lang="en-US" sz="500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200" dirty="0">
                    <a:latin typeface="+mj-lt"/>
                  </a:rPr>
                  <a:t> = change in your wealth (in millions of dollars)</a:t>
                </a:r>
              </a:p>
              <a:p>
                <a:pPr>
                  <a:spcBef>
                    <a:spcPct val="50000"/>
                  </a:spcBef>
                </a:pPr>
                <a:endParaRPr lang="en-US" sz="500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sz="2200" dirty="0">
                    <a:solidFill>
                      <a:srgbClr val="00B0F0"/>
                    </a:solidFill>
                    <a:latin typeface="+mj-lt"/>
                  </a:rPr>
                  <a:t>Expected value </a:t>
                </a:r>
                <a:r>
                  <a:rPr lang="en-US" sz="2200" dirty="0">
                    <a:latin typeface="+mj-lt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200" i="1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endParaRPr lang="en-US" sz="2200" i="1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endParaRPr lang="en-US" sz="2200" i="1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endParaRPr lang="en-US" sz="500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endParaRPr lang="en-US" sz="2400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endParaRPr lang="en-US" sz="2200" dirty="0">
                  <a:latin typeface="+mj-lt"/>
                </a:endParaRPr>
              </a:p>
              <a:p>
                <a:pPr lvl="1"/>
                <a:endParaRPr lang="en-US" sz="500" dirty="0">
                  <a:latin typeface="+mj-lt"/>
                </a:endParaRPr>
              </a:p>
              <a:p>
                <a:endParaRPr lang="en-US" sz="2200" dirty="0">
                  <a:solidFill>
                    <a:srgbClr val="10213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88BE23D-89AA-9BE0-E77F-61C0B2A78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964107"/>
                <a:ext cx="10883463" cy="3759745"/>
              </a:xfrm>
              <a:prstGeom prst="rect">
                <a:avLst/>
              </a:prstGeom>
              <a:blipFill>
                <a:blip r:embed="rId4"/>
                <a:stretch>
                  <a:fillRect l="-582" t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2932F8-A1DD-1798-4396-6DD8934B9573}"/>
                  </a:ext>
                </a:extLst>
              </p:cNvPr>
              <p:cNvSpPr txBox="1"/>
              <p:nvPr/>
            </p:nvSpPr>
            <p:spPr>
              <a:xfrm>
                <a:off x="3124200" y="5609873"/>
                <a:ext cx="61341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dirty="0">
                              <a:latin typeface="Cambria Math"/>
                            </a:rPr>
                            <m:t>10</m:t>
                          </m:r>
                        </m:e>
                      </m:d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=10)+ </m:t>
                      </m:r>
                      <m:d>
                        <m:d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dirty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=−1)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2932F8-A1DD-1798-4396-6DD8934B9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609873"/>
                <a:ext cx="6134100" cy="430887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A384B4-EA68-8F9E-E0FD-66553755C820}"/>
                  </a:ext>
                </a:extLst>
              </p:cNvPr>
              <p:cNvSpPr txBox="1"/>
              <p:nvPr/>
            </p:nvSpPr>
            <p:spPr>
              <a:xfrm>
                <a:off x="3505200" y="6201097"/>
                <a:ext cx="3124200" cy="570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 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/>
                      </a:rPr>
                      <m:t>= 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/>
                          </a:rPr>
                          <m:t>10</m:t>
                        </m:r>
                      </m:e>
                    </m:d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200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2200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  <a:ea typeface="Cambria Math"/>
                      </a:rPr>
                      <m:t> +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200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2200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A384B4-EA68-8F9E-E0FD-66553755C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6201097"/>
                <a:ext cx="3124200" cy="570413"/>
              </a:xfrm>
              <a:prstGeom prst="rect">
                <a:avLst/>
              </a:prstGeom>
              <a:blipFill>
                <a:blip r:embed="rId6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0BBB69-3B78-A9C3-1B85-B1CC96A9C8B2}"/>
                  </a:ext>
                </a:extLst>
              </p:cNvPr>
              <p:cNvSpPr txBox="1"/>
              <p:nvPr/>
            </p:nvSpPr>
            <p:spPr>
              <a:xfrm>
                <a:off x="6349314" y="6261419"/>
                <a:ext cx="31242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 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/>
                      </a:rPr>
                      <m:t>=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4.5 (</m:t>
                    </m:r>
                    <m:r>
                      <a:rPr lang="en-US" sz="2200" dirty="0">
                        <a:latin typeface="Cambria Math" panose="02040503050406030204" pitchFamily="18" charset="0"/>
                      </a:rPr>
                      <m:t>$ </m:t>
                    </m:r>
                    <m:r>
                      <m:rPr>
                        <m:sty m:val="p"/>
                      </m:rPr>
                      <a:rPr lang="en-US" sz="2200" dirty="0">
                        <a:latin typeface="Cambria Math" panose="02040503050406030204" pitchFamily="18" charset="0"/>
                      </a:rPr>
                      <m:t>million</m:t>
                    </m:r>
                  </m:oMath>
                </a14:m>
                <a:r>
                  <a:rPr lang="en-US" sz="2200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0BBB69-3B78-A9C3-1B85-B1CC96A9C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314" y="6261419"/>
                <a:ext cx="3124200" cy="430887"/>
              </a:xfrm>
              <a:prstGeom prst="rect">
                <a:avLst/>
              </a:prstGeom>
              <a:blipFill>
                <a:blip r:embed="rId7"/>
                <a:stretch>
                  <a:fillRect t="-5556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A21554-E468-937F-20D5-9A225942D99A}"/>
                  </a:ext>
                </a:extLst>
              </p:cNvPr>
              <p:cNvSpPr txBox="1"/>
              <p:nvPr/>
            </p:nvSpPr>
            <p:spPr>
              <a:xfrm>
                <a:off x="2571750" y="4995225"/>
                <a:ext cx="61341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/>
                              <a:sym typeface="Symbol" pitchFamily="18" charset="2"/>
                            </a:rPr>
                            <m:t>𝜇</m:t>
                          </m:r>
                        </m:e>
                        <m:sub>
                          <m:r>
                            <a:rPr lang="en-US" sz="2200" i="1" dirty="0">
                              <a:latin typeface="Cambria Math"/>
                              <a:sym typeface="Symbol" pitchFamily="18" charset="2"/>
                            </a:rPr>
                            <m:t>𝑋</m:t>
                          </m:r>
                        </m:sub>
                      </m:sSub>
                      <m:r>
                        <a:rPr lang="en-US" sz="2200" i="1" dirty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A21554-E468-937F-20D5-9A225942D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50" y="4995225"/>
                <a:ext cx="6134100" cy="430887"/>
              </a:xfrm>
              <a:prstGeom prst="rect">
                <a:avLst/>
              </a:prstGeom>
              <a:blipFill>
                <a:blip r:embed="rId8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DFEDD4-DE4A-53DB-4C97-25C81DD2ED63}"/>
              </a:ext>
            </a:extLst>
          </p:cNvPr>
          <p:cNvCxnSpPr>
            <a:cxnSpLocks/>
          </p:cNvCxnSpPr>
          <p:nvPr/>
        </p:nvCxnSpPr>
        <p:spPr>
          <a:xfrm>
            <a:off x="4114800" y="5426111"/>
            <a:ext cx="381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5E3884-8830-B9B1-1784-4C6F27B38EE7}"/>
              </a:ext>
            </a:extLst>
          </p:cNvPr>
          <p:cNvCxnSpPr>
            <a:cxnSpLocks/>
          </p:cNvCxnSpPr>
          <p:nvPr/>
        </p:nvCxnSpPr>
        <p:spPr>
          <a:xfrm>
            <a:off x="6141309" y="5426111"/>
            <a:ext cx="381000" cy="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942DD85-5585-E07C-CC45-3DA0C99EFBDB}"/>
              </a:ext>
            </a:extLst>
          </p:cNvPr>
          <p:cNvCxnSpPr>
            <a:cxnSpLocks/>
          </p:cNvCxnSpPr>
          <p:nvPr/>
        </p:nvCxnSpPr>
        <p:spPr>
          <a:xfrm>
            <a:off x="5410200" y="5426111"/>
            <a:ext cx="381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0D50CE-A3FC-A476-A08C-AE5F1345C9C3}"/>
              </a:ext>
            </a:extLst>
          </p:cNvPr>
          <p:cNvCxnSpPr>
            <a:cxnSpLocks/>
          </p:cNvCxnSpPr>
          <p:nvPr/>
        </p:nvCxnSpPr>
        <p:spPr>
          <a:xfrm>
            <a:off x="7467600" y="5426111"/>
            <a:ext cx="381000" cy="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93D7D0-F7E0-872F-7AC4-0173094A6674}"/>
              </a:ext>
            </a:extLst>
          </p:cNvPr>
          <p:cNvCxnSpPr>
            <a:cxnSpLocks/>
          </p:cNvCxnSpPr>
          <p:nvPr/>
        </p:nvCxnSpPr>
        <p:spPr>
          <a:xfrm>
            <a:off x="4191000" y="6040759"/>
            <a:ext cx="381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88D1D8-FE59-F9E9-C7B2-D57A2754AE6D}"/>
              </a:ext>
            </a:extLst>
          </p:cNvPr>
          <p:cNvCxnSpPr>
            <a:cxnSpLocks/>
          </p:cNvCxnSpPr>
          <p:nvPr/>
        </p:nvCxnSpPr>
        <p:spPr>
          <a:xfrm>
            <a:off x="5715000" y="6039064"/>
            <a:ext cx="381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C25D25-CE7F-9215-FAB4-F2F69E4E4BD2}"/>
              </a:ext>
            </a:extLst>
          </p:cNvPr>
          <p:cNvCxnSpPr>
            <a:cxnSpLocks/>
          </p:cNvCxnSpPr>
          <p:nvPr/>
        </p:nvCxnSpPr>
        <p:spPr>
          <a:xfrm>
            <a:off x="6522310" y="6039064"/>
            <a:ext cx="564291" cy="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F022F1-18BC-173E-1483-C82FA3583AB4}"/>
              </a:ext>
            </a:extLst>
          </p:cNvPr>
          <p:cNvCxnSpPr>
            <a:cxnSpLocks/>
          </p:cNvCxnSpPr>
          <p:nvPr/>
        </p:nvCxnSpPr>
        <p:spPr>
          <a:xfrm>
            <a:off x="8141560" y="6039064"/>
            <a:ext cx="469041" cy="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CE426B4-967C-A626-45B6-8C2341E83C58}"/>
              </a:ext>
            </a:extLst>
          </p:cNvPr>
          <p:cNvSpPr/>
          <p:nvPr/>
        </p:nvSpPr>
        <p:spPr>
          <a:xfrm>
            <a:off x="1658319" y="3947942"/>
            <a:ext cx="2532681" cy="412061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99655F-6AFC-02A2-643D-A1D92E30D800}"/>
              </a:ext>
            </a:extLst>
          </p:cNvPr>
          <p:cNvSpPr/>
          <p:nvPr/>
        </p:nvSpPr>
        <p:spPr>
          <a:xfrm>
            <a:off x="8221850" y="2971321"/>
            <a:ext cx="2586709" cy="412061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082352E-27D5-B6D8-4342-033496D2F2A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Example: A Bet With A Rich Person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8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6367E-9493-BA72-EC2F-A8A280549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C42D6-2908-4658-1524-ED1564801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 anchor="t"/>
          <a:lstStyle/>
          <a:p>
            <a:r>
              <a:rPr lang="en-US" dirty="0"/>
              <a:t>Measures of Location: Example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CE9E05-5396-196C-C4AE-E0BAA7FDC1CC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5156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Q. Where is most of the data?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D440850-DEF3-5B31-AF8C-43B3414AD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005534"/>
            <a:ext cx="233120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+mj-lt"/>
              </a:rPr>
              <a:t>Mode:      </a:t>
            </a:r>
            <a:r>
              <a:rPr lang="en-US" sz="2400" b="1" dirty="0">
                <a:latin typeface="+mj-lt"/>
              </a:rPr>
              <a:t>?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+mj-lt"/>
              </a:rPr>
              <a:t>Median:   </a:t>
            </a:r>
            <a:r>
              <a:rPr lang="en-US" sz="2400" b="1" dirty="0">
                <a:latin typeface="+mj-lt"/>
              </a:rPr>
              <a:t>?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+mj-lt"/>
              </a:rPr>
              <a:t>Mean:      </a:t>
            </a:r>
            <a:r>
              <a:rPr lang="en-US" sz="2400" b="1" dirty="0">
                <a:latin typeface="+mj-lt"/>
              </a:rPr>
              <a:t>?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5B720C6-CA17-33DC-C19D-AC461061B9F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592377"/>
            <a:ext cx="10515600" cy="4616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Data on customer ratings for Pittsburgh public transit in December 2017.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D238B2-A0D7-C94C-1BD2-5344FFED2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503" y="2289175"/>
            <a:ext cx="8286498" cy="45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62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93021-E2C9-D6AD-7D4D-9A77244F1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19674435-A8E3-7D17-F53B-DF66B1F68985}"/>
              </a:ext>
            </a:extLst>
          </p:cNvPr>
          <p:cNvSpPr txBox="1">
            <a:spLocks/>
          </p:cNvSpPr>
          <p:nvPr/>
        </p:nvSpPr>
        <p:spPr>
          <a:xfrm>
            <a:off x="1495264" y="1142350"/>
            <a:ext cx="7239000" cy="1399780"/>
          </a:xfrm>
          <a:prstGeom prst="rect">
            <a:avLst/>
          </a:prstGeom>
          <a:solidFill>
            <a:srgbClr val="FFFFCC">
              <a:alpha val="50000"/>
            </a:srgbClr>
          </a:solidFill>
          <a:ln w="254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None/>
            </a:pPr>
            <a:r>
              <a:rPr lang="en-US" sz="2200" i="1" dirty="0">
                <a:latin typeface="+mj-lt"/>
              </a:rPr>
              <a:t>“We’ll toss a coin once:</a:t>
            </a:r>
          </a:p>
          <a:p>
            <a:pPr marL="0" indent="0">
              <a:spcBef>
                <a:spcPct val="50000"/>
              </a:spcBef>
              <a:buNone/>
            </a:pPr>
            <a:endParaRPr lang="en-US" sz="500" i="1" dirty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2200" i="1" dirty="0">
                <a:latin typeface="+mj-lt"/>
              </a:rPr>
              <a:t>If it is heads, you get $10 million.</a:t>
            </a:r>
          </a:p>
          <a:p>
            <a:pPr>
              <a:spcBef>
                <a:spcPts val="0"/>
              </a:spcBef>
            </a:pPr>
            <a:endParaRPr lang="en-US" sz="500" i="1" dirty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2200" i="1" dirty="0">
                <a:latin typeface="+mj-lt"/>
              </a:rPr>
              <a:t>If it is tails, you’ll have to pay me $1 million”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C65F5-55A5-A79F-62E2-0014B8465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658" y="406832"/>
            <a:ext cx="1733005" cy="2416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448812F-6B6F-F7AE-C249-76179EB288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2964107"/>
                <a:ext cx="10883463" cy="3759745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sz="2200" dirty="0">
                    <a:solidFill>
                      <a:srgbClr val="00B0F0"/>
                    </a:solidFill>
                    <a:latin typeface="+mj-lt"/>
                  </a:rPr>
                  <a:t>Variance </a:t>
                </a:r>
                <a:r>
                  <a:rPr lang="en-US" sz="2200" dirty="0">
                    <a:latin typeface="+mj-lt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200" i="1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endParaRPr lang="en-US" sz="2200" i="1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endParaRPr lang="en-US" sz="2200" i="1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endParaRPr lang="en-US" sz="500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endParaRPr lang="en-US" sz="2400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endParaRPr lang="en-US" sz="2200" dirty="0">
                  <a:latin typeface="+mj-lt"/>
                </a:endParaRPr>
              </a:p>
              <a:p>
                <a:pPr lvl="1"/>
                <a:endParaRPr lang="en-US" sz="500" dirty="0">
                  <a:latin typeface="+mj-lt"/>
                </a:endParaRPr>
              </a:p>
              <a:p>
                <a:endParaRPr lang="en-US" sz="2200" dirty="0">
                  <a:solidFill>
                    <a:srgbClr val="10213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448812F-6B6F-F7AE-C249-76179EB28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964107"/>
                <a:ext cx="10883463" cy="3759745"/>
              </a:xfrm>
              <a:prstGeom prst="rect">
                <a:avLst/>
              </a:prstGeom>
              <a:blipFill>
                <a:blip r:embed="rId4"/>
                <a:stretch>
                  <a:fillRect l="-582" t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itle 1">
            <a:extLst>
              <a:ext uri="{FF2B5EF4-FFF2-40B4-BE49-F238E27FC236}">
                <a16:creationId xmlns:a16="http://schemas.microsoft.com/office/drawing/2014/main" id="{84A1AF42-9FCB-1122-3F5A-FF27370DB69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Example: A Bet With A Rich Person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DB4311-3EDB-4DC1-55DC-0CCF88C4A170}"/>
                  </a:ext>
                </a:extLst>
              </p:cNvPr>
              <p:cNvSpPr txBox="1"/>
              <p:nvPr/>
            </p:nvSpPr>
            <p:spPr>
              <a:xfrm>
                <a:off x="2219771" y="3533352"/>
                <a:ext cx="7467600" cy="466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  <a:sym typeface="Symbol" pitchFamily="18" charset="2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sym typeface="Symbol" pitchFamily="18" charset="2"/>
                            </a:rPr>
                            <m:t>𝑋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  <a:sym typeface="Symbol" pitchFamily="18" charset="2"/>
                            </a:rPr>
                            <m:t>2</m:t>
                          </m:r>
                        </m:sup>
                      </m:sSubSup>
                      <m:r>
                        <a:rPr lang="en-US" sz="2200" i="1" dirty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latin typeface="Cambria Math"/>
                                      <a:sym typeface="Symbol" pitchFamily="18" charset="2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latin typeface="Cambria Math"/>
                                      <a:sym typeface="Symbol" pitchFamily="18" charset="2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latin typeface="Cambria Math"/>
                                      <a:sym typeface="Symbol" pitchFamily="18" charset="2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latin typeface="Cambria Math"/>
                                      <a:sym typeface="Symbol" pitchFamily="18" charset="2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DB4311-3EDB-4DC1-55DC-0CCF88C4A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771" y="3533352"/>
                <a:ext cx="7467600" cy="466859"/>
              </a:xfrm>
              <a:prstGeom prst="rect">
                <a:avLst/>
              </a:prstGeom>
              <a:blipFill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583DE30-DFAB-2651-5A82-A4A69B178A7A}"/>
              </a:ext>
            </a:extLst>
          </p:cNvPr>
          <p:cNvCxnSpPr>
            <a:cxnSpLocks/>
          </p:cNvCxnSpPr>
          <p:nvPr/>
        </p:nvCxnSpPr>
        <p:spPr>
          <a:xfrm>
            <a:off x="3429000" y="4037062"/>
            <a:ext cx="381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1B13B4-9D45-6385-5AA3-75680D0DE2D6}"/>
              </a:ext>
            </a:extLst>
          </p:cNvPr>
          <p:cNvCxnSpPr>
            <a:cxnSpLocks/>
          </p:cNvCxnSpPr>
          <p:nvPr/>
        </p:nvCxnSpPr>
        <p:spPr>
          <a:xfrm>
            <a:off x="5715000" y="4026269"/>
            <a:ext cx="381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C26F65-DD22-FD27-D8B1-D7AAFE2C57C6}"/>
              </a:ext>
            </a:extLst>
          </p:cNvPr>
          <p:cNvCxnSpPr>
            <a:cxnSpLocks/>
          </p:cNvCxnSpPr>
          <p:nvPr/>
        </p:nvCxnSpPr>
        <p:spPr>
          <a:xfrm>
            <a:off x="6471508" y="4042005"/>
            <a:ext cx="381000" cy="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13C6669-BDCE-1575-B80D-9144EC48BB4C}"/>
              </a:ext>
            </a:extLst>
          </p:cNvPr>
          <p:cNvCxnSpPr>
            <a:cxnSpLocks/>
          </p:cNvCxnSpPr>
          <p:nvPr/>
        </p:nvCxnSpPr>
        <p:spPr>
          <a:xfrm>
            <a:off x="8686800" y="4026269"/>
            <a:ext cx="381000" cy="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4707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51FEF-F600-6350-5788-092D71BA4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3F0F993C-3058-A4B8-523F-D7E7CEC53925}"/>
              </a:ext>
            </a:extLst>
          </p:cNvPr>
          <p:cNvSpPr txBox="1">
            <a:spLocks/>
          </p:cNvSpPr>
          <p:nvPr/>
        </p:nvSpPr>
        <p:spPr>
          <a:xfrm>
            <a:off x="1495264" y="1142350"/>
            <a:ext cx="7239000" cy="1399780"/>
          </a:xfrm>
          <a:prstGeom prst="rect">
            <a:avLst/>
          </a:prstGeom>
          <a:solidFill>
            <a:srgbClr val="FFFFCC">
              <a:alpha val="50000"/>
            </a:srgbClr>
          </a:solidFill>
          <a:ln w="254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None/>
            </a:pPr>
            <a:r>
              <a:rPr lang="en-US" sz="2200" i="1" dirty="0">
                <a:latin typeface="+mj-lt"/>
              </a:rPr>
              <a:t>“We’ll toss a coin once:</a:t>
            </a:r>
          </a:p>
          <a:p>
            <a:pPr marL="0" indent="0">
              <a:spcBef>
                <a:spcPct val="50000"/>
              </a:spcBef>
              <a:buNone/>
            </a:pPr>
            <a:endParaRPr lang="en-US" sz="500" i="1" dirty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2200" i="1" dirty="0">
                <a:latin typeface="+mj-lt"/>
              </a:rPr>
              <a:t>If it is heads, you get $10 million.</a:t>
            </a:r>
          </a:p>
          <a:p>
            <a:pPr>
              <a:spcBef>
                <a:spcPts val="0"/>
              </a:spcBef>
            </a:pPr>
            <a:endParaRPr lang="en-US" sz="500" i="1" dirty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2200" i="1" dirty="0">
                <a:latin typeface="+mj-lt"/>
              </a:rPr>
              <a:t>If it is tails, you’ll have to pay me $1 million”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D4E7B-9DE2-0BA8-5C07-6A2CAC21E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658" y="406832"/>
            <a:ext cx="1733005" cy="2416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69B8ED5-9F52-4AF2-CDD8-B9F9D42223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2964107"/>
                <a:ext cx="10883463" cy="3759745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sz="2200" dirty="0">
                    <a:solidFill>
                      <a:srgbClr val="00B0F0"/>
                    </a:solidFill>
                    <a:latin typeface="+mj-lt"/>
                  </a:rPr>
                  <a:t>Variance </a:t>
                </a:r>
                <a:r>
                  <a:rPr lang="en-US" sz="2200" dirty="0">
                    <a:latin typeface="+mj-lt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200" i="1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endParaRPr lang="en-US" sz="2200" i="1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endParaRPr lang="en-US" sz="2200" i="1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endParaRPr lang="en-US" sz="500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endParaRPr lang="en-US" sz="2400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endParaRPr lang="en-US" sz="2200" dirty="0">
                  <a:latin typeface="+mj-lt"/>
                </a:endParaRPr>
              </a:p>
              <a:p>
                <a:pPr lvl="1"/>
                <a:endParaRPr lang="en-US" sz="500" dirty="0">
                  <a:latin typeface="+mj-lt"/>
                </a:endParaRPr>
              </a:p>
              <a:p>
                <a:endParaRPr lang="en-US" sz="2200" dirty="0">
                  <a:solidFill>
                    <a:srgbClr val="10213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69B8ED5-9F52-4AF2-CDD8-B9F9D4222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964107"/>
                <a:ext cx="10883463" cy="3759745"/>
              </a:xfrm>
              <a:prstGeom prst="rect">
                <a:avLst/>
              </a:prstGeom>
              <a:blipFill>
                <a:blip r:embed="rId4"/>
                <a:stretch>
                  <a:fillRect l="-582" t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itle 1">
            <a:extLst>
              <a:ext uri="{FF2B5EF4-FFF2-40B4-BE49-F238E27FC236}">
                <a16:creationId xmlns:a16="http://schemas.microsoft.com/office/drawing/2014/main" id="{3C40BD9E-5DD8-BDB1-5570-6643CDF1BCD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Example: A Bet With A Rich Person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838952-DFFF-956B-7320-30A9B1F8F09C}"/>
                  </a:ext>
                </a:extLst>
              </p:cNvPr>
              <p:cNvSpPr txBox="1"/>
              <p:nvPr/>
            </p:nvSpPr>
            <p:spPr>
              <a:xfrm>
                <a:off x="2219771" y="3533352"/>
                <a:ext cx="7467600" cy="466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  <a:sym typeface="Symbol" pitchFamily="18" charset="2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sym typeface="Symbol" pitchFamily="18" charset="2"/>
                            </a:rPr>
                            <m:t>𝑋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  <a:sym typeface="Symbol" pitchFamily="18" charset="2"/>
                            </a:rPr>
                            <m:t>2</m:t>
                          </m:r>
                        </m:sup>
                      </m:sSubSup>
                      <m:r>
                        <a:rPr lang="en-US" sz="2200" i="1" dirty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latin typeface="Cambria Math"/>
                                      <a:sym typeface="Symbol" pitchFamily="18" charset="2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latin typeface="Cambria Math"/>
                                      <a:sym typeface="Symbol" pitchFamily="18" charset="2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latin typeface="Cambria Math"/>
                                      <a:sym typeface="Symbol" pitchFamily="18" charset="2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latin typeface="Cambria Math"/>
                                      <a:sym typeface="Symbol" pitchFamily="18" charset="2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838952-DFFF-956B-7320-30A9B1F8F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771" y="3533352"/>
                <a:ext cx="7467600" cy="466859"/>
              </a:xfrm>
              <a:prstGeom prst="rect">
                <a:avLst/>
              </a:prstGeom>
              <a:blipFill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2807E8B-E888-F092-F1C8-6F0DFA08768A}"/>
                  </a:ext>
                </a:extLst>
              </p:cNvPr>
              <p:cNvSpPr txBox="1"/>
              <p:nvPr/>
            </p:nvSpPr>
            <p:spPr>
              <a:xfrm>
                <a:off x="2666657" y="4162095"/>
                <a:ext cx="74676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latin typeface="Cambria Math"/>
                              </a:rPr>
                              <m:t>10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200" i="1" dirty="0">
                                    <a:latin typeface="Cambria Math"/>
                                    <a:sym typeface="Symbol" pitchFamily="18" charset="2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200" i="1" dirty="0">
                                    <a:latin typeface="Cambria Math"/>
                                    <a:sym typeface="Symbol" pitchFamily="18" charset="2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=10)+</m:t>
                    </m:r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−1−</m:t>
                            </m:r>
                            <m:sSub>
                              <m:sSubPr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200" i="1" dirty="0">
                                    <a:latin typeface="Cambria Math"/>
                                    <a:sym typeface="Symbol" pitchFamily="18" charset="2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200" i="1" dirty="0">
                                    <a:latin typeface="Cambria Math"/>
                                    <a:sym typeface="Symbol" pitchFamily="18" charset="2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=−1)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2807E8B-E888-F092-F1C8-6F0DFA087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657" y="4162095"/>
                <a:ext cx="7467600" cy="430887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0E0834-996B-411C-890A-7D6B5BB61941}"/>
              </a:ext>
            </a:extLst>
          </p:cNvPr>
          <p:cNvCxnSpPr>
            <a:cxnSpLocks/>
          </p:cNvCxnSpPr>
          <p:nvPr/>
        </p:nvCxnSpPr>
        <p:spPr>
          <a:xfrm>
            <a:off x="3429000" y="4037062"/>
            <a:ext cx="381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4B6D19-39C3-A29D-4FCE-4A85C476E947}"/>
              </a:ext>
            </a:extLst>
          </p:cNvPr>
          <p:cNvCxnSpPr>
            <a:cxnSpLocks/>
          </p:cNvCxnSpPr>
          <p:nvPr/>
        </p:nvCxnSpPr>
        <p:spPr>
          <a:xfrm>
            <a:off x="3493204" y="4585921"/>
            <a:ext cx="381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377ED0-F9DB-8D53-2A15-30132EA2DDB1}"/>
              </a:ext>
            </a:extLst>
          </p:cNvPr>
          <p:cNvCxnSpPr>
            <a:cxnSpLocks/>
          </p:cNvCxnSpPr>
          <p:nvPr/>
        </p:nvCxnSpPr>
        <p:spPr>
          <a:xfrm>
            <a:off x="5715000" y="4026269"/>
            <a:ext cx="381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2FC5DA1-C4F7-87AC-C2DF-FFBCD8410BE4}"/>
              </a:ext>
            </a:extLst>
          </p:cNvPr>
          <p:cNvCxnSpPr>
            <a:cxnSpLocks/>
          </p:cNvCxnSpPr>
          <p:nvPr/>
        </p:nvCxnSpPr>
        <p:spPr>
          <a:xfrm>
            <a:off x="5779204" y="4575128"/>
            <a:ext cx="381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9FD94CA-9F6D-20A2-ED11-FCCE6E86F292}"/>
              </a:ext>
            </a:extLst>
          </p:cNvPr>
          <p:cNvCxnSpPr>
            <a:cxnSpLocks/>
          </p:cNvCxnSpPr>
          <p:nvPr/>
        </p:nvCxnSpPr>
        <p:spPr>
          <a:xfrm>
            <a:off x="6471508" y="4042005"/>
            <a:ext cx="381000" cy="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B0714C-89B1-CE90-68B2-70A1487EC329}"/>
              </a:ext>
            </a:extLst>
          </p:cNvPr>
          <p:cNvCxnSpPr>
            <a:cxnSpLocks/>
          </p:cNvCxnSpPr>
          <p:nvPr/>
        </p:nvCxnSpPr>
        <p:spPr>
          <a:xfrm>
            <a:off x="6609166" y="4585921"/>
            <a:ext cx="381000" cy="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C838BB-247D-353D-5422-54A307E7424E}"/>
              </a:ext>
            </a:extLst>
          </p:cNvPr>
          <p:cNvCxnSpPr>
            <a:cxnSpLocks/>
          </p:cNvCxnSpPr>
          <p:nvPr/>
        </p:nvCxnSpPr>
        <p:spPr>
          <a:xfrm>
            <a:off x="8686800" y="4026269"/>
            <a:ext cx="381000" cy="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BAE8C43-207F-27F3-1765-B8EE63AF5A8F}"/>
              </a:ext>
            </a:extLst>
          </p:cNvPr>
          <p:cNvCxnSpPr>
            <a:cxnSpLocks/>
          </p:cNvCxnSpPr>
          <p:nvPr/>
        </p:nvCxnSpPr>
        <p:spPr>
          <a:xfrm>
            <a:off x="8855332" y="4591250"/>
            <a:ext cx="381000" cy="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4A69B4E-37C9-D968-BFC7-4EAE765C33BB}"/>
              </a:ext>
            </a:extLst>
          </p:cNvPr>
          <p:cNvCxnSpPr>
            <a:cxnSpLocks/>
          </p:cNvCxnSpPr>
          <p:nvPr/>
        </p:nvCxnSpPr>
        <p:spPr>
          <a:xfrm>
            <a:off x="4038600" y="4585921"/>
            <a:ext cx="457200" cy="0"/>
          </a:xfrm>
          <a:prstGeom prst="line">
            <a:avLst/>
          </a:prstGeom>
          <a:ln w="444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1942A1-756E-9492-5CE4-0C745935D321}"/>
              </a:ext>
            </a:extLst>
          </p:cNvPr>
          <p:cNvCxnSpPr>
            <a:cxnSpLocks/>
          </p:cNvCxnSpPr>
          <p:nvPr/>
        </p:nvCxnSpPr>
        <p:spPr>
          <a:xfrm>
            <a:off x="7263696" y="4585921"/>
            <a:ext cx="457200" cy="0"/>
          </a:xfrm>
          <a:prstGeom prst="line">
            <a:avLst/>
          </a:prstGeom>
          <a:ln w="444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09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88B0F-0E2A-8B63-ABAE-F4F85FC3C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1BC35988-4BDF-1F21-CECB-EBE943FE8EA1}"/>
              </a:ext>
            </a:extLst>
          </p:cNvPr>
          <p:cNvSpPr txBox="1">
            <a:spLocks/>
          </p:cNvSpPr>
          <p:nvPr/>
        </p:nvSpPr>
        <p:spPr>
          <a:xfrm>
            <a:off x="1495264" y="1142350"/>
            <a:ext cx="7239000" cy="1399780"/>
          </a:xfrm>
          <a:prstGeom prst="rect">
            <a:avLst/>
          </a:prstGeom>
          <a:solidFill>
            <a:srgbClr val="FFFFCC">
              <a:alpha val="50000"/>
            </a:srgbClr>
          </a:solidFill>
          <a:ln w="254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None/>
            </a:pPr>
            <a:r>
              <a:rPr lang="en-US" sz="2200" i="1" dirty="0">
                <a:latin typeface="+mj-lt"/>
              </a:rPr>
              <a:t>“We’ll toss a coin once:</a:t>
            </a:r>
          </a:p>
          <a:p>
            <a:pPr marL="0" indent="0">
              <a:spcBef>
                <a:spcPct val="50000"/>
              </a:spcBef>
              <a:buNone/>
            </a:pPr>
            <a:endParaRPr lang="en-US" sz="500" i="1" dirty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2200" i="1" dirty="0">
                <a:latin typeface="+mj-lt"/>
              </a:rPr>
              <a:t>If it is heads, you get $10 million.</a:t>
            </a:r>
          </a:p>
          <a:p>
            <a:pPr>
              <a:spcBef>
                <a:spcPts val="0"/>
              </a:spcBef>
            </a:pPr>
            <a:endParaRPr lang="en-US" sz="500" i="1" dirty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2200" i="1" dirty="0">
                <a:latin typeface="+mj-lt"/>
              </a:rPr>
              <a:t>If it is tails, you’ll have to pay me $1 million”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F18D50-B80F-EBCA-8E5A-EE56F2BF0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658" y="406832"/>
            <a:ext cx="1733005" cy="2416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BB199CC-F4EB-93A4-87C1-C529D3BD05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2964107"/>
                <a:ext cx="10883463" cy="3759745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sz="2200" dirty="0">
                    <a:solidFill>
                      <a:srgbClr val="00B0F0"/>
                    </a:solidFill>
                    <a:latin typeface="+mj-lt"/>
                  </a:rPr>
                  <a:t>Variance </a:t>
                </a:r>
                <a:r>
                  <a:rPr lang="en-US" sz="2200" dirty="0">
                    <a:latin typeface="+mj-lt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200" i="1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endParaRPr lang="en-US" sz="2200" i="1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endParaRPr lang="en-US" sz="2200" i="1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endParaRPr lang="en-US" sz="500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endParaRPr lang="en-US" sz="2400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endParaRPr lang="en-US" sz="2200" dirty="0">
                  <a:latin typeface="+mj-lt"/>
                </a:endParaRPr>
              </a:p>
              <a:p>
                <a:pPr lvl="1"/>
                <a:endParaRPr lang="en-US" sz="500" dirty="0">
                  <a:latin typeface="+mj-lt"/>
                </a:endParaRPr>
              </a:p>
              <a:p>
                <a:endParaRPr lang="en-US" sz="2200" dirty="0">
                  <a:solidFill>
                    <a:srgbClr val="10213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BB199CC-F4EB-93A4-87C1-C529D3BD0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964107"/>
                <a:ext cx="10883463" cy="3759745"/>
              </a:xfrm>
              <a:prstGeom prst="rect">
                <a:avLst/>
              </a:prstGeom>
              <a:blipFill>
                <a:blip r:embed="rId4"/>
                <a:stretch>
                  <a:fillRect l="-582" t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itle 1">
            <a:extLst>
              <a:ext uri="{FF2B5EF4-FFF2-40B4-BE49-F238E27FC236}">
                <a16:creationId xmlns:a16="http://schemas.microsoft.com/office/drawing/2014/main" id="{1AE1F353-A78A-2429-C0DB-3733A74024B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Example: A Bet With A Rich Person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D43888-27AC-3934-6145-3C795E9190E4}"/>
                  </a:ext>
                </a:extLst>
              </p:cNvPr>
              <p:cNvSpPr txBox="1"/>
              <p:nvPr/>
            </p:nvSpPr>
            <p:spPr>
              <a:xfrm>
                <a:off x="2219771" y="3533352"/>
                <a:ext cx="7467600" cy="466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  <a:sym typeface="Symbol" pitchFamily="18" charset="2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sym typeface="Symbol" pitchFamily="18" charset="2"/>
                            </a:rPr>
                            <m:t>𝑋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  <a:sym typeface="Symbol" pitchFamily="18" charset="2"/>
                            </a:rPr>
                            <m:t>2</m:t>
                          </m:r>
                        </m:sup>
                      </m:sSubSup>
                      <m:r>
                        <a:rPr lang="en-US" sz="2200" i="1" dirty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latin typeface="Cambria Math"/>
                                      <a:sym typeface="Symbol" pitchFamily="18" charset="2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latin typeface="Cambria Math"/>
                                      <a:sym typeface="Symbol" pitchFamily="18" charset="2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latin typeface="Cambria Math"/>
                                      <a:sym typeface="Symbol" pitchFamily="18" charset="2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latin typeface="Cambria Math"/>
                                      <a:sym typeface="Symbol" pitchFamily="18" charset="2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D43888-27AC-3934-6145-3C795E919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771" y="3533352"/>
                <a:ext cx="7467600" cy="466859"/>
              </a:xfrm>
              <a:prstGeom prst="rect">
                <a:avLst/>
              </a:prstGeom>
              <a:blipFill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6A6414-544D-BAD1-5461-99AF2F3C25CE}"/>
                  </a:ext>
                </a:extLst>
              </p:cNvPr>
              <p:cNvSpPr txBox="1"/>
              <p:nvPr/>
            </p:nvSpPr>
            <p:spPr>
              <a:xfrm>
                <a:off x="2520950" y="4798579"/>
                <a:ext cx="74676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 dirty="0">
                                  <a:latin typeface="Cambria Math"/>
                                </a:rPr>
                                <m:t>10</m:t>
                              </m:r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−4.5</m:t>
                              </m:r>
                            </m:e>
                          </m:d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=10)+</m:t>
                      </m:r>
                      <m:sSup>
                        <m:sSup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−1−4.5</m:t>
                              </m:r>
                            </m:e>
                          </m:d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=−1)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6A6414-544D-BAD1-5461-99AF2F3C2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950" y="4798579"/>
                <a:ext cx="7467600" cy="430887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7CC24C-E81C-D340-C6EA-02B131B706AD}"/>
                  </a:ext>
                </a:extLst>
              </p:cNvPr>
              <p:cNvSpPr txBox="1"/>
              <p:nvPr/>
            </p:nvSpPr>
            <p:spPr>
              <a:xfrm>
                <a:off x="2666657" y="4162095"/>
                <a:ext cx="74676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latin typeface="Cambria Math"/>
                              </a:rPr>
                              <m:t>10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200" i="1" dirty="0">
                                    <a:latin typeface="Cambria Math"/>
                                    <a:sym typeface="Symbol" pitchFamily="18" charset="2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200" i="1" dirty="0">
                                    <a:latin typeface="Cambria Math"/>
                                    <a:sym typeface="Symbol" pitchFamily="18" charset="2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=10)+</m:t>
                    </m:r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−1−</m:t>
                            </m:r>
                            <m:sSub>
                              <m:sSubPr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200" i="1" dirty="0">
                                    <a:latin typeface="Cambria Math"/>
                                    <a:sym typeface="Symbol" pitchFamily="18" charset="2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200" i="1" dirty="0">
                                    <a:latin typeface="Cambria Math"/>
                                    <a:sym typeface="Symbol" pitchFamily="18" charset="2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=−1)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7CC24C-E81C-D340-C6EA-02B131B70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657" y="4162095"/>
                <a:ext cx="7467600" cy="430887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9F9EA7-FEBF-1947-3374-84FB8A203356}"/>
              </a:ext>
            </a:extLst>
          </p:cNvPr>
          <p:cNvCxnSpPr>
            <a:cxnSpLocks/>
          </p:cNvCxnSpPr>
          <p:nvPr/>
        </p:nvCxnSpPr>
        <p:spPr>
          <a:xfrm>
            <a:off x="3429000" y="4037062"/>
            <a:ext cx="381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1D8EA8-1830-9C92-B578-DA56A4A9E0E8}"/>
              </a:ext>
            </a:extLst>
          </p:cNvPr>
          <p:cNvCxnSpPr>
            <a:cxnSpLocks/>
          </p:cNvCxnSpPr>
          <p:nvPr/>
        </p:nvCxnSpPr>
        <p:spPr>
          <a:xfrm>
            <a:off x="3493204" y="4585921"/>
            <a:ext cx="381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ABFE204-21A8-274B-B7D2-68EA46B4BE45}"/>
              </a:ext>
            </a:extLst>
          </p:cNvPr>
          <p:cNvCxnSpPr>
            <a:cxnSpLocks/>
          </p:cNvCxnSpPr>
          <p:nvPr/>
        </p:nvCxnSpPr>
        <p:spPr>
          <a:xfrm>
            <a:off x="5715000" y="4026269"/>
            <a:ext cx="381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A8C1D0-0E6E-BF71-5629-60A94F536BB6}"/>
              </a:ext>
            </a:extLst>
          </p:cNvPr>
          <p:cNvCxnSpPr>
            <a:cxnSpLocks/>
          </p:cNvCxnSpPr>
          <p:nvPr/>
        </p:nvCxnSpPr>
        <p:spPr>
          <a:xfrm>
            <a:off x="5779204" y="4575128"/>
            <a:ext cx="381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C66ACA-A370-3633-2C74-47F0443FBE1D}"/>
              </a:ext>
            </a:extLst>
          </p:cNvPr>
          <p:cNvCxnSpPr>
            <a:cxnSpLocks/>
          </p:cNvCxnSpPr>
          <p:nvPr/>
        </p:nvCxnSpPr>
        <p:spPr>
          <a:xfrm>
            <a:off x="6471508" y="4042005"/>
            <a:ext cx="381000" cy="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1ED305-F863-4C77-B8AB-1C9EA389D271}"/>
              </a:ext>
            </a:extLst>
          </p:cNvPr>
          <p:cNvCxnSpPr>
            <a:cxnSpLocks/>
          </p:cNvCxnSpPr>
          <p:nvPr/>
        </p:nvCxnSpPr>
        <p:spPr>
          <a:xfrm>
            <a:off x="6609166" y="4585921"/>
            <a:ext cx="381000" cy="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926D36-A92D-47F2-6A26-964C38C4540C}"/>
              </a:ext>
            </a:extLst>
          </p:cNvPr>
          <p:cNvCxnSpPr>
            <a:cxnSpLocks/>
          </p:cNvCxnSpPr>
          <p:nvPr/>
        </p:nvCxnSpPr>
        <p:spPr>
          <a:xfrm>
            <a:off x="8686800" y="4026269"/>
            <a:ext cx="381000" cy="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3ECBA97-3925-5C0E-5201-D969A00EA0E4}"/>
              </a:ext>
            </a:extLst>
          </p:cNvPr>
          <p:cNvCxnSpPr>
            <a:cxnSpLocks/>
          </p:cNvCxnSpPr>
          <p:nvPr/>
        </p:nvCxnSpPr>
        <p:spPr>
          <a:xfrm>
            <a:off x="8855332" y="4591250"/>
            <a:ext cx="381000" cy="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FEADB49-AD24-CB3B-EDBD-46EE2BC82BC2}"/>
              </a:ext>
            </a:extLst>
          </p:cNvPr>
          <p:cNvCxnSpPr>
            <a:cxnSpLocks/>
          </p:cNvCxnSpPr>
          <p:nvPr/>
        </p:nvCxnSpPr>
        <p:spPr>
          <a:xfrm>
            <a:off x="4038600" y="4585921"/>
            <a:ext cx="457200" cy="0"/>
          </a:xfrm>
          <a:prstGeom prst="line">
            <a:avLst/>
          </a:prstGeom>
          <a:ln w="444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2374E03-3BE5-1F32-6383-6706E5F78DEC}"/>
              </a:ext>
            </a:extLst>
          </p:cNvPr>
          <p:cNvCxnSpPr>
            <a:cxnSpLocks/>
          </p:cNvCxnSpPr>
          <p:nvPr/>
        </p:nvCxnSpPr>
        <p:spPr>
          <a:xfrm>
            <a:off x="4038600" y="5179331"/>
            <a:ext cx="457200" cy="0"/>
          </a:xfrm>
          <a:prstGeom prst="line">
            <a:avLst/>
          </a:prstGeom>
          <a:ln w="444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7F600C-2A85-91D2-5B5D-1C590C41FE78}"/>
              </a:ext>
            </a:extLst>
          </p:cNvPr>
          <p:cNvCxnSpPr>
            <a:cxnSpLocks/>
          </p:cNvCxnSpPr>
          <p:nvPr/>
        </p:nvCxnSpPr>
        <p:spPr>
          <a:xfrm>
            <a:off x="7263696" y="4585921"/>
            <a:ext cx="457200" cy="0"/>
          </a:xfrm>
          <a:prstGeom prst="line">
            <a:avLst/>
          </a:prstGeom>
          <a:ln w="444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811C55-7D5C-3FA8-1F75-1D4810AB99AF}"/>
              </a:ext>
            </a:extLst>
          </p:cNvPr>
          <p:cNvCxnSpPr>
            <a:cxnSpLocks/>
          </p:cNvCxnSpPr>
          <p:nvPr/>
        </p:nvCxnSpPr>
        <p:spPr>
          <a:xfrm>
            <a:off x="7263696" y="5179331"/>
            <a:ext cx="457200" cy="0"/>
          </a:xfrm>
          <a:prstGeom prst="line">
            <a:avLst/>
          </a:prstGeom>
          <a:ln w="444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2FBB887-5ED0-8C2F-777E-D4A9624313AD}"/>
              </a:ext>
            </a:extLst>
          </p:cNvPr>
          <p:cNvCxnSpPr>
            <a:cxnSpLocks/>
          </p:cNvCxnSpPr>
          <p:nvPr/>
        </p:nvCxnSpPr>
        <p:spPr>
          <a:xfrm>
            <a:off x="4876800" y="5225267"/>
            <a:ext cx="1283404" cy="4198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12AB788-25BA-8DEE-EFC7-C865DFA679CE}"/>
              </a:ext>
            </a:extLst>
          </p:cNvPr>
          <p:cNvCxnSpPr>
            <a:cxnSpLocks/>
          </p:cNvCxnSpPr>
          <p:nvPr/>
        </p:nvCxnSpPr>
        <p:spPr>
          <a:xfrm>
            <a:off x="8106751" y="5221069"/>
            <a:ext cx="1283404" cy="4198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30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B8272-9433-E6F1-C916-40EF67EF6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C1B5AAB4-8B03-D4C3-D7F4-C6598519D889}"/>
              </a:ext>
            </a:extLst>
          </p:cNvPr>
          <p:cNvSpPr txBox="1">
            <a:spLocks/>
          </p:cNvSpPr>
          <p:nvPr/>
        </p:nvSpPr>
        <p:spPr>
          <a:xfrm>
            <a:off x="1495264" y="1142350"/>
            <a:ext cx="7239000" cy="1399780"/>
          </a:xfrm>
          <a:prstGeom prst="rect">
            <a:avLst/>
          </a:prstGeom>
          <a:solidFill>
            <a:srgbClr val="FFFFCC">
              <a:alpha val="50000"/>
            </a:srgbClr>
          </a:solidFill>
          <a:ln w="254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None/>
            </a:pPr>
            <a:r>
              <a:rPr lang="en-US" sz="2200" i="1" dirty="0">
                <a:latin typeface="+mj-lt"/>
              </a:rPr>
              <a:t>“We’ll toss a coin once:</a:t>
            </a:r>
          </a:p>
          <a:p>
            <a:pPr marL="0" indent="0">
              <a:spcBef>
                <a:spcPct val="50000"/>
              </a:spcBef>
              <a:buNone/>
            </a:pPr>
            <a:endParaRPr lang="en-US" sz="500" i="1" dirty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2200" i="1" dirty="0">
                <a:latin typeface="+mj-lt"/>
              </a:rPr>
              <a:t>If it is heads, you get $10 million.</a:t>
            </a:r>
          </a:p>
          <a:p>
            <a:pPr>
              <a:spcBef>
                <a:spcPts val="0"/>
              </a:spcBef>
            </a:pPr>
            <a:endParaRPr lang="en-US" sz="500" i="1" dirty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2200" i="1" dirty="0">
                <a:latin typeface="+mj-lt"/>
              </a:rPr>
              <a:t>If it is tails, you’ll have to pay me $1 million”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513E19-9B87-2CAA-77BA-E5C285F73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658" y="406832"/>
            <a:ext cx="1733005" cy="2416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390F195-9AD7-6F19-06DA-3345BC5FFA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2964107"/>
                <a:ext cx="10883463" cy="3759745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sz="2200" dirty="0">
                    <a:solidFill>
                      <a:srgbClr val="00B0F0"/>
                    </a:solidFill>
                    <a:latin typeface="+mj-lt"/>
                  </a:rPr>
                  <a:t>Variance </a:t>
                </a:r>
                <a:r>
                  <a:rPr lang="en-US" sz="2200" dirty="0">
                    <a:latin typeface="+mj-lt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200" i="1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endParaRPr lang="en-US" sz="2200" i="1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endParaRPr lang="en-US" sz="2200" i="1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endParaRPr lang="en-US" sz="500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endParaRPr lang="en-US" sz="2400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endParaRPr lang="en-US" sz="2200" dirty="0">
                  <a:latin typeface="+mj-lt"/>
                </a:endParaRPr>
              </a:p>
              <a:p>
                <a:pPr lvl="1"/>
                <a:endParaRPr lang="en-US" sz="500" dirty="0">
                  <a:latin typeface="+mj-lt"/>
                </a:endParaRPr>
              </a:p>
              <a:p>
                <a:endParaRPr lang="en-US" sz="2200" dirty="0">
                  <a:solidFill>
                    <a:srgbClr val="10213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390F195-9AD7-6F19-06DA-3345BC5FF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964107"/>
                <a:ext cx="10883463" cy="3759745"/>
              </a:xfrm>
              <a:prstGeom prst="rect">
                <a:avLst/>
              </a:prstGeom>
              <a:blipFill>
                <a:blip r:embed="rId4"/>
                <a:stretch>
                  <a:fillRect l="-582" t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itle 1">
            <a:extLst>
              <a:ext uri="{FF2B5EF4-FFF2-40B4-BE49-F238E27FC236}">
                <a16:creationId xmlns:a16="http://schemas.microsoft.com/office/drawing/2014/main" id="{F92B6A65-FCE5-344B-4479-01F3C638C95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Example: A Bet With A Rich Person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E06F55-B59E-5189-B91E-05B13DFF3C2E}"/>
                  </a:ext>
                </a:extLst>
              </p:cNvPr>
              <p:cNvSpPr txBox="1"/>
              <p:nvPr/>
            </p:nvSpPr>
            <p:spPr>
              <a:xfrm>
                <a:off x="2219771" y="3533352"/>
                <a:ext cx="7467600" cy="466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  <a:sym typeface="Symbol" pitchFamily="18" charset="2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sym typeface="Symbol" pitchFamily="18" charset="2"/>
                            </a:rPr>
                            <m:t>𝑋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  <a:sym typeface="Symbol" pitchFamily="18" charset="2"/>
                            </a:rPr>
                            <m:t>2</m:t>
                          </m:r>
                        </m:sup>
                      </m:sSubSup>
                      <m:r>
                        <a:rPr lang="en-US" sz="2200" i="1" dirty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latin typeface="Cambria Math"/>
                                      <a:sym typeface="Symbol" pitchFamily="18" charset="2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latin typeface="Cambria Math"/>
                                      <a:sym typeface="Symbol" pitchFamily="18" charset="2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latin typeface="Cambria Math"/>
                                      <a:sym typeface="Symbol" pitchFamily="18" charset="2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latin typeface="Cambria Math"/>
                                      <a:sym typeface="Symbol" pitchFamily="18" charset="2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E06F55-B59E-5189-B91E-05B13DFF3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771" y="3533352"/>
                <a:ext cx="7467600" cy="466859"/>
              </a:xfrm>
              <a:prstGeom prst="rect">
                <a:avLst/>
              </a:prstGeom>
              <a:blipFill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188265-5B14-8DC1-DD5E-F55BC39BABB3}"/>
                  </a:ext>
                </a:extLst>
              </p:cNvPr>
              <p:cNvSpPr txBox="1"/>
              <p:nvPr/>
            </p:nvSpPr>
            <p:spPr>
              <a:xfrm>
                <a:off x="2520950" y="4798579"/>
                <a:ext cx="74676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 dirty="0">
                                  <a:latin typeface="Cambria Math"/>
                                </a:rPr>
                                <m:t>10</m:t>
                              </m:r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−4.5</m:t>
                              </m:r>
                            </m:e>
                          </m:d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=10)+</m:t>
                      </m:r>
                      <m:sSup>
                        <m:sSup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−1−4.5</m:t>
                              </m:r>
                            </m:e>
                          </m:d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=−1)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188265-5B14-8DC1-DD5E-F55BC39BA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950" y="4798579"/>
                <a:ext cx="7467600" cy="430887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347B91F-071B-0E38-F729-137CBC6C5352}"/>
                  </a:ext>
                </a:extLst>
              </p:cNvPr>
              <p:cNvSpPr txBox="1"/>
              <p:nvPr/>
            </p:nvSpPr>
            <p:spPr>
              <a:xfrm>
                <a:off x="2287579" y="5348368"/>
                <a:ext cx="5791200" cy="726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 dirty="0">
                                  <a:latin typeface="Cambria Math"/>
                                </a:rPr>
                                <m:t>10</m:t>
                              </m:r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−4.5</m:t>
                              </m:r>
                            </m:e>
                          </m:d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200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20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ea typeface="Cambria Math"/>
                        </a:rPr>
                        <m:t> + </m:t>
                      </m:r>
                      <m:sSup>
                        <m:sSup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−1−4.5</m:t>
                              </m:r>
                            </m:e>
                          </m:d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200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20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347B91F-071B-0E38-F729-137CBC6C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579" y="5348368"/>
                <a:ext cx="5791200" cy="726161"/>
              </a:xfrm>
              <a:prstGeom prst="rect">
                <a:avLst/>
              </a:prstGeom>
              <a:blipFill>
                <a:blip r:embed="rId7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86FEC1-82DC-CFFF-D81E-C8BF0843248B}"/>
                  </a:ext>
                </a:extLst>
              </p:cNvPr>
              <p:cNvSpPr txBox="1"/>
              <p:nvPr/>
            </p:nvSpPr>
            <p:spPr>
              <a:xfrm>
                <a:off x="2666657" y="4162095"/>
                <a:ext cx="74676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latin typeface="Cambria Math"/>
                              </a:rPr>
                              <m:t>10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200" i="1" dirty="0">
                                    <a:latin typeface="Cambria Math"/>
                                    <a:sym typeface="Symbol" pitchFamily="18" charset="2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200" i="1" dirty="0">
                                    <a:latin typeface="Cambria Math"/>
                                    <a:sym typeface="Symbol" pitchFamily="18" charset="2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=10)+</m:t>
                    </m:r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−1−</m:t>
                            </m:r>
                            <m:sSub>
                              <m:sSubPr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200" i="1" dirty="0">
                                    <a:latin typeface="Cambria Math"/>
                                    <a:sym typeface="Symbol" pitchFamily="18" charset="2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200" i="1" dirty="0">
                                    <a:latin typeface="Cambria Math"/>
                                    <a:sym typeface="Symbol" pitchFamily="18" charset="2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=−1)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86FEC1-82DC-CFFF-D81E-C8BF08432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657" y="4162095"/>
                <a:ext cx="7467600" cy="430887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D5D152-8440-E9F1-9C37-6C5ED5275246}"/>
              </a:ext>
            </a:extLst>
          </p:cNvPr>
          <p:cNvCxnSpPr>
            <a:cxnSpLocks/>
          </p:cNvCxnSpPr>
          <p:nvPr/>
        </p:nvCxnSpPr>
        <p:spPr>
          <a:xfrm>
            <a:off x="3429000" y="4037062"/>
            <a:ext cx="381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33E07E4-D866-EC8A-FA3D-B66DBCA91E7D}"/>
              </a:ext>
            </a:extLst>
          </p:cNvPr>
          <p:cNvCxnSpPr>
            <a:cxnSpLocks/>
          </p:cNvCxnSpPr>
          <p:nvPr/>
        </p:nvCxnSpPr>
        <p:spPr>
          <a:xfrm>
            <a:off x="3493204" y="4585921"/>
            <a:ext cx="381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78E46D-EEAC-DF37-771B-12022ECD6586}"/>
              </a:ext>
            </a:extLst>
          </p:cNvPr>
          <p:cNvCxnSpPr>
            <a:cxnSpLocks/>
          </p:cNvCxnSpPr>
          <p:nvPr/>
        </p:nvCxnSpPr>
        <p:spPr>
          <a:xfrm>
            <a:off x="5715000" y="4026269"/>
            <a:ext cx="381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C6F1787-5A8E-A409-F1BC-68CC0C943ED7}"/>
              </a:ext>
            </a:extLst>
          </p:cNvPr>
          <p:cNvCxnSpPr>
            <a:cxnSpLocks/>
          </p:cNvCxnSpPr>
          <p:nvPr/>
        </p:nvCxnSpPr>
        <p:spPr>
          <a:xfrm>
            <a:off x="5779204" y="4575128"/>
            <a:ext cx="381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E2BC53-F6D8-EF83-878F-5894E040B703}"/>
              </a:ext>
            </a:extLst>
          </p:cNvPr>
          <p:cNvCxnSpPr>
            <a:cxnSpLocks/>
          </p:cNvCxnSpPr>
          <p:nvPr/>
        </p:nvCxnSpPr>
        <p:spPr>
          <a:xfrm>
            <a:off x="6471508" y="4042005"/>
            <a:ext cx="381000" cy="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4A6033-753A-AB2D-36DD-F6551D6DCCC8}"/>
              </a:ext>
            </a:extLst>
          </p:cNvPr>
          <p:cNvCxnSpPr>
            <a:cxnSpLocks/>
          </p:cNvCxnSpPr>
          <p:nvPr/>
        </p:nvCxnSpPr>
        <p:spPr>
          <a:xfrm>
            <a:off x="6609166" y="4585921"/>
            <a:ext cx="381000" cy="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720967B-27AE-EF51-8139-8E987E9CC433}"/>
              </a:ext>
            </a:extLst>
          </p:cNvPr>
          <p:cNvCxnSpPr>
            <a:cxnSpLocks/>
          </p:cNvCxnSpPr>
          <p:nvPr/>
        </p:nvCxnSpPr>
        <p:spPr>
          <a:xfrm>
            <a:off x="8686800" y="4026269"/>
            <a:ext cx="381000" cy="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96606C6-6D76-4996-1DC4-B2A787D91C8B}"/>
              </a:ext>
            </a:extLst>
          </p:cNvPr>
          <p:cNvCxnSpPr>
            <a:cxnSpLocks/>
          </p:cNvCxnSpPr>
          <p:nvPr/>
        </p:nvCxnSpPr>
        <p:spPr>
          <a:xfrm>
            <a:off x="8855332" y="4591250"/>
            <a:ext cx="381000" cy="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610A42-9B1E-913E-D8D8-D082F773D57E}"/>
              </a:ext>
            </a:extLst>
          </p:cNvPr>
          <p:cNvCxnSpPr>
            <a:cxnSpLocks/>
          </p:cNvCxnSpPr>
          <p:nvPr/>
        </p:nvCxnSpPr>
        <p:spPr>
          <a:xfrm>
            <a:off x="4038600" y="4585921"/>
            <a:ext cx="457200" cy="0"/>
          </a:xfrm>
          <a:prstGeom prst="line">
            <a:avLst/>
          </a:prstGeom>
          <a:ln w="444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ACB3100-80D6-ED67-49D5-D33FAB58701D}"/>
              </a:ext>
            </a:extLst>
          </p:cNvPr>
          <p:cNvCxnSpPr>
            <a:cxnSpLocks/>
          </p:cNvCxnSpPr>
          <p:nvPr/>
        </p:nvCxnSpPr>
        <p:spPr>
          <a:xfrm>
            <a:off x="4038600" y="5179331"/>
            <a:ext cx="457200" cy="0"/>
          </a:xfrm>
          <a:prstGeom prst="line">
            <a:avLst/>
          </a:prstGeom>
          <a:ln w="444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5BF5482-F585-EC19-619C-72E4719191C8}"/>
              </a:ext>
            </a:extLst>
          </p:cNvPr>
          <p:cNvCxnSpPr>
            <a:cxnSpLocks/>
          </p:cNvCxnSpPr>
          <p:nvPr/>
        </p:nvCxnSpPr>
        <p:spPr>
          <a:xfrm>
            <a:off x="7263696" y="4585921"/>
            <a:ext cx="457200" cy="0"/>
          </a:xfrm>
          <a:prstGeom prst="line">
            <a:avLst/>
          </a:prstGeom>
          <a:ln w="444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CC614D-1DD8-4392-2056-C64BA2319D65}"/>
              </a:ext>
            </a:extLst>
          </p:cNvPr>
          <p:cNvCxnSpPr>
            <a:cxnSpLocks/>
          </p:cNvCxnSpPr>
          <p:nvPr/>
        </p:nvCxnSpPr>
        <p:spPr>
          <a:xfrm>
            <a:off x="7263696" y="5179331"/>
            <a:ext cx="457200" cy="0"/>
          </a:xfrm>
          <a:prstGeom prst="line">
            <a:avLst/>
          </a:prstGeom>
          <a:ln w="444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CA95C21-C99D-3275-54C6-FF28338BBF28}"/>
              </a:ext>
            </a:extLst>
          </p:cNvPr>
          <p:cNvCxnSpPr>
            <a:cxnSpLocks/>
          </p:cNvCxnSpPr>
          <p:nvPr/>
        </p:nvCxnSpPr>
        <p:spPr>
          <a:xfrm>
            <a:off x="4876800" y="5225267"/>
            <a:ext cx="1283404" cy="4198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C9FB12-4C2A-02E3-CC03-A1A72693D7B9}"/>
              </a:ext>
            </a:extLst>
          </p:cNvPr>
          <p:cNvCxnSpPr>
            <a:cxnSpLocks/>
          </p:cNvCxnSpPr>
          <p:nvPr/>
        </p:nvCxnSpPr>
        <p:spPr>
          <a:xfrm>
            <a:off x="8106751" y="5221069"/>
            <a:ext cx="1283404" cy="4198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B5E695-2A7F-2368-DDC0-C57D6DFD2DA4}"/>
              </a:ext>
            </a:extLst>
          </p:cNvPr>
          <p:cNvCxnSpPr>
            <a:cxnSpLocks/>
          </p:cNvCxnSpPr>
          <p:nvPr/>
        </p:nvCxnSpPr>
        <p:spPr>
          <a:xfrm flipV="1">
            <a:off x="4785669" y="6133556"/>
            <a:ext cx="397510" cy="3805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9667ECF-0361-939B-5DB8-5120F9EFD3AB}"/>
              </a:ext>
            </a:extLst>
          </p:cNvPr>
          <p:cNvCxnSpPr>
            <a:cxnSpLocks/>
          </p:cNvCxnSpPr>
          <p:nvPr/>
        </p:nvCxnSpPr>
        <p:spPr>
          <a:xfrm flipV="1">
            <a:off x="7061193" y="6134571"/>
            <a:ext cx="397510" cy="3805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06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08B84-2DD6-CDBA-E890-C65C98ED1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C5E7B4E6-5815-D3C1-1656-7B40147BCACD}"/>
              </a:ext>
            </a:extLst>
          </p:cNvPr>
          <p:cNvSpPr txBox="1">
            <a:spLocks/>
          </p:cNvSpPr>
          <p:nvPr/>
        </p:nvSpPr>
        <p:spPr>
          <a:xfrm>
            <a:off x="1495264" y="1142350"/>
            <a:ext cx="7239000" cy="1399780"/>
          </a:xfrm>
          <a:prstGeom prst="rect">
            <a:avLst/>
          </a:prstGeom>
          <a:solidFill>
            <a:srgbClr val="FFFFCC">
              <a:alpha val="50000"/>
            </a:srgbClr>
          </a:solidFill>
          <a:ln w="254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None/>
            </a:pPr>
            <a:r>
              <a:rPr lang="en-US" sz="2200" i="1" dirty="0">
                <a:latin typeface="+mj-lt"/>
              </a:rPr>
              <a:t>“We’ll toss a coin once:</a:t>
            </a:r>
          </a:p>
          <a:p>
            <a:pPr marL="0" indent="0">
              <a:spcBef>
                <a:spcPct val="50000"/>
              </a:spcBef>
              <a:buNone/>
            </a:pPr>
            <a:endParaRPr lang="en-US" sz="500" i="1" dirty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2200" i="1" dirty="0">
                <a:latin typeface="+mj-lt"/>
              </a:rPr>
              <a:t>If it is heads, you get $10 million.</a:t>
            </a:r>
          </a:p>
          <a:p>
            <a:pPr>
              <a:spcBef>
                <a:spcPts val="0"/>
              </a:spcBef>
            </a:pPr>
            <a:endParaRPr lang="en-US" sz="500" i="1" dirty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2200" i="1" dirty="0">
                <a:latin typeface="+mj-lt"/>
              </a:rPr>
              <a:t>If it is tails, you’ll have to pay me $1 million”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8C7F4D-108F-C49C-2FD8-DE7E69C0A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658" y="406832"/>
            <a:ext cx="1733005" cy="2416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DF6AF06-5847-B5EE-D889-0ED52D57EF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2964107"/>
                <a:ext cx="10883463" cy="3759745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sz="2200" dirty="0">
                    <a:solidFill>
                      <a:srgbClr val="00B0F0"/>
                    </a:solidFill>
                    <a:latin typeface="+mj-lt"/>
                  </a:rPr>
                  <a:t>Variance </a:t>
                </a:r>
                <a:r>
                  <a:rPr lang="en-US" sz="2200" dirty="0">
                    <a:latin typeface="+mj-lt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200" i="1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endParaRPr lang="en-US" sz="2200" i="1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endParaRPr lang="en-US" sz="2200" i="1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endParaRPr lang="en-US" sz="500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endParaRPr lang="en-US" sz="2400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endParaRPr lang="en-US" sz="2200" dirty="0">
                  <a:latin typeface="+mj-lt"/>
                </a:endParaRPr>
              </a:p>
              <a:p>
                <a:pPr lvl="1"/>
                <a:endParaRPr lang="en-US" sz="500" dirty="0">
                  <a:latin typeface="+mj-lt"/>
                </a:endParaRPr>
              </a:p>
              <a:p>
                <a:endParaRPr lang="en-US" sz="2200" dirty="0">
                  <a:solidFill>
                    <a:srgbClr val="10213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DF6AF06-5847-B5EE-D889-0ED52D57E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964107"/>
                <a:ext cx="10883463" cy="3759745"/>
              </a:xfrm>
              <a:prstGeom prst="rect">
                <a:avLst/>
              </a:prstGeom>
              <a:blipFill>
                <a:blip r:embed="rId4"/>
                <a:stretch>
                  <a:fillRect l="-582" t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itle 1">
            <a:extLst>
              <a:ext uri="{FF2B5EF4-FFF2-40B4-BE49-F238E27FC236}">
                <a16:creationId xmlns:a16="http://schemas.microsoft.com/office/drawing/2014/main" id="{A121DD0C-B93B-91BE-5522-A196C8AC2FE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Example: A Bet With A Rich Person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B4EFDA-F6CE-C547-4ABD-75D71BAC7DE9}"/>
                  </a:ext>
                </a:extLst>
              </p:cNvPr>
              <p:cNvSpPr txBox="1"/>
              <p:nvPr/>
            </p:nvSpPr>
            <p:spPr>
              <a:xfrm>
                <a:off x="2219771" y="3533352"/>
                <a:ext cx="7467600" cy="466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  <a:sym typeface="Symbol" pitchFamily="18" charset="2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sym typeface="Symbol" pitchFamily="18" charset="2"/>
                            </a:rPr>
                            <m:t>𝑋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  <a:sym typeface="Symbol" pitchFamily="18" charset="2"/>
                            </a:rPr>
                            <m:t>2</m:t>
                          </m:r>
                        </m:sup>
                      </m:sSubSup>
                      <m:r>
                        <a:rPr lang="en-US" sz="2200" i="1" dirty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latin typeface="Cambria Math"/>
                                      <a:sym typeface="Symbol" pitchFamily="18" charset="2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latin typeface="Cambria Math"/>
                                      <a:sym typeface="Symbol" pitchFamily="18" charset="2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latin typeface="Cambria Math"/>
                                      <a:sym typeface="Symbol" pitchFamily="18" charset="2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latin typeface="Cambria Math"/>
                                      <a:sym typeface="Symbol" pitchFamily="18" charset="2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B4EFDA-F6CE-C547-4ABD-75D71BAC7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771" y="3533352"/>
                <a:ext cx="7467600" cy="466859"/>
              </a:xfrm>
              <a:prstGeom prst="rect">
                <a:avLst/>
              </a:prstGeom>
              <a:blipFill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F750FD-D55F-B434-3007-CF6764637F39}"/>
                  </a:ext>
                </a:extLst>
              </p:cNvPr>
              <p:cNvSpPr txBox="1"/>
              <p:nvPr/>
            </p:nvSpPr>
            <p:spPr>
              <a:xfrm>
                <a:off x="2520950" y="4798579"/>
                <a:ext cx="74676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 dirty="0">
                                  <a:latin typeface="Cambria Math"/>
                                </a:rPr>
                                <m:t>10</m:t>
                              </m:r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−4.5</m:t>
                              </m:r>
                            </m:e>
                          </m:d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=10)+</m:t>
                      </m:r>
                      <m:sSup>
                        <m:sSup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−1−4.5</m:t>
                              </m:r>
                            </m:e>
                          </m:d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=−1)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F750FD-D55F-B434-3007-CF6764637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950" y="4798579"/>
                <a:ext cx="7467600" cy="430887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2F02B9-2745-640C-077F-488D17F2115A}"/>
                  </a:ext>
                </a:extLst>
              </p:cNvPr>
              <p:cNvSpPr txBox="1"/>
              <p:nvPr/>
            </p:nvSpPr>
            <p:spPr>
              <a:xfrm>
                <a:off x="2287579" y="5348368"/>
                <a:ext cx="5791200" cy="726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 dirty="0">
                                  <a:latin typeface="Cambria Math"/>
                                </a:rPr>
                                <m:t>10</m:t>
                              </m:r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−4.5</m:t>
                              </m:r>
                            </m:e>
                          </m:d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200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20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ea typeface="Cambria Math"/>
                        </a:rPr>
                        <m:t> + </m:t>
                      </m:r>
                      <m:sSup>
                        <m:sSup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−1−4.5</m:t>
                              </m:r>
                            </m:e>
                          </m:d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200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20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2F02B9-2745-640C-077F-488D17F21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579" y="5348368"/>
                <a:ext cx="5791200" cy="726161"/>
              </a:xfrm>
              <a:prstGeom prst="rect">
                <a:avLst/>
              </a:prstGeom>
              <a:blipFill>
                <a:blip r:embed="rId7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847234-FC21-B6C6-451F-A23CB1C6E227}"/>
                  </a:ext>
                </a:extLst>
              </p:cNvPr>
              <p:cNvSpPr txBox="1"/>
              <p:nvPr/>
            </p:nvSpPr>
            <p:spPr>
              <a:xfrm>
                <a:off x="7492297" y="6151095"/>
                <a:ext cx="269722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30.25 </m:t>
                          </m:r>
                          <m:r>
                            <a:rPr lang="en-US" sz="2200" dirty="0">
                              <a:latin typeface="Cambria Math" panose="02040503050406030204" pitchFamily="18" charset="0"/>
                            </a:rPr>
                            <m:t>($ </m:t>
                          </m:r>
                          <m:r>
                            <m:rPr>
                              <m:sty m:val="p"/>
                            </m:rPr>
                            <a:rPr lang="en-US" sz="2200" dirty="0">
                              <a:latin typeface="Cambria Math" panose="02040503050406030204" pitchFamily="18" charset="0"/>
                            </a:rPr>
                            <m:t>million</m:t>
                          </m:r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847234-FC21-B6C6-451F-A23CB1C6E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297" y="6151095"/>
                <a:ext cx="2697223" cy="430887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5E8F786-0224-4D7D-4E7F-2DC6AD41F40E}"/>
                  </a:ext>
                </a:extLst>
              </p:cNvPr>
              <p:cNvSpPr txBox="1"/>
              <p:nvPr/>
            </p:nvSpPr>
            <p:spPr>
              <a:xfrm>
                <a:off x="2666657" y="4162095"/>
                <a:ext cx="74676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latin typeface="Cambria Math"/>
                              </a:rPr>
                              <m:t>10</m:t>
                            </m:r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200" i="1" dirty="0">
                                    <a:latin typeface="Cambria Math"/>
                                    <a:sym typeface="Symbol" pitchFamily="18" charset="2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200" i="1" dirty="0">
                                    <a:latin typeface="Cambria Math"/>
                                    <a:sym typeface="Symbol" pitchFamily="18" charset="2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=10)+</m:t>
                    </m:r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−1−</m:t>
                            </m:r>
                            <m:sSub>
                              <m:sSubPr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200" i="1" dirty="0">
                                    <a:latin typeface="Cambria Math"/>
                                    <a:sym typeface="Symbol" pitchFamily="18" charset="2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200" i="1" dirty="0">
                                    <a:latin typeface="Cambria Math"/>
                                    <a:sym typeface="Symbol" pitchFamily="18" charset="2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=−1)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5E8F786-0224-4D7D-4E7F-2DC6AD41F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657" y="4162095"/>
                <a:ext cx="7467600" cy="430887"/>
              </a:xfrm>
              <a:prstGeom prst="rect">
                <a:avLst/>
              </a:prstGeom>
              <a:blipFill>
                <a:blip r:embed="rId9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57676F-84C6-E1AB-4200-4DB605EC03D2}"/>
                  </a:ext>
                </a:extLst>
              </p:cNvPr>
              <p:cNvSpPr txBox="1"/>
              <p:nvPr/>
            </p:nvSpPr>
            <p:spPr>
              <a:xfrm>
                <a:off x="2836219" y="6142748"/>
                <a:ext cx="38989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(5.5)</m:t>
                          </m:r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∙0.5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/>
                        </a:rPr>
                        <m:t>+ </m:t>
                      </m:r>
                      <m:sSup>
                        <m:sSup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−5.5</m:t>
                              </m:r>
                            </m:e>
                          </m:d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∙0.5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57676F-84C6-E1AB-4200-4DB605EC0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219" y="6142748"/>
                <a:ext cx="3898900" cy="430887"/>
              </a:xfrm>
              <a:prstGeom prst="rect">
                <a:avLst/>
              </a:prstGeom>
              <a:blipFill>
                <a:blip r:embed="rId1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769CB1-C344-DF86-D7C2-73ED208F5879}"/>
              </a:ext>
            </a:extLst>
          </p:cNvPr>
          <p:cNvCxnSpPr>
            <a:cxnSpLocks/>
          </p:cNvCxnSpPr>
          <p:nvPr/>
        </p:nvCxnSpPr>
        <p:spPr>
          <a:xfrm>
            <a:off x="3429000" y="4037062"/>
            <a:ext cx="381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F7C8BBB-1981-56DD-9152-46F738EA4B05}"/>
              </a:ext>
            </a:extLst>
          </p:cNvPr>
          <p:cNvCxnSpPr>
            <a:cxnSpLocks/>
          </p:cNvCxnSpPr>
          <p:nvPr/>
        </p:nvCxnSpPr>
        <p:spPr>
          <a:xfrm>
            <a:off x="3493204" y="4585921"/>
            <a:ext cx="381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5729AE-3BA3-C9C3-6634-8F714D511F2D}"/>
              </a:ext>
            </a:extLst>
          </p:cNvPr>
          <p:cNvCxnSpPr>
            <a:cxnSpLocks/>
          </p:cNvCxnSpPr>
          <p:nvPr/>
        </p:nvCxnSpPr>
        <p:spPr>
          <a:xfrm>
            <a:off x="5715000" y="4026269"/>
            <a:ext cx="381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3EFB6A5-AD26-2424-CA3D-894A4B871150}"/>
              </a:ext>
            </a:extLst>
          </p:cNvPr>
          <p:cNvCxnSpPr>
            <a:cxnSpLocks/>
          </p:cNvCxnSpPr>
          <p:nvPr/>
        </p:nvCxnSpPr>
        <p:spPr>
          <a:xfrm>
            <a:off x="5779204" y="4575128"/>
            <a:ext cx="381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C682EE-EB27-CA79-3F13-D8CDBE461B95}"/>
              </a:ext>
            </a:extLst>
          </p:cNvPr>
          <p:cNvCxnSpPr>
            <a:cxnSpLocks/>
          </p:cNvCxnSpPr>
          <p:nvPr/>
        </p:nvCxnSpPr>
        <p:spPr>
          <a:xfrm>
            <a:off x="6471508" y="4042005"/>
            <a:ext cx="381000" cy="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17D37C-A8D2-A9BB-4178-5CA8421F1C4C}"/>
              </a:ext>
            </a:extLst>
          </p:cNvPr>
          <p:cNvCxnSpPr>
            <a:cxnSpLocks/>
          </p:cNvCxnSpPr>
          <p:nvPr/>
        </p:nvCxnSpPr>
        <p:spPr>
          <a:xfrm>
            <a:off x="6609166" y="4585921"/>
            <a:ext cx="381000" cy="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54EC5A5-3B76-FB29-D692-B4FA0F63EE51}"/>
              </a:ext>
            </a:extLst>
          </p:cNvPr>
          <p:cNvCxnSpPr>
            <a:cxnSpLocks/>
          </p:cNvCxnSpPr>
          <p:nvPr/>
        </p:nvCxnSpPr>
        <p:spPr>
          <a:xfrm>
            <a:off x="8686800" y="4026269"/>
            <a:ext cx="381000" cy="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608E2A-D2EF-C830-990D-67C1574DEECA}"/>
              </a:ext>
            </a:extLst>
          </p:cNvPr>
          <p:cNvCxnSpPr>
            <a:cxnSpLocks/>
          </p:cNvCxnSpPr>
          <p:nvPr/>
        </p:nvCxnSpPr>
        <p:spPr>
          <a:xfrm>
            <a:off x="8855332" y="4591250"/>
            <a:ext cx="381000" cy="0"/>
          </a:xfrm>
          <a:prstGeom prst="line">
            <a:avLst/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08ED0E-0548-B66B-2746-7B9DE0C1FAA8}"/>
              </a:ext>
            </a:extLst>
          </p:cNvPr>
          <p:cNvCxnSpPr>
            <a:cxnSpLocks/>
          </p:cNvCxnSpPr>
          <p:nvPr/>
        </p:nvCxnSpPr>
        <p:spPr>
          <a:xfrm>
            <a:off x="4038600" y="4585921"/>
            <a:ext cx="457200" cy="0"/>
          </a:xfrm>
          <a:prstGeom prst="line">
            <a:avLst/>
          </a:prstGeom>
          <a:ln w="444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60EDDC-946E-7641-49EE-2DC10B2D9683}"/>
              </a:ext>
            </a:extLst>
          </p:cNvPr>
          <p:cNvCxnSpPr>
            <a:cxnSpLocks/>
          </p:cNvCxnSpPr>
          <p:nvPr/>
        </p:nvCxnSpPr>
        <p:spPr>
          <a:xfrm>
            <a:off x="4038600" y="5179331"/>
            <a:ext cx="457200" cy="0"/>
          </a:xfrm>
          <a:prstGeom prst="line">
            <a:avLst/>
          </a:prstGeom>
          <a:ln w="444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852191-3DFB-C848-FB45-BB53B4720287}"/>
              </a:ext>
            </a:extLst>
          </p:cNvPr>
          <p:cNvCxnSpPr>
            <a:cxnSpLocks/>
          </p:cNvCxnSpPr>
          <p:nvPr/>
        </p:nvCxnSpPr>
        <p:spPr>
          <a:xfrm>
            <a:off x="7263696" y="4585921"/>
            <a:ext cx="457200" cy="0"/>
          </a:xfrm>
          <a:prstGeom prst="line">
            <a:avLst/>
          </a:prstGeom>
          <a:ln w="444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955039B-4EFD-42F6-3481-AB4895431F72}"/>
              </a:ext>
            </a:extLst>
          </p:cNvPr>
          <p:cNvCxnSpPr>
            <a:cxnSpLocks/>
          </p:cNvCxnSpPr>
          <p:nvPr/>
        </p:nvCxnSpPr>
        <p:spPr>
          <a:xfrm>
            <a:off x="7263696" y="5179331"/>
            <a:ext cx="457200" cy="0"/>
          </a:xfrm>
          <a:prstGeom prst="line">
            <a:avLst/>
          </a:prstGeom>
          <a:ln w="444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809E23-CAE2-7799-BB19-023DEFA9C19B}"/>
              </a:ext>
            </a:extLst>
          </p:cNvPr>
          <p:cNvCxnSpPr>
            <a:cxnSpLocks/>
          </p:cNvCxnSpPr>
          <p:nvPr/>
        </p:nvCxnSpPr>
        <p:spPr>
          <a:xfrm>
            <a:off x="4876800" y="5225267"/>
            <a:ext cx="1283404" cy="4198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71D0D20-197B-331B-23F1-37832821B556}"/>
              </a:ext>
            </a:extLst>
          </p:cNvPr>
          <p:cNvCxnSpPr>
            <a:cxnSpLocks/>
          </p:cNvCxnSpPr>
          <p:nvPr/>
        </p:nvCxnSpPr>
        <p:spPr>
          <a:xfrm>
            <a:off x="8106751" y="5221069"/>
            <a:ext cx="1283404" cy="4198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CF85345-633C-FF64-AB1E-0F80F1ABB94C}"/>
              </a:ext>
            </a:extLst>
          </p:cNvPr>
          <p:cNvCxnSpPr>
            <a:cxnSpLocks/>
          </p:cNvCxnSpPr>
          <p:nvPr/>
        </p:nvCxnSpPr>
        <p:spPr>
          <a:xfrm flipV="1">
            <a:off x="4785669" y="6133556"/>
            <a:ext cx="397510" cy="3805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A62E14A-D243-2233-4483-2D5CDBCF816B}"/>
              </a:ext>
            </a:extLst>
          </p:cNvPr>
          <p:cNvCxnSpPr>
            <a:cxnSpLocks/>
          </p:cNvCxnSpPr>
          <p:nvPr/>
        </p:nvCxnSpPr>
        <p:spPr>
          <a:xfrm flipV="1">
            <a:off x="7061193" y="6134571"/>
            <a:ext cx="397510" cy="3805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53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  <p:bldP spid="23" grpId="0"/>
      <p:bldP spid="2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678BE-FEEE-68E0-4648-C0E2C218F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4F41306F-96D3-4F59-FEB0-E124360F8AAE}"/>
              </a:ext>
            </a:extLst>
          </p:cNvPr>
          <p:cNvSpPr txBox="1">
            <a:spLocks/>
          </p:cNvSpPr>
          <p:nvPr/>
        </p:nvSpPr>
        <p:spPr>
          <a:xfrm>
            <a:off x="1495264" y="1142350"/>
            <a:ext cx="7239000" cy="1399780"/>
          </a:xfrm>
          <a:prstGeom prst="rect">
            <a:avLst/>
          </a:prstGeom>
          <a:solidFill>
            <a:srgbClr val="FFFFCC">
              <a:alpha val="50000"/>
            </a:srgbClr>
          </a:solidFill>
          <a:ln w="254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None/>
            </a:pPr>
            <a:r>
              <a:rPr lang="en-US" sz="2200" i="1" dirty="0">
                <a:latin typeface="+mj-lt"/>
              </a:rPr>
              <a:t>“We’ll toss a coin once:</a:t>
            </a:r>
          </a:p>
          <a:p>
            <a:pPr marL="0" indent="0">
              <a:spcBef>
                <a:spcPct val="50000"/>
              </a:spcBef>
              <a:buNone/>
            </a:pPr>
            <a:endParaRPr lang="en-US" sz="500" i="1" dirty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2200" i="1" dirty="0">
                <a:latin typeface="+mj-lt"/>
              </a:rPr>
              <a:t>If it is heads, you get $10 million.</a:t>
            </a:r>
          </a:p>
          <a:p>
            <a:pPr>
              <a:spcBef>
                <a:spcPts val="0"/>
              </a:spcBef>
            </a:pPr>
            <a:endParaRPr lang="en-US" sz="500" i="1" dirty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2200" i="1" dirty="0">
                <a:latin typeface="+mj-lt"/>
              </a:rPr>
              <a:t>If it is tails, you’ll have to pay me $1 million”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41212A-BF05-5F1B-9FBC-6CA093EA2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658" y="406832"/>
            <a:ext cx="1733005" cy="2416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143F19-A3DB-998E-E659-1A3ECBC98D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2964107"/>
                <a:ext cx="10883463" cy="3759745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sz="2200" dirty="0">
                    <a:solidFill>
                      <a:srgbClr val="00B0F0"/>
                    </a:solidFill>
                    <a:latin typeface="+mj-lt"/>
                  </a:rPr>
                  <a:t>Standard Deviation </a:t>
                </a:r>
                <a:r>
                  <a:rPr lang="en-US" sz="2200" dirty="0">
                    <a:latin typeface="+mj-lt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200" i="1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endParaRPr lang="en-US" sz="2200" i="1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endParaRPr lang="en-US" sz="2200" i="1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endParaRPr lang="en-US" sz="500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endParaRPr lang="en-US" sz="2400" dirty="0">
                  <a:latin typeface="+mj-lt"/>
                </a:endParaRPr>
              </a:p>
              <a:p>
                <a:pPr>
                  <a:spcBef>
                    <a:spcPct val="50000"/>
                  </a:spcBef>
                </a:pPr>
                <a:endParaRPr lang="en-US" sz="2200" dirty="0">
                  <a:latin typeface="+mj-lt"/>
                </a:endParaRPr>
              </a:p>
              <a:p>
                <a:pPr lvl="1"/>
                <a:endParaRPr lang="en-US" sz="500" dirty="0">
                  <a:latin typeface="+mj-lt"/>
                </a:endParaRPr>
              </a:p>
              <a:p>
                <a:endParaRPr lang="en-US" sz="2200" dirty="0">
                  <a:solidFill>
                    <a:srgbClr val="10213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143F19-A3DB-998E-E659-1A3ECBC98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964107"/>
                <a:ext cx="10883463" cy="3759745"/>
              </a:xfrm>
              <a:prstGeom prst="rect">
                <a:avLst/>
              </a:prstGeom>
              <a:blipFill>
                <a:blip r:embed="rId4"/>
                <a:stretch>
                  <a:fillRect l="-582" t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itle 1">
            <a:extLst>
              <a:ext uri="{FF2B5EF4-FFF2-40B4-BE49-F238E27FC236}">
                <a16:creationId xmlns:a16="http://schemas.microsoft.com/office/drawing/2014/main" id="{1B7C4B13-4AC2-0F87-9489-2CC95439579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Example: A Bet With A Rich Person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F09BEF1-A57D-2FF4-6891-A4E0D6211B19}"/>
                  </a:ext>
                </a:extLst>
              </p:cNvPr>
              <p:cNvSpPr txBox="1"/>
              <p:nvPr/>
            </p:nvSpPr>
            <p:spPr>
              <a:xfrm>
                <a:off x="1689100" y="3629214"/>
                <a:ext cx="7467600" cy="781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  <a:sym typeface="Symbol" pitchFamily="18" charset="2"/>
                            </a:rPr>
                            <m:t>𝜎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𝑋</m:t>
                          </m:r>
                        </m:sub>
                      </m:sSub>
                      <m:r>
                        <a:rPr lang="en-US" sz="2200" i="1" dirty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latin typeface="Cambria Math"/>
                                  <a:sym typeface="Symbol" pitchFamily="18" charset="2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  <a:sym typeface="Symbol" pitchFamily="18" charset="2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/>
                                  <a:sym typeface="Symbol" pitchFamily="18" charset="2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F09BEF1-A57D-2FF4-6891-A4E0D6211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100" y="3629214"/>
                <a:ext cx="7467600" cy="7813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FA35B9-B9B7-56D8-37C4-0D06D519EA53}"/>
                  </a:ext>
                </a:extLst>
              </p:cNvPr>
              <p:cNvSpPr txBox="1"/>
              <p:nvPr/>
            </p:nvSpPr>
            <p:spPr>
              <a:xfrm>
                <a:off x="2006600" y="4517468"/>
                <a:ext cx="7467600" cy="477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30.25</m:t>
                          </m:r>
                        </m:e>
                      </m:ra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FA35B9-B9B7-56D8-37C4-0D06D519E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600" y="4517468"/>
                <a:ext cx="7467600" cy="4776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470E86-7FAF-23B0-A8C6-E3EF4D9DA99E}"/>
                  </a:ext>
                </a:extLst>
              </p:cNvPr>
              <p:cNvSpPr txBox="1"/>
              <p:nvPr/>
            </p:nvSpPr>
            <p:spPr>
              <a:xfrm>
                <a:off x="4038600" y="5224615"/>
                <a:ext cx="41910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/>
                        </a:rPr>
                        <m:t>=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5.5 ($</m:t>
                      </m:r>
                      <m:r>
                        <a:rPr lang="en-US" sz="22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dirty="0">
                          <a:latin typeface="Cambria Math" panose="02040503050406030204" pitchFamily="18" charset="0"/>
                        </a:rPr>
                        <m:t>million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470E86-7FAF-23B0-A8C6-E3EF4D9DA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224615"/>
                <a:ext cx="4191000" cy="430887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0695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A5DE669-DBC7-EAFD-6962-3C6049F197F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447800"/>
            <a:ext cx="10515600" cy="5486400"/>
          </a:xfrm>
        </p:spPr>
        <p:txBody>
          <a:bodyPr>
            <a:normAutofit/>
          </a:bodyPr>
          <a:lstStyle/>
          <a:p>
            <a:pPr algn="l"/>
            <a:r>
              <a:rPr lang="en-US" sz="2200" dirty="0"/>
              <a:t>A salesperson for a national clothing company makes five calls to potential customers every day.</a:t>
            </a:r>
            <a:endParaRPr lang="en-US" sz="700" dirty="0"/>
          </a:p>
          <a:p>
            <a:pPr algn="l"/>
            <a:r>
              <a:rPr lang="en-US" sz="2200" dirty="0"/>
              <a:t>The following probability distribution describes the number of successful calls each day:</a:t>
            </a:r>
          </a:p>
          <a:p>
            <a:pPr algn="l"/>
            <a:endParaRPr lang="en-US" sz="2200" dirty="0">
              <a:solidFill>
                <a:srgbClr val="10213F"/>
              </a:solidFill>
            </a:endParaRPr>
          </a:p>
          <a:p>
            <a:pPr algn="l"/>
            <a:endParaRPr lang="en-US" sz="2200" dirty="0">
              <a:solidFill>
                <a:srgbClr val="10213F"/>
              </a:solidFill>
            </a:endParaRPr>
          </a:p>
          <a:p>
            <a:pPr algn="l"/>
            <a:endParaRPr lang="en-US" sz="2200" dirty="0">
              <a:solidFill>
                <a:srgbClr val="10213F"/>
              </a:solidFill>
            </a:endParaRPr>
          </a:p>
          <a:p>
            <a:pPr algn="l"/>
            <a:endParaRPr lang="en-US" sz="2200" dirty="0">
              <a:solidFill>
                <a:srgbClr val="10213F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10213F"/>
              </a:solidFill>
            </a:endParaRPr>
          </a:p>
          <a:p>
            <a:pPr marL="0" indent="0">
              <a:buNone/>
            </a:pPr>
            <a:endParaRPr lang="en-US" sz="700" dirty="0"/>
          </a:p>
          <a:p>
            <a:pPr algn="l"/>
            <a:r>
              <a:rPr lang="en-US" sz="2200" dirty="0"/>
              <a:t>How many successful calls does this salesperson expect to make each day?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400" dirty="0">
              <a:solidFill>
                <a:srgbClr val="10213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DCCF04-0375-49DD-BCD9-65207C459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474" y="2688956"/>
            <a:ext cx="5231051" cy="21336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7AC7CEE-A4C4-2CC9-99A1-75F8D4F212C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Example: Sales Calls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2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AB5B8-2984-9EBB-088B-BC06C172A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8602-92CD-CE0D-B907-8C48F1A36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 anchor="t"/>
          <a:lstStyle/>
          <a:p>
            <a:r>
              <a:rPr lang="en-US" dirty="0"/>
              <a:t>Continuous Random Variables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84A84B-6CAF-B6F3-F5A6-15D407A34359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5156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Q. What if the data is continuous?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282E8AC-FE13-4B98-D5F4-3043EEA55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35070"/>
            <a:ext cx="11041251" cy="48578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200" dirty="0"/>
              <a:t>A </a:t>
            </a:r>
            <a:r>
              <a:rPr lang="en-US" altLang="en-US" sz="2200" dirty="0">
                <a:solidFill>
                  <a:srgbClr val="00B0F0"/>
                </a:solidFill>
              </a:rPr>
              <a:t>continuous random variable </a:t>
            </a:r>
            <a:r>
              <a:rPr lang="en-US" altLang="en-US" sz="2200" dirty="0"/>
              <a:t>takes an </a:t>
            </a:r>
            <a:r>
              <a:rPr lang="en-US" altLang="en-US" sz="2200" i="1" dirty="0">
                <a:solidFill>
                  <a:srgbClr val="FF0000"/>
                </a:solidFill>
              </a:rPr>
              <a:t>infinite</a:t>
            </a:r>
            <a:r>
              <a:rPr lang="en-US" altLang="en-US" sz="2200" dirty="0"/>
              <a:t> number of values</a:t>
            </a:r>
          </a:p>
          <a:p>
            <a:pPr lvl="1"/>
            <a:endParaRPr lang="en-US" altLang="en-US" sz="700" dirty="0"/>
          </a:p>
          <a:p>
            <a:pPr lvl="1"/>
            <a:r>
              <a:rPr lang="en-US" altLang="en-US" sz="2200" dirty="0"/>
              <a:t>Cannot list </a:t>
            </a:r>
            <a:r>
              <a:rPr lang="en-US" altLang="en-US" sz="2200" i="1" dirty="0">
                <a:solidFill>
                  <a:srgbClr val="FF0000"/>
                </a:solidFill>
              </a:rPr>
              <a:t>all </a:t>
            </a:r>
            <a:r>
              <a:rPr lang="en-US" altLang="en-US" sz="2200" dirty="0"/>
              <a:t>the possible values</a:t>
            </a:r>
            <a:endParaRPr lang="en-US" altLang="en-US" sz="700" dirty="0"/>
          </a:p>
          <a:p>
            <a:pPr lvl="1"/>
            <a:r>
              <a:rPr lang="en-US" altLang="en-US" sz="2200" dirty="0"/>
              <a:t>Weight, height, time, etc.</a:t>
            </a:r>
            <a:endParaRPr lang="en-US" altLang="en-US" sz="1200" dirty="0"/>
          </a:p>
          <a:p>
            <a:pPr lvl="1"/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18729738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30D95-7CEB-4076-CCD1-C1DD7D456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A181-12FD-EC2B-0E42-F0AEEF4C9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 anchor="t"/>
          <a:lstStyle/>
          <a:p>
            <a:r>
              <a:rPr lang="en-US" dirty="0"/>
              <a:t>Continuous Random Variables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20F2FD-1978-93F7-6A17-D711C2E660DF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5156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Q. What if the data is continuous?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C375B67E-CF49-9DA1-6ECF-1A2DDBB1AC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35070"/>
                <a:ext cx="11041251" cy="485780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en-US" sz="2200" dirty="0"/>
                  <a:t>A </a:t>
                </a:r>
                <a:r>
                  <a:rPr lang="en-US" altLang="en-US" sz="2200" dirty="0">
                    <a:solidFill>
                      <a:srgbClr val="00B0F0"/>
                    </a:solidFill>
                  </a:rPr>
                  <a:t>continuous random variable </a:t>
                </a:r>
                <a:r>
                  <a:rPr lang="en-US" altLang="en-US" sz="2200" dirty="0"/>
                  <a:t>takes an </a:t>
                </a:r>
                <a:r>
                  <a:rPr lang="en-US" altLang="en-US" sz="2200" i="1" dirty="0">
                    <a:solidFill>
                      <a:srgbClr val="FF0000"/>
                    </a:solidFill>
                  </a:rPr>
                  <a:t>infinite</a:t>
                </a:r>
                <a:r>
                  <a:rPr lang="en-US" altLang="en-US" sz="2200" dirty="0"/>
                  <a:t> number of values</a:t>
                </a:r>
              </a:p>
              <a:p>
                <a:pPr lvl="1"/>
                <a:endParaRPr lang="en-US" altLang="en-US" sz="700" dirty="0"/>
              </a:p>
              <a:p>
                <a:pPr lvl="1"/>
                <a:r>
                  <a:rPr lang="en-US" altLang="en-US" sz="2200" dirty="0"/>
                  <a:t>Cannot list </a:t>
                </a:r>
                <a:r>
                  <a:rPr lang="en-US" altLang="en-US" sz="2200" i="1" dirty="0">
                    <a:solidFill>
                      <a:srgbClr val="FF0000"/>
                    </a:solidFill>
                  </a:rPr>
                  <a:t>all </a:t>
                </a:r>
                <a:r>
                  <a:rPr lang="en-US" altLang="en-US" sz="2200" dirty="0"/>
                  <a:t>the possible values</a:t>
                </a:r>
                <a:endParaRPr lang="en-US" altLang="en-US" sz="700" dirty="0"/>
              </a:p>
              <a:p>
                <a:pPr lvl="1"/>
                <a:r>
                  <a:rPr lang="en-US" altLang="en-US" sz="2200" dirty="0"/>
                  <a:t>Weight, height, time, etc.</a:t>
                </a:r>
                <a:endParaRPr lang="en-US" altLang="en-US" sz="1200" dirty="0"/>
              </a:p>
              <a:p>
                <a:pPr marL="0" indent="0">
                  <a:buNone/>
                </a:pPr>
                <a:r>
                  <a:rPr lang="en-US" altLang="en-US" sz="2200" dirty="0"/>
                  <a:t>The </a:t>
                </a:r>
                <a:r>
                  <a:rPr lang="en-US" altLang="en-US" sz="2200" dirty="0">
                    <a:solidFill>
                      <a:srgbClr val="00B0F0"/>
                    </a:solidFill>
                  </a:rPr>
                  <a:t>probability density function </a:t>
                </a:r>
                <a:r>
                  <a:rPr lang="en-US" altLang="en-US" sz="2200" i="1" dirty="0">
                    <a:solidFill>
                      <a:srgbClr val="00B0F0"/>
                    </a:solidFill>
                  </a:rPr>
                  <a:t>f(x) </a:t>
                </a:r>
                <a:r>
                  <a:rPr lang="en-US" altLang="en-US" sz="2200" dirty="0"/>
                  <a:t>describes the distribution of a continuous random variable </a:t>
                </a:r>
              </a:p>
              <a:p>
                <a:pPr lvl="1"/>
                <a:endParaRPr lang="en-US" altLang="en-US" sz="700" dirty="0"/>
              </a:p>
              <a:p>
                <a:pPr lvl="1"/>
                <a:r>
                  <a:rPr lang="en-US" altLang="en-US" sz="2200" dirty="0"/>
                  <a:t>For any number </a:t>
                </a:r>
                <a14:m>
                  <m:oMath xmlns:m="http://schemas.openxmlformats.org/officeDocument/2006/math">
                    <m:r>
                      <a:rPr lang="en-US" altLang="en-US" sz="2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sz="2200" dirty="0"/>
                  <a:t>, the area under the curve of </a:t>
                </a:r>
                <a:r>
                  <a:rPr lang="en-US" altLang="en-US" sz="2200" i="1" dirty="0"/>
                  <a:t>f(x)</a:t>
                </a:r>
                <a:r>
                  <a:rPr lang="en-US" altLang="en-US" sz="2200" dirty="0"/>
                  <a:t> between the negative infinity to </a:t>
                </a:r>
                <a14:m>
                  <m:oMath xmlns:m="http://schemas.openxmlformats.org/officeDocument/2006/math">
                    <m:r>
                      <a:rPr lang="en-US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200" dirty="0"/>
                  <a:t>gives the probability that </a:t>
                </a:r>
                <a14:m>
                  <m:oMath xmlns:m="http://schemas.openxmlformats.org/officeDocument/2006/math">
                    <m:r>
                      <a:rPr lang="en-US" altLang="en-US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sz="2200" dirty="0"/>
                  <a:t>:</a:t>
                </a:r>
              </a:p>
              <a:p>
                <a:pPr lvl="1"/>
                <a:endParaRPr lang="en-US" altLang="en-US" sz="2200" dirty="0"/>
              </a:p>
              <a:p>
                <a:pPr marL="393192" lvl="1" indent="0">
                  <a:buNone/>
                </a:pPr>
                <a:endParaRPr lang="en-US" altLang="en-US" sz="700" dirty="0"/>
              </a:p>
              <a:p>
                <a:pPr lvl="1"/>
                <a:endParaRPr lang="en-US" sz="2200" i="1" dirty="0"/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C375B67E-CF49-9DA1-6ECF-1A2DDBB1AC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35070"/>
                <a:ext cx="11041251" cy="4857803"/>
              </a:xfrm>
              <a:blipFill>
                <a:blip r:embed="rId2"/>
                <a:stretch>
                  <a:fillRect l="-574" t="-1302" r="-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6CA274-2B64-B571-5899-DC15868327F8}"/>
                  </a:ext>
                </a:extLst>
              </p:cNvPr>
              <p:cNvSpPr txBox="1"/>
              <p:nvPr/>
            </p:nvSpPr>
            <p:spPr>
              <a:xfrm>
                <a:off x="4571354" y="3855243"/>
                <a:ext cx="3049292" cy="840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>
                  <a:sym typeface="tci2" pitchFamily="2" charset="2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6CA274-2B64-B571-5899-DC1586832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354" y="3855243"/>
                <a:ext cx="3049292" cy="840743"/>
              </a:xfrm>
              <a:prstGeom prst="rect">
                <a:avLst/>
              </a:prstGeom>
              <a:blipFill>
                <a:blip r:embed="rId3"/>
                <a:stretch>
                  <a:fillRect l="-35833" t="-161194" r="-833" b="-232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753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BCCE3-7E9D-4B74-9DFF-E8660AE75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CE451-0090-DB3E-54CD-2071FB733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 anchor="t"/>
          <a:lstStyle/>
          <a:p>
            <a:r>
              <a:rPr lang="en-US" dirty="0"/>
              <a:t>Continuous Random Variables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A6B240D-01FE-29F7-9E1A-D41A63F0E15C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5156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Q. What if the data is continuous?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33239AD7-62F9-12EB-2CA1-2F0A2F1C26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35070"/>
                <a:ext cx="11041251" cy="485780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en-US" sz="2200" dirty="0"/>
                  <a:t>A </a:t>
                </a:r>
                <a:r>
                  <a:rPr lang="en-US" altLang="en-US" sz="2200" dirty="0">
                    <a:solidFill>
                      <a:srgbClr val="00B0F0"/>
                    </a:solidFill>
                  </a:rPr>
                  <a:t>continuous random variable </a:t>
                </a:r>
                <a:r>
                  <a:rPr lang="en-US" altLang="en-US" sz="2200" dirty="0"/>
                  <a:t>takes an </a:t>
                </a:r>
                <a:r>
                  <a:rPr lang="en-US" altLang="en-US" sz="2200" i="1" dirty="0">
                    <a:solidFill>
                      <a:srgbClr val="FF0000"/>
                    </a:solidFill>
                  </a:rPr>
                  <a:t>infinite</a:t>
                </a:r>
                <a:r>
                  <a:rPr lang="en-US" altLang="en-US" sz="2200" dirty="0"/>
                  <a:t> number of values</a:t>
                </a:r>
              </a:p>
              <a:p>
                <a:pPr lvl="1"/>
                <a:endParaRPr lang="en-US" altLang="en-US" sz="700" dirty="0"/>
              </a:p>
              <a:p>
                <a:pPr lvl="1"/>
                <a:r>
                  <a:rPr lang="en-US" altLang="en-US" sz="2200" dirty="0"/>
                  <a:t>Cannot list </a:t>
                </a:r>
                <a:r>
                  <a:rPr lang="en-US" altLang="en-US" sz="2200" i="1" dirty="0">
                    <a:solidFill>
                      <a:srgbClr val="FF0000"/>
                    </a:solidFill>
                  </a:rPr>
                  <a:t>all </a:t>
                </a:r>
                <a:r>
                  <a:rPr lang="en-US" altLang="en-US" sz="2200" dirty="0"/>
                  <a:t>the possible values</a:t>
                </a:r>
                <a:endParaRPr lang="en-US" altLang="en-US" sz="700" dirty="0"/>
              </a:p>
              <a:p>
                <a:pPr lvl="1"/>
                <a:r>
                  <a:rPr lang="en-US" altLang="en-US" sz="2200" dirty="0"/>
                  <a:t>Weight, height, time, etc.</a:t>
                </a:r>
                <a:endParaRPr lang="en-US" altLang="en-US" sz="1200" dirty="0"/>
              </a:p>
              <a:p>
                <a:pPr marL="0" indent="0">
                  <a:buNone/>
                </a:pPr>
                <a:r>
                  <a:rPr lang="en-US" altLang="en-US" sz="2200" dirty="0"/>
                  <a:t>The </a:t>
                </a:r>
                <a:r>
                  <a:rPr lang="en-US" altLang="en-US" sz="2200" dirty="0">
                    <a:solidFill>
                      <a:srgbClr val="00B0F0"/>
                    </a:solidFill>
                  </a:rPr>
                  <a:t>probability density function </a:t>
                </a:r>
                <a:r>
                  <a:rPr lang="en-US" altLang="en-US" sz="2200" i="1" dirty="0">
                    <a:solidFill>
                      <a:srgbClr val="00B0F0"/>
                    </a:solidFill>
                  </a:rPr>
                  <a:t>f(x) </a:t>
                </a:r>
                <a:r>
                  <a:rPr lang="en-US" altLang="en-US" sz="2200" dirty="0"/>
                  <a:t>describes the distribution of a continuous random variable </a:t>
                </a:r>
              </a:p>
              <a:p>
                <a:pPr lvl="1"/>
                <a:endParaRPr lang="en-US" altLang="en-US" sz="700" dirty="0"/>
              </a:p>
              <a:p>
                <a:pPr lvl="1"/>
                <a:r>
                  <a:rPr lang="en-US" altLang="en-US" sz="2200" dirty="0"/>
                  <a:t>For any number </a:t>
                </a:r>
                <a14:m>
                  <m:oMath xmlns:m="http://schemas.openxmlformats.org/officeDocument/2006/math">
                    <m:r>
                      <a:rPr lang="en-US" altLang="en-US" sz="2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sz="2200" dirty="0"/>
                  <a:t>, the area under the curve of </a:t>
                </a:r>
                <a:r>
                  <a:rPr lang="en-US" altLang="en-US" sz="2200" i="1" dirty="0"/>
                  <a:t>f(x)</a:t>
                </a:r>
                <a:r>
                  <a:rPr lang="en-US" altLang="en-US" sz="2200" dirty="0"/>
                  <a:t> between the negative infinity to </a:t>
                </a:r>
                <a14:m>
                  <m:oMath xmlns:m="http://schemas.openxmlformats.org/officeDocument/2006/math">
                    <m:r>
                      <a:rPr lang="en-US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200" dirty="0"/>
                  <a:t>gives the probability that </a:t>
                </a:r>
                <a14:m>
                  <m:oMath xmlns:m="http://schemas.openxmlformats.org/officeDocument/2006/math">
                    <m:r>
                      <a:rPr lang="en-US" altLang="en-US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sz="2200" dirty="0"/>
                  <a:t>:</a:t>
                </a:r>
              </a:p>
              <a:p>
                <a:pPr lvl="1"/>
                <a:endParaRPr lang="en-US" altLang="en-US" sz="2200" dirty="0"/>
              </a:p>
              <a:p>
                <a:pPr marL="393192" lvl="1" indent="0">
                  <a:buNone/>
                </a:pPr>
                <a:endParaRPr lang="en-US" altLang="en-US" sz="700" dirty="0"/>
              </a:p>
              <a:p>
                <a:pPr lvl="1"/>
                <a:r>
                  <a:rPr lang="en-US" sz="2200" dirty="0"/>
                  <a:t>The density at any point x must not be less than zero: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200" i="1" dirty="0"/>
              </a:p>
              <a:p>
                <a:pPr marL="457200" lvl="1" indent="0">
                  <a:buNone/>
                </a:pPr>
                <a:endParaRPr lang="en-US" sz="2200" i="1" dirty="0"/>
              </a:p>
              <a:p>
                <a:pPr lvl="1"/>
                <a:endParaRPr lang="en-US" sz="2200" i="1" dirty="0"/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33239AD7-62F9-12EB-2CA1-2F0A2F1C26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35070"/>
                <a:ext cx="11041251" cy="4857803"/>
              </a:xfrm>
              <a:blipFill>
                <a:blip r:embed="rId2"/>
                <a:stretch>
                  <a:fillRect l="-574" t="-1302" r="-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D9AAB0D-C831-2286-7A9B-438D3A4E30F2}"/>
                  </a:ext>
                </a:extLst>
              </p:cNvPr>
              <p:cNvSpPr txBox="1"/>
              <p:nvPr/>
            </p:nvSpPr>
            <p:spPr>
              <a:xfrm>
                <a:off x="4571354" y="3855243"/>
                <a:ext cx="3049292" cy="840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>
                  <a:sym typeface="tci2" pitchFamily="2" charset="2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D9AAB0D-C831-2286-7A9B-438D3A4E3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354" y="3855243"/>
                <a:ext cx="3049292" cy="840743"/>
              </a:xfrm>
              <a:prstGeom prst="rect">
                <a:avLst/>
              </a:prstGeom>
              <a:blipFill>
                <a:blip r:embed="rId3"/>
                <a:stretch>
                  <a:fillRect l="-35833" t="-161194" r="-833" b="-232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4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1F449-463B-A43A-61B8-F4E23FB90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EB76-816E-DBE3-3DC8-970362EA9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 anchor="t"/>
          <a:lstStyle/>
          <a:p>
            <a:r>
              <a:rPr lang="en-US" dirty="0"/>
              <a:t>Measures of Location: Example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3A7207-9F26-88B6-C446-A7912829CCA9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5156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Q. Where is most of the data?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1475C59A-F962-8441-4840-E3684A1D9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005534"/>
            <a:ext cx="233120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+mj-lt"/>
              </a:rPr>
              <a:t>Mode:      </a:t>
            </a:r>
            <a:r>
              <a:rPr lang="en-US" sz="2400" b="1" dirty="0">
                <a:latin typeface="+mj-lt"/>
              </a:rPr>
              <a:t>?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+mj-lt"/>
              </a:rPr>
              <a:t>Median:   </a:t>
            </a:r>
            <a:r>
              <a:rPr lang="en-US" sz="2400" b="1" dirty="0">
                <a:latin typeface="+mj-lt"/>
              </a:rPr>
              <a:t>?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+mj-lt"/>
              </a:rPr>
              <a:t>Mean:      </a:t>
            </a:r>
            <a:r>
              <a:rPr lang="en-US" sz="2400" b="1" dirty="0">
                <a:latin typeface="+mj-lt"/>
              </a:rPr>
              <a:t>?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63DB93F-D2C9-541F-5034-1DEF29C2F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180" y="3005534"/>
            <a:ext cx="316841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5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13C5428-1D8F-3EF7-D6FD-CAED6FCB28E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592377"/>
            <a:ext cx="10515600" cy="4616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Data on customer ratings for Pittsburgh public transit in December 2017.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B32EC2-22CB-7F31-F9B6-8F3BDEEA8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503" y="2289175"/>
            <a:ext cx="8286498" cy="45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734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8F580-C10A-9A55-1324-38C8A6385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EAAE-544C-692B-DEBA-808A07911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 anchor="t"/>
          <a:lstStyle/>
          <a:p>
            <a:r>
              <a:rPr lang="en-US" dirty="0"/>
              <a:t>Continuous Random Variables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32AB69-BE99-E169-11A7-1365D7469008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5156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Q. What if the data is continuous?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6E5483D7-A700-0C5B-FA02-E537C9F3A1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35070"/>
                <a:ext cx="11041251" cy="485780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en-US" sz="2200" dirty="0"/>
                  <a:t>A </a:t>
                </a:r>
                <a:r>
                  <a:rPr lang="en-US" altLang="en-US" sz="2200" dirty="0">
                    <a:solidFill>
                      <a:srgbClr val="00B0F0"/>
                    </a:solidFill>
                  </a:rPr>
                  <a:t>continuous random variable </a:t>
                </a:r>
                <a:r>
                  <a:rPr lang="en-US" altLang="en-US" sz="2200" dirty="0"/>
                  <a:t>takes an </a:t>
                </a:r>
                <a:r>
                  <a:rPr lang="en-US" altLang="en-US" sz="2200" i="1" dirty="0">
                    <a:solidFill>
                      <a:srgbClr val="FF0000"/>
                    </a:solidFill>
                  </a:rPr>
                  <a:t>infinite</a:t>
                </a:r>
                <a:r>
                  <a:rPr lang="en-US" altLang="en-US" sz="2200" dirty="0"/>
                  <a:t> number of values</a:t>
                </a:r>
              </a:p>
              <a:p>
                <a:pPr lvl="1"/>
                <a:endParaRPr lang="en-US" altLang="en-US" sz="700" dirty="0"/>
              </a:p>
              <a:p>
                <a:pPr lvl="1"/>
                <a:r>
                  <a:rPr lang="en-US" altLang="en-US" sz="2200" dirty="0"/>
                  <a:t>Cannot list </a:t>
                </a:r>
                <a:r>
                  <a:rPr lang="en-US" altLang="en-US" sz="2200" i="1" dirty="0">
                    <a:solidFill>
                      <a:srgbClr val="FF0000"/>
                    </a:solidFill>
                  </a:rPr>
                  <a:t>all </a:t>
                </a:r>
                <a:r>
                  <a:rPr lang="en-US" altLang="en-US" sz="2200" dirty="0"/>
                  <a:t>the possible values</a:t>
                </a:r>
                <a:endParaRPr lang="en-US" altLang="en-US" sz="700" dirty="0"/>
              </a:p>
              <a:p>
                <a:pPr lvl="1"/>
                <a:r>
                  <a:rPr lang="en-US" altLang="en-US" sz="2200" dirty="0"/>
                  <a:t>Weight, height, time, etc.</a:t>
                </a:r>
                <a:endParaRPr lang="en-US" altLang="en-US" sz="1200" dirty="0"/>
              </a:p>
              <a:p>
                <a:pPr marL="0" indent="0">
                  <a:buNone/>
                </a:pPr>
                <a:r>
                  <a:rPr lang="en-US" altLang="en-US" sz="2200" dirty="0"/>
                  <a:t>The </a:t>
                </a:r>
                <a:r>
                  <a:rPr lang="en-US" altLang="en-US" sz="2200" dirty="0">
                    <a:solidFill>
                      <a:srgbClr val="00B0F0"/>
                    </a:solidFill>
                  </a:rPr>
                  <a:t>probability density function </a:t>
                </a:r>
                <a:r>
                  <a:rPr lang="en-US" altLang="en-US" sz="2200" i="1" dirty="0">
                    <a:solidFill>
                      <a:srgbClr val="00B0F0"/>
                    </a:solidFill>
                  </a:rPr>
                  <a:t>f(x) </a:t>
                </a:r>
                <a:r>
                  <a:rPr lang="en-US" altLang="en-US" sz="2200" dirty="0"/>
                  <a:t>describes the distribution of a continuous random variable </a:t>
                </a:r>
              </a:p>
              <a:p>
                <a:pPr lvl="1"/>
                <a:endParaRPr lang="en-US" altLang="en-US" sz="700" dirty="0"/>
              </a:p>
              <a:p>
                <a:pPr lvl="1"/>
                <a:r>
                  <a:rPr lang="en-US" altLang="en-US" sz="2200" dirty="0"/>
                  <a:t>For any number </a:t>
                </a:r>
                <a14:m>
                  <m:oMath xmlns:m="http://schemas.openxmlformats.org/officeDocument/2006/math">
                    <m:r>
                      <a:rPr lang="en-US" altLang="en-US" sz="2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sz="2200" dirty="0"/>
                  <a:t>, the area under the curve of </a:t>
                </a:r>
                <a:r>
                  <a:rPr lang="en-US" altLang="en-US" sz="2200" i="1" dirty="0"/>
                  <a:t>f(x)</a:t>
                </a:r>
                <a:r>
                  <a:rPr lang="en-US" altLang="en-US" sz="2200" dirty="0"/>
                  <a:t> between the negative infinity to </a:t>
                </a:r>
                <a14:m>
                  <m:oMath xmlns:m="http://schemas.openxmlformats.org/officeDocument/2006/math">
                    <m:r>
                      <a:rPr lang="en-US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200" dirty="0"/>
                  <a:t>gives the probability that </a:t>
                </a:r>
                <a14:m>
                  <m:oMath xmlns:m="http://schemas.openxmlformats.org/officeDocument/2006/math">
                    <m:r>
                      <a:rPr lang="en-US" altLang="en-US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sz="2200" dirty="0"/>
                  <a:t>:</a:t>
                </a:r>
              </a:p>
              <a:p>
                <a:pPr lvl="1"/>
                <a:endParaRPr lang="en-US" altLang="en-US" sz="2200" dirty="0"/>
              </a:p>
              <a:p>
                <a:pPr marL="393192" lvl="1" indent="0">
                  <a:buNone/>
                </a:pPr>
                <a:endParaRPr lang="en-US" altLang="en-US" sz="700" dirty="0"/>
              </a:p>
              <a:p>
                <a:pPr lvl="1"/>
                <a:r>
                  <a:rPr lang="en-US" sz="2200" dirty="0"/>
                  <a:t>The density at any point x must not be less than zero: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200" i="1" dirty="0"/>
              </a:p>
              <a:p>
                <a:pPr lvl="1"/>
                <a:r>
                  <a:rPr lang="en-US" sz="2200" dirty="0"/>
                  <a:t>The area under the curve of </a:t>
                </a:r>
                <a:r>
                  <a:rPr lang="en-US" altLang="en-US" sz="2200" i="1" dirty="0"/>
                  <a:t>f(x)</a:t>
                </a:r>
                <a:r>
                  <a:rPr lang="en-US" altLang="en-US" sz="2200" dirty="0"/>
                  <a:t> must sum to one:</a:t>
                </a:r>
                <a:endParaRPr lang="en-US" sz="2200" dirty="0"/>
              </a:p>
              <a:p>
                <a:pPr lvl="1"/>
                <a:endParaRPr lang="en-US" sz="2200" i="1" dirty="0"/>
              </a:p>
              <a:p>
                <a:pPr lvl="1"/>
                <a:endParaRPr lang="en-US" sz="2200" i="1" dirty="0"/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6E5483D7-A700-0C5B-FA02-E537C9F3A1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35070"/>
                <a:ext cx="11041251" cy="4857803"/>
              </a:xfrm>
              <a:blipFill>
                <a:blip r:embed="rId2"/>
                <a:stretch>
                  <a:fillRect l="-574" t="-1302" r="-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2C1343-C7DE-BE08-3D6D-E76E6B123DEB}"/>
                  </a:ext>
                </a:extLst>
              </p:cNvPr>
              <p:cNvSpPr txBox="1"/>
              <p:nvPr/>
            </p:nvSpPr>
            <p:spPr>
              <a:xfrm>
                <a:off x="4008895" y="5546475"/>
                <a:ext cx="2590800" cy="840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sz="2400" dirty="0">
                  <a:sym typeface="tci2" pitchFamily="2" charset="2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2C1343-C7DE-BE08-3D6D-E76E6B123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895" y="5546475"/>
                <a:ext cx="2590800" cy="840743"/>
              </a:xfrm>
              <a:prstGeom prst="rect">
                <a:avLst/>
              </a:prstGeom>
              <a:blipFill>
                <a:blip r:embed="rId3"/>
                <a:stretch>
                  <a:fillRect l="-33659" t="-154412" b="-230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A51202-B5C6-8FC3-3A02-CE5172D5984C}"/>
                  </a:ext>
                </a:extLst>
              </p:cNvPr>
              <p:cNvSpPr txBox="1"/>
              <p:nvPr/>
            </p:nvSpPr>
            <p:spPr>
              <a:xfrm>
                <a:off x="4571354" y="3855243"/>
                <a:ext cx="3049292" cy="840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>
                  <a:sym typeface="tci2" pitchFamily="2" charset="2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A51202-B5C6-8FC3-3A02-CE5172D59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354" y="3855243"/>
                <a:ext cx="3049292" cy="840743"/>
              </a:xfrm>
              <a:prstGeom prst="rect">
                <a:avLst/>
              </a:prstGeom>
              <a:blipFill>
                <a:blip r:embed="rId4"/>
                <a:stretch>
                  <a:fillRect l="-35833" t="-161194" r="-833" b="-232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3546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DBBCB-E296-9489-B934-8F3EB1F0C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7F6F-2300-3968-CEDD-758E60EF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 anchor="t"/>
          <a:lstStyle/>
          <a:p>
            <a:r>
              <a:rPr lang="en-US" dirty="0"/>
              <a:t>Continuous Random Variables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141F91-0CF4-9968-0977-C16B24E2C206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5156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Some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5345D56B-BD9A-3332-6F2C-14BDFFADEB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35070"/>
                <a:ext cx="11041251" cy="4857803"/>
              </a:xfrm>
            </p:spPr>
            <p:txBody>
              <a:bodyPr>
                <a:noAutofit/>
              </a:bodyPr>
              <a:lstStyle/>
              <a:p>
                <a:endParaRPr lang="en-US" sz="1200" dirty="0"/>
              </a:p>
              <a:p>
                <a:r>
                  <a:rPr lang="en-US" sz="2200" i="1" dirty="0">
                    <a:ea typeface="Cambria Math" pitchFamily="18" charset="0"/>
                  </a:rPr>
                  <a:t>X</a:t>
                </a:r>
                <a:r>
                  <a:rPr lang="en-US" sz="2200" dirty="0"/>
                  <a:t> denotes the random variable</a:t>
                </a:r>
                <a:endParaRPr lang="en-US" sz="500" dirty="0"/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denotes a particular value / realization of </a:t>
                </a:r>
                <a:r>
                  <a:rPr lang="en-US" sz="2200" i="1" dirty="0">
                    <a:ea typeface="Cambria Math" pitchFamily="18" charset="0"/>
                  </a:rPr>
                  <a:t>X</a:t>
                </a:r>
                <a:r>
                  <a:rPr lang="en-US" sz="2200" dirty="0">
                    <a:ea typeface="Cambria Math" pitchFamily="18" charset="0"/>
                  </a:rPr>
                  <a:t> </a:t>
                </a:r>
                <a:endParaRPr lang="en-US" sz="500" dirty="0">
                  <a:ea typeface="Cambria Math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10213F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5345D56B-BD9A-3332-6F2C-14BDFFADEB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35070"/>
                <a:ext cx="11041251" cy="4857803"/>
              </a:xfrm>
              <a:blipFill>
                <a:blip r:embed="rId2"/>
                <a:stretch>
                  <a:fillRect l="-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8F2D01F1-ADE2-6172-8078-491890553250}"/>
              </a:ext>
            </a:extLst>
          </p:cNvPr>
          <p:cNvSpPr/>
          <p:nvPr/>
        </p:nvSpPr>
        <p:spPr>
          <a:xfrm>
            <a:off x="1065774" y="1864404"/>
            <a:ext cx="354905" cy="43905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2222E8-89C3-AFB5-1F72-88E149A7CAF5}"/>
              </a:ext>
            </a:extLst>
          </p:cNvPr>
          <p:cNvSpPr/>
          <p:nvPr/>
        </p:nvSpPr>
        <p:spPr>
          <a:xfrm>
            <a:off x="1065773" y="2303456"/>
            <a:ext cx="278706" cy="439052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434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AA659-C5C4-7DA6-1D0C-82193BC16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0B3E-285C-AF0E-08DD-781811028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 anchor="t"/>
          <a:lstStyle/>
          <a:p>
            <a:r>
              <a:rPr lang="en-US" dirty="0"/>
              <a:t>Continuous Random Variables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A74B618-A40C-158D-8718-5265C171ADD8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5156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Some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43B719DE-5BBD-3B3B-21AD-CE954C7A0E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35070"/>
                <a:ext cx="11041251" cy="4857803"/>
              </a:xfrm>
            </p:spPr>
            <p:txBody>
              <a:bodyPr>
                <a:noAutofit/>
              </a:bodyPr>
              <a:lstStyle/>
              <a:p>
                <a:endParaRPr lang="en-US" sz="1200" dirty="0"/>
              </a:p>
              <a:p>
                <a:r>
                  <a:rPr lang="en-US" sz="2200" i="1" dirty="0">
                    <a:ea typeface="Cambria Math" pitchFamily="18" charset="0"/>
                  </a:rPr>
                  <a:t>X</a:t>
                </a:r>
                <a:r>
                  <a:rPr lang="en-US" sz="2200" dirty="0"/>
                  <a:t> denotes the random variable</a:t>
                </a:r>
                <a:endParaRPr lang="en-US" sz="500" dirty="0"/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denotes a particular value / realization of </a:t>
                </a:r>
                <a:r>
                  <a:rPr lang="en-US" sz="2200" i="1" dirty="0">
                    <a:ea typeface="Cambria Math" pitchFamily="18" charset="0"/>
                  </a:rPr>
                  <a:t>X</a:t>
                </a:r>
                <a:r>
                  <a:rPr lang="en-US" sz="2200" dirty="0">
                    <a:ea typeface="Cambria Math" pitchFamily="18" charset="0"/>
                  </a:rPr>
                  <a:t> </a:t>
                </a:r>
                <a:endParaRPr lang="en-US" sz="500" dirty="0">
                  <a:ea typeface="Cambria Math" pitchFamily="18" charset="0"/>
                </a:endParaRPr>
              </a:p>
              <a:p>
                <a:pPr lvl="1"/>
                <a:r>
                  <a:rPr lang="en-US" sz="2200" dirty="0">
                    <a:ea typeface="Cambria Math" pitchFamily="18" charset="0"/>
                  </a:rPr>
                  <a:t>E.g.:  The value of crop (X) can be $100M or $500M (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) </a:t>
                </a:r>
                <a:endParaRPr lang="en-US" sz="1200" dirty="0">
                  <a:ea typeface="Cambria Math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10213F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43B719DE-5BBD-3B3B-21AD-CE954C7A0E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35070"/>
                <a:ext cx="11041251" cy="4857803"/>
              </a:xfrm>
              <a:blipFill>
                <a:blip r:embed="rId2"/>
                <a:stretch>
                  <a:fillRect l="-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3EB64A7F-766F-2417-5AE6-B28ACF2B98C8}"/>
              </a:ext>
            </a:extLst>
          </p:cNvPr>
          <p:cNvSpPr/>
          <p:nvPr/>
        </p:nvSpPr>
        <p:spPr>
          <a:xfrm>
            <a:off x="1065774" y="1864404"/>
            <a:ext cx="354905" cy="43905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9E6CE5-1618-166A-4F84-63BCD9A32ECD}"/>
              </a:ext>
            </a:extLst>
          </p:cNvPr>
          <p:cNvSpPr/>
          <p:nvPr/>
        </p:nvSpPr>
        <p:spPr>
          <a:xfrm>
            <a:off x="1065773" y="2303456"/>
            <a:ext cx="278706" cy="439052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F0F26C-002C-537A-1864-05774A2ECE60}"/>
              </a:ext>
            </a:extLst>
          </p:cNvPr>
          <p:cNvSpPr/>
          <p:nvPr/>
        </p:nvSpPr>
        <p:spPr>
          <a:xfrm>
            <a:off x="2254289" y="2742508"/>
            <a:ext cx="2498525" cy="37810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934A58-74B3-D474-8311-87B711AF3A61}"/>
              </a:ext>
            </a:extLst>
          </p:cNvPr>
          <p:cNvSpPr/>
          <p:nvPr/>
        </p:nvSpPr>
        <p:spPr>
          <a:xfrm>
            <a:off x="5531567" y="2674100"/>
            <a:ext cx="2498525" cy="446508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099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60B73-2030-D64E-5363-881CB2627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93CE-478D-0780-4EFA-110B62E0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 anchor="t"/>
          <a:lstStyle/>
          <a:p>
            <a:r>
              <a:rPr lang="en-US" dirty="0"/>
              <a:t>Continuous Random Variables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3C328C-4E15-11B6-E349-8C337237AF0B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5156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Some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EEFAE410-4909-DB79-13DA-E7E2E5D07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35070"/>
                <a:ext cx="11041251" cy="4857803"/>
              </a:xfrm>
            </p:spPr>
            <p:txBody>
              <a:bodyPr>
                <a:noAutofit/>
              </a:bodyPr>
              <a:lstStyle/>
              <a:p>
                <a:endParaRPr lang="en-US" sz="1200" dirty="0"/>
              </a:p>
              <a:p>
                <a:r>
                  <a:rPr lang="en-US" sz="2200" i="1" dirty="0">
                    <a:ea typeface="Cambria Math" pitchFamily="18" charset="0"/>
                  </a:rPr>
                  <a:t>X</a:t>
                </a:r>
                <a:r>
                  <a:rPr lang="en-US" sz="2200" dirty="0"/>
                  <a:t> denotes the random variable</a:t>
                </a:r>
                <a:endParaRPr lang="en-US" sz="500" dirty="0"/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denotes a particular value / realization of </a:t>
                </a:r>
                <a:r>
                  <a:rPr lang="en-US" sz="2200" i="1" dirty="0">
                    <a:ea typeface="Cambria Math" pitchFamily="18" charset="0"/>
                  </a:rPr>
                  <a:t>X</a:t>
                </a:r>
                <a:r>
                  <a:rPr lang="en-US" sz="2200" dirty="0">
                    <a:ea typeface="Cambria Math" pitchFamily="18" charset="0"/>
                  </a:rPr>
                  <a:t> </a:t>
                </a:r>
                <a:endParaRPr lang="en-US" sz="500" dirty="0">
                  <a:ea typeface="Cambria Math" pitchFamily="18" charset="0"/>
                </a:endParaRPr>
              </a:p>
              <a:p>
                <a:pPr lvl="1"/>
                <a:r>
                  <a:rPr lang="en-US" sz="2200" dirty="0">
                    <a:ea typeface="Cambria Math" pitchFamily="18" charset="0"/>
                  </a:rPr>
                  <a:t>E.g.:  The value of crop (X) can be $100M or $500M (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) </a:t>
                </a:r>
                <a:endParaRPr lang="en-US" sz="1200" dirty="0">
                  <a:ea typeface="Cambria Math" pitchFamily="18" charset="0"/>
                </a:endParaRPr>
              </a:p>
              <a:p>
                <a:r>
                  <a:rPr lang="en-US" sz="2200" dirty="0">
                    <a:ea typeface="Cambria Math" pitchFamily="18" charset="0"/>
                  </a:rPr>
                  <a:t>Given some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itchFamily="18" charset="0"/>
                      </a:rPr>
                      <m:t>𝑥</m:t>
                    </m:r>
                  </m:oMath>
                </a14:m>
                <a:endParaRPr lang="en-US" sz="500" dirty="0">
                  <a:ea typeface="Cambria Math" pitchFamily="18" charset="0"/>
                </a:endParaRPr>
              </a:p>
              <a:p>
                <a:pPr lvl="1"/>
                <a:r>
                  <a:rPr lang="en-US" dirty="0"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/>
                  <a:t>: probability that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500" dirty="0"/>
              </a:p>
              <a:p>
                <a:pPr marL="0" indent="0">
                  <a:buNone/>
                </a:pPr>
                <a:endParaRPr lang="en-US" sz="2400" dirty="0">
                  <a:solidFill>
                    <a:srgbClr val="10213F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EEFAE410-4909-DB79-13DA-E7E2E5D07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35070"/>
                <a:ext cx="11041251" cy="4857803"/>
              </a:xfrm>
              <a:blipFill>
                <a:blip r:embed="rId2"/>
                <a:stretch>
                  <a:fillRect l="-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C5BAEECA-E8F9-8044-7E30-9523839CDC42}"/>
              </a:ext>
            </a:extLst>
          </p:cNvPr>
          <p:cNvSpPr/>
          <p:nvPr/>
        </p:nvSpPr>
        <p:spPr>
          <a:xfrm>
            <a:off x="1065774" y="1864404"/>
            <a:ext cx="354905" cy="43905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F323663-E7A7-85E3-879F-B0A3FD5F040C}"/>
              </a:ext>
            </a:extLst>
          </p:cNvPr>
          <p:cNvSpPr/>
          <p:nvPr/>
        </p:nvSpPr>
        <p:spPr>
          <a:xfrm>
            <a:off x="1065773" y="2303456"/>
            <a:ext cx="278706" cy="439052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334162-7A7D-78D8-4270-767EA8847205}"/>
              </a:ext>
            </a:extLst>
          </p:cNvPr>
          <p:cNvSpPr/>
          <p:nvPr/>
        </p:nvSpPr>
        <p:spPr>
          <a:xfrm>
            <a:off x="2254289" y="2742508"/>
            <a:ext cx="2498525" cy="37810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35CD6C-8D4E-9ED8-9B11-4BD7338A155D}"/>
              </a:ext>
            </a:extLst>
          </p:cNvPr>
          <p:cNvSpPr/>
          <p:nvPr/>
        </p:nvSpPr>
        <p:spPr>
          <a:xfrm>
            <a:off x="5531567" y="2674100"/>
            <a:ext cx="2498525" cy="446508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6170DC-629C-F198-EE38-219D948BB623}"/>
              </a:ext>
            </a:extLst>
          </p:cNvPr>
          <p:cNvSpPr/>
          <p:nvPr/>
        </p:nvSpPr>
        <p:spPr>
          <a:xfrm>
            <a:off x="1954676" y="3531071"/>
            <a:ext cx="223157" cy="42814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0325A9-8D98-E827-EF94-F7F75E1FFAB6}"/>
              </a:ext>
            </a:extLst>
          </p:cNvPr>
          <p:cNvSpPr/>
          <p:nvPr/>
        </p:nvSpPr>
        <p:spPr>
          <a:xfrm>
            <a:off x="2481619" y="3531071"/>
            <a:ext cx="223157" cy="428142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B3CB3DB-2A4F-07E1-26F7-98DE3768C9E7}"/>
              </a:ext>
            </a:extLst>
          </p:cNvPr>
          <p:cNvSpPr/>
          <p:nvPr/>
        </p:nvSpPr>
        <p:spPr>
          <a:xfrm>
            <a:off x="4752814" y="3522718"/>
            <a:ext cx="223157" cy="42814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E1D402-D976-1F23-6BC5-0D0D8314AECC}"/>
              </a:ext>
            </a:extLst>
          </p:cNvPr>
          <p:cNvSpPr/>
          <p:nvPr/>
        </p:nvSpPr>
        <p:spPr>
          <a:xfrm>
            <a:off x="5269425" y="3522718"/>
            <a:ext cx="223157" cy="428142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864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AE351-6EAF-4FF5-8E36-DC035BDF4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E0EA-105D-BB94-CC0C-ED38A4BE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 anchor="t"/>
          <a:lstStyle/>
          <a:p>
            <a:r>
              <a:rPr lang="en-US" dirty="0"/>
              <a:t>Continuous Random Variables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1C263B-A256-D75B-2793-E8B4AED11282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5156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Some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7756D2D5-3469-B670-7DB1-7CF71E8C7B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35070"/>
                <a:ext cx="11041251" cy="4857803"/>
              </a:xfrm>
            </p:spPr>
            <p:txBody>
              <a:bodyPr>
                <a:noAutofit/>
              </a:bodyPr>
              <a:lstStyle/>
              <a:p>
                <a:endParaRPr lang="en-US" sz="1200" dirty="0"/>
              </a:p>
              <a:p>
                <a:r>
                  <a:rPr lang="en-US" sz="2200" i="1" dirty="0">
                    <a:ea typeface="Cambria Math" pitchFamily="18" charset="0"/>
                  </a:rPr>
                  <a:t>X</a:t>
                </a:r>
                <a:r>
                  <a:rPr lang="en-US" sz="2200" dirty="0"/>
                  <a:t> denotes the random variable</a:t>
                </a:r>
                <a:endParaRPr lang="en-US" sz="500" dirty="0"/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denotes a particular value / realization of </a:t>
                </a:r>
                <a:r>
                  <a:rPr lang="en-US" sz="2200" i="1" dirty="0">
                    <a:ea typeface="Cambria Math" pitchFamily="18" charset="0"/>
                  </a:rPr>
                  <a:t>X</a:t>
                </a:r>
                <a:r>
                  <a:rPr lang="en-US" sz="2200" dirty="0">
                    <a:ea typeface="Cambria Math" pitchFamily="18" charset="0"/>
                  </a:rPr>
                  <a:t> </a:t>
                </a:r>
                <a:endParaRPr lang="en-US" sz="500" dirty="0">
                  <a:ea typeface="Cambria Math" pitchFamily="18" charset="0"/>
                </a:endParaRPr>
              </a:p>
              <a:p>
                <a:pPr lvl="1"/>
                <a:r>
                  <a:rPr lang="en-US" sz="2200" dirty="0">
                    <a:ea typeface="Cambria Math" pitchFamily="18" charset="0"/>
                  </a:rPr>
                  <a:t>E.g.:  The value of crop (X) can be $100M or $500M (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) </a:t>
                </a:r>
                <a:endParaRPr lang="en-US" sz="1200" dirty="0">
                  <a:ea typeface="Cambria Math" pitchFamily="18" charset="0"/>
                </a:endParaRPr>
              </a:p>
              <a:p>
                <a:r>
                  <a:rPr lang="en-US" sz="2200" dirty="0">
                    <a:ea typeface="Cambria Math" pitchFamily="18" charset="0"/>
                  </a:rPr>
                  <a:t>Given some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itchFamily="18" charset="0"/>
                      </a:rPr>
                      <m:t>𝑥</m:t>
                    </m:r>
                  </m:oMath>
                </a14:m>
                <a:endParaRPr lang="en-US" sz="500" dirty="0">
                  <a:ea typeface="Cambria Math" pitchFamily="18" charset="0"/>
                </a:endParaRPr>
              </a:p>
              <a:p>
                <a:pPr lvl="1"/>
                <a:r>
                  <a:rPr lang="en-US" dirty="0"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/>
                  <a:t>: probability that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500" dirty="0"/>
              </a:p>
              <a:p>
                <a:pPr lvl="1"/>
                <a:r>
                  <a:rPr lang="en-US" sz="2200" dirty="0"/>
                  <a:t>E.g.:  The crop’s value equals $100M with probability 1/3 </a:t>
                </a:r>
                <a:endParaRPr lang="en-US" sz="700" dirty="0"/>
              </a:p>
              <a:p>
                <a:pPr marL="667512" lvl="2" indent="0">
                  <a:buNone/>
                </a:pPr>
                <a:r>
                  <a:rPr lang="en-US" sz="2200" dirty="0"/>
                  <a:t>                               and equals $500M with probability 2/3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10213F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10213F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7756D2D5-3469-B670-7DB1-7CF71E8C7B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35070"/>
                <a:ext cx="11041251" cy="4857803"/>
              </a:xfrm>
              <a:blipFill>
                <a:blip r:embed="rId2"/>
                <a:stretch>
                  <a:fillRect l="-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78EA6E76-8444-2C46-C6AA-6C278F29429A}"/>
              </a:ext>
            </a:extLst>
          </p:cNvPr>
          <p:cNvSpPr/>
          <p:nvPr/>
        </p:nvSpPr>
        <p:spPr>
          <a:xfrm>
            <a:off x="1065774" y="1864404"/>
            <a:ext cx="354905" cy="43905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061C11-2930-F0EE-DBC8-4192CE8FC13B}"/>
              </a:ext>
            </a:extLst>
          </p:cNvPr>
          <p:cNvSpPr/>
          <p:nvPr/>
        </p:nvSpPr>
        <p:spPr>
          <a:xfrm>
            <a:off x="1065773" y="2303456"/>
            <a:ext cx="278706" cy="439052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1B1389-B72D-1CE1-16C1-DBBB1070607D}"/>
              </a:ext>
            </a:extLst>
          </p:cNvPr>
          <p:cNvSpPr/>
          <p:nvPr/>
        </p:nvSpPr>
        <p:spPr>
          <a:xfrm>
            <a:off x="2254289" y="2742508"/>
            <a:ext cx="2498525" cy="37810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B2BA9B2-EE38-0AE8-052B-79E6B82DA76C}"/>
              </a:ext>
            </a:extLst>
          </p:cNvPr>
          <p:cNvSpPr/>
          <p:nvPr/>
        </p:nvSpPr>
        <p:spPr>
          <a:xfrm>
            <a:off x="5531567" y="2674100"/>
            <a:ext cx="2498525" cy="446508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1A4A5E-D3CD-341A-5A79-91F7D7D069CE}"/>
              </a:ext>
            </a:extLst>
          </p:cNvPr>
          <p:cNvSpPr/>
          <p:nvPr/>
        </p:nvSpPr>
        <p:spPr>
          <a:xfrm>
            <a:off x="1954676" y="3531071"/>
            <a:ext cx="223157" cy="42814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96A9136-96A3-3D46-E188-A7A8BBCB88A7}"/>
              </a:ext>
            </a:extLst>
          </p:cNvPr>
          <p:cNvSpPr/>
          <p:nvPr/>
        </p:nvSpPr>
        <p:spPr>
          <a:xfrm>
            <a:off x="2481619" y="3531071"/>
            <a:ext cx="223157" cy="428142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C8765B-24D0-8379-3E53-4A15847BE226}"/>
              </a:ext>
            </a:extLst>
          </p:cNvPr>
          <p:cNvSpPr/>
          <p:nvPr/>
        </p:nvSpPr>
        <p:spPr>
          <a:xfrm>
            <a:off x="4752814" y="3522718"/>
            <a:ext cx="223157" cy="42814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C9075C-4362-D6CF-4568-C565E15120AA}"/>
              </a:ext>
            </a:extLst>
          </p:cNvPr>
          <p:cNvSpPr/>
          <p:nvPr/>
        </p:nvSpPr>
        <p:spPr>
          <a:xfrm>
            <a:off x="5269425" y="3522718"/>
            <a:ext cx="223157" cy="428142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B56BD60-90BD-59A3-872E-29B1E6A99418}"/>
              </a:ext>
            </a:extLst>
          </p:cNvPr>
          <p:cNvSpPr/>
          <p:nvPr/>
        </p:nvSpPr>
        <p:spPr>
          <a:xfrm>
            <a:off x="2759911" y="3949252"/>
            <a:ext cx="1400493" cy="384289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AAF98ED-42FA-C533-163D-772DDC8EFF07}"/>
              </a:ext>
            </a:extLst>
          </p:cNvPr>
          <p:cNvSpPr/>
          <p:nvPr/>
        </p:nvSpPr>
        <p:spPr>
          <a:xfrm>
            <a:off x="5019883" y="3911958"/>
            <a:ext cx="832156" cy="42158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9C81CFA-4228-D389-3ED2-05A5F6F48152}"/>
              </a:ext>
            </a:extLst>
          </p:cNvPr>
          <p:cNvSpPr/>
          <p:nvPr/>
        </p:nvSpPr>
        <p:spPr>
          <a:xfrm>
            <a:off x="7712205" y="3840718"/>
            <a:ext cx="457200" cy="446508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874D79-7131-40DD-B3FA-909C0BE13EC0}"/>
              </a:ext>
            </a:extLst>
          </p:cNvPr>
          <p:cNvSpPr/>
          <p:nvPr/>
        </p:nvSpPr>
        <p:spPr>
          <a:xfrm>
            <a:off x="7712204" y="4287226"/>
            <a:ext cx="457200" cy="446508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75A7FAF-9991-1C02-A04E-C7FB420C04F4}"/>
              </a:ext>
            </a:extLst>
          </p:cNvPr>
          <p:cNvSpPr/>
          <p:nvPr/>
        </p:nvSpPr>
        <p:spPr>
          <a:xfrm>
            <a:off x="5019883" y="4281882"/>
            <a:ext cx="832156" cy="42158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628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DC2CD-C6F7-932F-F2F1-B7FE4CF3A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7636F-A408-EBC2-8E36-20B57345D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 anchor="t"/>
          <a:lstStyle/>
          <a:p>
            <a:r>
              <a:rPr lang="en-US" dirty="0"/>
              <a:t>Continuous Random Variables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905DEA-1C73-4743-4A3F-4CB43A2239C0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5156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Some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10A75AF3-A4BF-918C-2F53-F79EC502A3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35070"/>
                <a:ext cx="11041251" cy="4857803"/>
              </a:xfrm>
            </p:spPr>
            <p:txBody>
              <a:bodyPr>
                <a:noAutofit/>
              </a:bodyPr>
              <a:lstStyle/>
              <a:p>
                <a:endParaRPr lang="en-US" sz="1200" dirty="0"/>
              </a:p>
              <a:p>
                <a:r>
                  <a:rPr lang="en-US" sz="2200" i="1" dirty="0">
                    <a:ea typeface="Cambria Math" pitchFamily="18" charset="0"/>
                  </a:rPr>
                  <a:t>X</a:t>
                </a:r>
                <a:r>
                  <a:rPr lang="en-US" sz="2200" dirty="0"/>
                  <a:t> denotes the random variable</a:t>
                </a:r>
                <a:endParaRPr lang="en-US" sz="500" dirty="0"/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denotes a particular value / realization of </a:t>
                </a:r>
                <a:r>
                  <a:rPr lang="en-US" sz="2200" i="1" dirty="0">
                    <a:ea typeface="Cambria Math" pitchFamily="18" charset="0"/>
                  </a:rPr>
                  <a:t>X</a:t>
                </a:r>
                <a:r>
                  <a:rPr lang="en-US" sz="2200" dirty="0">
                    <a:ea typeface="Cambria Math" pitchFamily="18" charset="0"/>
                  </a:rPr>
                  <a:t> </a:t>
                </a:r>
                <a:endParaRPr lang="en-US" sz="500" dirty="0">
                  <a:ea typeface="Cambria Math" pitchFamily="18" charset="0"/>
                </a:endParaRPr>
              </a:p>
              <a:p>
                <a:pPr lvl="1"/>
                <a:r>
                  <a:rPr lang="en-US" sz="2200" dirty="0">
                    <a:ea typeface="Cambria Math" pitchFamily="18" charset="0"/>
                  </a:rPr>
                  <a:t>E.g.:  The value of crop (X) can be $100M or $500M (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) </a:t>
                </a:r>
                <a:endParaRPr lang="en-US" sz="1200" dirty="0">
                  <a:ea typeface="Cambria Math" pitchFamily="18" charset="0"/>
                </a:endParaRPr>
              </a:p>
              <a:p>
                <a:r>
                  <a:rPr lang="en-US" sz="2200" dirty="0">
                    <a:ea typeface="Cambria Math" pitchFamily="18" charset="0"/>
                  </a:rPr>
                  <a:t>Given some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itchFamily="18" charset="0"/>
                      </a:rPr>
                      <m:t>𝑥</m:t>
                    </m:r>
                  </m:oMath>
                </a14:m>
                <a:endParaRPr lang="en-US" sz="500" dirty="0">
                  <a:ea typeface="Cambria Math" pitchFamily="18" charset="0"/>
                </a:endParaRPr>
              </a:p>
              <a:p>
                <a:pPr lvl="1"/>
                <a:r>
                  <a:rPr lang="en-US" dirty="0"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/>
                  <a:t>: probability that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500" dirty="0"/>
              </a:p>
              <a:p>
                <a:pPr lvl="1"/>
                <a:r>
                  <a:rPr lang="en-US" sz="2200" dirty="0"/>
                  <a:t>E.g.:  The crop’s value equals $100M with probability 1/3 </a:t>
                </a:r>
                <a:endParaRPr lang="en-US" sz="700" dirty="0"/>
              </a:p>
              <a:p>
                <a:pPr marL="667512" lvl="2" indent="0">
                  <a:buNone/>
                </a:pPr>
                <a:r>
                  <a:rPr lang="en-US" sz="2200" dirty="0"/>
                  <a:t>                               and equals $500M with probability 2/3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10213F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10213F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10A75AF3-A4BF-918C-2F53-F79EC502A3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35070"/>
                <a:ext cx="11041251" cy="4857803"/>
              </a:xfrm>
              <a:blipFill>
                <a:blip r:embed="rId2"/>
                <a:stretch>
                  <a:fillRect l="-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F67A0FA5-111A-F992-4F55-3A735E3FF7EC}"/>
              </a:ext>
            </a:extLst>
          </p:cNvPr>
          <p:cNvSpPr/>
          <p:nvPr/>
        </p:nvSpPr>
        <p:spPr>
          <a:xfrm>
            <a:off x="1065774" y="1864404"/>
            <a:ext cx="354905" cy="43905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774E71-2820-A5F4-F59B-085ABAB69D7C}"/>
              </a:ext>
            </a:extLst>
          </p:cNvPr>
          <p:cNvSpPr/>
          <p:nvPr/>
        </p:nvSpPr>
        <p:spPr>
          <a:xfrm>
            <a:off x="1065773" y="2303456"/>
            <a:ext cx="278706" cy="439052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F41D1A1-FECE-2D67-E3E2-EC3EA70A112E}"/>
              </a:ext>
            </a:extLst>
          </p:cNvPr>
          <p:cNvSpPr/>
          <p:nvPr/>
        </p:nvSpPr>
        <p:spPr>
          <a:xfrm>
            <a:off x="2254289" y="2742508"/>
            <a:ext cx="2498525" cy="37810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968B7-EED4-43CC-CBA0-6329972473FA}"/>
              </a:ext>
            </a:extLst>
          </p:cNvPr>
          <p:cNvSpPr/>
          <p:nvPr/>
        </p:nvSpPr>
        <p:spPr>
          <a:xfrm>
            <a:off x="5531567" y="2674100"/>
            <a:ext cx="2498525" cy="446508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6372C7-8789-6BB9-71BF-3D1DA67C3452}"/>
              </a:ext>
            </a:extLst>
          </p:cNvPr>
          <p:cNvSpPr/>
          <p:nvPr/>
        </p:nvSpPr>
        <p:spPr>
          <a:xfrm>
            <a:off x="1954676" y="3531071"/>
            <a:ext cx="223157" cy="42814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1327B42-2DC2-2D7A-3B05-5E9218442843}"/>
              </a:ext>
            </a:extLst>
          </p:cNvPr>
          <p:cNvSpPr/>
          <p:nvPr/>
        </p:nvSpPr>
        <p:spPr>
          <a:xfrm>
            <a:off x="2481619" y="3531071"/>
            <a:ext cx="223157" cy="428142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702E557-AF25-D64E-027C-ED5DEF02FB20}"/>
              </a:ext>
            </a:extLst>
          </p:cNvPr>
          <p:cNvSpPr/>
          <p:nvPr/>
        </p:nvSpPr>
        <p:spPr>
          <a:xfrm>
            <a:off x="4752814" y="3522718"/>
            <a:ext cx="223157" cy="42814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6C5AE30-0B9D-E737-F3A2-02040318DAB5}"/>
              </a:ext>
            </a:extLst>
          </p:cNvPr>
          <p:cNvSpPr/>
          <p:nvPr/>
        </p:nvSpPr>
        <p:spPr>
          <a:xfrm>
            <a:off x="5269425" y="3522718"/>
            <a:ext cx="223157" cy="428142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2388B6-457F-692C-ECD0-626E537B64DC}"/>
              </a:ext>
            </a:extLst>
          </p:cNvPr>
          <p:cNvSpPr/>
          <p:nvPr/>
        </p:nvSpPr>
        <p:spPr>
          <a:xfrm>
            <a:off x="2759911" y="3949252"/>
            <a:ext cx="1400493" cy="384289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7597507-9CB9-5BEC-AFE5-4EAF30E76A5A}"/>
              </a:ext>
            </a:extLst>
          </p:cNvPr>
          <p:cNvSpPr/>
          <p:nvPr/>
        </p:nvSpPr>
        <p:spPr>
          <a:xfrm>
            <a:off x="5019883" y="3911958"/>
            <a:ext cx="832156" cy="42158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44B4AD-2405-0FF6-5DA4-FD08C422B4D1}"/>
              </a:ext>
            </a:extLst>
          </p:cNvPr>
          <p:cNvSpPr/>
          <p:nvPr/>
        </p:nvSpPr>
        <p:spPr>
          <a:xfrm>
            <a:off x="7712205" y="3840718"/>
            <a:ext cx="457200" cy="446508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319681D-3D83-56DF-2E19-5B75757C1E1B}"/>
              </a:ext>
            </a:extLst>
          </p:cNvPr>
          <p:cNvSpPr/>
          <p:nvPr/>
        </p:nvSpPr>
        <p:spPr>
          <a:xfrm>
            <a:off x="7712204" y="4287226"/>
            <a:ext cx="457200" cy="446508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40A1BF0-643C-FC2F-BAF9-F016408732CD}"/>
              </a:ext>
            </a:extLst>
          </p:cNvPr>
          <p:cNvSpPr/>
          <p:nvPr/>
        </p:nvSpPr>
        <p:spPr>
          <a:xfrm>
            <a:off x="5019883" y="4281882"/>
            <a:ext cx="832156" cy="42158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FB7A827-2E19-5156-A0B5-7C7C47D51A5E}"/>
              </a:ext>
            </a:extLst>
          </p:cNvPr>
          <p:cNvGrpSpPr/>
          <p:nvPr/>
        </p:nvGrpSpPr>
        <p:grpSpPr>
          <a:xfrm>
            <a:off x="3743979" y="4934069"/>
            <a:ext cx="3497205" cy="861774"/>
            <a:chOff x="990600" y="5821583"/>
            <a:chExt cx="3497205" cy="8617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B42E052-3E52-C293-F1B8-3444EF909581}"/>
                    </a:ext>
                  </a:extLst>
                </p:cNvPr>
                <p:cNvSpPr txBox="1"/>
                <p:nvPr/>
              </p:nvSpPr>
              <p:spPr>
                <a:xfrm>
                  <a:off x="1096905" y="5821583"/>
                  <a:ext cx="33909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sz="2200">
                                <a:latin typeface="Cambria Math" panose="02040503050406030204" pitchFamily="18" charset="0"/>
                              </a:rPr>
                              <m:t>=100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=1/3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B42E052-3E52-C293-F1B8-3444EF9095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6905" y="5821583"/>
                  <a:ext cx="3390900" cy="430887"/>
                </a:xfrm>
                <a:prstGeom prst="rect">
                  <a:avLst/>
                </a:prstGeom>
                <a:blipFill>
                  <a:blip r:embed="rId3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F623262-F5BA-1746-3F65-F4E55A6031F1}"/>
                    </a:ext>
                  </a:extLst>
                </p:cNvPr>
                <p:cNvSpPr txBox="1"/>
                <p:nvPr/>
              </p:nvSpPr>
              <p:spPr>
                <a:xfrm>
                  <a:off x="1096905" y="6252470"/>
                  <a:ext cx="33909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sz="2200">
                                <a:latin typeface="Cambria Math" panose="02040503050406030204" pitchFamily="18" charset="0"/>
                              </a:rPr>
                              <m:t>=500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sz="2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2/3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F623262-F5BA-1746-3F65-F4E55A603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6905" y="6252470"/>
                  <a:ext cx="3390900" cy="430887"/>
                </a:xfrm>
                <a:prstGeom prst="rect">
                  <a:avLst/>
                </a:prstGeom>
                <a:blipFill>
                  <a:blip r:embed="rId4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Left Brace 47">
              <a:extLst>
                <a:ext uri="{FF2B5EF4-FFF2-40B4-BE49-F238E27FC236}">
                  <a16:creationId xmlns:a16="http://schemas.microsoft.com/office/drawing/2014/main" id="{A2833F93-AF32-AC03-62E2-B28DBE0F5FDE}"/>
                </a:ext>
              </a:extLst>
            </p:cNvPr>
            <p:cNvSpPr/>
            <p:nvPr/>
          </p:nvSpPr>
          <p:spPr>
            <a:xfrm>
              <a:off x="990600" y="5943599"/>
              <a:ext cx="381000" cy="60960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46FD97A7-650C-62BD-C509-136699B5E897}"/>
              </a:ext>
            </a:extLst>
          </p:cNvPr>
          <p:cNvSpPr/>
          <p:nvPr/>
        </p:nvSpPr>
        <p:spPr>
          <a:xfrm>
            <a:off x="4566399" y="4901630"/>
            <a:ext cx="312668" cy="42814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AEAE189-783D-ABD4-7BF1-BDA00D88A5F8}"/>
              </a:ext>
            </a:extLst>
          </p:cNvPr>
          <p:cNvSpPr/>
          <p:nvPr/>
        </p:nvSpPr>
        <p:spPr>
          <a:xfrm>
            <a:off x="4566400" y="5416083"/>
            <a:ext cx="312667" cy="37976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8C564EC-FCE9-2218-AD72-494BBB1E06F9}"/>
              </a:ext>
            </a:extLst>
          </p:cNvPr>
          <p:cNvSpPr/>
          <p:nvPr/>
        </p:nvSpPr>
        <p:spPr>
          <a:xfrm>
            <a:off x="5154569" y="4897500"/>
            <a:ext cx="687560" cy="43227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A61C2BC-B4FE-86FA-0C25-1F75D0C671A5}"/>
              </a:ext>
            </a:extLst>
          </p:cNvPr>
          <p:cNvSpPr/>
          <p:nvPr/>
        </p:nvSpPr>
        <p:spPr>
          <a:xfrm>
            <a:off x="5128087" y="5401526"/>
            <a:ext cx="714042" cy="408874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AE47106-C605-5C61-4CA2-7C067921BF5E}"/>
              </a:ext>
            </a:extLst>
          </p:cNvPr>
          <p:cNvSpPr/>
          <p:nvPr/>
        </p:nvSpPr>
        <p:spPr>
          <a:xfrm>
            <a:off x="6280244" y="4914377"/>
            <a:ext cx="500258" cy="450579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9A7056E-EAAB-4D5F-2A60-93ADF35FA00D}"/>
              </a:ext>
            </a:extLst>
          </p:cNvPr>
          <p:cNvSpPr/>
          <p:nvPr/>
        </p:nvSpPr>
        <p:spPr>
          <a:xfrm>
            <a:off x="6291274" y="5409267"/>
            <a:ext cx="457200" cy="446508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485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>
            <a:extLst>
              <a:ext uri="{FF2B5EF4-FFF2-40B4-BE49-F238E27FC236}">
                <a16:creationId xmlns:a16="http://schemas.microsoft.com/office/drawing/2014/main" id="{6F35BF2B-B9E1-4DF1-B005-6F16AF30C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763752"/>
            <a:ext cx="6934200" cy="2057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7539347-DD00-4AF8-9CD0-3E4063D0C018}"/>
              </a:ext>
            </a:extLst>
          </p:cNvPr>
          <p:cNvSpPr txBox="1"/>
          <p:nvPr/>
        </p:nvSpPr>
        <p:spPr>
          <a:xfrm>
            <a:off x="2286000" y="1332866"/>
            <a:ext cx="5600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  <a:latin typeface="+mj-lt"/>
              </a:rPr>
              <a:t>Probability Density Function </a:t>
            </a:r>
            <a:r>
              <a:rPr lang="en-US" sz="2200" dirty="0">
                <a:latin typeface="+mj-lt"/>
              </a:rPr>
              <a:t>of </a:t>
            </a:r>
            <a:r>
              <a:rPr lang="en-US" sz="2200" i="1" dirty="0">
                <a:latin typeface="+mj-lt"/>
                <a:ea typeface="Cambria Math" pitchFamily="18" charset="0"/>
              </a:rPr>
              <a:t>X </a:t>
            </a:r>
            <a:r>
              <a:rPr lang="en-US" sz="2200" dirty="0">
                <a:latin typeface="+mj-lt"/>
              </a:rPr>
              <a:t>: </a:t>
            </a:r>
            <a:r>
              <a:rPr lang="en-US" sz="2200" i="1" dirty="0">
                <a:latin typeface="+mj-lt"/>
              </a:rPr>
              <a:t>f(x)</a:t>
            </a:r>
            <a:r>
              <a:rPr lang="en-US" sz="2200" dirty="0">
                <a:latin typeface="+mj-lt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CAC1B4-D67D-4C37-906A-C8E575FB2D05}"/>
              </a:ext>
            </a:extLst>
          </p:cNvPr>
          <p:cNvSpPr txBox="1"/>
          <p:nvPr/>
        </p:nvSpPr>
        <p:spPr>
          <a:xfrm>
            <a:off x="7530285" y="2061899"/>
            <a:ext cx="158868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 Area =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E56390-5E81-4EEA-89E8-276E2CDDCC00}"/>
              </a:ext>
            </a:extLst>
          </p:cNvPr>
          <p:cNvCxnSpPr>
            <a:cxnSpLocks/>
          </p:cNvCxnSpPr>
          <p:nvPr/>
        </p:nvCxnSpPr>
        <p:spPr>
          <a:xfrm flipH="1">
            <a:off x="6782574" y="2499024"/>
            <a:ext cx="747711" cy="5601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D764AA54-7253-7D52-8544-58F2EEEA712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Continuous Random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8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A94EA-559C-8A0D-D696-C0F1AC4AA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>
            <a:extLst>
              <a:ext uri="{FF2B5EF4-FFF2-40B4-BE49-F238E27FC236}">
                <a16:creationId xmlns:a16="http://schemas.microsoft.com/office/drawing/2014/main" id="{F1D1A672-DD50-731F-884D-AFC903F1A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763752"/>
            <a:ext cx="6934200" cy="2057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7">
            <a:extLst>
              <a:ext uri="{FF2B5EF4-FFF2-40B4-BE49-F238E27FC236}">
                <a16:creationId xmlns:a16="http://schemas.microsoft.com/office/drawing/2014/main" id="{E288AAFB-D774-B125-904F-A0D4F8FEA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396" y="4587723"/>
            <a:ext cx="6934204" cy="2057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45AC64-1772-4B6B-AE65-99AEE8D871B4}"/>
              </a:ext>
            </a:extLst>
          </p:cNvPr>
          <p:cNvSpPr txBox="1"/>
          <p:nvPr/>
        </p:nvSpPr>
        <p:spPr>
          <a:xfrm>
            <a:off x="2286000" y="1332866"/>
            <a:ext cx="5600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  <a:latin typeface="+mj-lt"/>
              </a:rPr>
              <a:t>Probability Density Function </a:t>
            </a:r>
            <a:r>
              <a:rPr lang="en-US" sz="2200" dirty="0">
                <a:latin typeface="+mj-lt"/>
              </a:rPr>
              <a:t>of </a:t>
            </a:r>
            <a:r>
              <a:rPr lang="en-US" sz="2200" i="1" dirty="0">
                <a:latin typeface="+mj-lt"/>
                <a:ea typeface="Cambria Math" pitchFamily="18" charset="0"/>
              </a:rPr>
              <a:t>X </a:t>
            </a:r>
            <a:r>
              <a:rPr lang="en-US" sz="2200" dirty="0">
                <a:latin typeface="+mj-lt"/>
              </a:rPr>
              <a:t>: </a:t>
            </a:r>
            <a:r>
              <a:rPr lang="en-US" sz="2200" i="1" dirty="0">
                <a:latin typeface="+mj-lt"/>
              </a:rPr>
              <a:t>f(x)</a:t>
            </a:r>
            <a:r>
              <a:rPr lang="en-US" sz="2200" dirty="0">
                <a:latin typeface="+mj-lt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386187-DD53-3B5A-EB3A-5DF4B405B402}"/>
              </a:ext>
            </a:extLst>
          </p:cNvPr>
          <p:cNvSpPr txBox="1"/>
          <p:nvPr/>
        </p:nvSpPr>
        <p:spPr>
          <a:xfrm>
            <a:off x="2433084" y="4126991"/>
            <a:ext cx="5600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  <a:latin typeface="+mj-lt"/>
              </a:rPr>
              <a:t>Cumulative Density Function </a:t>
            </a:r>
            <a:r>
              <a:rPr lang="en-US" sz="2200" dirty="0">
                <a:latin typeface="+mj-lt"/>
              </a:rPr>
              <a:t>of </a:t>
            </a:r>
            <a:r>
              <a:rPr lang="en-US" sz="2200" i="1" dirty="0">
                <a:latin typeface="+mj-lt"/>
                <a:ea typeface="Cambria Math" pitchFamily="18" charset="0"/>
              </a:rPr>
              <a:t>X </a:t>
            </a:r>
            <a:r>
              <a:rPr lang="en-US" sz="2200" dirty="0">
                <a:latin typeface="+mj-lt"/>
              </a:rPr>
              <a:t>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2820E9-39D4-A820-29B1-473EAAD3E3B4}"/>
              </a:ext>
            </a:extLst>
          </p:cNvPr>
          <p:cNvSpPr txBox="1"/>
          <p:nvPr/>
        </p:nvSpPr>
        <p:spPr>
          <a:xfrm>
            <a:off x="7530285" y="2061899"/>
            <a:ext cx="158868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 Area =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09622A-A6D8-1751-FC73-EF70A2DC39D5}"/>
              </a:ext>
            </a:extLst>
          </p:cNvPr>
          <p:cNvCxnSpPr>
            <a:cxnSpLocks/>
          </p:cNvCxnSpPr>
          <p:nvPr/>
        </p:nvCxnSpPr>
        <p:spPr>
          <a:xfrm flipH="1">
            <a:off x="6782574" y="2499024"/>
            <a:ext cx="747711" cy="5601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DA3BDA-2EAE-5B44-9795-98608C3F34C9}"/>
              </a:ext>
            </a:extLst>
          </p:cNvPr>
          <p:cNvCxnSpPr>
            <a:cxnSpLocks/>
          </p:cNvCxnSpPr>
          <p:nvPr/>
        </p:nvCxnSpPr>
        <p:spPr>
          <a:xfrm flipH="1">
            <a:off x="2781302" y="4614322"/>
            <a:ext cx="6438899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498D2A-037A-196B-660C-E58390047892}"/>
              </a:ext>
            </a:extLst>
          </p:cNvPr>
          <p:cNvCxnSpPr>
            <a:cxnSpLocks/>
          </p:cNvCxnSpPr>
          <p:nvPr/>
        </p:nvCxnSpPr>
        <p:spPr>
          <a:xfrm flipH="1">
            <a:off x="8324626" y="4235047"/>
            <a:ext cx="349987" cy="28273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45BF95-3F82-A4B8-1F83-83BD5F97A53D}"/>
              </a:ext>
            </a:extLst>
          </p:cNvPr>
          <p:cNvSpPr txBox="1"/>
          <p:nvPr/>
        </p:nvSpPr>
        <p:spPr>
          <a:xfrm>
            <a:off x="8763000" y="3970515"/>
            <a:ext cx="14494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Height: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3FC7AB-14B1-89EE-6052-1992BA04A7E2}"/>
              </a:ext>
            </a:extLst>
          </p:cNvPr>
          <p:cNvSpPr txBox="1"/>
          <p:nvPr/>
        </p:nvSpPr>
        <p:spPr>
          <a:xfrm>
            <a:off x="2514598" y="4372800"/>
            <a:ext cx="609600" cy="444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FF0000"/>
                </a:solidFill>
              </a:rPr>
              <a:t>1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A8CC62-5FE2-3FAB-DAEB-86BC46853FD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Continuous Random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8" grpId="0" animBg="1"/>
      <p:bldP spid="13" grpId="0" animBg="1"/>
      <p:bldP spid="1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7">
            <a:extLst>
              <a:ext uri="{FF2B5EF4-FFF2-40B4-BE49-F238E27FC236}">
                <a16:creationId xmlns:a16="http://schemas.microsoft.com/office/drawing/2014/main" id="{5A5919F1-DE87-4279-B92C-3C010427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398" y="4595092"/>
            <a:ext cx="6934204" cy="2057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7539347-DD00-4AF8-9CD0-3E4063D0C018}"/>
              </a:ext>
            </a:extLst>
          </p:cNvPr>
          <p:cNvSpPr txBox="1"/>
          <p:nvPr/>
        </p:nvSpPr>
        <p:spPr>
          <a:xfrm>
            <a:off x="2286000" y="1332866"/>
            <a:ext cx="5600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  <a:latin typeface="+mj-lt"/>
              </a:rPr>
              <a:t>Probability Density Function </a:t>
            </a:r>
            <a:r>
              <a:rPr lang="en-US" sz="2200" dirty="0">
                <a:latin typeface="+mj-lt"/>
              </a:rPr>
              <a:t>of </a:t>
            </a:r>
            <a:r>
              <a:rPr lang="en-US" sz="2200" i="1" dirty="0">
                <a:latin typeface="+mj-lt"/>
                <a:ea typeface="Cambria Math" pitchFamily="18" charset="0"/>
              </a:rPr>
              <a:t>X </a:t>
            </a:r>
            <a:r>
              <a:rPr lang="en-US" sz="2200" dirty="0">
                <a:latin typeface="+mj-lt"/>
              </a:rPr>
              <a:t>: </a:t>
            </a:r>
            <a:r>
              <a:rPr lang="en-US" sz="2200" i="1" dirty="0">
                <a:latin typeface="+mj-lt"/>
              </a:rPr>
              <a:t>f(x)</a:t>
            </a:r>
            <a:r>
              <a:rPr lang="en-US" sz="2200" dirty="0">
                <a:latin typeface="+mj-lt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79FF77-774C-4FF1-B665-B27F6C232AEB}"/>
              </a:ext>
            </a:extLst>
          </p:cNvPr>
          <p:cNvSpPr txBox="1"/>
          <p:nvPr/>
        </p:nvSpPr>
        <p:spPr>
          <a:xfrm>
            <a:off x="2433084" y="4126991"/>
            <a:ext cx="5600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  <a:latin typeface="+mj-lt"/>
              </a:rPr>
              <a:t>Cumulative Density Function </a:t>
            </a:r>
            <a:r>
              <a:rPr lang="en-US" sz="2200" dirty="0">
                <a:latin typeface="+mj-lt"/>
              </a:rPr>
              <a:t>of </a:t>
            </a:r>
            <a:r>
              <a:rPr lang="en-US" sz="2200" i="1" dirty="0">
                <a:latin typeface="+mj-lt"/>
                <a:ea typeface="Cambria Math" pitchFamily="18" charset="0"/>
              </a:rPr>
              <a:t>X </a:t>
            </a:r>
            <a:r>
              <a:rPr lang="en-US" sz="2200" dirty="0">
                <a:latin typeface="+mj-lt"/>
              </a:rPr>
              <a:t>: 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BB40D463-396C-4F76-B70A-384BA10525DB}"/>
              </a:ext>
            </a:extLst>
          </p:cNvPr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1758881"/>
            <a:ext cx="6934200" cy="2057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56B290-C1A2-44DA-8A1C-3FA704F8B0ED}"/>
              </a:ext>
            </a:extLst>
          </p:cNvPr>
          <p:cNvCxnSpPr>
            <a:cxnSpLocks/>
          </p:cNvCxnSpPr>
          <p:nvPr/>
        </p:nvCxnSpPr>
        <p:spPr>
          <a:xfrm flipH="1" flipV="1">
            <a:off x="2777532" y="5138928"/>
            <a:ext cx="3811191" cy="354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84890C-6CDE-41C9-A8AB-094C71F18B26}"/>
              </a:ext>
            </a:extLst>
          </p:cNvPr>
          <p:cNvCxnSpPr>
            <a:cxnSpLocks/>
          </p:cNvCxnSpPr>
          <p:nvPr/>
        </p:nvCxnSpPr>
        <p:spPr>
          <a:xfrm flipV="1">
            <a:off x="6554391" y="5138928"/>
            <a:ext cx="0" cy="137160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4B97FE-0C9C-4312-9FE8-4B8603D23907}"/>
              </a:ext>
            </a:extLst>
          </p:cNvPr>
          <p:cNvCxnSpPr>
            <a:cxnSpLocks/>
          </p:cNvCxnSpPr>
          <p:nvPr/>
        </p:nvCxnSpPr>
        <p:spPr>
          <a:xfrm flipH="1">
            <a:off x="6347960" y="2200828"/>
            <a:ext cx="1219199" cy="6717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BCEBD9-B685-42FC-AB4F-00DD70F876B0}"/>
                  </a:ext>
                </a:extLst>
              </p:cNvPr>
              <p:cNvSpPr txBox="1"/>
              <p:nvPr/>
            </p:nvSpPr>
            <p:spPr>
              <a:xfrm>
                <a:off x="7643358" y="1950073"/>
                <a:ext cx="249124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Total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Area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≤ 0.6)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BCEBD9-B685-42FC-AB4F-00DD70F87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358" y="1950073"/>
                <a:ext cx="2491242" cy="369332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9BF0CD-1E6D-4E2A-990B-5D99FAED83E9}"/>
              </a:ext>
            </a:extLst>
          </p:cNvPr>
          <p:cNvCxnSpPr>
            <a:cxnSpLocks/>
          </p:cNvCxnSpPr>
          <p:nvPr/>
        </p:nvCxnSpPr>
        <p:spPr>
          <a:xfrm flipH="1">
            <a:off x="6554391" y="4357981"/>
            <a:ext cx="1277980" cy="70433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5560F59-B4CF-4009-8EA0-3F0A158E85A9}"/>
                  </a:ext>
                </a:extLst>
              </p:cNvPr>
              <p:cNvSpPr txBox="1"/>
              <p:nvPr/>
            </p:nvSpPr>
            <p:spPr>
              <a:xfrm>
                <a:off x="7886700" y="4126990"/>
                <a:ext cx="249124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Height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≤ 0.6)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5560F59-B4CF-4009-8EA0-3F0A158E8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700" y="4126990"/>
                <a:ext cx="2491242" cy="369332"/>
              </a:xfrm>
              <a:prstGeom prst="rect">
                <a:avLst/>
              </a:prstGeom>
              <a:blipFill>
                <a:blip r:embed="rId6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462EC90-B722-4C09-81FC-69372EE69FDC}"/>
              </a:ext>
            </a:extLst>
          </p:cNvPr>
          <p:cNvSpPr txBox="1"/>
          <p:nvPr/>
        </p:nvSpPr>
        <p:spPr>
          <a:xfrm>
            <a:off x="6249591" y="6476532"/>
            <a:ext cx="643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0.6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C2A4C2-E310-43AE-9F2F-AD5ED72A4059}"/>
              </a:ext>
            </a:extLst>
          </p:cNvPr>
          <p:cNvSpPr txBox="1"/>
          <p:nvPr/>
        </p:nvSpPr>
        <p:spPr>
          <a:xfrm>
            <a:off x="6283922" y="3646370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0.6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D501D6-B253-E6AA-68A2-D915295A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 anchor="t"/>
          <a:lstStyle/>
          <a:p>
            <a:r>
              <a:rPr lang="en-US" dirty="0"/>
              <a:t>Continuous 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186091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9" grpId="0" animBg="1"/>
      <p:bldP spid="1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7">
            <a:extLst>
              <a:ext uri="{FF2B5EF4-FFF2-40B4-BE49-F238E27FC236}">
                <a16:creationId xmlns:a16="http://schemas.microsoft.com/office/drawing/2014/main" id="{5A5919F1-DE87-4279-B92C-3C010427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398" y="4595092"/>
            <a:ext cx="6934204" cy="2057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7539347-DD00-4AF8-9CD0-3E4063D0C018}"/>
              </a:ext>
            </a:extLst>
          </p:cNvPr>
          <p:cNvSpPr txBox="1"/>
          <p:nvPr/>
        </p:nvSpPr>
        <p:spPr>
          <a:xfrm>
            <a:off x="2286000" y="1332866"/>
            <a:ext cx="5600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  <a:latin typeface="+mj-lt"/>
              </a:rPr>
              <a:t>Probability Density Function </a:t>
            </a:r>
            <a:r>
              <a:rPr lang="en-US" sz="2200" dirty="0">
                <a:latin typeface="+mj-lt"/>
              </a:rPr>
              <a:t>of </a:t>
            </a:r>
            <a:r>
              <a:rPr lang="en-US" sz="2200" i="1" dirty="0">
                <a:latin typeface="+mj-lt"/>
                <a:ea typeface="Cambria Math" pitchFamily="18" charset="0"/>
              </a:rPr>
              <a:t>X </a:t>
            </a:r>
            <a:r>
              <a:rPr lang="en-US" sz="2200" dirty="0">
                <a:latin typeface="+mj-lt"/>
              </a:rPr>
              <a:t>: </a:t>
            </a:r>
            <a:r>
              <a:rPr lang="en-US" sz="2200" i="1" dirty="0">
                <a:latin typeface="+mj-lt"/>
              </a:rPr>
              <a:t>f(x)</a:t>
            </a:r>
            <a:endParaRPr lang="en-US" sz="2200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79FF77-774C-4FF1-B665-B27F6C232AEB}"/>
              </a:ext>
            </a:extLst>
          </p:cNvPr>
          <p:cNvSpPr txBox="1"/>
          <p:nvPr/>
        </p:nvSpPr>
        <p:spPr>
          <a:xfrm>
            <a:off x="2433084" y="4126991"/>
            <a:ext cx="5600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  <a:latin typeface="+mj-lt"/>
              </a:rPr>
              <a:t>Cumulative Density Function </a:t>
            </a:r>
            <a:r>
              <a:rPr lang="en-US" sz="2200" dirty="0">
                <a:latin typeface="+mj-lt"/>
              </a:rPr>
              <a:t>of </a:t>
            </a:r>
            <a:r>
              <a:rPr lang="en-US" sz="2200" i="1" dirty="0">
                <a:latin typeface="+mj-lt"/>
                <a:ea typeface="Cambria Math" pitchFamily="18" charset="0"/>
              </a:rPr>
              <a:t>X </a:t>
            </a:r>
            <a:r>
              <a:rPr lang="en-US" sz="2200" dirty="0">
                <a:latin typeface="+mj-lt"/>
              </a:rPr>
              <a:t>: 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BB40D463-396C-4F76-B70A-384BA10525DB}"/>
              </a:ext>
            </a:extLst>
          </p:cNvPr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1756611"/>
            <a:ext cx="6934200" cy="2057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56B290-C1A2-44DA-8A1C-3FA704F8B0ED}"/>
              </a:ext>
            </a:extLst>
          </p:cNvPr>
          <p:cNvCxnSpPr>
            <a:cxnSpLocks/>
          </p:cNvCxnSpPr>
          <p:nvPr/>
        </p:nvCxnSpPr>
        <p:spPr>
          <a:xfrm flipH="1" flipV="1">
            <a:off x="2743200" y="5140914"/>
            <a:ext cx="3811191" cy="354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84890C-6CDE-41C9-A8AB-094C71F18B26}"/>
              </a:ext>
            </a:extLst>
          </p:cNvPr>
          <p:cNvCxnSpPr>
            <a:cxnSpLocks/>
          </p:cNvCxnSpPr>
          <p:nvPr/>
        </p:nvCxnSpPr>
        <p:spPr>
          <a:xfrm flipV="1">
            <a:off x="6554390" y="5140914"/>
            <a:ext cx="0" cy="137160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>
            <a:extLst>
              <a:ext uri="{FF2B5EF4-FFF2-40B4-BE49-F238E27FC236}">
                <a16:creationId xmlns:a16="http://schemas.microsoft.com/office/drawing/2014/main" id="{22D19788-D6FD-4AAB-AB60-164DD6D654E1}"/>
              </a:ext>
            </a:extLst>
          </p:cNvPr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3084" y="1766753"/>
            <a:ext cx="6934200" cy="204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8E9B90-CE73-4A4A-A75D-C4665639BF79}"/>
                  </a:ext>
                </a:extLst>
              </p:cNvPr>
              <p:cNvSpPr txBox="1"/>
              <p:nvPr/>
            </p:nvSpPr>
            <p:spPr>
              <a:xfrm>
                <a:off x="3276601" y="1943113"/>
                <a:ext cx="2216371" cy="38326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</a:rPr>
                        <m:t>𝑃</m:t>
                      </m:r>
                      <m:r>
                        <a:rPr lang="en-US" i="1" dirty="0">
                          <a:latin typeface="Cambria Math"/>
                        </a:rPr>
                        <m:t>(−1.2 ≤ </m:t>
                      </m:r>
                      <m:r>
                        <a:rPr lang="en-US" i="1" dirty="0">
                          <a:latin typeface="Cambria Math"/>
                        </a:rPr>
                        <m:t>𝑋</m:t>
                      </m:r>
                      <m:r>
                        <a:rPr lang="en-US" i="1" dirty="0">
                          <a:latin typeface="Cambria Math"/>
                        </a:rPr>
                        <m:t>≤ 0.6)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8E9B90-CE73-4A4A-A75D-C4665639B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1" y="1943113"/>
                <a:ext cx="2216371" cy="383265"/>
              </a:xfrm>
              <a:prstGeom prst="rect">
                <a:avLst/>
              </a:prstGeom>
              <a:blipFill>
                <a:blip r:embed="rId6"/>
                <a:stretch>
                  <a:fillRect r="-571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4D5BB8-0717-4C89-853E-C2AF44A6938B}"/>
              </a:ext>
            </a:extLst>
          </p:cNvPr>
          <p:cNvCxnSpPr>
            <a:cxnSpLocks/>
          </p:cNvCxnSpPr>
          <p:nvPr/>
        </p:nvCxnSpPr>
        <p:spPr>
          <a:xfrm>
            <a:off x="4970677" y="2414230"/>
            <a:ext cx="269446" cy="5744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1ECF53-1E05-4BE0-B7A8-375F962E4427}"/>
                  </a:ext>
                </a:extLst>
              </p:cNvPr>
              <p:cNvSpPr txBox="1"/>
              <p:nvPr/>
            </p:nvSpPr>
            <p:spPr>
              <a:xfrm>
                <a:off x="5105401" y="1935351"/>
                <a:ext cx="4071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/>
                          <a:ea typeface="Cambria Math" pitchFamily="18" charset="0"/>
                        </a:rPr>
                        <m:t>= </m:t>
                      </m:r>
                      <m:r>
                        <a:rPr lang="en-US" i="1" dirty="0">
                          <a:latin typeface="Cambria Math"/>
                          <a:ea typeface="Cambria Math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/>
                          <a:ea typeface="Cambria Math" pitchFamily="18" charset="0"/>
                        </a:rPr>
                        <m:t>(</m:t>
                      </m:r>
                      <m:r>
                        <a:rPr lang="en-US" i="1" dirty="0">
                          <a:latin typeface="Cambria Math"/>
                          <a:ea typeface="Cambria Math" pitchFamily="18" charset="0"/>
                        </a:rPr>
                        <m:t>𝑋</m:t>
                      </m:r>
                      <m:r>
                        <a:rPr lang="en-US" i="1" dirty="0">
                          <a:latin typeface="Cambria Math"/>
                          <a:ea typeface="Cambria Math" pitchFamily="18" charset="0"/>
                        </a:rPr>
                        <m:t>≤ 0.6) − </m:t>
                      </m:r>
                      <m:r>
                        <a:rPr lang="en-US" i="1" dirty="0">
                          <a:latin typeface="Cambria Math"/>
                          <a:ea typeface="Cambria Math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/>
                          <a:ea typeface="Cambria Math" pitchFamily="18" charset="0"/>
                        </a:rPr>
                        <m:t>(</m:t>
                      </m:r>
                      <m:r>
                        <a:rPr lang="en-US" i="1" dirty="0">
                          <a:latin typeface="Cambria Math"/>
                          <a:ea typeface="Cambria Math" pitchFamily="18" charset="0"/>
                        </a:rPr>
                        <m:t>𝑋</m:t>
                      </m:r>
                      <m:r>
                        <a:rPr lang="en-US" i="1" dirty="0">
                          <a:latin typeface="Cambria Math"/>
                          <a:ea typeface="Cambria Math" pitchFamily="18" charset="0"/>
                        </a:rPr>
                        <m:t>≤ −1.2) </m:t>
                      </m:r>
                    </m:oMath>
                  </m:oMathPara>
                </a14:m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1ECF53-1E05-4BE0-B7A8-375F962E4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1" y="1935351"/>
                <a:ext cx="4071015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603C40-9567-43F8-8EF1-516177227AB7}"/>
              </a:ext>
            </a:extLst>
          </p:cNvPr>
          <p:cNvCxnSpPr>
            <a:cxnSpLocks/>
          </p:cNvCxnSpPr>
          <p:nvPr/>
        </p:nvCxnSpPr>
        <p:spPr>
          <a:xfrm flipV="1">
            <a:off x="4724400" y="6321056"/>
            <a:ext cx="0" cy="18593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549E7C-A363-4415-9883-6FF6DAE33B39}"/>
              </a:ext>
            </a:extLst>
          </p:cNvPr>
          <p:cNvCxnSpPr>
            <a:cxnSpLocks/>
          </p:cNvCxnSpPr>
          <p:nvPr/>
        </p:nvCxnSpPr>
        <p:spPr>
          <a:xfrm flipH="1">
            <a:off x="2767584" y="6321056"/>
            <a:ext cx="1993392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Brace 5">
            <a:extLst>
              <a:ext uri="{FF2B5EF4-FFF2-40B4-BE49-F238E27FC236}">
                <a16:creationId xmlns:a16="http://schemas.microsoft.com/office/drawing/2014/main" id="{9222D322-6095-4797-A9DA-60E866D8B6F0}"/>
              </a:ext>
            </a:extLst>
          </p:cNvPr>
          <p:cNvSpPr/>
          <p:nvPr/>
        </p:nvSpPr>
        <p:spPr>
          <a:xfrm rot="10800000">
            <a:off x="2133600" y="5138928"/>
            <a:ext cx="242823" cy="1182128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C3ADC57-5BC7-423C-BFB0-A70E6935397E}"/>
              </a:ext>
            </a:extLst>
          </p:cNvPr>
          <p:cNvCxnSpPr>
            <a:cxnSpLocks/>
          </p:cNvCxnSpPr>
          <p:nvPr/>
        </p:nvCxnSpPr>
        <p:spPr>
          <a:xfrm flipH="1">
            <a:off x="2185432" y="2414230"/>
            <a:ext cx="1091168" cy="268197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38659BB-FAF4-447D-986F-855739AA8FF5}"/>
              </a:ext>
            </a:extLst>
          </p:cNvPr>
          <p:cNvSpPr txBox="1"/>
          <p:nvPr/>
        </p:nvSpPr>
        <p:spPr>
          <a:xfrm>
            <a:off x="6232425" y="6454555"/>
            <a:ext cx="643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0.6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2B3EB1-7268-4A82-9E3F-CC707B6C352C}"/>
              </a:ext>
            </a:extLst>
          </p:cNvPr>
          <p:cNvSpPr txBox="1"/>
          <p:nvPr/>
        </p:nvSpPr>
        <p:spPr>
          <a:xfrm>
            <a:off x="4439011" y="6449959"/>
            <a:ext cx="643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-1.2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829A88-0353-4639-992D-975CD1D783C3}"/>
              </a:ext>
            </a:extLst>
          </p:cNvPr>
          <p:cNvSpPr txBox="1"/>
          <p:nvPr/>
        </p:nvSpPr>
        <p:spPr>
          <a:xfrm>
            <a:off x="6232426" y="3610088"/>
            <a:ext cx="643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0.6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E71FEF-058D-4BD8-8415-79F1F3327790}"/>
              </a:ext>
            </a:extLst>
          </p:cNvPr>
          <p:cNvSpPr txBox="1"/>
          <p:nvPr/>
        </p:nvSpPr>
        <p:spPr>
          <a:xfrm>
            <a:off x="4515211" y="3605689"/>
            <a:ext cx="643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-1.2</a:t>
            </a:r>
            <a:endParaRPr 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DC7CE5-92C4-45E0-8823-EE83CB3898E2}"/>
                  </a:ext>
                </a:extLst>
              </p:cNvPr>
              <p:cNvSpPr txBox="1"/>
              <p:nvPr/>
            </p:nvSpPr>
            <p:spPr>
              <a:xfrm>
                <a:off x="2620530" y="4718006"/>
                <a:ext cx="1753855" cy="415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≤0.6)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DC7CE5-92C4-45E0-8823-EE83CB389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530" y="4718006"/>
                <a:ext cx="1753855" cy="415411"/>
              </a:xfrm>
              <a:prstGeom prst="rect">
                <a:avLst/>
              </a:prstGeom>
              <a:blipFill>
                <a:blip r:embed="rId8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6D3EBE0-33FF-4D23-899A-E5471CDD97D0}"/>
                  </a:ext>
                </a:extLst>
              </p:cNvPr>
              <p:cNvSpPr txBox="1"/>
              <p:nvPr/>
            </p:nvSpPr>
            <p:spPr>
              <a:xfrm>
                <a:off x="2661814" y="5914365"/>
                <a:ext cx="1753855" cy="415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≤−1.2)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6D3EBE0-33FF-4D23-899A-E5471CDD9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814" y="5914365"/>
                <a:ext cx="1753855" cy="415411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430B4EEE-0F0B-01C1-74F7-032765DEC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 anchor="t"/>
          <a:lstStyle/>
          <a:p>
            <a:r>
              <a:rPr lang="en-US" dirty="0"/>
              <a:t>Continuous 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246489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/>
      <p:bldP spid="2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561E0-3D3F-1B1B-846E-9714950A3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D9FA-6851-D3FC-E01E-1400A8368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 anchor="t"/>
          <a:lstStyle/>
          <a:p>
            <a:r>
              <a:rPr lang="en-US" dirty="0"/>
              <a:t>Measures of Location: Example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57C6DB-0F37-CF86-3D6F-BC60A47FA7DD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5156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Q. Where is most of the data?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98B2EE5-0B5A-49CB-7967-9734AB9A8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005534"/>
            <a:ext cx="233120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+mj-lt"/>
              </a:rPr>
              <a:t>Mode:      </a:t>
            </a:r>
            <a:r>
              <a:rPr lang="en-US" sz="2400" b="1" dirty="0">
                <a:latin typeface="+mj-lt"/>
              </a:rPr>
              <a:t>?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+mj-lt"/>
              </a:rPr>
              <a:t>Median:   </a:t>
            </a:r>
            <a:r>
              <a:rPr lang="en-US" sz="2400" b="1" dirty="0">
                <a:latin typeface="+mj-lt"/>
              </a:rPr>
              <a:t>?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+mj-lt"/>
              </a:rPr>
              <a:t>Mean:      </a:t>
            </a:r>
            <a:r>
              <a:rPr lang="en-US" sz="2400" b="1" dirty="0">
                <a:latin typeface="+mj-lt"/>
              </a:rPr>
              <a:t>?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8F41EDDB-C2A5-27D8-CDB4-57BF0D526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180" y="3005534"/>
            <a:ext cx="316841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5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BB12214B-5FD6-03ED-5A23-514000103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180" y="3559531"/>
            <a:ext cx="316841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5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418D800-D8BD-FEE9-D5DB-C02AE62A897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592377"/>
            <a:ext cx="10515600" cy="4616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Data on customer ratings for Pittsburgh public transit in December 2017.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2EF080-16E5-581D-C9B4-33ABA8DE8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503" y="2289175"/>
            <a:ext cx="8286498" cy="45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3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38199" y="1286360"/>
                <a:ext cx="10839773" cy="5091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All the concepts and rules for discrete random variables apply to continuous random variables.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Expected value: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Variance: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10213F"/>
                            </a:solidFill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solidFill>
                              <a:srgbClr val="10213F"/>
                            </a:solidFill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10213F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>
                  <a:solidFill>
                    <a:srgbClr val="10213F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Standard deviation:</a:t>
                </a:r>
                <a:r>
                  <a:rPr lang="el-GR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65760" lvl="1" indent="0">
                  <a:buNone/>
                </a:pPr>
                <a:endParaRPr lang="en-US" dirty="0"/>
              </a:p>
              <a:p>
                <a:pPr marL="0" indent="-91440">
                  <a:buNone/>
                </a:pPr>
                <a:r>
                  <a:rPr lang="en-US" sz="2400" dirty="0"/>
                  <a:t>Continuous Random Variable: numerical valued outcomes, can not list all possible values it may take</a:t>
                </a:r>
              </a:p>
              <a:p>
                <a:pPr marL="365760" lvl="1" indent="0">
                  <a:buNone/>
                </a:pPr>
                <a:endParaRPr lang="en-US" dirty="0"/>
              </a:p>
              <a:p>
                <a:endParaRPr lang="en-US" sz="2400" dirty="0">
                  <a:latin typeface="Perpetua" panose="02020502060401020303" pitchFamily="18" charset="0"/>
                </a:endParaRPr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solidFill>
                    <a:srgbClr val="10213F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38199" y="1286360"/>
                <a:ext cx="10839773" cy="5091194"/>
              </a:xfrm>
              <a:blipFill>
                <a:blip r:embed="rId3"/>
                <a:stretch>
                  <a:fillRect l="-819" t="-1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FE2C73B-0BF3-4BC2-9443-39601919C37E}"/>
              </a:ext>
            </a:extLst>
          </p:cNvPr>
          <p:cNvSpPr txBox="1"/>
          <p:nvPr/>
        </p:nvSpPr>
        <p:spPr>
          <a:xfrm>
            <a:off x="5766661" y="2533928"/>
            <a:ext cx="5587139" cy="461665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“center” of the distribution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E4F330-5B45-4A0D-BF04-FC76497571C8}"/>
              </a:ext>
            </a:extLst>
          </p:cNvPr>
          <p:cNvSpPr txBox="1"/>
          <p:nvPr/>
        </p:nvSpPr>
        <p:spPr>
          <a:xfrm>
            <a:off x="5766661" y="3862408"/>
            <a:ext cx="3024264" cy="830997"/>
          </a:xfrm>
          <a:prstGeom prst="rect">
            <a:avLst/>
          </a:prstGeom>
          <a:solidFill>
            <a:srgbClr val="00B050">
              <a:alpha val="15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measure the dispersion</a:t>
            </a:r>
          </a:p>
          <a:p>
            <a:r>
              <a:rPr lang="en-US" sz="2400" dirty="0">
                <a:latin typeface="+mj-lt"/>
              </a:rPr>
              <a:t>of the distribution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0215C8-30FF-4AB7-9F28-47257A723422}"/>
              </a:ext>
            </a:extLst>
          </p:cNvPr>
          <p:cNvCxnSpPr>
            <a:cxnSpLocks/>
          </p:cNvCxnSpPr>
          <p:nvPr/>
        </p:nvCxnSpPr>
        <p:spPr>
          <a:xfrm>
            <a:off x="4519048" y="2761335"/>
            <a:ext cx="1084881" cy="2778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C2065C-8CFD-429D-9033-6561E7D7AC02}"/>
              </a:ext>
            </a:extLst>
          </p:cNvPr>
          <p:cNvCxnSpPr>
            <a:cxnSpLocks/>
          </p:cNvCxnSpPr>
          <p:nvPr/>
        </p:nvCxnSpPr>
        <p:spPr>
          <a:xfrm>
            <a:off x="4519048" y="3719593"/>
            <a:ext cx="937829" cy="207697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5263FD-EE60-4EEB-B3CE-6318DF596590}"/>
              </a:ext>
            </a:extLst>
          </p:cNvPr>
          <p:cNvCxnSpPr>
            <a:cxnSpLocks/>
          </p:cNvCxnSpPr>
          <p:nvPr/>
        </p:nvCxnSpPr>
        <p:spPr>
          <a:xfrm>
            <a:off x="4519048" y="4656670"/>
            <a:ext cx="937829" cy="0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141F4F57-A065-98D4-505C-BDAD7541A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 anchor="t"/>
          <a:lstStyle/>
          <a:p>
            <a:r>
              <a:rPr lang="en-US" dirty="0"/>
              <a:t>Continuous 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16406232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38200" y="1676400"/>
                <a:ext cx="10515600" cy="4298197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rgbClr val="10213F"/>
                    </a:solidFill>
                    <a:latin typeface="+mj-lt"/>
                  </a:rPr>
                  <a:t>If random variable Y is a linear function of random variable X, 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10213F"/>
                  </a:solidFill>
                  <a:latin typeface="+mj-lt"/>
                </a:endParaRPr>
              </a:p>
              <a:p>
                <a:pPr lvl="1"/>
                <a:r>
                  <a:rPr lang="en-US" dirty="0">
                    <a:solidFill>
                      <a:srgbClr val="10213F"/>
                    </a:solidFill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+mj-lt"/>
                  </a:rPr>
                  <a:t>, then the expected value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lvl="1"/>
                <a:endParaRPr lang="en-US" dirty="0">
                  <a:solidFill>
                    <a:srgbClr val="10213F"/>
                  </a:solidFill>
                  <a:latin typeface="+mj-lt"/>
                </a:endParaRPr>
              </a:p>
              <a:p>
                <a:pPr lvl="1"/>
                <a:endParaRPr lang="en-US" dirty="0">
                  <a:solidFill>
                    <a:srgbClr val="10213F"/>
                  </a:solidFill>
                  <a:latin typeface="+mj-lt"/>
                </a:endParaRPr>
              </a:p>
              <a:p>
                <a:pPr lvl="1"/>
                <a:endParaRPr lang="en-US" dirty="0">
                  <a:solidFill>
                    <a:srgbClr val="10213F"/>
                  </a:solidFill>
                  <a:latin typeface="+mj-lt"/>
                </a:endParaRPr>
              </a:p>
              <a:p>
                <a:pPr lvl="1"/>
                <a:r>
                  <a:rPr lang="en-US" dirty="0">
                    <a:solidFill>
                      <a:srgbClr val="10213F"/>
                    </a:solidFill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10213F"/>
                    </a:solidFill>
                    <a:latin typeface="+mj-lt"/>
                  </a:rPr>
                  <a:t> then the expected value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>
                    <a:solidFill>
                      <a:srgbClr val="10213F"/>
                    </a:solidFill>
                    <a:latin typeface="+mj-lt"/>
                  </a:rPr>
                  <a:t>:</a:t>
                </a:r>
                <a:endParaRPr lang="en-US" sz="24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10213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38200" y="1676400"/>
                <a:ext cx="10515600" cy="4298197"/>
              </a:xfrm>
              <a:blipFill>
                <a:blip r:embed="rId3"/>
                <a:stretch>
                  <a:fillRect l="-844" t="-2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73C807-8074-4B42-8837-FDE9C4B89F0C}"/>
                  </a:ext>
                </a:extLst>
              </p:cNvPr>
              <p:cNvSpPr txBox="1"/>
              <p:nvPr/>
            </p:nvSpPr>
            <p:spPr>
              <a:xfrm>
                <a:off x="4686300" y="3116075"/>
                <a:ext cx="28193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10213F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solidFill>
                          <a:srgbClr val="10213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10213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>
                        <a:solidFill>
                          <a:srgbClr val="10213F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400" dirty="0">
                    <a:solidFill>
                      <a:srgbClr val="10213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10213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rgbClr val="10213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i="1">
                        <a:solidFill>
                          <a:srgbClr val="10213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solidFill>
                          <a:srgbClr val="10213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10213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solidFill>
                          <a:srgbClr val="10213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10213F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73C807-8074-4B42-8837-FDE9C4B89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300" y="3116075"/>
                <a:ext cx="2819399" cy="461665"/>
              </a:xfrm>
              <a:prstGeom prst="rect">
                <a:avLst/>
              </a:prstGeom>
              <a:blipFill>
                <a:blip r:embed="rId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6608F2-99E4-4BD4-87CF-80540B265B0C}"/>
                  </a:ext>
                </a:extLst>
              </p:cNvPr>
              <p:cNvSpPr txBox="1"/>
              <p:nvPr/>
            </p:nvSpPr>
            <p:spPr>
              <a:xfrm>
                <a:off x="4686300" y="4545336"/>
                <a:ext cx="281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10213F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solidFill>
                          <a:srgbClr val="10213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10213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>
                        <a:solidFill>
                          <a:srgbClr val="10213F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400" dirty="0">
                    <a:solidFill>
                      <a:srgbClr val="10213F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10213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rgbClr val="10213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i="1">
                        <a:solidFill>
                          <a:srgbClr val="10213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i="1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i="1">
                        <a:solidFill>
                          <a:srgbClr val="10213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10213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400" dirty="0">
                  <a:solidFill>
                    <a:srgbClr val="10213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6608F2-99E4-4BD4-87CF-80540B265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300" y="4545336"/>
                <a:ext cx="2819400" cy="461665"/>
              </a:xfrm>
              <a:prstGeom prst="rect">
                <a:avLst/>
              </a:prstGeom>
              <a:blipFill>
                <a:blip r:embed="rId5"/>
                <a:stretch>
                  <a:fillRect l="-450" r="-450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6433E6F2-D475-0886-8926-7EE32CAEF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 anchor="t"/>
          <a:lstStyle/>
          <a:p>
            <a:r>
              <a:rPr lang="en-US" altLang="en-US" sz="4400" dirty="0"/>
              <a:t>Linear Combinations of R.V.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2708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14959-E145-DCDA-8840-81352A3AD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8A8D26A-63AB-611A-4AF2-2D69645D72C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38200" y="1676400"/>
                <a:ext cx="10515600" cy="4298197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rgbClr val="10213F"/>
                    </a:solidFill>
                    <a:latin typeface="+mj-lt"/>
                  </a:rPr>
                  <a:t>If random variable Y is a linear function of random variable X, 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10213F"/>
                  </a:solidFill>
                  <a:latin typeface="+mj-lt"/>
                </a:endParaRPr>
              </a:p>
              <a:p>
                <a:pPr lvl="1"/>
                <a:r>
                  <a:rPr lang="en-US" dirty="0">
                    <a:solidFill>
                      <a:srgbClr val="10213F"/>
                    </a:solidFill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latin typeface="+mj-lt"/>
                  </a:rPr>
                  <a:t>, then the expected value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lvl="1"/>
                <a:endParaRPr lang="en-US" dirty="0">
                  <a:solidFill>
                    <a:srgbClr val="10213F"/>
                  </a:solidFill>
                  <a:latin typeface="+mj-lt"/>
                </a:endParaRPr>
              </a:p>
              <a:p>
                <a:pPr lvl="1"/>
                <a:endParaRPr lang="en-US" dirty="0">
                  <a:solidFill>
                    <a:srgbClr val="10213F"/>
                  </a:solidFill>
                  <a:latin typeface="+mj-lt"/>
                </a:endParaRPr>
              </a:p>
              <a:p>
                <a:pPr lvl="1"/>
                <a:endParaRPr lang="en-US" dirty="0">
                  <a:solidFill>
                    <a:srgbClr val="10213F"/>
                  </a:solidFill>
                  <a:latin typeface="+mj-lt"/>
                </a:endParaRPr>
              </a:p>
              <a:p>
                <a:pPr lvl="1"/>
                <a:r>
                  <a:rPr lang="en-US" dirty="0">
                    <a:solidFill>
                      <a:srgbClr val="10213F"/>
                    </a:solidFill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10213F"/>
                    </a:solidFill>
                    <a:latin typeface="+mj-lt"/>
                  </a:rPr>
                  <a:t> then the expected value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>
                    <a:solidFill>
                      <a:srgbClr val="10213F"/>
                    </a:solidFill>
                    <a:latin typeface="+mj-lt"/>
                  </a:rPr>
                  <a:t>:</a:t>
                </a:r>
                <a:endParaRPr lang="en-US" sz="24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10213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8A8D26A-63AB-611A-4AF2-2D69645D72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38200" y="1676400"/>
                <a:ext cx="10515600" cy="4298197"/>
              </a:xfrm>
              <a:blipFill>
                <a:blip r:embed="rId3"/>
                <a:stretch>
                  <a:fillRect l="-844" t="-2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B977A9-E9AD-782C-DB37-CF891016161B}"/>
                  </a:ext>
                </a:extLst>
              </p:cNvPr>
              <p:cNvSpPr txBox="1"/>
              <p:nvPr/>
            </p:nvSpPr>
            <p:spPr>
              <a:xfrm>
                <a:off x="4090582" y="3118237"/>
                <a:ext cx="40108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10213F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rgbClr val="10213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10213F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solidFill>
                            <a:srgbClr val="10213F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 smtClean="0">
                          <a:solidFill>
                            <a:srgbClr val="10213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solidFill>
                            <a:srgbClr val="10213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solidFill>
                            <a:srgbClr val="10213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10213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10213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solidFill>
                            <a:srgbClr val="10213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10213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solidFill>
                            <a:srgbClr val="10213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solidFill>
                            <a:srgbClr val="10213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rgbClr val="10213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10213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solidFill>
                            <a:srgbClr val="10213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10213F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B977A9-E9AD-782C-DB37-CF8910161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582" y="3118237"/>
                <a:ext cx="4010831" cy="461665"/>
              </a:xfrm>
              <a:prstGeom prst="rect">
                <a:avLst/>
              </a:prstGeom>
              <a:blipFill>
                <a:blip r:embed="rId4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DF1054-4B8E-D967-BDF4-251C22E4CD92}"/>
                  </a:ext>
                </a:extLst>
              </p:cNvPr>
              <p:cNvSpPr txBox="1"/>
              <p:nvPr/>
            </p:nvSpPr>
            <p:spPr>
              <a:xfrm>
                <a:off x="3983386" y="4546417"/>
                <a:ext cx="42252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10213F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smtClean="0">
                        <a:solidFill>
                          <a:srgbClr val="10213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solidFill>
                          <a:srgbClr val="10213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 smtClean="0">
                        <a:solidFill>
                          <a:srgbClr val="10213F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400" dirty="0">
                    <a:solidFill>
                      <a:srgbClr val="10213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10213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rgbClr val="10213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i="1">
                        <a:solidFill>
                          <a:srgbClr val="10213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i="1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i="1">
                        <a:solidFill>
                          <a:srgbClr val="10213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10213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solidFill>
                          <a:srgbClr val="10213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i="1">
                        <a:solidFill>
                          <a:srgbClr val="10213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i="1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10213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2400" i="1">
                        <a:solidFill>
                          <a:srgbClr val="10213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10213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400" dirty="0">
                  <a:solidFill>
                    <a:srgbClr val="10213F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DF1054-4B8E-D967-BDF4-251C22E4C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386" y="4546417"/>
                <a:ext cx="4225225" cy="461665"/>
              </a:xfrm>
              <a:prstGeom prst="rect">
                <a:avLst/>
              </a:prstGeom>
              <a:blipFill>
                <a:blip r:embed="rId5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C01237F2-3A76-106D-82C0-E0C8AB9C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 anchor="t"/>
          <a:lstStyle/>
          <a:p>
            <a:r>
              <a:rPr lang="en-US" altLang="en-US" sz="4400" dirty="0"/>
              <a:t>Linear Combinations of R.V.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3200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31F00-F8F4-B930-BADA-758C5AEE2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5AD65DA-1CD6-1E81-C8D3-75D59CBA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 anchor="t"/>
          <a:lstStyle/>
          <a:p>
            <a:r>
              <a:rPr lang="en-US" altLang="en-US" sz="4400" dirty="0"/>
              <a:t>But how do we learn about the population?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F0E2FE-D8DA-3831-1695-772E629215E5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5156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Q. What can we say about the heights of all US residents?</a:t>
            </a:r>
          </a:p>
        </p:txBody>
      </p:sp>
      <p:sp>
        <p:nvSpPr>
          <p:cNvPr id="8" name="AutoShape 297">
            <a:extLst>
              <a:ext uri="{FF2B5EF4-FFF2-40B4-BE49-F238E27FC236}">
                <a16:creationId xmlns:a16="http://schemas.microsoft.com/office/drawing/2014/main" id="{5718A6FA-5C76-5B64-FFD2-6ECF64F4B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00" y="4857750"/>
            <a:ext cx="114300" cy="114300"/>
          </a:xfrm>
          <a:prstGeom prst="star4">
            <a:avLst>
              <a:gd name="adj" fmla="val 12500"/>
            </a:avLst>
          </a:prstGeom>
          <a:solidFill>
            <a:srgbClr val="008000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350"/>
          </a:p>
        </p:txBody>
      </p:sp>
      <p:sp>
        <p:nvSpPr>
          <p:cNvPr id="9" name="Oval 287">
            <a:extLst>
              <a:ext uri="{FF2B5EF4-FFF2-40B4-BE49-F238E27FC236}">
                <a16:creationId xmlns:a16="http://schemas.microsoft.com/office/drawing/2014/main" id="{FD9D62F6-1E2D-278A-D8EB-79A3846BB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0615" y="1828800"/>
            <a:ext cx="2057400" cy="34861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" name="Text Box 329">
            <a:extLst>
              <a:ext uri="{FF2B5EF4-FFF2-40B4-BE49-F238E27FC236}">
                <a16:creationId xmlns:a16="http://schemas.microsoft.com/office/drawing/2014/main" id="{423BEAF8-5982-759C-F791-58A31627B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430" y="5486400"/>
            <a:ext cx="197048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1" name="Line 327">
            <a:extLst>
              <a:ext uri="{FF2B5EF4-FFF2-40B4-BE49-F238E27FC236}">
                <a16:creationId xmlns:a16="http://schemas.microsoft.com/office/drawing/2014/main" id="{C71509E0-EFF8-0B34-CEBD-4CD0317F5F6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93564" y="6018789"/>
            <a:ext cx="1338350" cy="82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050"/>
          </a:p>
        </p:txBody>
      </p:sp>
      <p:sp>
        <p:nvSpPr>
          <p:cNvPr id="12" name="Text Box 333">
            <a:extLst>
              <a:ext uri="{FF2B5EF4-FFF2-40B4-BE49-F238E27FC236}">
                <a16:creationId xmlns:a16="http://schemas.microsoft.com/office/drawing/2014/main" id="{0A4795F0-9B6D-BF4B-CC90-513FC1892249}"/>
              </a:ext>
            </a:extLst>
          </p:cNvPr>
          <p:cNvSpPr txBox="1">
            <a:spLocks noChangeArrowheads="1"/>
          </p:cNvSpPr>
          <p:nvPr/>
        </p:nvSpPr>
        <p:spPr bwMode="auto">
          <a:xfrm rot="21588116">
            <a:off x="5493007" y="5524569"/>
            <a:ext cx="1765697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/>
              <a:t>Inference</a:t>
            </a:r>
          </a:p>
        </p:txBody>
      </p:sp>
      <p:sp>
        <p:nvSpPr>
          <p:cNvPr id="13" name="Line 331">
            <a:extLst>
              <a:ext uri="{FF2B5EF4-FFF2-40B4-BE49-F238E27FC236}">
                <a16:creationId xmlns:a16="http://schemas.microsoft.com/office/drawing/2014/main" id="{FFD1E452-9E04-6C5B-1B6F-EBC305FE9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0496" y="2160029"/>
            <a:ext cx="2084781" cy="46671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050"/>
          </a:p>
        </p:txBody>
      </p:sp>
      <p:sp>
        <p:nvSpPr>
          <p:cNvPr id="14" name="Text Box 332">
            <a:extLst>
              <a:ext uri="{FF2B5EF4-FFF2-40B4-BE49-F238E27FC236}">
                <a16:creationId xmlns:a16="http://schemas.microsoft.com/office/drawing/2014/main" id="{7B856BC0-F676-ECF3-EA2B-DB9E778C3097}"/>
              </a:ext>
            </a:extLst>
          </p:cNvPr>
          <p:cNvSpPr txBox="1">
            <a:spLocks noChangeArrowheads="1"/>
          </p:cNvSpPr>
          <p:nvPr/>
        </p:nvSpPr>
        <p:spPr bwMode="auto">
          <a:xfrm rot="621609">
            <a:off x="5855081" y="1886437"/>
            <a:ext cx="176569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Sampling</a:t>
            </a:r>
          </a:p>
        </p:txBody>
      </p:sp>
      <p:grpSp>
        <p:nvGrpSpPr>
          <p:cNvPr id="15" name="Group 344">
            <a:extLst>
              <a:ext uri="{FF2B5EF4-FFF2-40B4-BE49-F238E27FC236}">
                <a16:creationId xmlns:a16="http://schemas.microsoft.com/office/drawing/2014/main" id="{58F980B4-D9CA-EAE7-B9A0-A353EEE6744A}"/>
              </a:ext>
            </a:extLst>
          </p:cNvPr>
          <p:cNvGrpSpPr>
            <a:grpSpLocks/>
          </p:cNvGrpSpPr>
          <p:nvPr/>
        </p:nvGrpSpPr>
        <p:grpSpPr bwMode="auto">
          <a:xfrm>
            <a:off x="4006367" y="2057400"/>
            <a:ext cx="1627585" cy="3086100"/>
            <a:chOff x="1008" y="1008"/>
            <a:chExt cx="1367" cy="2592"/>
          </a:xfrm>
        </p:grpSpPr>
        <p:sp>
          <p:nvSpPr>
            <p:cNvPr id="16" name="Oval 345">
              <a:extLst>
                <a:ext uri="{FF2B5EF4-FFF2-40B4-BE49-F238E27FC236}">
                  <a16:creationId xmlns:a16="http://schemas.microsoft.com/office/drawing/2014/main" id="{1C392EE5-73A1-B590-6C5A-36067B11B17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0" y="230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8" name="Oval 346">
              <a:extLst>
                <a:ext uri="{FF2B5EF4-FFF2-40B4-BE49-F238E27FC236}">
                  <a16:creationId xmlns:a16="http://schemas.microsoft.com/office/drawing/2014/main" id="{17278E9B-55AF-9962-1C64-FFDF9F11D2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259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9" name="Oval 347">
              <a:extLst>
                <a:ext uri="{FF2B5EF4-FFF2-40B4-BE49-F238E27FC236}">
                  <a16:creationId xmlns:a16="http://schemas.microsoft.com/office/drawing/2014/main" id="{5314DAC4-A78C-1D25-D701-F45F43679F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254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0" name="Oval 348">
              <a:extLst>
                <a:ext uri="{FF2B5EF4-FFF2-40B4-BE49-F238E27FC236}">
                  <a16:creationId xmlns:a16="http://schemas.microsoft.com/office/drawing/2014/main" id="{26254C7C-2E67-4340-CEB2-ED2D1AC4091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2" y="264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1" name="Oval 349">
              <a:extLst>
                <a:ext uri="{FF2B5EF4-FFF2-40B4-BE49-F238E27FC236}">
                  <a16:creationId xmlns:a16="http://schemas.microsoft.com/office/drawing/2014/main" id="{4F171A73-493B-4A12-FB5C-1A0B605C419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278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2" name="Oval 350">
              <a:extLst>
                <a:ext uri="{FF2B5EF4-FFF2-40B4-BE49-F238E27FC236}">
                  <a16:creationId xmlns:a16="http://schemas.microsoft.com/office/drawing/2014/main" id="{8D8EC5C2-E134-B5E2-5DB9-A6F7387C33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32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3" name="Oval 351">
              <a:extLst>
                <a:ext uri="{FF2B5EF4-FFF2-40B4-BE49-F238E27FC236}">
                  <a16:creationId xmlns:a16="http://schemas.microsoft.com/office/drawing/2014/main" id="{1053A2B7-D73B-6700-2C0E-D0A162DC2F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16" y="297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4" name="Oval 352">
              <a:extLst>
                <a:ext uri="{FF2B5EF4-FFF2-40B4-BE49-F238E27FC236}">
                  <a16:creationId xmlns:a16="http://schemas.microsoft.com/office/drawing/2014/main" id="{BB5BF5A6-4938-BB1E-CD4E-277E27BD71B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0" y="249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5" name="Oval 353">
              <a:extLst>
                <a:ext uri="{FF2B5EF4-FFF2-40B4-BE49-F238E27FC236}">
                  <a16:creationId xmlns:a16="http://schemas.microsoft.com/office/drawing/2014/main" id="{E411A666-FC55-97F4-7560-FC9B4E1FE6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331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6" name="Oval 354">
              <a:extLst>
                <a:ext uri="{FF2B5EF4-FFF2-40B4-BE49-F238E27FC236}">
                  <a16:creationId xmlns:a16="http://schemas.microsoft.com/office/drawing/2014/main" id="{D09E2597-3F48-B524-D3F1-52DA2C90CA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84" y="148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7" name="Oval 355">
              <a:extLst>
                <a:ext uri="{FF2B5EF4-FFF2-40B4-BE49-F238E27FC236}">
                  <a16:creationId xmlns:a16="http://schemas.microsoft.com/office/drawing/2014/main" id="{75E8BB75-33E5-7699-8AB4-4690B958C50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168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" name="Oval 356">
              <a:extLst>
                <a:ext uri="{FF2B5EF4-FFF2-40B4-BE49-F238E27FC236}">
                  <a16:creationId xmlns:a16="http://schemas.microsoft.com/office/drawing/2014/main" id="{FEC03C0A-88A3-C8A6-ADB8-6AC6CA502A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80" y="192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9" name="Oval 357">
              <a:extLst>
                <a:ext uri="{FF2B5EF4-FFF2-40B4-BE49-F238E27FC236}">
                  <a16:creationId xmlns:a16="http://schemas.microsoft.com/office/drawing/2014/main" id="{95E4857C-D2BA-1273-B327-1644065D1A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96" y="211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0" name="Oval 358">
              <a:extLst>
                <a:ext uri="{FF2B5EF4-FFF2-40B4-BE49-F238E27FC236}">
                  <a16:creationId xmlns:a16="http://schemas.microsoft.com/office/drawing/2014/main" id="{FE8EDF93-2540-3AAB-2822-5E3199E5C6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240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1" name="Oval 359">
              <a:extLst>
                <a:ext uri="{FF2B5EF4-FFF2-40B4-BE49-F238E27FC236}">
                  <a16:creationId xmlns:a16="http://schemas.microsoft.com/office/drawing/2014/main" id="{60BE9210-A8A4-335B-E425-FA3EFD3DC1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235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2" name="Oval 360">
              <a:extLst>
                <a:ext uri="{FF2B5EF4-FFF2-40B4-BE49-F238E27FC236}">
                  <a16:creationId xmlns:a16="http://schemas.microsoft.com/office/drawing/2014/main" id="{26536133-0D98-EB98-75AC-7CDFCF2361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" y="254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3" name="Oval 361">
              <a:extLst>
                <a:ext uri="{FF2B5EF4-FFF2-40B4-BE49-F238E27FC236}">
                  <a16:creationId xmlns:a16="http://schemas.microsoft.com/office/drawing/2014/main" id="{DF84B0D2-6C08-DF9C-2E47-FB04CF5B3F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80" y="249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4" name="Oval 362">
              <a:extLst>
                <a:ext uri="{FF2B5EF4-FFF2-40B4-BE49-F238E27FC236}">
                  <a16:creationId xmlns:a16="http://schemas.microsoft.com/office/drawing/2014/main" id="{3916E699-7A0F-721E-C001-FE06EBC62D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84" y="302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5" name="Oval 363">
              <a:extLst>
                <a:ext uri="{FF2B5EF4-FFF2-40B4-BE49-F238E27FC236}">
                  <a16:creationId xmlns:a16="http://schemas.microsoft.com/office/drawing/2014/main" id="{7B827EEE-B130-0A36-4C45-1B1F8CD025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72" y="278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6" name="Oval 364">
              <a:extLst>
                <a:ext uri="{FF2B5EF4-FFF2-40B4-BE49-F238E27FC236}">
                  <a16:creationId xmlns:a16="http://schemas.microsoft.com/office/drawing/2014/main" id="{1D1EF801-2861-CA10-6738-ACF3629252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16" y="230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7" name="Oval 365">
              <a:extLst>
                <a:ext uri="{FF2B5EF4-FFF2-40B4-BE49-F238E27FC236}">
                  <a16:creationId xmlns:a16="http://schemas.microsoft.com/office/drawing/2014/main" id="{85720218-B578-DAE1-219E-26A03887AD1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312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8" name="Oval 366">
              <a:extLst>
                <a:ext uri="{FF2B5EF4-FFF2-40B4-BE49-F238E27FC236}">
                  <a16:creationId xmlns:a16="http://schemas.microsoft.com/office/drawing/2014/main" id="{C8CA640C-DCA7-D8BE-3AD5-9DA1BDEE2E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0" y="129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9" name="Oval 367">
              <a:extLst>
                <a:ext uri="{FF2B5EF4-FFF2-40B4-BE49-F238E27FC236}">
                  <a16:creationId xmlns:a16="http://schemas.microsoft.com/office/drawing/2014/main" id="{9ABCE402-AF00-B496-92D7-2F32A4C788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148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40" name="Oval 368">
              <a:extLst>
                <a:ext uri="{FF2B5EF4-FFF2-40B4-BE49-F238E27FC236}">
                  <a16:creationId xmlns:a16="http://schemas.microsoft.com/office/drawing/2014/main" id="{56929AC2-6B12-6DA7-E39D-261B44DFF5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172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41" name="Oval 369">
              <a:extLst>
                <a:ext uri="{FF2B5EF4-FFF2-40B4-BE49-F238E27FC236}">
                  <a16:creationId xmlns:a16="http://schemas.microsoft.com/office/drawing/2014/main" id="{AF8613DD-0CA8-D54F-2B63-D4D7C6E7BB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42" name="Oval 370">
              <a:extLst>
                <a:ext uri="{FF2B5EF4-FFF2-40B4-BE49-F238E27FC236}">
                  <a16:creationId xmlns:a16="http://schemas.microsoft.com/office/drawing/2014/main" id="{3B262F29-CD2A-F40D-41F5-8693136FAE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230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43" name="Oval 371">
              <a:extLst>
                <a:ext uri="{FF2B5EF4-FFF2-40B4-BE49-F238E27FC236}">
                  <a16:creationId xmlns:a16="http://schemas.microsoft.com/office/drawing/2014/main" id="{A1165A1C-A177-824D-2096-322C842BD87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225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44" name="Oval 372">
              <a:extLst>
                <a:ext uri="{FF2B5EF4-FFF2-40B4-BE49-F238E27FC236}">
                  <a16:creationId xmlns:a16="http://schemas.microsoft.com/office/drawing/2014/main" id="{06FC4F9C-0A67-B514-B749-44E562959A5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48" y="235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45" name="Oval 373">
              <a:extLst>
                <a:ext uri="{FF2B5EF4-FFF2-40B4-BE49-F238E27FC236}">
                  <a16:creationId xmlns:a16="http://schemas.microsoft.com/office/drawing/2014/main" id="{96B922FD-F8A2-202D-F7CE-9AB2F6FC26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249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46" name="Oval 374">
              <a:extLst>
                <a:ext uri="{FF2B5EF4-FFF2-40B4-BE49-F238E27FC236}">
                  <a16:creationId xmlns:a16="http://schemas.microsoft.com/office/drawing/2014/main" id="{D5D339B0-0765-9F3A-9D1F-8C424D4623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292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47" name="Oval 375">
              <a:extLst>
                <a:ext uri="{FF2B5EF4-FFF2-40B4-BE49-F238E27FC236}">
                  <a16:creationId xmlns:a16="http://schemas.microsoft.com/office/drawing/2014/main" id="{892019C8-8FD7-9102-9585-0F9A26DD7A6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268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48" name="Oval 376">
              <a:extLst>
                <a:ext uri="{FF2B5EF4-FFF2-40B4-BE49-F238E27FC236}">
                  <a16:creationId xmlns:a16="http://schemas.microsoft.com/office/drawing/2014/main" id="{43901B5F-2DCE-2A24-64C4-A98937C0F3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56" y="220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49" name="Oval 377">
              <a:extLst>
                <a:ext uri="{FF2B5EF4-FFF2-40B4-BE49-F238E27FC236}">
                  <a16:creationId xmlns:a16="http://schemas.microsoft.com/office/drawing/2014/main" id="{CAEB23C7-48B8-FB53-8CC4-3377C7AE98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302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50" name="Oval 378">
              <a:extLst>
                <a:ext uri="{FF2B5EF4-FFF2-40B4-BE49-F238E27FC236}">
                  <a16:creationId xmlns:a16="http://schemas.microsoft.com/office/drawing/2014/main" id="{D4FAD8A3-0A0F-73A9-3DEB-50FB19FC2D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80" y="120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51" name="Oval 379">
              <a:extLst>
                <a:ext uri="{FF2B5EF4-FFF2-40B4-BE49-F238E27FC236}">
                  <a16:creationId xmlns:a16="http://schemas.microsoft.com/office/drawing/2014/main" id="{11873F3A-4A02-EBAC-6F56-22FC21E704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139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52" name="Oval 380">
              <a:extLst>
                <a:ext uri="{FF2B5EF4-FFF2-40B4-BE49-F238E27FC236}">
                  <a16:creationId xmlns:a16="http://schemas.microsoft.com/office/drawing/2014/main" id="{801D57D9-DEA7-EED7-B836-5A318E9CC2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6" y="163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53" name="Oval 381">
              <a:extLst>
                <a:ext uri="{FF2B5EF4-FFF2-40B4-BE49-F238E27FC236}">
                  <a16:creationId xmlns:a16="http://schemas.microsoft.com/office/drawing/2014/main" id="{7E34B590-021F-A37A-5685-A94914379D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192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54" name="Oval 382">
              <a:extLst>
                <a:ext uri="{FF2B5EF4-FFF2-40B4-BE49-F238E27FC236}">
                  <a16:creationId xmlns:a16="http://schemas.microsoft.com/office/drawing/2014/main" id="{569DF949-E5BB-7AF2-ED2C-F03BB820F9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88" y="211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55" name="Oval 383">
              <a:extLst>
                <a:ext uri="{FF2B5EF4-FFF2-40B4-BE49-F238E27FC236}">
                  <a16:creationId xmlns:a16="http://schemas.microsoft.com/office/drawing/2014/main" id="{0AE75EEA-E7D3-1F1C-87BD-B682E276F2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206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56" name="Oval 384">
              <a:extLst>
                <a:ext uri="{FF2B5EF4-FFF2-40B4-BE49-F238E27FC236}">
                  <a16:creationId xmlns:a16="http://schemas.microsoft.com/office/drawing/2014/main" id="{C3EA9464-BCAA-EA87-F030-246F07B1ECD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4" y="216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57" name="Oval 385">
              <a:extLst>
                <a:ext uri="{FF2B5EF4-FFF2-40B4-BE49-F238E27FC236}">
                  <a16:creationId xmlns:a16="http://schemas.microsoft.com/office/drawing/2014/main" id="{853AE480-8F6A-6FE3-CC1B-B7CBAFA341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6" y="220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58" name="Oval 386">
              <a:extLst>
                <a:ext uri="{FF2B5EF4-FFF2-40B4-BE49-F238E27FC236}">
                  <a16:creationId xmlns:a16="http://schemas.microsoft.com/office/drawing/2014/main" id="{B408CEDA-8996-C085-9DD7-059CCEF878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80" y="264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59" name="Oval 387">
              <a:extLst>
                <a:ext uri="{FF2B5EF4-FFF2-40B4-BE49-F238E27FC236}">
                  <a16:creationId xmlns:a16="http://schemas.microsoft.com/office/drawing/2014/main" id="{D3288EED-6BAB-49F8-8C3F-415112F1BD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249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0" name="Oval 388">
              <a:extLst>
                <a:ext uri="{FF2B5EF4-FFF2-40B4-BE49-F238E27FC236}">
                  <a16:creationId xmlns:a16="http://schemas.microsoft.com/office/drawing/2014/main" id="{A5072E33-490D-060C-99BF-17741D4AB4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1" name="Oval 389">
              <a:extLst>
                <a:ext uri="{FF2B5EF4-FFF2-40B4-BE49-F238E27FC236}">
                  <a16:creationId xmlns:a16="http://schemas.microsoft.com/office/drawing/2014/main" id="{DB72BD38-B4DA-1E73-68BF-CB7DB83C6A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283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2" name="Oval 390">
              <a:extLst>
                <a:ext uri="{FF2B5EF4-FFF2-40B4-BE49-F238E27FC236}">
                  <a16:creationId xmlns:a16="http://schemas.microsoft.com/office/drawing/2014/main" id="{47EE1E26-F7E6-13F6-CC71-40DC2D0DB6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100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3" name="Oval 391">
              <a:extLst>
                <a:ext uri="{FF2B5EF4-FFF2-40B4-BE49-F238E27FC236}">
                  <a16:creationId xmlns:a16="http://schemas.microsoft.com/office/drawing/2014/main" id="{DCA7CF82-4B69-E719-4C8C-EE4567762C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120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4" name="Oval 392">
              <a:extLst>
                <a:ext uri="{FF2B5EF4-FFF2-40B4-BE49-F238E27FC236}">
                  <a16:creationId xmlns:a16="http://schemas.microsoft.com/office/drawing/2014/main" id="{DFDF124C-4829-CA3B-9D5C-5FFF50220D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144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5" name="Oval 393">
              <a:extLst>
                <a:ext uri="{FF2B5EF4-FFF2-40B4-BE49-F238E27FC236}">
                  <a16:creationId xmlns:a16="http://schemas.microsoft.com/office/drawing/2014/main" id="{246F6BBE-91A6-6D82-9FE6-FC2E94F76A3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240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6" name="Oval 394">
              <a:extLst>
                <a:ext uri="{FF2B5EF4-FFF2-40B4-BE49-F238E27FC236}">
                  <a16:creationId xmlns:a16="http://schemas.microsoft.com/office/drawing/2014/main" id="{35BC50B4-0D95-CA7D-3BF5-613975965DF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278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7" name="Oval 395">
              <a:extLst>
                <a:ext uri="{FF2B5EF4-FFF2-40B4-BE49-F238E27FC236}">
                  <a16:creationId xmlns:a16="http://schemas.microsoft.com/office/drawing/2014/main" id="{30662F86-4345-C097-A58C-D301F26806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264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8" name="Oval 396">
              <a:extLst>
                <a:ext uri="{FF2B5EF4-FFF2-40B4-BE49-F238E27FC236}">
                  <a16:creationId xmlns:a16="http://schemas.microsoft.com/office/drawing/2014/main" id="{7200198C-A26C-C149-F92B-A0313551D6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48" y="283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69" name="Oval 397">
              <a:extLst>
                <a:ext uri="{FF2B5EF4-FFF2-40B4-BE49-F238E27FC236}">
                  <a16:creationId xmlns:a16="http://schemas.microsoft.com/office/drawing/2014/main" id="{2018CD76-8E06-DB03-D044-433ADF76F8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288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70" name="Oval 398">
              <a:extLst>
                <a:ext uri="{FF2B5EF4-FFF2-40B4-BE49-F238E27FC236}">
                  <a16:creationId xmlns:a16="http://schemas.microsoft.com/office/drawing/2014/main" id="{82A7737F-C21B-029B-ED2A-47D6F16311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331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71" name="Oval 399">
              <a:extLst>
                <a:ext uri="{FF2B5EF4-FFF2-40B4-BE49-F238E27FC236}">
                  <a16:creationId xmlns:a16="http://schemas.microsoft.com/office/drawing/2014/main" id="{07303822-B046-5E12-3A76-983340CB28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307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72" name="Oval 400">
              <a:extLst>
                <a:ext uri="{FF2B5EF4-FFF2-40B4-BE49-F238E27FC236}">
                  <a16:creationId xmlns:a16="http://schemas.microsoft.com/office/drawing/2014/main" id="{A2A7AD07-93AA-1B6C-EA64-C20F209B71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56" y="259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73" name="Oval 401">
              <a:extLst>
                <a:ext uri="{FF2B5EF4-FFF2-40B4-BE49-F238E27FC236}">
                  <a16:creationId xmlns:a16="http://schemas.microsoft.com/office/drawing/2014/main" id="{9C208551-E9F8-FC31-62BD-0569AC0399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340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74" name="Oval 402">
              <a:extLst>
                <a:ext uri="{FF2B5EF4-FFF2-40B4-BE49-F238E27FC236}">
                  <a16:creationId xmlns:a16="http://schemas.microsoft.com/office/drawing/2014/main" id="{AFC54E27-467F-81B7-3CF7-9B686B2043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80" y="158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75" name="Oval 403">
              <a:extLst>
                <a:ext uri="{FF2B5EF4-FFF2-40B4-BE49-F238E27FC236}">
                  <a16:creationId xmlns:a16="http://schemas.microsoft.com/office/drawing/2014/main" id="{D838677B-2B1B-F34F-547F-AE8789F060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177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76" name="Oval 404">
              <a:extLst>
                <a:ext uri="{FF2B5EF4-FFF2-40B4-BE49-F238E27FC236}">
                  <a16:creationId xmlns:a16="http://schemas.microsoft.com/office/drawing/2014/main" id="{BE452623-C44C-2E02-4237-AF5F4FBF13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6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77" name="Oval 405">
              <a:extLst>
                <a:ext uri="{FF2B5EF4-FFF2-40B4-BE49-F238E27FC236}">
                  <a16:creationId xmlns:a16="http://schemas.microsoft.com/office/drawing/2014/main" id="{D66B6A52-E23D-30C8-BF68-9505358A88E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240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78" name="Oval 406">
              <a:extLst>
                <a:ext uri="{FF2B5EF4-FFF2-40B4-BE49-F238E27FC236}">
                  <a16:creationId xmlns:a16="http://schemas.microsoft.com/office/drawing/2014/main" id="{96F073EA-C4F1-A6C5-80BD-64C871EA0A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6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79" name="Oval 407">
              <a:extLst>
                <a:ext uri="{FF2B5EF4-FFF2-40B4-BE49-F238E27FC236}">
                  <a16:creationId xmlns:a16="http://schemas.microsoft.com/office/drawing/2014/main" id="{4D4970F4-8189-A67B-5DF1-8F22669FB79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220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80" name="Oval 408">
              <a:extLst>
                <a:ext uri="{FF2B5EF4-FFF2-40B4-BE49-F238E27FC236}">
                  <a16:creationId xmlns:a16="http://schemas.microsoft.com/office/drawing/2014/main" id="{7E778BC3-9F1C-0F14-5178-A9E511410E3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88" y="249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81" name="Oval 409">
              <a:extLst>
                <a:ext uri="{FF2B5EF4-FFF2-40B4-BE49-F238E27FC236}">
                  <a16:creationId xmlns:a16="http://schemas.microsoft.com/office/drawing/2014/main" id="{E1418DA3-827A-9F45-870C-6C2CA24D8F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244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82" name="Oval 410">
              <a:extLst>
                <a:ext uri="{FF2B5EF4-FFF2-40B4-BE49-F238E27FC236}">
                  <a16:creationId xmlns:a16="http://schemas.microsoft.com/office/drawing/2014/main" id="{3F4BF053-E2CB-91B6-D4EF-E3ED8CCF38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4" y="254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83" name="Oval 411">
              <a:extLst>
                <a:ext uri="{FF2B5EF4-FFF2-40B4-BE49-F238E27FC236}">
                  <a16:creationId xmlns:a16="http://schemas.microsoft.com/office/drawing/2014/main" id="{B3FEC025-FEC3-AA4F-4A7D-B5C636C344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6" y="259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84" name="Oval 412">
              <a:extLst>
                <a:ext uri="{FF2B5EF4-FFF2-40B4-BE49-F238E27FC236}">
                  <a16:creationId xmlns:a16="http://schemas.microsoft.com/office/drawing/2014/main" id="{EA1AC14C-3067-38C9-FB30-38EA97E8EE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182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85" name="Oval 413">
              <a:extLst>
                <a:ext uri="{FF2B5EF4-FFF2-40B4-BE49-F238E27FC236}">
                  <a16:creationId xmlns:a16="http://schemas.microsoft.com/office/drawing/2014/main" id="{5DF8BBC0-D1BC-94E8-8CA7-5CD645DC5F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211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86" name="Oval 414">
              <a:extLst>
                <a:ext uri="{FF2B5EF4-FFF2-40B4-BE49-F238E27FC236}">
                  <a16:creationId xmlns:a16="http://schemas.microsoft.com/office/drawing/2014/main" id="{1B3747A6-65A2-EA41-FE5D-45220B045C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240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87" name="Oval 415">
              <a:extLst>
                <a:ext uri="{FF2B5EF4-FFF2-40B4-BE49-F238E27FC236}">
                  <a16:creationId xmlns:a16="http://schemas.microsoft.com/office/drawing/2014/main" id="{E2A6B782-07B9-6F63-9A9D-800282010C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244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88" name="Oval 416">
              <a:extLst>
                <a:ext uri="{FF2B5EF4-FFF2-40B4-BE49-F238E27FC236}">
                  <a16:creationId xmlns:a16="http://schemas.microsoft.com/office/drawing/2014/main" id="{07C56B81-BC5E-78A4-599E-A852CE89F1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16" y="259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89" name="Oval 417">
              <a:extLst>
                <a:ext uri="{FF2B5EF4-FFF2-40B4-BE49-F238E27FC236}">
                  <a16:creationId xmlns:a16="http://schemas.microsoft.com/office/drawing/2014/main" id="{2D70331C-8BBC-B240-4310-DBDDED50A3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88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90" name="Oval 418">
              <a:extLst>
                <a:ext uri="{FF2B5EF4-FFF2-40B4-BE49-F238E27FC236}">
                  <a16:creationId xmlns:a16="http://schemas.microsoft.com/office/drawing/2014/main" id="{EF48EAE1-A02A-1FD0-7901-3AF9D688B36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84" y="220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91" name="Oval 419">
              <a:extLst>
                <a:ext uri="{FF2B5EF4-FFF2-40B4-BE49-F238E27FC236}">
                  <a16:creationId xmlns:a16="http://schemas.microsoft.com/office/drawing/2014/main" id="{5ECA6482-15B8-D3C0-B97A-6F0EEF723A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16" y="216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92" name="Oval 420">
              <a:extLst>
                <a:ext uri="{FF2B5EF4-FFF2-40B4-BE49-F238E27FC236}">
                  <a16:creationId xmlns:a16="http://schemas.microsoft.com/office/drawing/2014/main" id="{19521E3F-FFF2-DAF4-AFCC-E67C6C9B9D1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00" y="225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93" name="Oval 421">
              <a:extLst>
                <a:ext uri="{FF2B5EF4-FFF2-40B4-BE49-F238E27FC236}">
                  <a16:creationId xmlns:a16="http://schemas.microsoft.com/office/drawing/2014/main" id="{5CFA8A86-28CE-F6CE-B905-475EA851B8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72" y="240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94" name="Oval 422">
              <a:extLst>
                <a:ext uri="{FF2B5EF4-FFF2-40B4-BE49-F238E27FC236}">
                  <a16:creationId xmlns:a16="http://schemas.microsoft.com/office/drawing/2014/main" id="{FB2707C4-52D1-D378-D5E6-AFE12BCDCB5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249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95" name="Oval 423">
              <a:extLst>
                <a:ext uri="{FF2B5EF4-FFF2-40B4-BE49-F238E27FC236}">
                  <a16:creationId xmlns:a16="http://schemas.microsoft.com/office/drawing/2014/main" id="{A2A1AFE1-F826-D82C-5589-113555D103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72" y="211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96" name="Oval 424">
              <a:extLst>
                <a:ext uri="{FF2B5EF4-FFF2-40B4-BE49-F238E27FC236}">
                  <a16:creationId xmlns:a16="http://schemas.microsoft.com/office/drawing/2014/main" id="{F72DA0B5-D241-9591-AC68-13F1ACB3CB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56" y="163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97" name="Oval 425">
              <a:extLst>
                <a:ext uri="{FF2B5EF4-FFF2-40B4-BE49-F238E27FC236}">
                  <a16:creationId xmlns:a16="http://schemas.microsoft.com/office/drawing/2014/main" id="{70BAE49D-2C83-3574-9ECA-60411EF981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2" y="192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98" name="Oval 426">
              <a:extLst>
                <a:ext uri="{FF2B5EF4-FFF2-40B4-BE49-F238E27FC236}">
                  <a16:creationId xmlns:a16="http://schemas.microsoft.com/office/drawing/2014/main" id="{62E6BA81-BD15-F5B0-A560-26D82A396C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84" y="177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99" name="Oval 427">
              <a:extLst>
                <a:ext uri="{FF2B5EF4-FFF2-40B4-BE49-F238E27FC236}">
                  <a16:creationId xmlns:a16="http://schemas.microsoft.com/office/drawing/2014/main" id="{7866A937-FE0F-F26D-9F61-50E8B7951E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0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00" name="Oval 428">
              <a:extLst>
                <a:ext uri="{FF2B5EF4-FFF2-40B4-BE49-F238E27FC236}">
                  <a16:creationId xmlns:a16="http://schemas.microsoft.com/office/drawing/2014/main" id="{E10DA393-D64E-D5C6-C563-1F0743B19F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235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01" name="Oval 429">
              <a:extLst>
                <a:ext uri="{FF2B5EF4-FFF2-40B4-BE49-F238E27FC236}">
                  <a16:creationId xmlns:a16="http://schemas.microsoft.com/office/drawing/2014/main" id="{8C819849-604D-FC69-9B5C-2618289104C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211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02" name="Oval 430">
              <a:extLst>
                <a:ext uri="{FF2B5EF4-FFF2-40B4-BE49-F238E27FC236}">
                  <a16:creationId xmlns:a16="http://schemas.microsoft.com/office/drawing/2014/main" id="{B2163EE2-A632-585E-DAC8-20268256023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0" y="158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03" name="Oval 431">
              <a:extLst>
                <a:ext uri="{FF2B5EF4-FFF2-40B4-BE49-F238E27FC236}">
                  <a16:creationId xmlns:a16="http://schemas.microsoft.com/office/drawing/2014/main" id="{2A919B26-6A5B-A311-B5E9-5316428AEC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96" y="182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04" name="Oval 432">
              <a:extLst>
                <a:ext uri="{FF2B5EF4-FFF2-40B4-BE49-F238E27FC236}">
                  <a16:creationId xmlns:a16="http://schemas.microsoft.com/office/drawing/2014/main" id="{9933A14A-B56B-9030-039D-F72CCA8E187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00" y="216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05" name="Oval 433">
              <a:extLst>
                <a:ext uri="{FF2B5EF4-FFF2-40B4-BE49-F238E27FC236}">
                  <a16:creationId xmlns:a16="http://schemas.microsoft.com/office/drawing/2014/main" id="{4D5E3F09-B594-AE26-7284-6F71CBCB6D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88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06" name="Oval 434">
              <a:extLst>
                <a:ext uri="{FF2B5EF4-FFF2-40B4-BE49-F238E27FC236}">
                  <a16:creationId xmlns:a16="http://schemas.microsoft.com/office/drawing/2014/main" id="{374EB16C-4D0D-6D26-E952-5698E5240FD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153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07" name="Oval 435">
              <a:extLst>
                <a:ext uri="{FF2B5EF4-FFF2-40B4-BE49-F238E27FC236}">
                  <a16:creationId xmlns:a16="http://schemas.microsoft.com/office/drawing/2014/main" id="{101E2CBA-AA66-DF4B-1517-5A5EE8FB075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0" y="225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08" name="Oval 436">
              <a:extLst>
                <a:ext uri="{FF2B5EF4-FFF2-40B4-BE49-F238E27FC236}">
                  <a16:creationId xmlns:a16="http://schemas.microsoft.com/office/drawing/2014/main" id="{3271AF86-8E99-0AE3-0DB0-FE66C2BD70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2" y="134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09" name="Oval 437">
              <a:extLst>
                <a:ext uri="{FF2B5EF4-FFF2-40B4-BE49-F238E27FC236}">
                  <a16:creationId xmlns:a16="http://schemas.microsoft.com/office/drawing/2014/main" id="{12DD573E-55CC-7778-2F33-036E141374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48" y="163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10" name="Oval 438">
              <a:extLst>
                <a:ext uri="{FF2B5EF4-FFF2-40B4-BE49-F238E27FC236}">
                  <a16:creationId xmlns:a16="http://schemas.microsoft.com/office/drawing/2014/main" id="{58E18630-A704-F8CD-903B-8D86F37C2F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172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11" name="Oval 439">
              <a:extLst>
                <a:ext uri="{FF2B5EF4-FFF2-40B4-BE49-F238E27FC236}">
                  <a16:creationId xmlns:a16="http://schemas.microsoft.com/office/drawing/2014/main" id="{E6A856BA-9A9F-B906-722A-6EDF2A7AF23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0" y="206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12" name="Oval 440">
              <a:extLst>
                <a:ext uri="{FF2B5EF4-FFF2-40B4-BE49-F238E27FC236}">
                  <a16:creationId xmlns:a16="http://schemas.microsoft.com/office/drawing/2014/main" id="{0D16E57B-75F2-A05F-4320-45E38799E7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4" y="144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13" name="Oval 441">
              <a:extLst>
                <a:ext uri="{FF2B5EF4-FFF2-40B4-BE49-F238E27FC236}">
                  <a16:creationId xmlns:a16="http://schemas.microsoft.com/office/drawing/2014/main" id="{E2B7613A-A34A-15D3-9971-89F1F5AA9E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129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14" name="Oval 442">
              <a:extLst>
                <a:ext uri="{FF2B5EF4-FFF2-40B4-BE49-F238E27FC236}">
                  <a16:creationId xmlns:a16="http://schemas.microsoft.com/office/drawing/2014/main" id="{7F1968AC-E6C3-B353-739E-41011DEE941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153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15" name="Oval 443">
              <a:extLst>
                <a:ext uri="{FF2B5EF4-FFF2-40B4-BE49-F238E27FC236}">
                  <a16:creationId xmlns:a16="http://schemas.microsoft.com/office/drawing/2014/main" id="{734A00B0-0274-8610-6A43-5D5DDA3592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96" y="196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16" name="Oval 444">
              <a:extLst>
                <a:ext uri="{FF2B5EF4-FFF2-40B4-BE49-F238E27FC236}">
                  <a16:creationId xmlns:a16="http://schemas.microsoft.com/office/drawing/2014/main" id="{90A7132B-658A-C64F-AC18-B62809E246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84" y="172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17" name="Oval 445">
              <a:extLst>
                <a:ext uri="{FF2B5EF4-FFF2-40B4-BE49-F238E27FC236}">
                  <a16:creationId xmlns:a16="http://schemas.microsoft.com/office/drawing/2014/main" id="{51C2664F-798E-6ACD-4FFC-4BE7C022FC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206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18" name="Oval 446">
              <a:extLst>
                <a:ext uri="{FF2B5EF4-FFF2-40B4-BE49-F238E27FC236}">
                  <a16:creationId xmlns:a16="http://schemas.microsoft.com/office/drawing/2014/main" id="{6C51C076-CA48-7515-CAD2-F058D79960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2" y="172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19" name="Oval 447">
              <a:extLst>
                <a:ext uri="{FF2B5EF4-FFF2-40B4-BE49-F238E27FC236}">
                  <a16:creationId xmlns:a16="http://schemas.microsoft.com/office/drawing/2014/main" id="{ED99F861-5CE6-2458-9EB2-367CB50EAD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48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20" name="Oval 448">
              <a:extLst>
                <a:ext uri="{FF2B5EF4-FFF2-40B4-BE49-F238E27FC236}">
                  <a16:creationId xmlns:a16="http://schemas.microsoft.com/office/drawing/2014/main" id="{5989AE96-031F-BAE2-DDDA-C32B22DB8B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21" name="Oval 449">
              <a:extLst>
                <a:ext uri="{FF2B5EF4-FFF2-40B4-BE49-F238E27FC236}">
                  <a16:creationId xmlns:a16="http://schemas.microsoft.com/office/drawing/2014/main" id="{5A1BF5DD-05F8-188D-50D5-67943A6A2D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124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22" name="Oval 450">
              <a:extLst>
                <a:ext uri="{FF2B5EF4-FFF2-40B4-BE49-F238E27FC236}">
                  <a16:creationId xmlns:a16="http://schemas.microsoft.com/office/drawing/2014/main" id="{B43B2F4B-0DA0-A5C4-9A80-F46BE34973E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2" y="172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23" name="Oval 451">
              <a:extLst>
                <a:ext uri="{FF2B5EF4-FFF2-40B4-BE49-F238E27FC236}">
                  <a16:creationId xmlns:a16="http://schemas.microsoft.com/office/drawing/2014/main" id="{447541A7-E101-A5FF-EAEA-8A3ABDDC57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124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24" name="Oval 452">
              <a:extLst>
                <a:ext uri="{FF2B5EF4-FFF2-40B4-BE49-F238E27FC236}">
                  <a16:creationId xmlns:a16="http://schemas.microsoft.com/office/drawing/2014/main" id="{799CD97E-2CA5-3D28-980D-CEBA01C8211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4" y="182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25" name="Oval 453">
              <a:extLst>
                <a:ext uri="{FF2B5EF4-FFF2-40B4-BE49-F238E27FC236}">
                  <a16:creationId xmlns:a16="http://schemas.microsoft.com/office/drawing/2014/main" id="{3CB57E81-A810-D1E4-E374-B876BF749E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168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26" name="Oval 454">
              <a:extLst>
                <a:ext uri="{FF2B5EF4-FFF2-40B4-BE49-F238E27FC236}">
                  <a16:creationId xmlns:a16="http://schemas.microsoft.com/office/drawing/2014/main" id="{8ADF63EC-05EB-D0CE-2349-17BC447AA83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192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27" name="Oval 455">
              <a:extLst>
                <a:ext uri="{FF2B5EF4-FFF2-40B4-BE49-F238E27FC236}">
                  <a16:creationId xmlns:a16="http://schemas.microsoft.com/office/drawing/2014/main" id="{752D4D3C-4BCE-8280-E819-5B52463F77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48" y="144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28" name="Oval 456">
              <a:extLst>
                <a:ext uri="{FF2B5EF4-FFF2-40B4-BE49-F238E27FC236}">
                  <a16:creationId xmlns:a16="http://schemas.microsoft.com/office/drawing/2014/main" id="{E911389F-21FA-A467-05D5-02859227D8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172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29" name="Oval 457">
              <a:extLst>
                <a:ext uri="{FF2B5EF4-FFF2-40B4-BE49-F238E27FC236}">
                  <a16:creationId xmlns:a16="http://schemas.microsoft.com/office/drawing/2014/main" id="{8103FD1B-C3F6-A7D6-0B5D-1D13E7E0CE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182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30" name="Oval 458">
              <a:extLst>
                <a:ext uri="{FF2B5EF4-FFF2-40B4-BE49-F238E27FC236}">
                  <a16:creationId xmlns:a16="http://schemas.microsoft.com/office/drawing/2014/main" id="{69A0E51F-5D6F-0D9B-EF36-BF37D41CB8F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4" y="124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31" name="Oval 459">
              <a:extLst>
                <a:ext uri="{FF2B5EF4-FFF2-40B4-BE49-F238E27FC236}">
                  <a16:creationId xmlns:a16="http://schemas.microsoft.com/office/drawing/2014/main" id="{DDDDD168-3058-538B-BCA1-B4D38A4DE0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00" y="153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32" name="Oval 460">
              <a:extLst>
                <a:ext uri="{FF2B5EF4-FFF2-40B4-BE49-F238E27FC236}">
                  <a16:creationId xmlns:a16="http://schemas.microsoft.com/office/drawing/2014/main" id="{E70434B1-D908-9826-B479-8E19C998F0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139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33" name="Oval 461">
              <a:extLst>
                <a:ext uri="{FF2B5EF4-FFF2-40B4-BE49-F238E27FC236}">
                  <a16:creationId xmlns:a16="http://schemas.microsoft.com/office/drawing/2014/main" id="{FB92296A-E1A1-0206-B404-7D54417F2C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88" y="163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34" name="Oval 462">
              <a:extLst>
                <a:ext uri="{FF2B5EF4-FFF2-40B4-BE49-F238E27FC236}">
                  <a16:creationId xmlns:a16="http://schemas.microsoft.com/office/drawing/2014/main" id="{287DB5E8-0B08-E1C4-DA36-5248081CF9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48" y="182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35" name="Oval 463">
              <a:extLst>
                <a:ext uri="{FF2B5EF4-FFF2-40B4-BE49-F238E27FC236}">
                  <a16:creationId xmlns:a16="http://schemas.microsoft.com/office/drawing/2014/main" id="{223547D4-DD2F-DB12-4994-A700246F12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88" y="134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36" name="Oval 464">
              <a:extLst>
                <a:ext uri="{FF2B5EF4-FFF2-40B4-BE49-F238E27FC236}">
                  <a16:creationId xmlns:a16="http://schemas.microsoft.com/office/drawing/2014/main" id="{061C0118-E13F-67C4-0F76-F4C27A1394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21" y="338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37" name="Oval 465">
              <a:extLst>
                <a:ext uri="{FF2B5EF4-FFF2-40B4-BE49-F238E27FC236}">
                  <a16:creationId xmlns:a16="http://schemas.microsoft.com/office/drawing/2014/main" id="{301674BA-B1E4-C16C-01D1-02D03CB0DE4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9" y="352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38" name="Oval 466">
              <a:extLst>
                <a:ext uri="{FF2B5EF4-FFF2-40B4-BE49-F238E27FC236}">
                  <a16:creationId xmlns:a16="http://schemas.microsoft.com/office/drawing/2014/main" id="{092B872F-7564-656F-A5E0-489D7AC185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65" y="237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39" name="Oval 467">
              <a:extLst>
                <a:ext uri="{FF2B5EF4-FFF2-40B4-BE49-F238E27FC236}">
                  <a16:creationId xmlns:a16="http://schemas.microsoft.com/office/drawing/2014/main" id="{76959223-B125-BCC6-CC6A-396E0EA5AD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9" y="266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40" name="Oval 468">
              <a:extLst>
                <a:ext uri="{FF2B5EF4-FFF2-40B4-BE49-F238E27FC236}">
                  <a16:creationId xmlns:a16="http://schemas.microsoft.com/office/drawing/2014/main" id="{64B64EA3-FD0A-4CC4-B017-54B9053EEB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61" y="290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41" name="Oval 469">
              <a:extLst>
                <a:ext uri="{FF2B5EF4-FFF2-40B4-BE49-F238E27FC236}">
                  <a16:creationId xmlns:a16="http://schemas.microsoft.com/office/drawing/2014/main" id="{C851EEB7-FF42-0D85-CFF5-2384A0E357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7" y="319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42" name="Oval 470">
              <a:extLst>
                <a:ext uri="{FF2B5EF4-FFF2-40B4-BE49-F238E27FC236}">
                  <a16:creationId xmlns:a16="http://schemas.microsoft.com/office/drawing/2014/main" id="{7A1C742A-7C43-45D4-EE44-A39672628E4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3" y="348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43" name="Oval 471">
              <a:extLst>
                <a:ext uri="{FF2B5EF4-FFF2-40B4-BE49-F238E27FC236}">
                  <a16:creationId xmlns:a16="http://schemas.microsoft.com/office/drawing/2014/main" id="{55548B40-AB40-86C5-3C1F-BF05113622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05" y="333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44" name="Oval 472">
              <a:extLst>
                <a:ext uri="{FF2B5EF4-FFF2-40B4-BE49-F238E27FC236}">
                  <a16:creationId xmlns:a16="http://schemas.microsoft.com/office/drawing/2014/main" id="{28DEF8F3-FA28-5E96-A258-0AB5B1006A1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61" y="357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45" name="Oval 473">
              <a:extLst>
                <a:ext uri="{FF2B5EF4-FFF2-40B4-BE49-F238E27FC236}">
                  <a16:creationId xmlns:a16="http://schemas.microsoft.com/office/drawing/2014/main" id="{1565C23F-9B51-1CCF-FFB8-A1F437040A9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97" y="328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46" name="Oval 474">
              <a:extLst>
                <a:ext uri="{FF2B5EF4-FFF2-40B4-BE49-F238E27FC236}">
                  <a16:creationId xmlns:a16="http://schemas.microsoft.com/office/drawing/2014/main" id="{40DDF8AE-2A15-0D35-0645-AE6F48CF48F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21" y="218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47" name="Oval 475">
              <a:extLst>
                <a:ext uri="{FF2B5EF4-FFF2-40B4-BE49-F238E27FC236}">
                  <a16:creationId xmlns:a16="http://schemas.microsoft.com/office/drawing/2014/main" id="{786B9576-A389-F17C-60DF-C82DB59BE6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05" y="237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48" name="Oval 476">
              <a:extLst>
                <a:ext uri="{FF2B5EF4-FFF2-40B4-BE49-F238E27FC236}">
                  <a16:creationId xmlns:a16="http://schemas.microsoft.com/office/drawing/2014/main" id="{44CCB851-00F8-DD18-C848-51CDFEAEE6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7" y="261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49" name="Oval 477">
              <a:extLst>
                <a:ext uri="{FF2B5EF4-FFF2-40B4-BE49-F238E27FC236}">
                  <a16:creationId xmlns:a16="http://schemas.microsoft.com/office/drawing/2014/main" id="{AD52252E-B39C-5413-2775-29D57D8AFA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7" y="309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50" name="Oval 478">
              <a:extLst>
                <a:ext uri="{FF2B5EF4-FFF2-40B4-BE49-F238E27FC236}">
                  <a16:creationId xmlns:a16="http://schemas.microsoft.com/office/drawing/2014/main" id="{E1DDEF60-4606-B462-E923-5968922D1E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3" y="338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51" name="Oval 479">
              <a:extLst>
                <a:ext uri="{FF2B5EF4-FFF2-40B4-BE49-F238E27FC236}">
                  <a16:creationId xmlns:a16="http://schemas.microsoft.com/office/drawing/2014/main" id="{6F7B238B-083B-EACF-977A-9757B6CA52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5" y="324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52" name="Oval 480">
              <a:extLst>
                <a:ext uri="{FF2B5EF4-FFF2-40B4-BE49-F238E27FC236}">
                  <a16:creationId xmlns:a16="http://schemas.microsoft.com/office/drawing/2014/main" id="{1688208E-A2B6-B43A-E55B-5971ED33A9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01" y="348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53" name="Oval 481">
              <a:extLst>
                <a:ext uri="{FF2B5EF4-FFF2-40B4-BE49-F238E27FC236}">
                  <a16:creationId xmlns:a16="http://schemas.microsoft.com/office/drawing/2014/main" id="{AD9DC247-2AC3-A9A1-FA22-C019509A1D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61" y="208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54" name="Oval 482">
              <a:extLst>
                <a:ext uri="{FF2B5EF4-FFF2-40B4-BE49-F238E27FC236}">
                  <a16:creationId xmlns:a16="http://schemas.microsoft.com/office/drawing/2014/main" id="{6488C321-A7F0-E852-8620-EBC80730FAD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5" y="237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55" name="Oval 483">
              <a:extLst>
                <a:ext uri="{FF2B5EF4-FFF2-40B4-BE49-F238E27FC236}">
                  <a16:creationId xmlns:a16="http://schemas.microsoft.com/office/drawing/2014/main" id="{9FE06AB8-B7E8-A351-D40C-663B9E648FA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7" y="252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56" name="Oval 484">
              <a:extLst>
                <a:ext uri="{FF2B5EF4-FFF2-40B4-BE49-F238E27FC236}">
                  <a16:creationId xmlns:a16="http://schemas.microsoft.com/office/drawing/2014/main" id="{75054BE1-49F6-7908-A10D-F16E85EA79A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3" y="290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57" name="Oval 485">
              <a:extLst>
                <a:ext uri="{FF2B5EF4-FFF2-40B4-BE49-F238E27FC236}">
                  <a16:creationId xmlns:a16="http://schemas.microsoft.com/office/drawing/2014/main" id="{A8FB793C-5A8F-70B1-BE4A-7EA38B7EC8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69" y="319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58" name="Oval 486">
              <a:extLst>
                <a:ext uri="{FF2B5EF4-FFF2-40B4-BE49-F238E27FC236}">
                  <a16:creationId xmlns:a16="http://schemas.microsoft.com/office/drawing/2014/main" id="{5C7C28E5-A1C3-B804-1791-DC6BAD7851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01" y="304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59" name="Oval 487">
              <a:extLst>
                <a:ext uri="{FF2B5EF4-FFF2-40B4-BE49-F238E27FC236}">
                  <a16:creationId xmlns:a16="http://schemas.microsoft.com/office/drawing/2014/main" id="{B66968E5-C6FC-27A5-A7A1-F37B22A435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7" y="328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60" name="Oval 488">
              <a:extLst>
                <a:ext uri="{FF2B5EF4-FFF2-40B4-BE49-F238E27FC236}">
                  <a16:creationId xmlns:a16="http://schemas.microsoft.com/office/drawing/2014/main" id="{170C281C-CB9C-36EC-1658-04A7A2596CA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9" y="348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61" name="Oval 489">
              <a:extLst>
                <a:ext uri="{FF2B5EF4-FFF2-40B4-BE49-F238E27FC236}">
                  <a16:creationId xmlns:a16="http://schemas.microsoft.com/office/drawing/2014/main" id="{A9D0BB2B-1C0B-BF93-EA1A-02ADA09313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93" y="300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62" name="Oval 490">
              <a:extLst>
                <a:ext uri="{FF2B5EF4-FFF2-40B4-BE49-F238E27FC236}">
                  <a16:creationId xmlns:a16="http://schemas.microsoft.com/office/drawing/2014/main" id="{EE07590F-6FD8-FE4A-613C-786D8F55C0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01" y="208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63" name="Oval 491">
              <a:extLst>
                <a:ext uri="{FF2B5EF4-FFF2-40B4-BE49-F238E27FC236}">
                  <a16:creationId xmlns:a16="http://schemas.microsoft.com/office/drawing/2014/main" id="{A1ECD692-C89E-6D00-0E2D-F66A31A189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3" y="232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64" name="Oval 492">
              <a:extLst>
                <a:ext uri="{FF2B5EF4-FFF2-40B4-BE49-F238E27FC236}">
                  <a16:creationId xmlns:a16="http://schemas.microsoft.com/office/drawing/2014/main" id="{2892390C-25F5-86F1-383A-9458FE6DAB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7" y="348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65" name="Oval 493">
              <a:extLst>
                <a:ext uri="{FF2B5EF4-FFF2-40B4-BE49-F238E27FC236}">
                  <a16:creationId xmlns:a16="http://schemas.microsoft.com/office/drawing/2014/main" id="{B223CAEC-A5E9-95BB-F4F3-3DEBB49DCD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61" y="247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66" name="Oval 494">
              <a:extLst>
                <a:ext uri="{FF2B5EF4-FFF2-40B4-BE49-F238E27FC236}">
                  <a16:creationId xmlns:a16="http://schemas.microsoft.com/office/drawing/2014/main" id="{47692908-8F3F-3336-9AD2-2CE6E46457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5" y="276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67" name="Oval 495">
              <a:extLst>
                <a:ext uri="{FF2B5EF4-FFF2-40B4-BE49-F238E27FC236}">
                  <a16:creationId xmlns:a16="http://schemas.microsoft.com/office/drawing/2014/main" id="{BC61C600-930E-B6D9-C868-876EFEA21A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7" y="300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68" name="Oval 496">
              <a:extLst>
                <a:ext uri="{FF2B5EF4-FFF2-40B4-BE49-F238E27FC236}">
                  <a16:creationId xmlns:a16="http://schemas.microsoft.com/office/drawing/2014/main" id="{E762489A-1867-B7E8-B688-DDE794A88E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7" y="348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69" name="Oval 497">
              <a:extLst>
                <a:ext uri="{FF2B5EF4-FFF2-40B4-BE49-F238E27FC236}">
                  <a16:creationId xmlns:a16="http://schemas.microsoft.com/office/drawing/2014/main" id="{BB7A3B9C-6EF8-E082-A245-8C6F84AEE53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7" y="300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70" name="Oval 498">
              <a:extLst>
                <a:ext uri="{FF2B5EF4-FFF2-40B4-BE49-F238E27FC236}">
                  <a16:creationId xmlns:a16="http://schemas.microsoft.com/office/drawing/2014/main" id="{292C5C5E-4808-57AE-9517-E953A5A08E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3" y="328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71" name="Oval 499">
              <a:extLst>
                <a:ext uri="{FF2B5EF4-FFF2-40B4-BE49-F238E27FC236}">
                  <a16:creationId xmlns:a16="http://schemas.microsoft.com/office/drawing/2014/main" id="{BA299145-B259-F58A-9C76-D364077782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69" y="357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72" name="Oval 500">
              <a:extLst>
                <a:ext uri="{FF2B5EF4-FFF2-40B4-BE49-F238E27FC236}">
                  <a16:creationId xmlns:a16="http://schemas.microsoft.com/office/drawing/2014/main" id="{DFB864F2-E046-DF2B-67B9-ABE73A72A94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01" y="343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73" name="Oval 501">
              <a:extLst>
                <a:ext uri="{FF2B5EF4-FFF2-40B4-BE49-F238E27FC236}">
                  <a16:creationId xmlns:a16="http://schemas.microsoft.com/office/drawing/2014/main" id="{AC596FD5-2489-BD22-8B91-FEFABC33EB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3" y="280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74" name="Oval 502">
              <a:extLst>
                <a:ext uri="{FF2B5EF4-FFF2-40B4-BE49-F238E27FC236}">
                  <a16:creationId xmlns:a16="http://schemas.microsoft.com/office/drawing/2014/main" id="{23120B00-607B-5386-5EBB-8B4BC86E44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3" y="319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75" name="Oval 503">
              <a:extLst>
                <a:ext uri="{FF2B5EF4-FFF2-40B4-BE49-F238E27FC236}">
                  <a16:creationId xmlns:a16="http://schemas.microsoft.com/office/drawing/2014/main" id="{446B5A46-7FEB-9F62-2851-4CEAAFC20D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09" y="348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76" name="Oval 504">
              <a:extLst>
                <a:ext uri="{FF2B5EF4-FFF2-40B4-BE49-F238E27FC236}">
                  <a16:creationId xmlns:a16="http://schemas.microsoft.com/office/drawing/2014/main" id="{32C73BB7-CCE9-D76B-E22B-8CF2D169E5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25" y="352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77" name="Oval 505">
              <a:extLst>
                <a:ext uri="{FF2B5EF4-FFF2-40B4-BE49-F238E27FC236}">
                  <a16:creationId xmlns:a16="http://schemas.microsoft.com/office/drawing/2014/main" id="{189E096E-36E9-DF75-5788-139CA491F1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97" y="357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78" name="Oval 506">
              <a:extLst>
                <a:ext uri="{FF2B5EF4-FFF2-40B4-BE49-F238E27FC236}">
                  <a16:creationId xmlns:a16="http://schemas.microsoft.com/office/drawing/2014/main" id="{98801C3D-B29B-62B0-8247-43F4E3B4F2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69" y="300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79" name="Oval 507">
              <a:extLst>
                <a:ext uri="{FF2B5EF4-FFF2-40B4-BE49-F238E27FC236}">
                  <a16:creationId xmlns:a16="http://schemas.microsoft.com/office/drawing/2014/main" id="{E2CBD5FF-10C3-07ED-630C-68884DCF519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65" y="328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80" name="Oval 508">
              <a:extLst>
                <a:ext uri="{FF2B5EF4-FFF2-40B4-BE49-F238E27FC236}">
                  <a16:creationId xmlns:a16="http://schemas.microsoft.com/office/drawing/2014/main" id="{496049EA-9951-CE18-3776-341CDB350C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97" y="314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81" name="Oval 509">
              <a:extLst>
                <a:ext uri="{FF2B5EF4-FFF2-40B4-BE49-F238E27FC236}">
                  <a16:creationId xmlns:a16="http://schemas.microsoft.com/office/drawing/2014/main" id="{F92173A7-A77F-1A41-F289-360ECC66B0D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53" y="338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82" name="Oval 510">
              <a:extLst>
                <a:ext uri="{FF2B5EF4-FFF2-40B4-BE49-F238E27FC236}">
                  <a16:creationId xmlns:a16="http://schemas.microsoft.com/office/drawing/2014/main" id="{661FD686-6BE0-7BD9-531B-26F8B1A259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3" y="357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83" name="Oval 511">
              <a:extLst>
                <a:ext uri="{FF2B5EF4-FFF2-40B4-BE49-F238E27FC236}">
                  <a16:creationId xmlns:a16="http://schemas.microsoft.com/office/drawing/2014/main" id="{07740AD9-6C74-011B-1BF6-77DF720FAE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53" y="309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84" name="Oval 512">
              <a:extLst>
                <a:ext uri="{FF2B5EF4-FFF2-40B4-BE49-F238E27FC236}">
                  <a16:creationId xmlns:a16="http://schemas.microsoft.com/office/drawing/2014/main" id="{5B5B9775-24B7-A8C7-C1A2-C64F404379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65" y="266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85" name="Oval 513">
              <a:extLst>
                <a:ext uri="{FF2B5EF4-FFF2-40B4-BE49-F238E27FC236}">
                  <a16:creationId xmlns:a16="http://schemas.microsoft.com/office/drawing/2014/main" id="{4B78902B-C533-DE64-C885-175B3F2F30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21" y="300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86" name="Oval 514">
              <a:extLst>
                <a:ext uri="{FF2B5EF4-FFF2-40B4-BE49-F238E27FC236}">
                  <a16:creationId xmlns:a16="http://schemas.microsoft.com/office/drawing/2014/main" id="{4DB5EBB2-BB72-219E-4C4F-19BD7DC4E3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25" y="343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87" name="Oval 515">
              <a:extLst>
                <a:ext uri="{FF2B5EF4-FFF2-40B4-BE49-F238E27FC236}">
                  <a16:creationId xmlns:a16="http://schemas.microsoft.com/office/drawing/2014/main" id="{509EEF0C-ECFC-394E-3A71-65186A720BD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3" y="319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88" name="Oval 516">
              <a:extLst>
                <a:ext uri="{FF2B5EF4-FFF2-40B4-BE49-F238E27FC236}">
                  <a16:creationId xmlns:a16="http://schemas.microsoft.com/office/drawing/2014/main" id="{8823A11B-595C-5C8B-6991-2743023785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21" y="247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89" name="Oval 517">
              <a:extLst>
                <a:ext uri="{FF2B5EF4-FFF2-40B4-BE49-F238E27FC236}">
                  <a16:creationId xmlns:a16="http://schemas.microsoft.com/office/drawing/2014/main" id="{2D8C601D-985D-B209-8BE5-4EEE8675393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7" y="280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90" name="Oval 518">
              <a:extLst>
                <a:ext uri="{FF2B5EF4-FFF2-40B4-BE49-F238E27FC236}">
                  <a16:creationId xmlns:a16="http://schemas.microsoft.com/office/drawing/2014/main" id="{779F9F2A-893E-7B5B-8326-46413E015CF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69" y="300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91" name="Oval 519">
              <a:extLst>
                <a:ext uri="{FF2B5EF4-FFF2-40B4-BE49-F238E27FC236}">
                  <a16:creationId xmlns:a16="http://schemas.microsoft.com/office/drawing/2014/main" id="{A82F1C08-980C-8B21-015A-87520140715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3" y="242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92" name="Oval 520">
              <a:extLst>
                <a:ext uri="{FF2B5EF4-FFF2-40B4-BE49-F238E27FC236}">
                  <a16:creationId xmlns:a16="http://schemas.microsoft.com/office/drawing/2014/main" id="{2C7F1C2F-5FD7-6075-BCA4-43D25110E5B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21" y="333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93" name="Oval 521">
              <a:extLst>
                <a:ext uri="{FF2B5EF4-FFF2-40B4-BE49-F238E27FC236}">
                  <a16:creationId xmlns:a16="http://schemas.microsoft.com/office/drawing/2014/main" id="{69211C84-BB19-DD04-AE22-D7255BE5EFA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7" y="261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94" name="Oval 522">
              <a:extLst>
                <a:ext uri="{FF2B5EF4-FFF2-40B4-BE49-F238E27FC236}">
                  <a16:creationId xmlns:a16="http://schemas.microsoft.com/office/drawing/2014/main" id="{AA387B94-B5DA-E541-BBB6-D070FE75484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21" y="314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95" name="Oval 523">
              <a:extLst>
                <a:ext uri="{FF2B5EF4-FFF2-40B4-BE49-F238E27FC236}">
                  <a16:creationId xmlns:a16="http://schemas.microsoft.com/office/drawing/2014/main" id="{6E361384-B108-2798-491F-CF07510BCE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7" y="218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96" name="Oval 524">
              <a:extLst>
                <a:ext uri="{FF2B5EF4-FFF2-40B4-BE49-F238E27FC236}">
                  <a16:creationId xmlns:a16="http://schemas.microsoft.com/office/drawing/2014/main" id="{F96F6DA7-7193-CCC3-A4A7-2521F5BCAA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3" y="242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97" name="Oval 525">
              <a:extLst>
                <a:ext uri="{FF2B5EF4-FFF2-40B4-BE49-F238E27FC236}">
                  <a16:creationId xmlns:a16="http://schemas.microsoft.com/office/drawing/2014/main" id="{30176B8E-A4F2-C89E-5E3D-37543DB655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7" y="295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98" name="Oval 526">
              <a:extLst>
                <a:ext uri="{FF2B5EF4-FFF2-40B4-BE49-F238E27FC236}">
                  <a16:creationId xmlns:a16="http://schemas.microsoft.com/office/drawing/2014/main" id="{CCC32545-DE3C-2E71-CCA9-99D1417E329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65" y="261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99" name="Oval 527">
              <a:extLst>
                <a:ext uri="{FF2B5EF4-FFF2-40B4-BE49-F238E27FC236}">
                  <a16:creationId xmlns:a16="http://schemas.microsoft.com/office/drawing/2014/main" id="{8366BEE4-A0B3-934B-26AC-BD3DB3CEF8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7" y="304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00" name="Oval 528">
              <a:extLst>
                <a:ext uri="{FF2B5EF4-FFF2-40B4-BE49-F238E27FC236}">
                  <a16:creationId xmlns:a16="http://schemas.microsoft.com/office/drawing/2014/main" id="{21F3C52D-583A-B3B5-51FC-1BF3053E23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7" y="309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01" name="Oval 529">
              <a:extLst>
                <a:ext uri="{FF2B5EF4-FFF2-40B4-BE49-F238E27FC236}">
                  <a16:creationId xmlns:a16="http://schemas.microsoft.com/office/drawing/2014/main" id="{DAD6D0CA-1BE0-96F2-078C-BD32D2C84A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3" y="213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02" name="Oval 530">
              <a:extLst>
                <a:ext uri="{FF2B5EF4-FFF2-40B4-BE49-F238E27FC236}">
                  <a16:creationId xmlns:a16="http://schemas.microsoft.com/office/drawing/2014/main" id="{64592D2D-C965-1E0C-0662-60298DEDD1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3" y="213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03" name="Oval 531">
              <a:extLst>
                <a:ext uri="{FF2B5EF4-FFF2-40B4-BE49-F238E27FC236}">
                  <a16:creationId xmlns:a16="http://schemas.microsoft.com/office/drawing/2014/main" id="{6E9AC525-9ECE-57B0-8C4E-898A322975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7" y="256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04" name="Oval 532">
              <a:extLst>
                <a:ext uri="{FF2B5EF4-FFF2-40B4-BE49-F238E27FC236}">
                  <a16:creationId xmlns:a16="http://schemas.microsoft.com/office/drawing/2014/main" id="{D50F1446-4B76-C7D0-8F06-52647497FA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3" y="290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05" name="Oval 533">
              <a:extLst>
                <a:ext uri="{FF2B5EF4-FFF2-40B4-BE49-F238E27FC236}">
                  <a16:creationId xmlns:a16="http://schemas.microsoft.com/office/drawing/2014/main" id="{513D3F34-F612-E573-8911-F551ACE1CA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25" y="261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06" name="Oval 534">
              <a:extLst>
                <a:ext uri="{FF2B5EF4-FFF2-40B4-BE49-F238E27FC236}">
                  <a16:creationId xmlns:a16="http://schemas.microsoft.com/office/drawing/2014/main" id="{466DB850-E6F5-5339-F4E3-3C76D3B711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3" y="280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07" name="Oval 535">
              <a:extLst>
                <a:ext uri="{FF2B5EF4-FFF2-40B4-BE49-F238E27FC236}">
                  <a16:creationId xmlns:a16="http://schemas.microsoft.com/office/drawing/2014/main" id="{6640167F-1AC6-0236-0E4A-44D16D551C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3" y="228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08" name="Oval 536">
              <a:extLst>
                <a:ext uri="{FF2B5EF4-FFF2-40B4-BE49-F238E27FC236}">
                  <a16:creationId xmlns:a16="http://schemas.microsoft.com/office/drawing/2014/main" id="{24A2CE69-319A-F924-8CBE-1798B73A64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69" y="252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09" name="Oval 537">
              <a:extLst>
                <a:ext uri="{FF2B5EF4-FFF2-40B4-BE49-F238E27FC236}">
                  <a16:creationId xmlns:a16="http://schemas.microsoft.com/office/drawing/2014/main" id="{20F302F7-0B84-771A-81B8-6D5B2C087A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69" y="223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10" name="Oval 538">
              <a:extLst>
                <a:ext uri="{FF2B5EF4-FFF2-40B4-BE49-F238E27FC236}">
                  <a16:creationId xmlns:a16="http://schemas.microsoft.com/office/drawing/2014/main" id="{EE34731B-487A-9B51-FCA6-BF79C24113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0" y="187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11" name="Oval 539">
              <a:extLst>
                <a:ext uri="{FF2B5EF4-FFF2-40B4-BE49-F238E27FC236}">
                  <a16:creationId xmlns:a16="http://schemas.microsoft.com/office/drawing/2014/main" id="{2736CF2F-FDD3-354F-3199-92F34DFED65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182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12" name="Oval 540">
              <a:extLst>
                <a:ext uri="{FF2B5EF4-FFF2-40B4-BE49-F238E27FC236}">
                  <a16:creationId xmlns:a16="http://schemas.microsoft.com/office/drawing/2014/main" id="{1CCFA1C2-D5AB-0E38-FB6C-858AFF1581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52" y="206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13" name="Oval 541">
              <a:extLst>
                <a:ext uri="{FF2B5EF4-FFF2-40B4-BE49-F238E27FC236}">
                  <a16:creationId xmlns:a16="http://schemas.microsoft.com/office/drawing/2014/main" id="{9A131F41-F78F-0BE4-9671-0AD7211D78C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56" y="153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14" name="Oval 542">
              <a:extLst>
                <a:ext uri="{FF2B5EF4-FFF2-40B4-BE49-F238E27FC236}">
                  <a16:creationId xmlns:a16="http://schemas.microsoft.com/office/drawing/2014/main" id="{A39F9F3F-1F27-AEB6-E119-C097611BC5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124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15" name="Oval 543">
              <a:extLst>
                <a:ext uri="{FF2B5EF4-FFF2-40B4-BE49-F238E27FC236}">
                  <a16:creationId xmlns:a16="http://schemas.microsoft.com/office/drawing/2014/main" id="{A6AC2F9D-E9B0-1777-DB91-41F62D69C1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16" y="124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16" name="Oval 544">
              <a:extLst>
                <a:ext uri="{FF2B5EF4-FFF2-40B4-BE49-F238E27FC236}">
                  <a16:creationId xmlns:a16="http://schemas.microsoft.com/office/drawing/2014/main" id="{98174B0D-0EF8-B96C-20C3-1886FBA849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134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17" name="Oval 545">
              <a:extLst>
                <a:ext uri="{FF2B5EF4-FFF2-40B4-BE49-F238E27FC236}">
                  <a16:creationId xmlns:a16="http://schemas.microsoft.com/office/drawing/2014/main" id="{3EB5D0A3-B4A9-B539-62B4-BD368851BA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139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18" name="Oval 546">
              <a:extLst>
                <a:ext uri="{FF2B5EF4-FFF2-40B4-BE49-F238E27FC236}">
                  <a16:creationId xmlns:a16="http://schemas.microsoft.com/office/drawing/2014/main" id="{593B9C7C-AD02-AF5B-FA94-B2F38609CB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129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19" name="Oval 547">
              <a:extLst>
                <a:ext uri="{FF2B5EF4-FFF2-40B4-BE49-F238E27FC236}">
                  <a16:creationId xmlns:a16="http://schemas.microsoft.com/office/drawing/2014/main" id="{9211B4D2-CF8C-3F0B-3C05-10852607CF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139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20" name="Oval 548">
              <a:extLst>
                <a:ext uri="{FF2B5EF4-FFF2-40B4-BE49-F238E27FC236}">
                  <a16:creationId xmlns:a16="http://schemas.microsoft.com/office/drawing/2014/main" id="{2AD6D441-98E0-DDEA-053B-3CEC305063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120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21" name="Oval 549">
              <a:extLst>
                <a:ext uri="{FF2B5EF4-FFF2-40B4-BE49-F238E27FC236}">
                  <a16:creationId xmlns:a16="http://schemas.microsoft.com/office/drawing/2014/main" id="{5F1A670A-005D-C486-A253-225D819FAC3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9" y="132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22" name="Oval 550">
              <a:extLst>
                <a:ext uri="{FF2B5EF4-FFF2-40B4-BE49-F238E27FC236}">
                  <a16:creationId xmlns:a16="http://schemas.microsoft.com/office/drawing/2014/main" id="{E1F7B42E-574B-821F-40DD-8C346C1F04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5" y="132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23" name="Oval 551">
              <a:extLst>
                <a:ext uri="{FF2B5EF4-FFF2-40B4-BE49-F238E27FC236}">
                  <a16:creationId xmlns:a16="http://schemas.microsoft.com/office/drawing/2014/main" id="{77E4BC1E-D473-90D4-1C1A-DEFC7691008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01" y="127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24" name="Oval 552">
              <a:extLst>
                <a:ext uri="{FF2B5EF4-FFF2-40B4-BE49-F238E27FC236}">
                  <a16:creationId xmlns:a16="http://schemas.microsoft.com/office/drawing/2014/main" id="{DBC1FBC3-5224-ED39-F3C3-D9F59A541D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01" y="127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25" name="Oval 553">
              <a:extLst>
                <a:ext uri="{FF2B5EF4-FFF2-40B4-BE49-F238E27FC236}">
                  <a16:creationId xmlns:a16="http://schemas.microsoft.com/office/drawing/2014/main" id="{29B2165E-3650-51D1-E488-0D32CD5E46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41" y="141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26" name="Oval 554">
              <a:extLst>
                <a:ext uri="{FF2B5EF4-FFF2-40B4-BE49-F238E27FC236}">
                  <a16:creationId xmlns:a16="http://schemas.microsoft.com/office/drawing/2014/main" id="{1097D18A-8AD0-6153-7C5B-8A9CDB61653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97" y="136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27" name="Oval 555">
              <a:extLst>
                <a:ext uri="{FF2B5EF4-FFF2-40B4-BE49-F238E27FC236}">
                  <a16:creationId xmlns:a16="http://schemas.microsoft.com/office/drawing/2014/main" id="{D5044B64-4C60-378D-8B1B-07D1F2A263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72" y="182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28" name="Oval 556">
              <a:extLst>
                <a:ext uri="{FF2B5EF4-FFF2-40B4-BE49-F238E27FC236}">
                  <a16:creationId xmlns:a16="http://schemas.microsoft.com/office/drawing/2014/main" id="{0F0DA52E-F5E5-8AF2-C4B3-49C62AADD2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211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29" name="Oval 557">
              <a:extLst>
                <a:ext uri="{FF2B5EF4-FFF2-40B4-BE49-F238E27FC236}">
                  <a16:creationId xmlns:a16="http://schemas.microsoft.com/office/drawing/2014/main" id="{392C7B0C-D2B6-AF7F-10D4-FE8B1C6598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84" y="216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30" name="Oval 558">
              <a:extLst>
                <a:ext uri="{FF2B5EF4-FFF2-40B4-BE49-F238E27FC236}">
                  <a16:creationId xmlns:a16="http://schemas.microsoft.com/office/drawing/2014/main" id="{F18DA24B-412C-1834-2E48-4D78A351FC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163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31" name="Oval 559">
              <a:extLst>
                <a:ext uri="{FF2B5EF4-FFF2-40B4-BE49-F238E27FC236}">
                  <a16:creationId xmlns:a16="http://schemas.microsoft.com/office/drawing/2014/main" id="{CA82086B-013C-B7A5-484C-F52B6705C4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192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32" name="Oval 560">
              <a:extLst>
                <a:ext uri="{FF2B5EF4-FFF2-40B4-BE49-F238E27FC236}">
                  <a16:creationId xmlns:a16="http://schemas.microsoft.com/office/drawing/2014/main" id="{6A3F2CA5-6A3E-98F8-6C9D-3095441239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33" name="Oval 561">
              <a:extLst>
                <a:ext uri="{FF2B5EF4-FFF2-40B4-BE49-F238E27FC236}">
                  <a16:creationId xmlns:a16="http://schemas.microsoft.com/office/drawing/2014/main" id="{1C0CCA17-704F-C8CA-C055-3CB557EE0A0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153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34" name="Oval 562">
              <a:extLst>
                <a:ext uri="{FF2B5EF4-FFF2-40B4-BE49-F238E27FC236}">
                  <a16:creationId xmlns:a16="http://schemas.microsoft.com/office/drawing/2014/main" id="{F83DF537-A009-1647-B8F1-82154D6843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182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35" name="Oval 563">
              <a:extLst>
                <a:ext uri="{FF2B5EF4-FFF2-40B4-BE49-F238E27FC236}">
                  <a16:creationId xmlns:a16="http://schemas.microsoft.com/office/drawing/2014/main" id="{879455DC-491E-8519-142D-CA923F4965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80" y="187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36" name="Oval 564">
              <a:extLst>
                <a:ext uri="{FF2B5EF4-FFF2-40B4-BE49-F238E27FC236}">
                  <a16:creationId xmlns:a16="http://schemas.microsoft.com/office/drawing/2014/main" id="{5A355D44-2D8F-1F7D-F5EC-995D023727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163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37" name="Oval 565">
              <a:extLst>
                <a:ext uri="{FF2B5EF4-FFF2-40B4-BE49-F238E27FC236}">
                  <a16:creationId xmlns:a16="http://schemas.microsoft.com/office/drawing/2014/main" id="{787FB91C-F3DB-E45E-EBDA-A1D86C74A1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168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38" name="Oval 566">
              <a:extLst>
                <a:ext uri="{FF2B5EF4-FFF2-40B4-BE49-F238E27FC236}">
                  <a16:creationId xmlns:a16="http://schemas.microsoft.com/office/drawing/2014/main" id="{FEE78528-337B-C98C-B247-B166F28801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8" y="172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39" name="Oval 567">
              <a:extLst>
                <a:ext uri="{FF2B5EF4-FFF2-40B4-BE49-F238E27FC236}">
                  <a16:creationId xmlns:a16="http://schemas.microsoft.com/office/drawing/2014/main" id="{43C152E1-DAA0-B3CF-2C7A-F2859C5B01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216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40" name="Oval 568">
              <a:extLst>
                <a:ext uri="{FF2B5EF4-FFF2-40B4-BE49-F238E27FC236}">
                  <a16:creationId xmlns:a16="http://schemas.microsoft.com/office/drawing/2014/main" id="{017F5248-B23D-4D57-A6B2-BDBBCB2D67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192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41" name="Oval 569">
              <a:extLst>
                <a:ext uri="{FF2B5EF4-FFF2-40B4-BE49-F238E27FC236}">
                  <a16:creationId xmlns:a16="http://schemas.microsoft.com/office/drawing/2014/main" id="{BC831D19-F6F4-CA58-52A1-7B75C3DDC8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192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42" name="Oval 570">
              <a:extLst>
                <a:ext uri="{FF2B5EF4-FFF2-40B4-BE49-F238E27FC236}">
                  <a16:creationId xmlns:a16="http://schemas.microsoft.com/office/drawing/2014/main" id="{77A3C465-F6EE-3B37-220C-F8FC521B498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172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43" name="Oval 571">
              <a:extLst>
                <a:ext uri="{FF2B5EF4-FFF2-40B4-BE49-F238E27FC236}">
                  <a16:creationId xmlns:a16="http://schemas.microsoft.com/office/drawing/2014/main" id="{9BD01834-17C1-A930-A0A2-26022CC421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44" name="Oval 572">
              <a:extLst>
                <a:ext uri="{FF2B5EF4-FFF2-40B4-BE49-F238E27FC236}">
                  <a16:creationId xmlns:a16="http://schemas.microsoft.com/office/drawing/2014/main" id="{39FC1D29-39E3-A93B-057A-6BC24FCE4E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206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45" name="Oval 573">
              <a:extLst>
                <a:ext uri="{FF2B5EF4-FFF2-40B4-BE49-F238E27FC236}">
                  <a16:creationId xmlns:a16="http://schemas.microsoft.com/office/drawing/2014/main" id="{14ED40B4-1E85-41FA-D1B9-0506005A3A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8" y="211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46" name="Oval 574">
              <a:extLst>
                <a:ext uri="{FF2B5EF4-FFF2-40B4-BE49-F238E27FC236}">
                  <a16:creationId xmlns:a16="http://schemas.microsoft.com/office/drawing/2014/main" id="{3563A178-8DDD-7841-B234-27C929EDC4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163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47" name="Oval 575">
              <a:extLst>
                <a:ext uri="{FF2B5EF4-FFF2-40B4-BE49-F238E27FC236}">
                  <a16:creationId xmlns:a16="http://schemas.microsoft.com/office/drawing/2014/main" id="{9E793EF0-4154-D9E1-AC6C-522CF592364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0" y="192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48" name="Oval 576">
              <a:extLst>
                <a:ext uri="{FF2B5EF4-FFF2-40B4-BE49-F238E27FC236}">
                  <a16:creationId xmlns:a16="http://schemas.microsoft.com/office/drawing/2014/main" id="{B90ED2CB-66CA-B618-65ED-32A0D1DDD3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6" y="196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49" name="Oval 577">
              <a:extLst>
                <a:ext uri="{FF2B5EF4-FFF2-40B4-BE49-F238E27FC236}">
                  <a16:creationId xmlns:a16="http://schemas.microsoft.com/office/drawing/2014/main" id="{C76A5712-1587-10A6-D47E-6B6B6469D3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16" y="172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50" name="Oval 578">
              <a:extLst>
                <a:ext uri="{FF2B5EF4-FFF2-40B4-BE49-F238E27FC236}">
                  <a16:creationId xmlns:a16="http://schemas.microsoft.com/office/drawing/2014/main" id="{B952C721-77DE-BA83-958F-5C40FF7EFE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177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51" name="Oval 579">
              <a:extLst>
                <a:ext uri="{FF2B5EF4-FFF2-40B4-BE49-F238E27FC236}">
                  <a16:creationId xmlns:a16="http://schemas.microsoft.com/office/drawing/2014/main" id="{4D8F686C-2CA5-C6FC-7A31-07A55DF943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52" name="Oval 580">
              <a:extLst>
                <a:ext uri="{FF2B5EF4-FFF2-40B4-BE49-F238E27FC236}">
                  <a16:creationId xmlns:a16="http://schemas.microsoft.com/office/drawing/2014/main" id="{6CD537ED-57C7-904A-444E-2045F5383E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6" y="187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53" name="Oval 581">
              <a:extLst>
                <a:ext uri="{FF2B5EF4-FFF2-40B4-BE49-F238E27FC236}">
                  <a16:creationId xmlns:a16="http://schemas.microsoft.com/office/drawing/2014/main" id="{DD03B3EE-184A-0016-AC40-D0BD623795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163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54" name="Oval 582">
              <a:extLst>
                <a:ext uri="{FF2B5EF4-FFF2-40B4-BE49-F238E27FC236}">
                  <a16:creationId xmlns:a16="http://schemas.microsoft.com/office/drawing/2014/main" id="{13BEE77F-5155-051C-9EBC-6FD47996CFE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168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55" name="Oval 583">
              <a:extLst>
                <a:ext uri="{FF2B5EF4-FFF2-40B4-BE49-F238E27FC236}">
                  <a16:creationId xmlns:a16="http://schemas.microsoft.com/office/drawing/2014/main" id="{F091F994-DE94-2E5E-344D-207D76D7348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72" y="177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56" name="Oval 584">
              <a:extLst>
                <a:ext uri="{FF2B5EF4-FFF2-40B4-BE49-F238E27FC236}">
                  <a16:creationId xmlns:a16="http://schemas.microsoft.com/office/drawing/2014/main" id="{EC96BE66-B79C-8F4A-CB5C-212D8DF85B8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72" y="158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57" name="Oval 585">
              <a:extLst>
                <a:ext uri="{FF2B5EF4-FFF2-40B4-BE49-F238E27FC236}">
                  <a16:creationId xmlns:a16="http://schemas.microsoft.com/office/drawing/2014/main" id="{779159BC-1E6E-7FF7-3F8A-2229C72A5C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153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58" name="Oval 586">
              <a:extLst>
                <a:ext uri="{FF2B5EF4-FFF2-40B4-BE49-F238E27FC236}">
                  <a16:creationId xmlns:a16="http://schemas.microsoft.com/office/drawing/2014/main" id="{52F53372-ACFD-AD79-F36F-41171579B2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97" y="189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59" name="Oval 587">
              <a:extLst>
                <a:ext uri="{FF2B5EF4-FFF2-40B4-BE49-F238E27FC236}">
                  <a16:creationId xmlns:a16="http://schemas.microsoft.com/office/drawing/2014/main" id="{E2D79616-6321-7301-B186-CDE5FB278C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53" y="170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60" name="Oval 588">
              <a:extLst>
                <a:ext uri="{FF2B5EF4-FFF2-40B4-BE49-F238E27FC236}">
                  <a16:creationId xmlns:a16="http://schemas.microsoft.com/office/drawing/2014/main" id="{6DB45F93-C301-CE4B-1A85-88022E131EF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7" y="189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61" name="Oval 589">
              <a:extLst>
                <a:ext uri="{FF2B5EF4-FFF2-40B4-BE49-F238E27FC236}">
                  <a16:creationId xmlns:a16="http://schemas.microsoft.com/office/drawing/2014/main" id="{848ABF91-8D02-8FFD-251C-D5ACDEA889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9" y="213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62" name="Oval 590">
              <a:extLst>
                <a:ext uri="{FF2B5EF4-FFF2-40B4-BE49-F238E27FC236}">
                  <a16:creationId xmlns:a16="http://schemas.microsoft.com/office/drawing/2014/main" id="{9AD33851-E1FF-0C52-B938-5979F19FF99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93" y="160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63" name="Oval 591">
              <a:extLst>
                <a:ext uri="{FF2B5EF4-FFF2-40B4-BE49-F238E27FC236}">
                  <a16:creationId xmlns:a16="http://schemas.microsoft.com/office/drawing/2014/main" id="{66B6DCF7-1E9D-C5BC-03F7-5B96C91E4B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89" y="204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64" name="Oval 592">
              <a:extLst>
                <a:ext uri="{FF2B5EF4-FFF2-40B4-BE49-F238E27FC236}">
                  <a16:creationId xmlns:a16="http://schemas.microsoft.com/office/drawing/2014/main" id="{8FCF8E08-807E-7756-17B1-ECA59D6A246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33" y="160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65" name="Oval 593">
              <a:extLst>
                <a:ext uri="{FF2B5EF4-FFF2-40B4-BE49-F238E27FC236}">
                  <a16:creationId xmlns:a16="http://schemas.microsoft.com/office/drawing/2014/main" id="{3E384524-5F41-1787-1E7C-869961913B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5" y="184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66" name="Oval 594">
              <a:extLst>
                <a:ext uri="{FF2B5EF4-FFF2-40B4-BE49-F238E27FC236}">
                  <a16:creationId xmlns:a16="http://schemas.microsoft.com/office/drawing/2014/main" id="{164F9948-17E1-77DB-1113-3E3FDA4B0E6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93" y="199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67" name="Oval 595">
              <a:extLst>
                <a:ext uri="{FF2B5EF4-FFF2-40B4-BE49-F238E27FC236}">
                  <a16:creationId xmlns:a16="http://schemas.microsoft.com/office/drawing/2014/main" id="{6ED29C3C-0A90-D4D8-C982-842DB69EE2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97" y="218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68" name="Oval 596">
              <a:extLst>
                <a:ext uri="{FF2B5EF4-FFF2-40B4-BE49-F238E27FC236}">
                  <a16:creationId xmlns:a16="http://schemas.microsoft.com/office/drawing/2014/main" id="{5AC6EE57-BE89-FED4-7FBE-96F598EEBA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53" y="199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69" name="Oval 597">
              <a:extLst>
                <a:ext uri="{FF2B5EF4-FFF2-40B4-BE49-F238E27FC236}">
                  <a16:creationId xmlns:a16="http://schemas.microsoft.com/office/drawing/2014/main" id="{03715FFB-AAD0-6617-7674-78FECC0EE2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5" y="194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70" name="Oval 598">
              <a:extLst>
                <a:ext uri="{FF2B5EF4-FFF2-40B4-BE49-F238E27FC236}">
                  <a16:creationId xmlns:a16="http://schemas.microsoft.com/office/drawing/2014/main" id="{7CBC109B-6BFA-877A-A7C8-C7E59C81B56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9" y="213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71" name="Oval 599">
              <a:extLst>
                <a:ext uri="{FF2B5EF4-FFF2-40B4-BE49-F238E27FC236}">
                  <a16:creationId xmlns:a16="http://schemas.microsoft.com/office/drawing/2014/main" id="{F8BF88C9-9E97-A80C-BDED-46CE01DBFE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9" y="170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72" name="Oval 600">
              <a:extLst>
                <a:ext uri="{FF2B5EF4-FFF2-40B4-BE49-F238E27FC236}">
                  <a16:creationId xmlns:a16="http://schemas.microsoft.com/office/drawing/2014/main" id="{C535B611-A006-13FD-43E2-DBF42B9E0D8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05" y="194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73" name="Oval 601">
              <a:extLst>
                <a:ext uri="{FF2B5EF4-FFF2-40B4-BE49-F238E27FC236}">
                  <a16:creationId xmlns:a16="http://schemas.microsoft.com/office/drawing/2014/main" id="{314AC4DF-18DC-B212-15AA-4AA2FF49DBC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97" y="213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74" name="Oval 602">
              <a:extLst>
                <a:ext uri="{FF2B5EF4-FFF2-40B4-BE49-F238E27FC236}">
                  <a16:creationId xmlns:a16="http://schemas.microsoft.com/office/drawing/2014/main" id="{CAD16671-4C7A-81CA-2138-CE4DE39E0E9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05" y="165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75" name="Oval 603">
              <a:extLst>
                <a:ext uri="{FF2B5EF4-FFF2-40B4-BE49-F238E27FC236}">
                  <a16:creationId xmlns:a16="http://schemas.microsoft.com/office/drawing/2014/main" id="{949CE6E4-BAC4-C664-7D92-10A114D0D5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05" y="165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76" name="Oval 604">
              <a:extLst>
                <a:ext uri="{FF2B5EF4-FFF2-40B4-BE49-F238E27FC236}">
                  <a16:creationId xmlns:a16="http://schemas.microsoft.com/office/drawing/2014/main" id="{9FEA882D-E822-8535-0597-F08274C580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9" y="208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77" name="Oval 605">
              <a:extLst>
                <a:ext uri="{FF2B5EF4-FFF2-40B4-BE49-F238E27FC236}">
                  <a16:creationId xmlns:a16="http://schemas.microsoft.com/office/drawing/2014/main" id="{35E12685-8778-C501-7269-F41E7B7483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7" y="213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78" name="Oval 606">
              <a:extLst>
                <a:ext uri="{FF2B5EF4-FFF2-40B4-BE49-F238E27FC236}">
                  <a16:creationId xmlns:a16="http://schemas.microsoft.com/office/drawing/2014/main" id="{32C3832A-A63E-626E-16D6-46C97EA68E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5" y="180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79" name="Oval 607">
              <a:extLst>
                <a:ext uri="{FF2B5EF4-FFF2-40B4-BE49-F238E27FC236}">
                  <a16:creationId xmlns:a16="http://schemas.microsoft.com/office/drawing/2014/main" id="{7C8415F6-3255-7769-A713-3C86B0646B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01" y="204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0" name="Oval 608">
              <a:extLst>
                <a:ext uri="{FF2B5EF4-FFF2-40B4-BE49-F238E27FC236}">
                  <a16:creationId xmlns:a16="http://schemas.microsoft.com/office/drawing/2014/main" id="{2483164F-32B8-9B3A-E876-273F084ACC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01" y="175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1" name="Oval 609">
              <a:extLst>
                <a:ext uri="{FF2B5EF4-FFF2-40B4-BE49-F238E27FC236}">
                  <a16:creationId xmlns:a16="http://schemas.microsoft.com/office/drawing/2014/main" id="{051C4D06-B924-7F22-FAB0-96F3B3172D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8" y="264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2" name="Oval 610">
              <a:extLst>
                <a:ext uri="{FF2B5EF4-FFF2-40B4-BE49-F238E27FC236}">
                  <a16:creationId xmlns:a16="http://schemas.microsoft.com/office/drawing/2014/main" id="{CE1924CB-2AA1-ADE0-2FEC-FBDEB6DDC6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0" y="273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3" name="Oval 611">
              <a:extLst>
                <a:ext uri="{FF2B5EF4-FFF2-40B4-BE49-F238E27FC236}">
                  <a16:creationId xmlns:a16="http://schemas.microsoft.com/office/drawing/2014/main" id="{838D26B5-C6B7-E2F2-F152-FF6CCB64DC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0" y="225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4" name="Oval 612">
              <a:extLst>
                <a:ext uri="{FF2B5EF4-FFF2-40B4-BE49-F238E27FC236}">
                  <a16:creationId xmlns:a16="http://schemas.microsoft.com/office/drawing/2014/main" id="{6164B980-ED8B-FD12-67E0-4A38285CA69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0" y="254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5" name="Oval 613">
              <a:extLst>
                <a:ext uri="{FF2B5EF4-FFF2-40B4-BE49-F238E27FC236}">
                  <a16:creationId xmlns:a16="http://schemas.microsoft.com/office/drawing/2014/main" id="{E424B017-E683-2712-E5C2-28091E75A7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278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6" name="Oval 614">
              <a:extLst>
                <a:ext uri="{FF2B5EF4-FFF2-40B4-BE49-F238E27FC236}">
                  <a16:creationId xmlns:a16="http://schemas.microsoft.com/office/drawing/2014/main" id="{AFB8383A-9C75-0AE8-7C7D-F8CFF6136E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8" y="235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7" name="Oval 615">
              <a:extLst>
                <a:ext uri="{FF2B5EF4-FFF2-40B4-BE49-F238E27FC236}">
                  <a16:creationId xmlns:a16="http://schemas.microsoft.com/office/drawing/2014/main" id="{8809117A-9651-31DD-7A7F-01828E88CD0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268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8" name="Oval 616">
              <a:extLst>
                <a:ext uri="{FF2B5EF4-FFF2-40B4-BE49-F238E27FC236}">
                  <a16:creationId xmlns:a16="http://schemas.microsoft.com/office/drawing/2014/main" id="{578F7375-B117-1BF5-8AAD-1B5DA359ED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8" y="192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9" name="Oval 617">
              <a:extLst>
                <a:ext uri="{FF2B5EF4-FFF2-40B4-BE49-F238E27FC236}">
                  <a16:creationId xmlns:a16="http://schemas.microsoft.com/office/drawing/2014/main" id="{DBE2DD43-C2EE-6C13-1F7E-CE13E19832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8" y="259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90" name="Oval 618">
              <a:extLst>
                <a:ext uri="{FF2B5EF4-FFF2-40B4-BE49-F238E27FC236}">
                  <a16:creationId xmlns:a16="http://schemas.microsoft.com/office/drawing/2014/main" id="{7E65A2BE-C872-D370-97A9-FF74359A58F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8" y="240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91" name="Oval 619">
              <a:extLst>
                <a:ext uri="{FF2B5EF4-FFF2-40B4-BE49-F238E27FC236}">
                  <a16:creationId xmlns:a16="http://schemas.microsoft.com/office/drawing/2014/main" id="{93C7CADC-4B1F-791D-1A0A-89BF7ECE12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0" y="187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92" name="Oval 620">
              <a:extLst>
                <a:ext uri="{FF2B5EF4-FFF2-40B4-BE49-F238E27FC236}">
                  <a16:creationId xmlns:a16="http://schemas.microsoft.com/office/drawing/2014/main" id="{6A563633-7009-3128-A4D4-1DEB3BF1EB0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0" y="225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93" name="Oval 621">
              <a:extLst>
                <a:ext uri="{FF2B5EF4-FFF2-40B4-BE49-F238E27FC236}">
                  <a16:creationId xmlns:a16="http://schemas.microsoft.com/office/drawing/2014/main" id="{D740373B-4439-F7CE-E1D7-235D44D8B3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206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94" name="Oval 622">
              <a:extLst>
                <a:ext uri="{FF2B5EF4-FFF2-40B4-BE49-F238E27FC236}">
                  <a16:creationId xmlns:a16="http://schemas.microsoft.com/office/drawing/2014/main" id="{6D1710AA-A965-F5AF-995D-5123339552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85" y="295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95" name="Oval 623">
              <a:extLst>
                <a:ext uri="{FF2B5EF4-FFF2-40B4-BE49-F238E27FC236}">
                  <a16:creationId xmlns:a16="http://schemas.microsoft.com/office/drawing/2014/main" id="{9AA04EC3-B9CA-9C00-2FE7-E52257642C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85" y="295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96" name="Oval 624">
              <a:extLst>
                <a:ext uri="{FF2B5EF4-FFF2-40B4-BE49-F238E27FC236}">
                  <a16:creationId xmlns:a16="http://schemas.microsoft.com/office/drawing/2014/main" id="{97AB4160-6E04-1F09-D21B-D744F86759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85" y="252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97" name="Oval 625">
              <a:extLst>
                <a:ext uri="{FF2B5EF4-FFF2-40B4-BE49-F238E27FC236}">
                  <a16:creationId xmlns:a16="http://schemas.microsoft.com/office/drawing/2014/main" id="{A00ADCB3-B4C2-F71A-D65D-02DAD0B91C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85" y="290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98" name="Oval 626">
              <a:extLst>
                <a:ext uri="{FF2B5EF4-FFF2-40B4-BE49-F238E27FC236}">
                  <a16:creationId xmlns:a16="http://schemas.microsoft.com/office/drawing/2014/main" id="{9A9F28AA-30A5-D4D8-ECAD-8F1CE51DDA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7" y="285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99" name="Oval 627">
              <a:extLst>
                <a:ext uri="{FF2B5EF4-FFF2-40B4-BE49-F238E27FC236}">
                  <a16:creationId xmlns:a16="http://schemas.microsoft.com/office/drawing/2014/main" id="{656EC6BE-FCCA-1258-AA8F-F21D1207FB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7" y="256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50"/>
            </a:p>
          </p:txBody>
        </p:sp>
      </p:grpSp>
      <p:sp>
        <p:nvSpPr>
          <p:cNvPr id="300" name="Line 325">
            <a:extLst>
              <a:ext uri="{FF2B5EF4-FFF2-40B4-BE49-F238E27FC236}">
                <a16:creationId xmlns:a16="http://schemas.microsoft.com/office/drawing/2014/main" id="{18C79678-82F6-EF53-68F7-8F97B5A3B5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46170" y="4415662"/>
            <a:ext cx="8333" cy="88417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050"/>
          </a:p>
        </p:txBody>
      </p:sp>
      <p:sp>
        <p:nvSpPr>
          <p:cNvPr id="301" name="Text Box 330">
            <a:extLst>
              <a:ext uri="{FF2B5EF4-FFF2-40B4-BE49-F238E27FC236}">
                <a16:creationId xmlns:a16="http://schemas.microsoft.com/office/drawing/2014/main" id="{9D1DBB11-593A-21BE-C72C-3EB5F9DBE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9944" y="5522499"/>
            <a:ext cx="3360264" cy="99257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endParaRPr lang="en-US" sz="700" b="1" u="sng" dirty="0"/>
          </a:p>
          <a:p>
            <a:pPr algn="ctr">
              <a:lnSpc>
                <a:spcPct val="90000"/>
              </a:lnSpc>
            </a:pPr>
            <a:r>
              <a:rPr lang="en-US" sz="2200" u="sng" dirty="0"/>
              <a:t>Guess</a:t>
            </a:r>
            <a:r>
              <a:rPr lang="en-US" sz="2200" dirty="0"/>
              <a:t> about population</a:t>
            </a:r>
          </a:p>
          <a:p>
            <a:pPr algn="ctr">
              <a:lnSpc>
                <a:spcPct val="90000"/>
              </a:lnSpc>
            </a:pPr>
            <a:endParaRPr lang="en-US" sz="700" dirty="0"/>
          </a:p>
          <a:p>
            <a:pPr algn="ctr">
              <a:lnSpc>
                <a:spcPct val="90000"/>
              </a:lnSpc>
            </a:pPr>
            <a:r>
              <a:rPr lang="en-US" sz="2200" dirty="0"/>
              <a:t>(e.g., summary statistics)</a:t>
            </a:r>
          </a:p>
          <a:p>
            <a:pPr algn="ctr">
              <a:lnSpc>
                <a:spcPct val="90000"/>
              </a:lnSpc>
            </a:pPr>
            <a:endParaRPr lang="en-US" sz="700" b="1" dirty="0"/>
          </a:p>
        </p:txBody>
      </p:sp>
      <p:sp>
        <p:nvSpPr>
          <p:cNvPr id="302" name="Text Box 321">
            <a:extLst>
              <a:ext uri="{FF2B5EF4-FFF2-40B4-BE49-F238E27FC236}">
                <a16:creationId xmlns:a16="http://schemas.microsoft.com/office/drawing/2014/main" id="{E5C30420-3F7D-6F80-687E-D7094A5C8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010" y="3156943"/>
            <a:ext cx="196098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Population</a:t>
            </a:r>
          </a:p>
        </p:txBody>
      </p: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2C0ADCCB-AE54-E8BD-F95F-E09EF7D70631}"/>
              </a:ext>
            </a:extLst>
          </p:cNvPr>
          <p:cNvGrpSpPr/>
          <p:nvPr/>
        </p:nvGrpSpPr>
        <p:grpSpPr>
          <a:xfrm>
            <a:off x="4376651" y="2464230"/>
            <a:ext cx="6397148" cy="2487215"/>
            <a:chOff x="3617914" y="2093914"/>
            <a:chExt cx="8529531" cy="3316287"/>
          </a:xfrm>
        </p:grpSpPr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57D65979-4DBB-384D-D472-5705A67A1C74}"/>
                </a:ext>
              </a:extLst>
            </p:cNvPr>
            <p:cNvGrpSpPr/>
            <p:nvPr/>
          </p:nvGrpSpPr>
          <p:grpSpPr>
            <a:xfrm>
              <a:off x="3617914" y="2093914"/>
              <a:ext cx="5678486" cy="3316287"/>
              <a:chOff x="3617914" y="2093914"/>
              <a:chExt cx="5678486" cy="3316287"/>
            </a:xfrm>
          </p:grpSpPr>
          <p:sp>
            <p:nvSpPr>
              <p:cNvPr id="306" name="AutoShape 13">
                <a:extLst>
                  <a:ext uri="{FF2B5EF4-FFF2-40B4-BE49-F238E27FC236}">
                    <a16:creationId xmlns:a16="http://schemas.microsoft.com/office/drawing/2014/main" id="{E76533BB-AA5F-62FB-0D4F-38232AC52FE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440738" y="3049588"/>
                <a:ext cx="146050" cy="146050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28575" cap="rnd">
                <a:solidFill>
                  <a:srgbClr val="FF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07" name="AutoShape 14">
                <a:extLst>
                  <a:ext uri="{FF2B5EF4-FFF2-40B4-BE49-F238E27FC236}">
                    <a16:creationId xmlns:a16="http://schemas.microsoft.com/office/drawing/2014/main" id="{C6AA8F79-84FB-9227-9C82-99BC7FDB1DF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497888" y="2554288"/>
                <a:ext cx="146050" cy="146050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28575" cap="rnd">
                <a:solidFill>
                  <a:srgbClr val="FF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08" name="AutoShape 15">
                <a:extLst>
                  <a:ext uri="{FF2B5EF4-FFF2-40B4-BE49-F238E27FC236}">
                    <a16:creationId xmlns:a16="http://schemas.microsoft.com/office/drawing/2014/main" id="{78CBC3F9-556F-2D8A-4414-754875068AB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050338" y="3317875"/>
                <a:ext cx="146050" cy="146050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28575" cap="rnd">
                <a:solidFill>
                  <a:srgbClr val="FF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09" name="AutoShape 16">
                <a:extLst>
                  <a:ext uri="{FF2B5EF4-FFF2-40B4-BE49-F238E27FC236}">
                    <a16:creationId xmlns:a16="http://schemas.microsoft.com/office/drawing/2014/main" id="{B0FDE757-8263-ECBA-D5C0-038DEDFE50D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69338" y="3279775"/>
                <a:ext cx="146050" cy="146050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28575" cap="rnd">
                <a:solidFill>
                  <a:srgbClr val="FF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10" name="AutoShape 17">
                <a:extLst>
                  <a:ext uri="{FF2B5EF4-FFF2-40B4-BE49-F238E27FC236}">
                    <a16:creationId xmlns:a16="http://schemas.microsoft.com/office/drawing/2014/main" id="{F260C1D6-4910-1349-A7C5-BE8E0726550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859838" y="3757613"/>
                <a:ext cx="146050" cy="146050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28575" cap="rnd">
                <a:solidFill>
                  <a:srgbClr val="FF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11" name="AutoShape 18">
                <a:extLst>
                  <a:ext uri="{FF2B5EF4-FFF2-40B4-BE49-F238E27FC236}">
                    <a16:creationId xmlns:a16="http://schemas.microsoft.com/office/drawing/2014/main" id="{B6B8FA9E-B2CE-3ECD-F75F-0F934D9402E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821738" y="3432175"/>
                <a:ext cx="146050" cy="146050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28575" cap="rnd">
                <a:solidFill>
                  <a:srgbClr val="FF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12" name="AutoShape 19">
                <a:extLst>
                  <a:ext uri="{FF2B5EF4-FFF2-40B4-BE49-F238E27FC236}">
                    <a16:creationId xmlns:a16="http://schemas.microsoft.com/office/drawing/2014/main" id="{F7672ADA-913F-327D-D56A-2F4FF8C1BC2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802688" y="2574925"/>
                <a:ext cx="146050" cy="146050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28575" cap="rnd">
                <a:solidFill>
                  <a:srgbClr val="FF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13" name="AutoShape 20">
                <a:extLst>
                  <a:ext uri="{FF2B5EF4-FFF2-40B4-BE49-F238E27FC236}">
                    <a16:creationId xmlns:a16="http://schemas.microsoft.com/office/drawing/2014/main" id="{F15583B4-C648-6EB2-4F86-88EC9EEB7A6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383588" y="3471863"/>
                <a:ext cx="146050" cy="146050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28575" cap="rnd">
                <a:solidFill>
                  <a:srgbClr val="FF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14" name="AutoShape 21">
                <a:extLst>
                  <a:ext uri="{FF2B5EF4-FFF2-40B4-BE49-F238E27FC236}">
                    <a16:creationId xmlns:a16="http://schemas.microsoft.com/office/drawing/2014/main" id="{A886B6CD-4B31-4341-ECC0-A9F49A7CCF1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840788" y="3032125"/>
                <a:ext cx="146050" cy="146050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28575" cap="rnd">
                <a:solidFill>
                  <a:srgbClr val="FF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15" name="AutoShape 22">
                <a:extLst>
                  <a:ext uri="{FF2B5EF4-FFF2-40B4-BE49-F238E27FC236}">
                    <a16:creationId xmlns:a16="http://schemas.microsoft.com/office/drawing/2014/main" id="{1596513A-1CCC-089A-D25E-E459BBDB657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593138" y="3823873"/>
                <a:ext cx="146050" cy="146050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28575" cap="rnd">
                <a:solidFill>
                  <a:srgbClr val="FF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16" name="AutoShape 23">
                <a:extLst>
                  <a:ext uri="{FF2B5EF4-FFF2-40B4-BE49-F238E27FC236}">
                    <a16:creationId xmlns:a16="http://schemas.microsoft.com/office/drawing/2014/main" id="{1C2589E9-276C-02C7-28B8-BD0CA72C2A1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414652" y="4257405"/>
                <a:ext cx="90686" cy="90686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28575" cap="rnd">
                <a:solidFill>
                  <a:srgbClr val="FF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17" name="Oval 24">
                <a:extLst>
                  <a:ext uri="{FF2B5EF4-FFF2-40B4-BE49-F238E27FC236}">
                    <a16:creationId xmlns:a16="http://schemas.microsoft.com/office/drawing/2014/main" id="{D3CABB16-6443-2634-8AA8-42C1D6413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01000" y="2209800"/>
                <a:ext cx="1295400" cy="236220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18" name="Line 25">
                <a:extLst>
                  <a:ext uri="{FF2B5EF4-FFF2-40B4-BE49-F238E27FC236}">
                    <a16:creationId xmlns:a16="http://schemas.microsoft.com/office/drawing/2014/main" id="{9C2AE712-7CF5-F2E8-5EF7-7AF62D3C99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21088" y="4303714"/>
                <a:ext cx="4819650" cy="1106487"/>
              </a:xfrm>
              <a:prstGeom prst="line">
                <a:avLst/>
              </a:prstGeom>
              <a:noFill/>
              <a:ln w="2857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9" name="Line 26">
                <a:extLst>
                  <a:ext uri="{FF2B5EF4-FFF2-40B4-BE49-F238E27FC236}">
                    <a16:creationId xmlns:a16="http://schemas.microsoft.com/office/drawing/2014/main" id="{0BF0D52F-E67E-58D2-B557-18F753ECE2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8600" y="3903664"/>
                <a:ext cx="4630738" cy="744537"/>
              </a:xfrm>
              <a:prstGeom prst="line">
                <a:avLst/>
              </a:prstGeom>
              <a:noFill/>
              <a:ln w="2857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0" name="Line 27">
                <a:extLst>
                  <a:ext uri="{FF2B5EF4-FFF2-40B4-BE49-F238E27FC236}">
                    <a16:creationId xmlns:a16="http://schemas.microsoft.com/office/drawing/2014/main" id="{6E960FB8-BCB4-44D9-BD65-736DEBF946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2000" y="3833814"/>
                <a:ext cx="4376738" cy="661987"/>
              </a:xfrm>
              <a:prstGeom prst="line">
                <a:avLst/>
              </a:prstGeom>
              <a:noFill/>
              <a:ln w="2857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1" name="Line 28">
                <a:extLst>
                  <a:ext uri="{FF2B5EF4-FFF2-40B4-BE49-F238E27FC236}">
                    <a16:creationId xmlns:a16="http://schemas.microsoft.com/office/drawing/2014/main" id="{581273EE-4EFB-B854-5FE3-55A1893B29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17914" y="3544889"/>
                <a:ext cx="4822825" cy="377825"/>
              </a:xfrm>
              <a:prstGeom prst="line">
                <a:avLst/>
              </a:prstGeom>
              <a:noFill/>
              <a:ln w="2857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2" name="Line 29">
                <a:extLst>
                  <a:ext uri="{FF2B5EF4-FFF2-40B4-BE49-F238E27FC236}">
                    <a16:creationId xmlns:a16="http://schemas.microsoft.com/office/drawing/2014/main" id="{9B178630-99FE-F8E6-D8C1-603E4434FB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95800" y="3505201"/>
                <a:ext cx="4364038" cy="328613"/>
              </a:xfrm>
              <a:prstGeom prst="line">
                <a:avLst/>
              </a:prstGeom>
              <a:noFill/>
              <a:ln w="2857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3" name="Line 30">
                <a:extLst>
                  <a:ext uri="{FF2B5EF4-FFF2-40B4-BE49-F238E27FC236}">
                    <a16:creationId xmlns:a16="http://schemas.microsoft.com/office/drawing/2014/main" id="{5369201B-1339-EA49-F191-0871CDA5B0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53000" y="3392489"/>
                <a:ext cx="4243388" cy="225425"/>
              </a:xfrm>
              <a:prstGeom prst="line">
                <a:avLst/>
              </a:prstGeom>
              <a:noFill/>
              <a:ln w="2857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4" name="Line 31">
                <a:extLst>
                  <a:ext uri="{FF2B5EF4-FFF2-40B4-BE49-F238E27FC236}">
                    <a16:creationId xmlns:a16="http://schemas.microsoft.com/office/drawing/2014/main" id="{3703A13E-A34F-6FFA-8621-6C17021703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91000" y="3352800"/>
                <a:ext cx="4548188" cy="192088"/>
              </a:xfrm>
              <a:prstGeom prst="line">
                <a:avLst/>
              </a:prstGeom>
              <a:noFill/>
              <a:ln w="2857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5" name="Line 32">
                <a:extLst>
                  <a:ext uri="{FF2B5EF4-FFF2-40B4-BE49-F238E27FC236}">
                    <a16:creationId xmlns:a16="http://schemas.microsoft.com/office/drawing/2014/main" id="{03D70096-6D77-4915-31C3-7ED7D53B90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3084514"/>
                <a:ext cx="4794250" cy="39687"/>
              </a:xfrm>
              <a:prstGeom prst="line">
                <a:avLst/>
              </a:prstGeom>
              <a:noFill/>
              <a:ln w="2857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6" name="Line 33">
                <a:extLst>
                  <a:ext uri="{FF2B5EF4-FFF2-40B4-BE49-F238E27FC236}">
                    <a16:creationId xmlns:a16="http://schemas.microsoft.com/office/drawing/2014/main" id="{56954D76-FFB1-594F-4D4C-47D45D581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2314" y="3032126"/>
                <a:ext cx="4416425" cy="92075"/>
              </a:xfrm>
              <a:prstGeom prst="line">
                <a:avLst/>
              </a:prstGeom>
              <a:noFill/>
              <a:ln w="2857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7" name="Line 34">
                <a:extLst>
                  <a:ext uri="{FF2B5EF4-FFF2-40B4-BE49-F238E27FC236}">
                    <a16:creationId xmlns:a16="http://schemas.microsoft.com/office/drawing/2014/main" id="{5F86CB49-53B5-634C-44ED-718B78A536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9688" y="2093914"/>
                <a:ext cx="4737100" cy="536575"/>
              </a:xfrm>
              <a:prstGeom prst="line">
                <a:avLst/>
              </a:prstGeom>
              <a:noFill/>
              <a:ln w="2857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8" name="Line 35">
                <a:extLst>
                  <a:ext uri="{FF2B5EF4-FFF2-40B4-BE49-F238E27FC236}">
                    <a16:creationId xmlns:a16="http://schemas.microsoft.com/office/drawing/2014/main" id="{9D7D2510-5F54-2C95-952E-C7DFC497D8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6114" y="2133600"/>
                <a:ext cx="4403725" cy="533400"/>
              </a:xfrm>
              <a:prstGeom prst="line">
                <a:avLst/>
              </a:prstGeom>
              <a:noFill/>
              <a:ln w="2857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305" name="Text Box 38">
              <a:extLst>
                <a:ext uri="{FF2B5EF4-FFF2-40B4-BE49-F238E27FC236}">
                  <a16:creationId xmlns:a16="http://schemas.microsoft.com/office/drawing/2014/main" id="{B5339596-3778-B380-C463-8C8F9AF09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7550" y="3002359"/>
              <a:ext cx="2539895" cy="61555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dirty="0">
                  <a:solidFill>
                    <a:srgbClr val="FF0000"/>
                  </a:solidFill>
                </a:rPr>
                <a:t>Sample</a:t>
              </a:r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359B0683-FE60-1D07-DA52-63D06D193FC7}"/>
              </a:ext>
            </a:extLst>
          </p:cNvPr>
          <p:cNvGrpSpPr/>
          <p:nvPr/>
        </p:nvGrpSpPr>
        <p:grpSpPr>
          <a:xfrm>
            <a:off x="4319501" y="2407079"/>
            <a:ext cx="1115615" cy="2601515"/>
            <a:chOff x="3541713" y="2017713"/>
            <a:chExt cx="1487487" cy="3468687"/>
          </a:xfrm>
        </p:grpSpPr>
        <p:sp>
          <p:nvSpPr>
            <p:cNvPr id="330" name="AutoShape 6">
              <a:extLst>
                <a:ext uri="{FF2B5EF4-FFF2-40B4-BE49-F238E27FC236}">
                  <a16:creationId xmlns:a16="http://schemas.microsoft.com/office/drawing/2014/main" id="{9DE996A5-25A0-06CF-23C5-8BFCBC23F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4419600"/>
              <a:ext cx="152400" cy="152400"/>
            </a:xfrm>
            <a:prstGeom prst="star4">
              <a:avLst>
                <a:gd name="adj" fmla="val 12500"/>
              </a:avLst>
            </a:prstGeom>
            <a:solidFill>
              <a:srgbClr val="008000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E43C8ABD-11A8-840E-78AE-DBF645FA3194}"/>
                </a:ext>
              </a:extLst>
            </p:cNvPr>
            <p:cNvGrpSpPr/>
            <p:nvPr/>
          </p:nvGrpSpPr>
          <p:grpSpPr>
            <a:xfrm>
              <a:off x="3541713" y="2017713"/>
              <a:ext cx="1487487" cy="3468687"/>
              <a:chOff x="3541713" y="2017713"/>
              <a:chExt cx="1487487" cy="3468687"/>
            </a:xfrm>
          </p:grpSpPr>
          <p:sp>
            <p:nvSpPr>
              <p:cNvPr id="332" name="AutoShape 2">
                <a:extLst>
                  <a:ext uri="{FF2B5EF4-FFF2-40B4-BE49-F238E27FC236}">
                    <a16:creationId xmlns:a16="http://schemas.microsoft.com/office/drawing/2014/main" id="{456A1855-BBB0-E6BC-70CB-1F6FB49DB8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600" y="3008313"/>
                <a:ext cx="152400" cy="152400"/>
              </a:xfrm>
              <a:prstGeom prst="star4">
                <a:avLst>
                  <a:gd name="adj" fmla="val 12500"/>
                </a:avLst>
              </a:prstGeom>
              <a:solidFill>
                <a:srgbClr val="008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33" name="AutoShape 3">
                <a:extLst>
                  <a:ext uri="{FF2B5EF4-FFF2-40B4-BE49-F238E27FC236}">
                    <a16:creationId xmlns:a16="http://schemas.microsoft.com/office/drawing/2014/main" id="{22C81128-A598-DDD4-EDD9-C44C50FB8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3488" y="2017713"/>
                <a:ext cx="152400" cy="152400"/>
              </a:xfrm>
              <a:prstGeom prst="star4">
                <a:avLst>
                  <a:gd name="adj" fmla="val 12500"/>
                </a:avLst>
              </a:prstGeom>
              <a:solidFill>
                <a:srgbClr val="008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34" name="AutoShape 4">
                <a:extLst>
                  <a:ext uri="{FF2B5EF4-FFF2-40B4-BE49-F238E27FC236}">
                    <a16:creationId xmlns:a16="http://schemas.microsoft.com/office/drawing/2014/main" id="{BA26BC68-A085-B9C3-8643-46B8BB229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6800" y="3541713"/>
                <a:ext cx="152400" cy="152400"/>
              </a:xfrm>
              <a:prstGeom prst="star4">
                <a:avLst>
                  <a:gd name="adj" fmla="val 12500"/>
                </a:avLst>
              </a:prstGeom>
              <a:solidFill>
                <a:srgbClr val="008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35" name="AutoShape 5">
                <a:extLst>
                  <a:ext uri="{FF2B5EF4-FFF2-40B4-BE49-F238E27FC236}">
                    <a16:creationId xmlns:a16="http://schemas.microsoft.com/office/drawing/2014/main" id="{A12027F6-29F5-0A17-9ABC-1ABD1CD07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4800" y="3465513"/>
                <a:ext cx="152400" cy="152400"/>
              </a:xfrm>
              <a:prstGeom prst="star4">
                <a:avLst>
                  <a:gd name="adj" fmla="val 12500"/>
                </a:avLst>
              </a:prstGeom>
              <a:solidFill>
                <a:srgbClr val="008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36" name="AutoShape 7">
                <a:extLst>
                  <a:ext uri="{FF2B5EF4-FFF2-40B4-BE49-F238E27FC236}">
                    <a16:creationId xmlns:a16="http://schemas.microsoft.com/office/drawing/2014/main" id="{CCC1084F-C1DB-371C-EF07-A3EE3071F0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9600" y="3770313"/>
                <a:ext cx="152400" cy="152400"/>
              </a:xfrm>
              <a:prstGeom prst="star4">
                <a:avLst>
                  <a:gd name="adj" fmla="val 12500"/>
                </a:avLst>
              </a:prstGeom>
              <a:solidFill>
                <a:srgbClr val="008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37" name="AutoShape 8">
                <a:extLst>
                  <a:ext uri="{FF2B5EF4-FFF2-40B4-BE49-F238E27FC236}">
                    <a16:creationId xmlns:a16="http://schemas.microsoft.com/office/drawing/2014/main" id="{C193B0EE-8C6E-543C-68AE-F2E8C242F8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3088" y="2057400"/>
                <a:ext cx="152400" cy="152400"/>
              </a:xfrm>
              <a:prstGeom prst="star4">
                <a:avLst>
                  <a:gd name="adj" fmla="val 12500"/>
                </a:avLst>
              </a:prstGeom>
              <a:solidFill>
                <a:srgbClr val="008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38" name="AutoShape 10">
                <a:extLst>
                  <a:ext uri="{FF2B5EF4-FFF2-40B4-BE49-F238E27FC236}">
                    <a16:creationId xmlns:a16="http://schemas.microsoft.com/office/drawing/2014/main" id="{8C3B02AF-5AAA-745F-452B-BEAD71FEA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288" y="2971800"/>
                <a:ext cx="152400" cy="152400"/>
              </a:xfrm>
              <a:prstGeom prst="star4">
                <a:avLst>
                  <a:gd name="adj" fmla="val 12500"/>
                </a:avLst>
              </a:prstGeom>
              <a:solidFill>
                <a:srgbClr val="008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39" name="AutoShape 9">
                <a:extLst>
                  <a:ext uri="{FF2B5EF4-FFF2-40B4-BE49-F238E27FC236}">
                    <a16:creationId xmlns:a16="http://schemas.microsoft.com/office/drawing/2014/main" id="{BF872E9B-173A-9F9C-7DE0-B63B211D7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888" y="3849688"/>
                <a:ext cx="152400" cy="152400"/>
              </a:xfrm>
              <a:prstGeom prst="star4">
                <a:avLst>
                  <a:gd name="adj" fmla="val 12500"/>
                </a:avLst>
              </a:prstGeom>
              <a:solidFill>
                <a:srgbClr val="008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0" name="AutoShape 11">
                <a:extLst>
                  <a:ext uri="{FF2B5EF4-FFF2-40B4-BE49-F238E27FC236}">
                    <a16:creationId xmlns:a16="http://schemas.microsoft.com/office/drawing/2014/main" id="{29CA0E6E-91B3-4EF0-F45B-75E028279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572000"/>
                <a:ext cx="152400" cy="152400"/>
              </a:xfrm>
              <a:prstGeom prst="star4">
                <a:avLst>
                  <a:gd name="adj" fmla="val 12500"/>
                </a:avLst>
              </a:prstGeom>
              <a:solidFill>
                <a:srgbClr val="008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41" name="AutoShape 12">
                <a:extLst>
                  <a:ext uri="{FF2B5EF4-FFF2-40B4-BE49-F238E27FC236}">
                    <a16:creationId xmlns:a16="http://schemas.microsoft.com/office/drawing/2014/main" id="{39A28B0E-6272-C8F7-637F-78EA0F7F7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713" y="5334000"/>
                <a:ext cx="152400" cy="152400"/>
              </a:xfrm>
              <a:prstGeom prst="star4">
                <a:avLst>
                  <a:gd name="adj" fmla="val 12500"/>
                </a:avLst>
              </a:prstGeom>
              <a:solidFill>
                <a:srgbClr val="008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342" name="Text Box 330">
            <a:extLst>
              <a:ext uri="{FF2B5EF4-FFF2-40B4-BE49-F238E27FC236}">
                <a16:creationId xmlns:a16="http://schemas.microsoft.com/office/drawing/2014/main" id="{C5D569E3-C2A8-D16D-CBCD-1C6A1667D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5157" y="5522499"/>
            <a:ext cx="3322076" cy="99257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endParaRPr lang="en-US" sz="700" b="1" u="sng" dirty="0"/>
          </a:p>
          <a:p>
            <a:pPr algn="ctr">
              <a:lnSpc>
                <a:spcPct val="90000"/>
              </a:lnSpc>
            </a:pPr>
            <a:r>
              <a:rPr lang="en-US" sz="2200" u="sng" dirty="0">
                <a:solidFill>
                  <a:srgbClr val="FF0000"/>
                </a:solidFill>
              </a:rPr>
              <a:t>Info</a:t>
            </a:r>
            <a:r>
              <a:rPr lang="en-US" sz="2200" dirty="0">
                <a:solidFill>
                  <a:srgbClr val="FF0000"/>
                </a:solidFill>
              </a:rPr>
              <a:t> about sample</a:t>
            </a:r>
          </a:p>
          <a:p>
            <a:pPr algn="ctr">
              <a:lnSpc>
                <a:spcPct val="90000"/>
              </a:lnSpc>
            </a:pPr>
            <a:endParaRPr lang="en-US" sz="700" dirty="0">
              <a:solidFill>
                <a:srgbClr val="FF0000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200" dirty="0">
                <a:solidFill>
                  <a:srgbClr val="FF0000"/>
                </a:solidFill>
              </a:rPr>
              <a:t>(e.g., summary statistics)</a:t>
            </a:r>
          </a:p>
          <a:p>
            <a:pPr algn="ctr">
              <a:lnSpc>
                <a:spcPct val="90000"/>
              </a:lnSpc>
            </a:pPr>
            <a:endParaRPr lang="en-US" sz="700" b="1" dirty="0"/>
          </a:p>
        </p:txBody>
      </p:sp>
    </p:spTree>
    <p:extLst>
      <p:ext uri="{BB962C8B-B14F-4D97-AF65-F5344CB8AC3E}">
        <p14:creationId xmlns:p14="http://schemas.microsoft.com/office/powerpoint/2010/main" val="174917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300" grpId="0" animBg="1"/>
      <p:bldP spid="301" grpId="0" animBg="1"/>
      <p:bldP spid="34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A71127A2-5541-41F5-8CC9-3461460945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0907601"/>
                  </p:ext>
                </p:extLst>
              </p:nvPr>
            </p:nvGraphicFramePr>
            <p:xfrm>
              <a:off x="1996965" y="1756046"/>
              <a:ext cx="8229600" cy="51019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91000">
                      <a:extLst>
                        <a:ext uri="{9D8B030D-6E8A-4147-A177-3AD203B41FA5}">
                          <a16:colId xmlns:a16="http://schemas.microsoft.com/office/drawing/2014/main" val="2915313928"/>
                        </a:ext>
                      </a:extLst>
                    </a:gridCol>
                    <a:gridCol w="4038600">
                      <a:extLst>
                        <a:ext uri="{9D8B030D-6E8A-4147-A177-3AD203B41FA5}">
                          <a16:colId xmlns:a16="http://schemas.microsoft.com/office/drawing/2014/main" val="2485645495"/>
                        </a:ext>
                      </a:extLst>
                    </a:gridCol>
                  </a:tblGrid>
                  <a:tr h="7615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rgbClr val="69F343"/>
                              </a:solidFill>
                            </a:rPr>
                            <a:t>Population</a:t>
                          </a:r>
                        </a:p>
                        <a:p>
                          <a:pPr algn="ctr"/>
                          <a:r>
                            <a:rPr lang="en-US" sz="2200" dirty="0"/>
                            <a:t>Parameter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Guess Based on 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FF6969"/>
                              </a:solidFill>
                            </a:rPr>
                            <a:t>a Sample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0991668"/>
                      </a:ext>
                    </a:extLst>
                  </a:tr>
                  <a:tr h="68709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b="1" dirty="0">
                              <a:solidFill>
                                <a:srgbClr val="00B050"/>
                              </a:solidFill>
                            </a:rPr>
                            <a:t>  Population</a:t>
                          </a:r>
                          <a:r>
                            <a:rPr lang="en-US" sz="2200" dirty="0"/>
                            <a:t> Mean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dirty="0"/>
                            <a:t>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oMath>
                          </a14:m>
                          <a:endParaRPr lang="en-US" sz="22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200" b="1" dirty="0">
                              <a:solidFill>
                                <a:srgbClr val="FF0000"/>
                              </a:solidFill>
                            </a:rPr>
                            <a:t>      Sample</a:t>
                          </a:r>
                          <a:r>
                            <a:rPr lang="en-US" sz="2200" dirty="0"/>
                            <a:t> Mean           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a14:m>
                          <a:endParaRPr lang="en-US" sz="2200" dirty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553164853"/>
                      </a:ext>
                    </a:extLst>
                  </a:tr>
                  <a:tr h="68709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dirty="0">
                              <a:solidFill>
                                <a:srgbClr val="00B050"/>
                              </a:solidFill>
                            </a:rPr>
                            <a:t>  Population </a:t>
                          </a:r>
                          <a:r>
                            <a:rPr lang="en-US" sz="2200" dirty="0"/>
                            <a:t>Variance 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  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200" i="1" smtClean="0">
                                      <a:latin typeface="Cambria Math"/>
                                      <a:ea typeface="Cambria Math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sz="220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sz="22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200" b="1" dirty="0">
                              <a:solidFill>
                                <a:srgbClr val="FF0000"/>
                              </a:solidFill>
                            </a:rPr>
                            <a:t>      Sample</a:t>
                          </a:r>
                          <a:r>
                            <a:rPr lang="en-US" sz="2200" b="1" dirty="0">
                              <a:solidFill>
                                <a:srgbClr val="00B050"/>
                              </a:solidFill>
                            </a:rPr>
                            <a:t> </a:t>
                          </a:r>
                          <a:r>
                            <a:rPr lang="en-US" sz="2200" dirty="0"/>
                            <a:t>Variance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       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220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sz="2200" dirty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3313657346"/>
                      </a:ext>
                    </a:extLst>
                  </a:tr>
                  <a:tr h="68709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b="1" dirty="0">
                              <a:solidFill>
                                <a:srgbClr val="00B050"/>
                              </a:solidFill>
                            </a:rPr>
                            <a:t>  Population </a:t>
                          </a:r>
                          <a:r>
                            <a:rPr lang="en-US" sz="2200" dirty="0"/>
                            <a:t>Std. Dev.      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sz="22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σ</m:t>
                              </m:r>
                            </m:oMath>
                          </a14:m>
                          <a:endParaRPr lang="en-US" sz="2200" dirty="0">
                            <a:latin typeface="+mn-lt"/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200" b="1" dirty="0">
                              <a:solidFill>
                                <a:srgbClr val="FF0000"/>
                              </a:solidFill>
                            </a:rPr>
                            <a:t>      Sample</a:t>
                          </a:r>
                          <a:r>
                            <a:rPr lang="en-US" sz="2200" b="1" dirty="0">
                              <a:solidFill>
                                <a:srgbClr val="00B050"/>
                              </a:solidFill>
                            </a:rPr>
                            <a:t> </a:t>
                          </a:r>
                          <a:r>
                            <a:rPr lang="en-US" sz="2200" dirty="0"/>
                            <a:t>Std. Dev.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oMath>
                          </a14:m>
                          <a:endParaRPr lang="en-US" sz="2200" i="0" dirty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3270784899"/>
                      </a:ext>
                    </a:extLst>
                  </a:tr>
                  <a:tr h="68709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dirty="0">
                              <a:solidFill>
                                <a:srgbClr val="00B050"/>
                              </a:solidFill>
                            </a:rPr>
                            <a:t>  Population </a:t>
                          </a:r>
                          <a:r>
                            <a:rPr lang="en-US" sz="2200" dirty="0"/>
                            <a:t>Proportion </a:t>
                          </a:r>
                          <a:r>
                            <a:rPr lang="en-US" sz="2200" baseline="0" dirty="0"/>
                            <a:t>  </a:t>
                          </a:r>
                          <a:r>
                            <a:rPr lang="en-US" sz="2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oMath>
                          </a14:m>
                          <a:endParaRPr lang="en-US" sz="22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200" b="1" dirty="0">
                              <a:solidFill>
                                <a:srgbClr val="FF0000"/>
                              </a:solidFill>
                            </a:rPr>
                            <a:t>      Sample</a:t>
                          </a:r>
                          <a:r>
                            <a:rPr lang="en-US" sz="2200" b="1" dirty="0">
                              <a:solidFill>
                                <a:srgbClr val="00B050"/>
                              </a:solidFill>
                            </a:rPr>
                            <a:t> </a:t>
                          </a:r>
                          <a:r>
                            <a:rPr lang="en-US" sz="2200" dirty="0"/>
                            <a:t>Proportion</a:t>
                          </a:r>
                          <a:r>
                            <a:rPr lang="en-US" sz="2200" baseline="0" dirty="0"/>
                            <a:t>  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2200" dirty="0"/>
                            <a:t> </a:t>
                          </a: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2347976554"/>
                      </a:ext>
                    </a:extLst>
                  </a:tr>
                  <a:tr h="76150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dirty="0">
                              <a:solidFill>
                                <a:srgbClr val="00B050"/>
                              </a:solidFill>
                            </a:rPr>
                            <a:t> </a:t>
                          </a:r>
                          <a:r>
                            <a:rPr lang="en-US" sz="2000" b="1" dirty="0">
                              <a:solidFill>
                                <a:srgbClr val="00B050"/>
                              </a:solidFill>
                            </a:rPr>
                            <a:t>Population </a:t>
                          </a:r>
                          <a:r>
                            <a:rPr lang="en-US" sz="2000" dirty="0"/>
                            <a:t>Regression</a:t>
                          </a:r>
                          <a:r>
                            <a:rPr lang="en-US" sz="2000" baseline="0" dirty="0"/>
                            <a:t> Coefficients</a:t>
                          </a:r>
                          <a:endParaRPr lang="en-US" sz="20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200" b="1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Sample Regression Coefficients</a:t>
                          </a:r>
                          <a:endParaRPr lang="en-US" sz="2000" dirty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71621292"/>
                      </a:ext>
                    </a:extLst>
                  </a:tr>
                  <a:tr h="376826">
                    <a:tc>
                      <a:txBody>
                        <a:bodyPr/>
                        <a:lstStyle/>
                        <a:p>
                          <a:pPr algn="ctr"/>
                          <a:endParaRPr lang="en-US" sz="300" dirty="0"/>
                        </a:p>
                        <a:p>
                          <a:pPr algn="ctr"/>
                          <a:r>
                            <a:rPr lang="en-US" sz="2200" dirty="0"/>
                            <a:t>Many other </a:t>
                          </a:r>
                        </a:p>
                        <a:p>
                          <a:pPr algn="ctr"/>
                          <a:r>
                            <a:rPr lang="en-US" sz="2200" b="1" dirty="0">
                              <a:solidFill>
                                <a:srgbClr val="00B050"/>
                              </a:solidFill>
                            </a:rPr>
                            <a:t>population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baseline="0" dirty="0"/>
                            <a:t>parameters…</a:t>
                          </a:r>
                        </a:p>
                        <a:p>
                          <a:pPr algn="ctr"/>
                          <a:endParaRPr lang="en-US" sz="300" baseline="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00" dirty="0"/>
                        </a:p>
                        <a:p>
                          <a:pPr algn="ctr"/>
                          <a:r>
                            <a:rPr lang="en-US" sz="2200" dirty="0"/>
                            <a:t>Many other </a:t>
                          </a:r>
                        </a:p>
                        <a:p>
                          <a:pPr algn="ctr"/>
                          <a:r>
                            <a:rPr lang="en-US" sz="2200" b="1" dirty="0">
                              <a:solidFill>
                                <a:srgbClr val="FF0000"/>
                              </a:solidFill>
                            </a:rPr>
                            <a:t>sample</a:t>
                          </a:r>
                          <a:r>
                            <a:rPr lang="en-US" sz="2200" dirty="0"/>
                            <a:t> statistics…</a:t>
                          </a: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27492744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A71127A2-5541-41F5-8CC9-3461460945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0907601"/>
                  </p:ext>
                </p:extLst>
              </p:nvPr>
            </p:nvGraphicFramePr>
            <p:xfrm>
              <a:off x="1996965" y="1756046"/>
              <a:ext cx="8229600" cy="51019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91000">
                      <a:extLst>
                        <a:ext uri="{9D8B030D-6E8A-4147-A177-3AD203B41FA5}">
                          <a16:colId xmlns:a16="http://schemas.microsoft.com/office/drawing/2014/main" val="2915313928"/>
                        </a:ext>
                      </a:extLst>
                    </a:gridCol>
                    <a:gridCol w="4038600">
                      <a:extLst>
                        <a:ext uri="{9D8B030D-6E8A-4147-A177-3AD203B41FA5}">
                          <a16:colId xmlns:a16="http://schemas.microsoft.com/office/drawing/2014/main" val="2485645495"/>
                        </a:ext>
                      </a:extLst>
                    </a:gridCol>
                  </a:tblGrid>
                  <a:tr h="7615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rgbClr val="69F343"/>
                              </a:solidFill>
                            </a:rPr>
                            <a:t>Population</a:t>
                          </a:r>
                        </a:p>
                        <a:p>
                          <a:pPr algn="ctr"/>
                          <a:r>
                            <a:rPr lang="en-US" sz="2200" dirty="0"/>
                            <a:t>Parameter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Guess Based on 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FF6969"/>
                              </a:solidFill>
                            </a:rPr>
                            <a:t>a Sample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0991668"/>
                      </a:ext>
                    </a:extLst>
                  </a:tr>
                  <a:tr h="6870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3"/>
                          <a:stretch>
                            <a:fillRect l="-302" t="-118519" r="-96677" b="-5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3"/>
                          <a:stretch>
                            <a:fillRect l="-104403" t="-118519" r="-629" b="-5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3164853"/>
                      </a:ext>
                    </a:extLst>
                  </a:tr>
                  <a:tr h="6870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3"/>
                          <a:stretch>
                            <a:fillRect l="-302" t="-218519" r="-96677" b="-4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3"/>
                          <a:stretch>
                            <a:fillRect l="-104403" t="-218519" r="-629" b="-4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3657346"/>
                      </a:ext>
                    </a:extLst>
                  </a:tr>
                  <a:tr h="6870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3"/>
                          <a:stretch>
                            <a:fillRect l="-302" t="-318519" r="-96677" b="-3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3"/>
                          <a:stretch>
                            <a:fillRect l="-104403" t="-318519" r="-629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0784899"/>
                      </a:ext>
                    </a:extLst>
                  </a:tr>
                  <a:tr h="6870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3"/>
                          <a:stretch>
                            <a:fillRect l="-302" t="-410909" r="-96677" b="-2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3"/>
                          <a:stretch>
                            <a:fillRect l="-104403" t="-410909" r="-629" b="-24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7976554"/>
                      </a:ext>
                    </a:extLst>
                  </a:tr>
                  <a:tr h="76150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dirty="0">
                              <a:solidFill>
                                <a:srgbClr val="00B050"/>
                              </a:solidFill>
                            </a:rPr>
                            <a:t> </a:t>
                          </a:r>
                          <a:r>
                            <a:rPr lang="en-US" sz="2000" b="1" dirty="0">
                              <a:solidFill>
                                <a:srgbClr val="00B050"/>
                              </a:solidFill>
                            </a:rPr>
                            <a:t>Population </a:t>
                          </a:r>
                          <a:r>
                            <a:rPr lang="en-US" sz="2000" dirty="0"/>
                            <a:t>Regression</a:t>
                          </a:r>
                          <a:r>
                            <a:rPr lang="en-US" sz="2000" baseline="0" dirty="0"/>
                            <a:t> Coefficients</a:t>
                          </a:r>
                          <a:endParaRPr lang="en-US" sz="20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200" b="1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Sample Regression Coefficients</a:t>
                          </a:r>
                          <a:endParaRPr lang="en-US" sz="2000" dirty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71621292"/>
                      </a:ext>
                    </a:extLst>
                  </a:tr>
                  <a:tr h="830580">
                    <a:tc>
                      <a:txBody>
                        <a:bodyPr/>
                        <a:lstStyle/>
                        <a:p>
                          <a:pPr algn="ctr"/>
                          <a:endParaRPr lang="en-US" sz="300" dirty="0"/>
                        </a:p>
                        <a:p>
                          <a:pPr algn="ctr"/>
                          <a:r>
                            <a:rPr lang="en-US" sz="2200" dirty="0"/>
                            <a:t>Many other </a:t>
                          </a:r>
                        </a:p>
                        <a:p>
                          <a:pPr algn="ctr"/>
                          <a:r>
                            <a:rPr lang="en-US" sz="2200" b="1" dirty="0">
                              <a:solidFill>
                                <a:srgbClr val="00B050"/>
                              </a:solidFill>
                            </a:rPr>
                            <a:t>population</a:t>
                          </a:r>
                          <a:r>
                            <a:rPr lang="en-US" sz="2200" dirty="0"/>
                            <a:t> </a:t>
                          </a:r>
                          <a:r>
                            <a:rPr lang="en-US" sz="2200" baseline="0" dirty="0"/>
                            <a:t>parameters…</a:t>
                          </a:r>
                        </a:p>
                        <a:p>
                          <a:pPr algn="ctr"/>
                          <a:endParaRPr lang="en-US" sz="300" baseline="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00" dirty="0"/>
                        </a:p>
                        <a:p>
                          <a:pPr algn="ctr"/>
                          <a:r>
                            <a:rPr lang="en-US" sz="2200" dirty="0"/>
                            <a:t>Many other </a:t>
                          </a:r>
                        </a:p>
                        <a:p>
                          <a:pPr algn="ctr"/>
                          <a:r>
                            <a:rPr lang="en-US" sz="2200" b="1" dirty="0">
                              <a:solidFill>
                                <a:srgbClr val="FF0000"/>
                              </a:solidFill>
                            </a:rPr>
                            <a:t>sample</a:t>
                          </a:r>
                          <a:r>
                            <a:rPr lang="en-US" sz="2200" dirty="0"/>
                            <a:t> statistics…</a:t>
                          </a: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27492744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4CD6CF6C-F3F5-3C72-83ED-882986DA9BF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Sampling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2C7EC90-3B5A-AAF0-3D73-B28123A859B4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5156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Q. What can we say about the population from a sample?</a:t>
            </a:r>
          </a:p>
        </p:txBody>
      </p:sp>
    </p:spTree>
    <p:extLst>
      <p:ext uri="{BB962C8B-B14F-4D97-AF65-F5344CB8AC3E}">
        <p14:creationId xmlns:p14="http://schemas.microsoft.com/office/powerpoint/2010/main" val="21565443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E5EE7-DA1D-B8EC-9115-5A65B75DF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12E7AE8-65AF-8746-0B17-3E856956A1A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Sampling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28214F-01F3-6D7D-8981-FDCD81DE12D5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5156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Q. Is the sample mean a good guess for the population mean?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60CA88AF-D89F-E3AB-7690-041433F01A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7830558"/>
                  </p:ext>
                </p:extLst>
              </p:nvPr>
            </p:nvGraphicFramePr>
            <p:xfrm>
              <a:off x="1981200" y="2520629"/>
              <a:ext cx="8229600" cy="14485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91000">
                      <a:extLst>
                        <a:ext uri="{9D8B030D-6E8A-4147-A177-3AD203B41FA5}">
                          <a16:colId xmlns:a16="http://schemas.microsoft.com/office/drawing/2014/main" val="2915313928"/>
                        </a:ext>
                      </a:extLst>
                    </a:gridCol>
                    <a:gridCol w="4038600">
                      <a:extLst>
                        <a:ext uri="{9D8B030D-6E8A-4147-A177-3AD203B41FA5}">
                          <a16:colId xmlns:a16="http://schemas.microsoft.com/office/drawing/2014/main" val="2485645495"/>
                        </a:ext>
                      </a:extLst>
                    </a:gridCol>
                  </a:tblGrid>
                  <a:tr h="7615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rgbClr val="69F343"/>
                              </a:solidFill>
                            </a:rPr>
                            <a:t>Population</a:t>
                          </a:r>
                        </a:p>
                        <a:p>
                          <a:pPr algn="ctr"/>
                          <a:r>
                            <a:rPr lang="en-US" sz="2200" dirty="0"/>
                            <a:t>Parameter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Guess Based on 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FF6969"/>
                              </a:solidFill>
                            </a:rPr>
                            <a:t>a Sample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0991668"/>
                      </a:ext>
                    </a:extLst>
                  </a:tr>
                  <a:tr h="68709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b="1" dirty="0">
                              <a:solidFill>
                                <a:srgbClr val="00B050"/>
                              </a:solidFill>
                            </a:rPr>
                            <a:t>  Population</a:t>
                          </a:r>
                          <a:r>
                            <a:rPr lang="en-US" sz="2200" dirty="0"/>
                            <a:t> Mean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dirty="0"/>
                            <a:t>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oMath>
                          </a14:m>
                          <a:endParaRPr lang="en-US" sz="22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200" b="1" dirty="0">
                              <a:solidFill>
                                <a:srgbClr val="FF0000"/>
                              </a:solidFill>
                            </a:rPr>
                            <a:t>      Sample</a:t>
                          </a:r>
                          <a:r>
                            <a:rPr lang="en-US" sz="2200" dirty="0"/>
                            <a:t> Mean           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a14:m>
                          <a:endParaRPr lang="en-US" sz="2200" dirty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5531648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60CA88AF-D89F-E3AB-7690-041433F01A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7830558"/>
                  </p:ext>
                </p:extLst>
              </p:nvPr>
            </p:nvGraphicFramePr>
            <p:xfrm>
              <a:off x="1981200" y="2520629"/>
              <a:ext cx="8229600" cy="14485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91000">
                      <a:extLst>
                        <a:ext uri="{9D8B030D-6E8A-4147-A177-3AD203B41FA5}">
                          <a16:colId xmlns:a16="http://schemas.microsoft.com/office/drawing/2014/main" val="2915313928"/>
                        </a:ext>
                      </a:extLst>
                    </a:gridCol>
                    <a:gridCol w="4038600">
                      <a:extLst>
                        <a:ext uri="{9D8B030D-6E8A-4147-A177-3AD203B41FA5}">
                          <a16:colId xmlns:a16="http://schemas.microsoft.com/office/drawing/2014/main" val="2485645495"/>
                        </a:ext>
                      </a:extLst>
                    </a:gridCol>
                  </a:tblGrid>
                  <a:tr h="7615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rgbClr val="69F343"/>
                              </a:solidFill>
                            </a:rPr>
                            <a:t>Population</a:t>
                          </a:r>
                        </a:p>
                        <a:p>
                          <a:pPr algn="ctr"/>
                          <a:r>
                            <a:rPr lang="en-US" sz="2200" dirty="0"/>
                            <a:t>Parameter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Guess Based on 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FF6969"/>
                              </a:solidFill>
                            </a:rPr>
                            <a:t>a Sample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0991668"/>
                      </a:ext>
                    </a:extLst>
                  </a:tr>
                  <a:tr h="6870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3"/>
                          <a:stretch>
                            <a:fillRect l="-303" t="-116364" r="-97273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3"/>
                          <a:stretch>
                            <a:fillRect l="-104088" t="-116364" r="-943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31648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691015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6361A-C16E-7DED-D5F4-4ABBA52DD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826F0BA-8CFA-D2FB-B170-EB43FBAA1D6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Sampling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9689A06-062C-3661-2193-A93963F25F76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5156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Q. Is the sample mean a good guess for the population mean?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27C3CA44-3955-F4A7-8D33-8EC00F31467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981200" y="2520629"/>
              <a:ext cx="8229600" cy="14485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91000">
                      <a:extLst>
                        <a:ext uri="{9D8B030D-6E8A-4147-A177-3AD203B41FA5}">
                          <a16:colId xmlns:a16="http://schemas.microsoft.com/office/drawing/2014/main" val="2915313928"/>
                        </a:ext>
                      </a:extLst>
                    </a:gridCol>
                    <a:gridCol w="4038600">
                      <a:extLst>
                        <a:ext uri="{9D8B030D-6E8A-4147-A177-3AD203B41FA5}">
                          <a16:colId xmlns:a16="http://schemas.microsoft.com/office/drawing/2014/main" val="2485645495"/>
                        </a:ext>
                      </a:extLst>
                    </a:gridCol>
                  </a:tblGrid>
                  <a:tr h="7615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rgbClr val="69F343"/>
                              </a:solidFill>
                            </a:rPr>
                            <a:t>Population</a:t>
                          </a:r>
                        </a:p>
                        <a:p>
                          <a:pPr algn="ctr"/>
                          <a:r>
                            <a:rPr lang="en-US" sz="2200" dirty="0"/>
                            <a:t>Parameter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Guess Based on 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FF6969"/>
                              </a:solidFill>
                            </a:rPr>
                            <a:t>a Sample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0991668"/>
                      </a:ext>
                    </a:extLst>
                  </a:tr>
                  <a:tr h="68709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b="1" dirty="0">
                              <a:solidFill>
                                <a:srgbClr val="00B050"/>
                              </a:solidFill>
                            </a:rPr>
                            <a:t>  Population</a:t>
                          </a:r>
                          <a:r>
                            <a:rPr lang="en-US" sz="2200" dirty="0"/>
                            <a:t> Mean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dirty="0"/>
                            <a:t>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oMath>
                          </a14:m>
                          <a:endParaRPr lang="en-US" sz="22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200" b="1" dirty="0">
                              <a:solidFill>
                                <a:srgbClr val="FF0000"/>
                              </a:solidFill>
                            </a:rPr>
                            <a:t>      Sample</a:t>
                          </a:r>
                          <a:r>
                            <a:rPr lang="en-US" sz="2200" dirty="0"/>
                            <a:t> Mean           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a14:m>
                          <a:endParaRPr lang="en-US" sz="2200" dirty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5531648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2">
                <a:extLst>
                  <a:ext uri="{FF2B5EF4-FFF2-40B4-BE49-F238E27FC236}">
                    <a16:creationId xmlns:a16="http://schemas.microsoft.com/office/drawing/2014/main" id="{27C3CA44-3955-F4A7-8D33-8EC00F31467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981200" y="2520629"/>
              <a:ext cx="8229600" cy="14485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91000">
                      <a:extLst>
                        <a:ext uri="{9D8B030D-6E8A-4147-A177-3AD203B41FA5}">
                          <a16:colId xmlns:a16="http://schemas.microsoft.com/office/drawing/2014/main" val="2915313928"/>
                        </a:ext>
                      </a:extLst>
                    </a:gridCol>
                    <a:gridCol w="4038600">
                      <a:extLst>
                        <a:ext uri="{9D8B030D-6E8A-4147-A177-3AD203B41FA5}">
                          <a16:colId xmlns:a16="http://schemas.microsoft.com/office/drawing/2014/main" val="2485645495"/>
                        </a:ext>
                      </a:extLst>
                    </a:gridCol>
                  </a:tblGrid>
                  <a:tr h="7615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rgbClr val="69F343"/>
                              </a:solidFill>
                            </a:rPr>
                            <a:t>Population</a:t>
                          </a:r>
                        </a:p>
                        <a:p>
                          <a:pPr algn="ctr"/>
                          <a:r>
                            <a:rPr lang="en-US" sz="2200" dirty="0"/>
                            <a:t>Parameter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Guess Based on 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FF6969"/>
                              </a:solidFill>
                            </a:rPr>
                            <a:t>a Sample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0991668"/>
                      </a:ext>
                    </a:extLst>
                  </a:tr>
                  <a:tr h="6870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3"/>
                          <a:stretch>
                            <a:fillRect l="-303" t="-116364" r="-97273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3"/>
                          <a:stretch>
                            <a:fillRect l="-104088" t="-116364" r="-943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31648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31A2F23-6DEE-BDBC-75CC-9CE29DE26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Yes, but we need some theory….</a:t>
            </a:r>
          </a:p>
        </p:txBody>
      </p:sp>
    </p:spTree>
    <p:extLst>
      <p:ext uri="{BB962C8B-B14F-4D97-AF65-F5344CB8AC3E}">
        <p14:creationId xmlns:p14="http://schemas.microsoft.com/office/powerpoint/2010/main" val="34328250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4D72E-331A-9551-D3A3-E755CC4AB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DAA42CE-A587-6117-2E73-5A8D49B134D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Sampling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7D9C3E5A-3F6F-A5D9-0B69-7B712CE62D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891153"/>
                <a:ext cx="10515600" cy="74391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i="1" dirty="0">
                    <a:solidFill>
                      <a:schemeClr val="bg1">
                        <a:lumMod val="50000"/>
                      </a:schemeClr>
                    </a:solidFill>
                  </a:rPr>
                  <a:t>How to guess the population 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b="0" i="1">
                            <a:latin typeface="Cambria Math"/>
                            <a:ea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en-US" sz="2400" dirty="0"/>
                  <a:t> </a:t>
                </a:r>
                <a:endParaRPr lang="en-US" sz="24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7D9C3E5A-3F6F-A5D9-0B69-7B712CE62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891153"/>
                <a:ext cx="10515600" cy="743918"/>
              </a:xfrm>
              <a:prstGeom prst="rect">
                <a:avLst/>
              </a:prstGeom>
              <a:blipFill>
                <a:blip r:embed="rId3"/>
                <a:stretch>
                  <a:fillRect l="-965" t="-1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C392CFD8-E0CE-345D-3065-654EBC9505C4}"/>
              </a:ext>
            </a:extLst>
          </p:cNvPr>
          <p:cNvGrpSpPr/>
          <p:nvPr/>
        </p:nvGrpSpPr>
        <p:grpSpPr>
          <a:xfrm>
            <a:off x="5130221" y="2759984"/>
            <a:ext cx="4258865" cy="2487215"/>
            <a:chOff x="3617914" y="2093914"/>
            <a:chExt cx="5678486" cy="3316287"/>
          </a:xfrm>
        </p:grpSpPr>
        <p:sp>
          <p:nvSpPr>
            <p:cNvPr id="7" name="AutoShape 13">
              <a:extLst>
                <a:ext uri="{FF2B5EF4-FFF2-40B4-BE49-F238E27FC236}">
                  <a16:creationId xmlns:a16="http://schemas.microsoft.com/office/drawing/2014/main" id="{C5E1E0C8-67F4-6EAC-2E0F-9EDFCE0DC3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440738" y="3049588"/>
              <a:ext cx="146050" cy="146050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28575" cap="rnd">
              <a:solidFill>
                <a:srgbClr val="FF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" name="AutoShape 14">
              <a:extLst>
                <a:ext uri="{FF2B5EF4-FFF2-40B4-BE49-F238E27FC236}">
                  <a16:creationId xmlns:a16="http://schemas.microsoft.com/office/drawing/2014/main" id="{977DADAB-C15D-2823-56CD-3B909E7823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497888" y="2554288"/>
              <a:ext cx="146050" cy="146050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28575" cap="rnd">
              <a:solidFill>
                <a:srgbClr val="FF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" name="AutoShape 15">
              <a:extLst>
                <a:ext uri="{FF2B5EF4-FFF2-40B4-BE49-F238E27FC236}">
                  <a16:creationId xmlns:a16="http://schemas.microsoft.com/office/drawing/2014/main" id="{C095760D-CC0C-DBC8-68A4-D12BFF3294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050338" y="3317875"/>
              <a:ext cx="146050" cy="146050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28575" cap="rnd">
              <a:solidFill>
                <a:srgbClr val="FF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" name="AutoShape 16">
              <a:extLst>
                <a:ext uri="{FF2B5EF4-FFF2-40B4-BE49-F238E27FC236}">
                  <a16:creationId xmlns:a16="http://schemas.microsoft.com/office/drawing/2014/main" id="{949F0DF1-4509-D92C-8510-5D3656A196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69338" y="3279775"/>
              <a:ext cx="146050" cy="146050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28575" cap="rnd">
              <a:solidFill>
                <a:srgbClr val="FF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" name="AutoShape 17">
              <a:extLst>
                <a:ext uri="{FF2B5EF4-FFF2-40B4-BE49-F238E27FC236}">
                  <a16:creationId xmlns:a16="http://schemas.microsoft.com/office/drawing/2014/main" id="{18D4E31F-0C92-C4BB-2724-576F785200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859838" y="3757613"/>
              <a:ext cx="146050" cy="146050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28575" cap="rnd">
              <a:solidFill>
                <a:srgbClr val="FF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" name="AutoShape 18">
              <a:extLst>
                <a:ext uri="{FF2B5EF4-FFF2-40B4-BE49-F238E27FC236}">
                  <a16:creationId xmlns:a16="http://schemas.microsoft.com/office/drawing/2014/main" id="{5E0EC64A-2617-DFFC-9570-842DAD71671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821738" y="3432175"/>
              <a:ext cx="146050" cy="146050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28575" cap="rnd">
              <a:solidFill>
                <a:srgbClr val="FF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" name="AutoShape 19">
              <a:extLst>
                <a:ext uri="{FF2B5EF4-FFF2-40B4-BE49-F238E27FC236}">
                  <a16:creationId xmlns:a16="http://schemas.microsoft.com/office/drawing/2014/main" id="{ADB2B661-2F19-7ECF-36BB-5B08116AD3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802688" y="2574925"/>
              <a:ext cx="146050" cy="146050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28575" cap="rnd">
              <a:solidFill>
                <a:srgbClr val="FF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" name="AutoShape 20">
              <a:extLst>
                <a:ext uri="{FF2B5EF4-FFF2-40B4-BE49-F238E27FC236}">
                  <a16:creationId xmlns:a16="http://schemas.microsoft.com/office/drawing/2014/main" id="{ADF382EC-4D0F-0588-7265-DDDB43EB91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383588" y="3471863"/>
              <a:ext cx="146050" cy="146050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28575" cap="rnd">
              <a:solidFill>
                <a:srgbClr val="FF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" name="AutoShape 21">
              <a:extLst>
                <a:ext uri="{FF2B5EF4-FFF2-40B4-BE49-F238E27FC236}">
                  <a16:creationId xmlns:a16="http://schemas.microsoft.com/office/drawing/2014/main" id="{41F16901-9662-41D8-1955-8CECEADA20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840788" y="3032125"/>
              <a:ext cx="146050" cy="146050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28575" cap="rnd">
              <a:solidFill>
                <a:srgbClr val="FF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" name="AutoShape 22">
              <a:extLst>
                <a:ext uri="{FF2B5EF4-FFF2-40B4-BE49-F238E27FC236}">
                  <a16:creationId xmlns:a16="http://schemas.microsoft.com/office/drawing/2014/main" id="{EBD485AD-2F06-4303-8DC2-6D6575465A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593138" y="3823873"/>
              <a:ext cx="146050" cy="146050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28575" cap="rnd">
              <a:solidFill>
                <a:srgbClr val="FF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" name="AutoShape 23">
              <a:extLst>
                <a:ext uri="{FF2B5EF4-FFF2-40B4-BE49-F238E27FC236}">
                  <a16:creationId xmlns:a16="http://schemas.microsoft.com/office/drawing/2014/main" id="{76AD872F-51A3-D0C5-BC39-E314EE98D18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414652" y="4257405"/>
              <a:ext cx="90686" cy="90686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28575" cap="rnd">
              <a:solidFill>
                <a:srgbClr val="FF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0" name="Oval 24">
              <a:extLst>
                <a:ext uri="{FF2B5EF4-FFF2-40B4-BE49-F238E27FC236}">
                  <a16:creationId xmlns:a16="http://schemas.microsoft.com/office/drawing/2014/main" id="{02E92B51-7CDA-40C2-DF2D-F77FFC764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1000" y="2209800"/>
              <a:ext cx="1295400" cy="23622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" name="Line 25">
              <a:extLst>
                <a:ext uri="{FF2B5EF4-FFF2-40B4-BE49-F238E27FC236}">
                  <a16:creationId xmlns:a16="http://schemas.microsoft.com/office/drawing/2014/main" id="{05157814-286C-A552-EFB7-EF6E54C9AB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1088" y="4303714"/>
              <a:ext cx="4819650" cy="1106487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" name="Line 26">
              <a:extLst>
                <a:ext uri="{FF2B5EF4-FFF2-40B4-BE49-F238E27FC236}">
                  <a16:creationId xmlns:a16="http://schemas.microsoft.com/office/drawing/2014/main" id="{3F3620CF-849E-D078-8AE7-55B931EBE6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8600" y="3903664"/>
              <a:ext cx="4630738" cy="744537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27">
              <a:extLst>
                <a:ext uri="{FF2B5EF4-FFF2-40B4-BE49-F238E27FC236}">
                  <a16:creationId xmlns:a16="http://schemas.microsoft.com/office/drawing/2014/main" id="{071BA696-D829-F792-9D6E-68BEF597C8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2000" y="3833814"/>
              <a:ext cx="4376738" cy="661987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28">
              <a:extLst>
                <a:ext uri="{FF2B5EF4-FFF2-40B4-BE49-F238E27FC236}">
                  <a16:creationId xmlns:a16="http://schemas.microsoft.com/office/drawing/2014/main" id="{239509D7-DCEB-C6B3-126B-33DD64A6E5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7914" y="3544889"/>
              <a:ext cx="4822825" cy="377825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0BF3A741-722E-4E91-B7CC-21D706242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800" y="3505201"/>
              <a:ext cx="4364038" cy="328613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30">
              <a:extLst>
                <a:ext uri="{FF2B5EF4-FFF2-40B4-BE49-F238E27FC236}">
                  <a16:creationId xmlns:a16="http://schemas.microsoft.com/office/drawing/2014/main" id="{5943F3F8-4DB0-C516-B5A7-F61A3DA460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3000" y="3392489"/>
              <a:ext cx="4243388" cy="225425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5D5B79C6-F324-1F53-E22E-CE131F5FA6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3352800"/>
              <a:ext cx="4548188" cy="192088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8" name="Line 32">
              <a:extLst>
                <a:ext uri="{FF2B5EF4-FFF2-40B4-BE49-F238E27FC236}">
                  <a16:creationId xmlns:a16="http://schemas.microsoft.com/office/drawing/2014/main" id="{9F5BC7F8-460A-907E-6A48-F4326DF66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084514"/>
              <a:ext cx="4794250" cy="39687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9" name="Line 33">
              <a:extLst>
                <a:ext uri="{FF2B5EF4-FFF2-40B4-BE49-F238E27FC236}">
                  <a16:creationId xmlns:a16="http://schemas.microsoft.com/office/drawing/2014/main" id="{B7308E17-4DF3-B11C-6509-937897767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2314" y="3032126"/>
              <a:ext cx="4416425" cy="92075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0" name="Line 34">
              <a:extLst>
                <a:ext uri="{FF2B5EF4-FFF2-40B4-BE49-F238E27FC236}">
                  <a16:creationId xmlns:a16="http://schemas.microsoft.com/office/drawing/2014/main" id="{953CAD7A-4D65-F6B3-5A44-2A2E2F13D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9688" y="2093914"/>
              <a:ext cx="4737100" cy="536575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31C6210D-4BA2-D79F-0798-E89D8C7DA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6114" y="2133600"/>
              <a:ext cx="4403725" cy="533400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32" name="Group 326">
            <a:extLst>
              <a:ext uri="{FF2B5EF4-FFF2-40B4-BE49-F238E27FC236}">
                <a16:creationId xmlns:a16="http://schemas.microsoft.com/office/drawing/2014/main" id="{55FAEBBE-C36E-F454-9914-8279B0AC4E4B}"/>
              </a:ext>
            </a:extLst>
          </p:cNvPr>
          <p:cNvGrpSpPr>
            <a:grpSpLocks/>
          </p:cNvGrpSpPr>
          <p:nvPr/>
        </p:nvGrpSpPr>
        <p:grpSpPr bwMode="auto">
          <a:xfrm>
            <a:off x="4759937" y="2389698"/>
            <a:ext cx="1627585" cy="3086100"/>
            <a:chOff x="1008" y="1008"/>
            <a:chExt cx="1367" cy="2592"/>
          </a:xfrm>
        </p:grpSpPr>
        <p:sp>
          <p:nvSpPr>
            <p:cNvPr id="33" name="Oval 327">
              <a:extLst>
                <a:ext uri="{FF2B5EF4-FFF2-40B4-BE49-F238E27FC236}">
                  <a16:creationId xmlns:a16="http://schemas.microsoft.com/office/drawing/2014/main" id="{13BCD23B-1BEC-F468-3DFA-ABEA0D7B27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0" y="230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" name="Oval 328">
              <a:extLst>
                <a:ext uri="{FF2B5EF4-FFF2-40B4-BE49-F238E27FC236}">
                  <a16:creationId xmlns:a16="http://schemas.microsoft.com/office/drawing/2014/main" id="{821BF933-83D5-A1BE-E0D1-4DFA4974334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259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" name="Oval 329">
              <a:extLst>
                <a:ext uri="{FF2B5EF4-FFF2-40B4-BE49-F238E27FC236}">
                  <a16:creationId xmlns:a16="http://schemas.microsoft.com/office/drawing/2014/main" id="{0849CFDD-BE5F-38E5-7BD4-6552D13272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254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" name="Oval 330">
              <a:extLst>
                <a:ext uri="{FF2B5EF4-FFF2-40B4-BE49-F238E27FC236}">
                  <a16:creationId xmlns:a16="http://schemas.microsoft.com/office/drawing/2014/main" id="{E3626D15-DDA5-D13B-F584-E067D882EF5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2" y="264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7" name="Oval 331">
              <a:extLst>
                <a:ext uri="{FF2B5EF4-FFF2-40B4-BE49-F238E27FC236}">
                  <a16:creationId xmlns:a16="http://schemas.microsoft.com/office/drawing/2014/main" id="{87057E5C-421D-5DDD-68A9-105A29785C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278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8" name="Oval 332">
              <a:extLst>
                <a:ext uri="{FF2B5EF4-FFF2-40B4-BE49-F238E27FC236}">
                  <a16:creationId xmlns:a16="http://schemas.microsoft.com/office/drawing/2014/main" id="{1140FFA3-EAC3-38C8-9420-B64B8B1003B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32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9" name="Oval 333">
              <a:extLst>
                <a:ext uri="{FF2B5EF4-FFF2-40B4-BE49-F238E27FC236}">
                  <a16:creationId xmlns:a16="http://schemas.microsoft.com/office/drawing/2014/main" id="{BC070FC3-252A-3978-0BBD-7E115CC5EE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16" y="297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0" name="Oval 334">
              <a:extLst>
                <a:ext uri="{FF2B5EF4-FFF2-40B4-BE49-F238E27FC236}">
                  <a16:creationId xmlns:a16="http://schemas.microsoft.com/office/drawing/2014/main" id="{9FC283EA-F741-DE15-4290-E44AFAAD8E5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0" y="249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1" name="Oval 335">
              <a:extLst>
                <a:ext uri="{FF2B5EF4-FFF2-40B4-BE49-F238E27FC236}">
                  <a16:creationId xmlns:a16="http://schemas.microsoft.com/office/drawing/2014/main" id="{8F538ECA-D0CB-DA53-CC64-F1C1AE976F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331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2" name="Oval 336">
              <a:extLst>
                <a:ext uri="{FF2B5EF4-FFF2-40B4-BE49-F238E27FC236}">
                  <a16:creationId xmlns:a16="http://schemas.microsoft.com/office/drawing/2014/main" id="{D8F61E7A-9FC7-AD5C-F33E-4FFE54F9DAB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84" y="148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3" name="Oval 337">
              <a:extLst>
                <a:ext uri="{FF2B5EF4-FFF2-40B4-BE49-F238E27FC236}">
                  <a16:creationId xmlns:a16="http://schemas.microsoft.com/office/drawing/2014/main" id="{799D5FD1-7222-5784-07AE-FDCAEBFDA85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168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4" name="Oval 338">
              <a:extLst>
                <a:ext uri="{FF2B5EF4-FFF2-40B4-BE49-F238E27FC236}">
                  <a16:creationId xmlns:a16="http://schemas.microsoft.com/office/drawing/2014/main" id="{BE61160C-5819-8C82-D85E-E2ADDDAB3B2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80" y="192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5" name="Oval 339">
              <a:extLst>
                <a:ext uri="{FF2B5EF4-FFF2-40B4-BE49-F238E27FC236}">
                  <a16:creationId xmlns:a16="http://schemas.microsoft.com/office/drawing/2014/main" id="{9C8FAB74-4E73-6070-2E25-5ABCFAEF12B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96" y="211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6" name="Oval 340">
              <a:extLst>
                <a:ext uri="{FF2B5EF4-FFF2-40B4-BE49-F238E27FC236}">
                  <a16:creationId xmlns:a16="http://schemas.microsoft.com/office/drawing/2014/main" id="{ECAF67F5-714E-526B-8809-9CBB9F1C7B5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240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7" name="Oval 341">
              <a:extLst>
                <a:ext uri="{FF2B5EF4-FFF2-40B4-BE49-F238E27FC236}">
                  <a16:creationId xmlns:a16="http://schemas.microsoft.com/office/drawing/2014/main" id="{AD6D5043-0B4A-53AF-3785-0EDDE8323D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235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" name="Oval 342">
              <a:extLst>
                <a:ext uri="{FF2B5EF4-FFF2-40B4-BE49-F238E27FC236}">
                  <a16:creationId xmlns:a16="http://schemas.microsoft.com/office/drawing/2014/main" id="{54233392-396B-19FD-4D12-79BAC154117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" y="254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9" name="Oval 343">
              <a:extLst>
                <a:ext uri="{FF2B5EF4-FFF2-40B4-BE49-F238E27FC236}">
                  <a16:creationId xmlns:a16="http://schemas.microsoft.com/office/drawing/2014/main" id="{B01315F1-5218-4770-A09F-1B428CF8A9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80" y="249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0" name="Oval 344">
              <a:extLst>
                <a:ext uri="{FF2B5EF4-FFF2-40B4-BE49-F238E27FC236}">
                  <a16:creationId xmlns:a16="http://schemas.microsoft.com/office/drawing/2014/main" id="{4D0DF6E6-8A02-1A75-2B43-FFF263E35F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84" y="302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1" name="Oval 345">
              <a:extLst>
                <a:ext uri="{FF2B5EF4-FFF2-40B4-BE49-F238E27FC236}">
                  <a16:creationId xmlns:a16="http://schemas.microsoft.com/office/drawing/2014/main" id="{1BC7E465-FA61-EADD-2D00-41D9D549D7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72" y="278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2" name="Oval 346">
              <a:extLst>
                <a:ext uri="{FF2B5EF4-FFF2-40B4-BE49-F238E27FC236}">
                  <a16:creationId xmlns:a16="http://schemas.microsoft.com/office/drawing/2014/main" id="{DD0712A8-69CD-029E-7351-F088142174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16" y="230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3" name="Oval 347">
              <a:extLst>
                <a:ext uri="{FF2B5EF4-FFF2-40B4-BE49-F238E27FC236}">
                  <a16:creationId xmlns:a16="http://schemas.microsoft.com/office/drawing/2014/main" id="{A81CBF83-DAB4-693F-080B-50559C6C99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312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4" name="Oval 348">
              <a:extLst>
                <a:ext uri="{FF2B5EF4-FFF2-40B4-BE49-F238E27FC236}">
                  <a16:creationId xmlns:a16="http://schemas.microsoft.com/office/drawing/2014/main" id="{0244DDCE-A33B-585B-0AFD-285D83CC70B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0" y="129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5" name="Oval 349">
              <a:extLst>
                <a:ext uri="{FF2B5EF4-FFF2-40B4-BE49-F238E27FC236}">
                  <a16:creationId xmlns:a16="http://schemas.microsoft.com/office/drawing/2014/main" id="{EAE77424-603C-322B-14E7-6A11A3AA43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148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6" name="Oval 350">
              <a:extLst>
                <a:ext uri="{FF2B5EF4-FFF2-40B4-BE49-F238E27FC236}">
                  <a16:creationId xmlns:a16="http://schemas.microsoft.com/office/drawing/2014/main" id="{936908F4-0065-6460-E485-F1885B6F46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172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7" name="Oval 351">
              <a:extLst>
                <a:ext uri="{FF2B5EF4-FFF2-40B4-BE49-F238E27FC236}">
                  <a16:creationId xmlns:a16="http://schemas.microsoft.com/office/drawing/2014/main" id="{D5F57FB1-BEEC-A3F1-0BC3-E033497F5D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8" name="Oval 352">
              <a:extLst>
                <a:ext uri="{FF2B5EF4-FFF2-40B4-BE49-F238E27FC236}">
                  <a16:creationId xmlns:a16="http://schemas.microsoft.com/office/drawing/2014/main" id="{7CFA10FE-DD4C-96D5-73A0-64E8D74786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230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9" name="Oval 353">
              <a:extLst>
                <a:ext uri="{FF2B5EF4-FFF2-40B4-BE49-F238E27FC236}">
                  <a16:creationId xmlns:a16="http://schemas.microsoft.com/office/drawing/2014/main" id="{79A87809-DFDF-D390-3879-073DF7D873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225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0" name="Oval 354">
              <a:extLst>
                <a:ext uri="{FF2B5EF4-FFF2-40B4-BE49-F238E27FC236}">
                  <a16:creationId xmlns:a16="http://schemas.microsoft.com/office/drawing/2014/main" id="{3230241D-C23B-D571-878F-78A7614504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48" y="235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1" name="Oval 355">
              <a:extLst>
                <a:ext uri="{FF2B5EF4-FFF2-40B4-BE49-F238E27FC236}">
                  <a16:creationId xmlns:a16="http://schemas.microsoft.com/office/drawing/2014/main" id="{872EA1A2-117E-3489-D3FB-44E967BAA6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249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2" name="Oval 356">
              <a:extLst>
                <a:ext uri="{FF2B5EF4-FFF2-40B4-BE49-F238E27FC236}">
                  <a16:creationId xmlns:a16="http://schemas.microsoft.com/office/drawing/2014/main" id="{AE2359BD-0C86-0E59-4BF4-DF43AA57675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292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3" name="Oval 357">
              <a:extLst>
                <a:ext uri="{FF2B5EF4-FFF2-40B4-BE49-F238E27FC236}">
                  <a16:creationId xmlns:a16="http://schemas.microsoft.com/office/drawing/2014/main" id="{F2499A8F-E6E1-CE5E-91CA-B166294DB6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268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4" name="Oval 358">
              <a:extLst>
                <a:ext uri="{FF2B5EF4-FFF2-40B4-BE49-F238E27FC236}">
                  <a16:creationId xmlns:a16="http://schemas.microsoft.com/office/drawing/2014/main" id="{34C96BB5-6C1F-5B77-9BF3-BA3BBBF6DF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56" y="220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5" name="Oval 359">
              <a:extLst>
                <a:ext uri="{FF2B5EF4-FFF2-40B4-BE49-F238E27FC236}">
                  <a16:creationId xmlns:a16="http://schemas.microsoft.com/office/drawing/2014/main" id="{6E110FE3-9772-9B7C-798E-C934ACECD0E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302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" name="Oval 360">
              <a:extLst>
                <a:ext uri="{FF2B5EF4-FFF2-40B4-BE49-F238E27FC236}">
                  <a16:creationId xmlns:a16="http://schemas.microsoft.com/office/drawing/2014/main" id="{C6327275-5267-710F-F45F-176069EB9F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80" y="120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7" name="Oval 361">
              <a:extLst>
                <a:ext uri="{FF2B5EF4-FFF2-40B4-BE49-F238E27FC236}">
                  <a16:creationId xmlns:a16="http://schemas.microsoft.com/office/drawing/2014/main" id="{38E1DE47-853B-78E3-208F-76FF430262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139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8" name="Oval 362">
              <a:extLst>
                <a:ext uri="{FF2B5EF4-FFF2-40B4-BE49-F238E27FC236}">
                  <a16:creationId xmlns:a16="http://schemas.microsoft.com/office/drawing/2014/main" id="{E3C605B0-0500-4F9E-E8DE-6E1AD91FD6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6" y="163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9" name="Oval 363">
              <a:extLst>
                <a:ext uri="{FF2B5EF4-FFF2-40B4-BE49-F238E27FC236}">
                  <a16:creationId xmlns:a16="http://schemas.microsoft.com/office/drawing/2014/main" id="{2C1F0F58-5230-206B-6CB6-BC61AB4FAC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192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0" name="Oval 364">
              <a:extLst>
                <a:ext uri="{FF2B5EF4-FFF2-40B4-BE49-F238E27FC236}">
                  <a16:creationId xmlns:a16="http://schemas.microsoft.com/office/drawing/2014/main" id="{452F251D-9F31-080B-2443-784FD7836D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88" y="211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1" name="Oval 365">
              <a:extLst>
                <a:ext uri="{FF2B5EF4-FFF2-40B4-BE49-F238E27FC236}">
                  <a16:creationId xmlns:a16="http://schemas.microsoft.com/office/drawing/2014/main" id="{067755F9-5004-E66B-8D68-AE50B2553F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206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2" name="Oval 366">
              <a:extLst>
                <a:ext uri="{FF2B5EF4-FFF2-40B4-BE49-F238E27FC236}">
                  <a16:creationId xmlns:a16="http://schemas.microsoft.com/office/drawing/2014/main" id="{D440E21F-7B42-AE1E-6F0D-2D5D6A10275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4" y="216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" name="Oval 367">
              <a:extLst>
                <a:ext uri="{FF2B5EF4-FFF2-40B4-BE49-F238E27FC236}">
                  <a16:creationId xmlns:a16="http://schemas.microsoft.com/office/drawing/2014/main" id="{2029C006-FC08-0B2A-4345-FF35A42B48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6" y="220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4" name="Oval 368">
              <a:extLst>
                <a:ext uri="{FF2B5EF4-FFF2-40B4-BE49-F238E27FC236}">
                  <a16:creationId xmlns:a16="http://schemas.microsoft.com/office/drawing/2014/main" id="{1F3FB009-9DAE-7430-4E32-26EBF103E7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80" y="264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5" name="Oval 369">
              <a:extLst>
                <a:ext uri="{FF2B5EF4-FFF2-40B4-BE49-F238E27FC236}">
                  <a16:creationId xmlns:a16="http://schemas.microsoft.com/office/drawing/2014/main" id="{E587EE7F-F38E-8E73-57FB-6233C03ACC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249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6" name="Oval 370">
              <a:extLst>
                <a:ext uri="{FF2B5EF4-FFF2-40B4-BE49-F238E27FC236}">
                  <a16:creationId xmlns:a16="http://schemas.microsoft.com/office/drawing/2014/main" id="{1991089C-CF51-B122-D28C-C00CD4CF55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7" name="Oval 371">
              <a:extLst>
                <a:ext uri="{FF2B5EF4-FFF2-40B4-BE49-F238E27FC236}">
                  <a16:creationId xmlns:a16="http://schemas.microsoft.com/office/drawing/2014/main" id="{52B10DDD-9066-60C0-469B-566DE7EE37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283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8" name="Oval 372">
              <a:extLst>
                <a:ext uri="{FF2B5EF4-FFF2-40B4-BE49-F238E27FC236}">
                  <a16:creationId xmlns:a16="http://schemas.microsoft.com/office/drawing/2014/main" id="{B3A2D57D-3130-ED9A-30FE-D559EC737BD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100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9" name="Oval 373">
              <a:extLst>
                <a:ext uri="{FF2B5EF4-FFF2-40B4-BE49-F238E27FC236}">
                  <a16:creationId xmlns:a16="http://schemas.microsoft.com/office/drawing/2014/main" id="{4934170B-6A70-11C7-374E-DEE4CCAC5D0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120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0" name="Oval 374">
              <a:extLst>
                <a:ext uri="{FF2B5EF4-FFF2-40B4-BE49-F238E27FC236}">
                  <a16:creationId xmlns:a16="http://schemas.microsoft.com/office/drawing/2014/main" id="{8BF5C682-B731-FFE1-1163-DB7D121EE8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144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1" name="Oval 375">
              <a:extLst>
                <a:ext uri="{FF2B5EF4-FFF2-40B4-BE49-F238E27FC236}">
                  <a16:creationId xmlns:a16="http://schemas.microsoft.com/office/drawing/2014/main" id="{4D3C0133-A37C-9AC8-7DA5-045A1DBC00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240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2" name="Oval 376">
              <a:extLst>
                <a:ext uri="{FF2B5EF4-FFF2-40B4-BE49-F238E27FC236}">
                  <a16:creationId xmlns:a16="http://schemas.microsoft.com/office/drawing/2014/main" id="{A725DA04-3772-663C-4F51-A171D15F5D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278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3" name="Oval 377">
              <a:extLst>
                <a:ext uri="{FF2B5EF4-FFF2-40B4-BE49-F238E27FC236}">
                  <a16:creationId xmlns:a16="http://schemas.microsoft.com/office/drawing/2014/main" id="{E22E3A5B-EBFB-0750-5113-B869859DBD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264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4" name="Oval 378">
              <a:extLst>
                <a:ext uri="{FF2B5EF4-FFF2-40B4-BE49-F238E27FC236}">
                  <a16:creationId xmlns:a16="http://schemas.microsoft.com/office/drawing/2014/main" id="{CADF058E-BA8F-ACE3-652D-7387E4EE38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48" y="283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5" name="Oval 379">
              <a:extLst>
                <a:ext uri="{FF2B5EF4-FFF2-40B4-BE49-F238E27FC236}">
                  <a16:creationId xmlns:a16="http://schemas.microsoft.com/office/drawing/2014/main" id="{FC42F122-1897-4B94-A949-D3CA0E29D1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288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6" name="Oval 380">
              <a:extLst>
                <a:ext uri="{FF2B5EF4-FFF2-40B4-BE49-F238E27FC236}">
                  <a16:creationId xmlns:a16="http://schemas.microsoft.com/office/drawing/2014/main" id="{D33A0F64-382D-6F0B-ABAB-681072A974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331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7" name="Oval 381">
              <a:extLst>
                <a:ext uri="{FF2B5EF4-FFF2-40B4-BE49-F238E27FC236}">
                  <a16:creationId xmlns:a16="http://schemas.microsoft.com/office/drawing/2014/main" id="{B8554E9B-156A-2AB0-EA39-02EA0E88266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307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8" name="Oval 382">
              <a:extLst>
                <a:ext uri="{FF2B5EF4-FFF2-40B4-BE49-F238E27FC236}">
                  <a16:creationId xmlns:a16="http://schemas.microsoft.com/office/drawing/2014/main" id="{F2FCD68B-9C6E-02D6-65DF-E2D35855C79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56" y="259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9" name="Oval 383">
              <a:extLst>
                <a:ext uri="{FF2B5EF4-FFF2-40B4-BE49-F238E27FC236}">
                  <a16:creationId xmlns:a16="http://schemas.microsoft.com/office/drawing/2014/main" id="{40D39D2A-0C4F-92AF-CA4E-C75100D0EC4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340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0" name="Oval 384">
              <a:extLst>
                <a:ext uri="{FF2B5EF4-FFF2-40B4-BE49-F238E27FC236}">
                  <a16:creationId xmlns:a16="http://schemas.microsoft.com/office/drawing/2014/main" id="{44BA92B6-3E6B-CC0C-B683-5391499DBF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80" y="158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1" name="Oval 385">
              <a:extLst>
                <a:ext uri="{FF2B5EF4-FFF2-40B4-BE49-F238E27FC236}">
                  <a16:creationId xmlns:a16="http://schemas.microsoft.com/office/drawing/2014/main" id="{F62BB433-DFD0-C8EA-7BBA-0B5CA3BFAC3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177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2" name="Oval 386">
              <a:extLst>
                <a:ext uri="{FF2B5EF4-FFF2-40B4-BE49-F238E27FC236}">
                  <a16:creationId xmlns:a16="http://schemas.microsoft.com/office/drawing/2014/main" id="{CA2F8866-6F15-D331-3436-06B4DAD5EC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6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3" name="Oval 387">
              <a:extLst>
                <a:ext uri="{FF2B5EF4-FFF2-40B4-BE49-F238E27FC236}">
                  <a16:creationId xmlns:a16="http://schemas.microsoft.com/office/drawing/2014/main" id="{7DEBF2F9-9A93-0A0E-7DEB-78A151F93F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240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4" name="Oval 388">
              <a:extLst>
                <a:ext uri="{FF2B5EF4-FFF2-40B4-BE49-F238E27FC236}">
                  <a16:creationId xmlns:a16="http://schemas.microsoft.com/office/drawing/2014/main" id="{14F4A58C-F7BA-6B6D-6CAC-A652558023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6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5" name="Oval 389">
              <a:extLst>
                <a:ext uri="{FF2B5EF4-FFF2-40B4-BE49-F238E27FC236}">
                  <a16:creationId xmlns:a16="http://schemas.microsoft.com/office/drawing/2014/main" id="{42D09503-F0DA-87BB-352C-A51403B576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220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6" name="Oval 390">
              <a:extLst>
                <a:ext uri="{FF2B5EF4-FFF2-40B4-BE49-F238E27FC236}">
                  <a16:creationId xmlns:a16="http://schemas.microsoft.com/office/drawing/2014/main" id="{233FEF94-6925-263A-C383-D4383A4F674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88" y="249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7" name="Oval 391">
              <a:extLst>
                <a:ext uri="{FF2B5EF4-FFF2-40B4-BE49-F238E27FC236}">
                  <a16:creationId xmlns:a16="http://schemas.microsoft.com/office/drawing/2014/main" id="{1A0ABFCB-AB06-2E3B-62CE-F24F4C6F66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244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8" name="Oval 392">
              <a:extLst>
                <a:ext uri="{FF2B5EF4-FFF2-40B4-BE49-F238E27FC236}">
                  <a16:creationId xmlns:a16="http://schemas.microsoft.com/office/drawing/2014/main" id="{1E941939-645A-7C74-AC79-40C948A9C64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4" y="254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9" name="Oval 393">
              <a:extLst>
                <a:ext uri="{FF2B5EF4-FFF2-40B4-BE49-F238E27FC236}">
                  <a16:creationId xmlns:a16="http://schemas.microsoft.com/office/drawing/2014/main" id="{ACB04197-3AD3-A1D0-9452-3FD37D70C5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6" y="259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0" name="Oval 394">
              <a:extLst>
                <a:ext uri="{FF2B5EF4-FFF2-40B4-BE49-F238E27FC236}">
                  <a16:creationId xmlns:a16="http://schemas.microsoft.com/office/drawing/2014/main" id="{B73263BC-ED09-D3E2-071C-909CAE1C202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182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1" name="Oval 395">
              <a:extLst>
                <a:ext uri="{FF2B5EF4-FFF2-40B4-BE49-F238E27FC236}">
                  <a16:creationId xmlns:a16="http://schemas.microsoft.com/office/drawing/2014/main" id="{43EE5F28-A4BD-5C66-AEC0-4CEDBD9640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211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2" name="Oval 396">
              <a:extLst>
                <a:ext uri="{FF2B5EF4-FFF2-40B4-BE49-F238E27FC236}">
                  <a16:creationId xmlns:a16="http://schemas.microsoft.com/office/drawing/2014/main" id="{BBD4AF47-D5AA-F78D-83EA-AAB82AA656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240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3" name="Oval 397">
              <a:extLst>
                <a:ext uri="{FF2B5EF4-FFF2-40B4-BE49-F238E27FC236}">
                  <a16:creationId xmlns:a16="http://schemas.microsoft.com/office/drawing/2014/main" id="{E2B07437-777B-A53D-7D16-565BFDC93E3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244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4" name="Oval 398">
              <a:extLst>
                <a:ext uri="{FF2B5EF4-FFF2-40B4-BE49-F238E27FC236}">
                  <a16:creationId xmlns:a16="http://schemas.microsoft.com/office/drawing/2014/main" id="{20F2989D-6E6F-5E88-7011-C4FF4E536C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16" y="259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5" name="Oval 399">
              <a:extLst>
                <a:ext uri="{FF2B5EF4-FFF2-40B4-BE49-F238E27FC236}">
                  <a16:creationId xmlns:a16="http://schemas.microsoft.com/office/drawing/2014/main" id="{06BC86EE-BDAA-F05B-94C8-4D9018FA2D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88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6" name="Oval 400">
              <a:extLst>
                <a:ext uri="{FF2B5EF4-FFF2-40B4-BE49-F238E27FC236}">
                  <a16:creationId xmlns:a16="http://schemas.microsoft.com/office/drawing/2014/main" id="{BA5C753F-1303-7902-DE8B-AC18006E59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84" y="220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7" name="Oval 401">
              <a:extLst>
                <a:ext uri="{FF2B5EF4-FFF2-40B4-BE49-F238E27FC236}">
                  <a16:creationId xmlns:a16="http://schemas.microsoft.com/office/drawing/2014/main" id="{D2BD1B53-9057-B6E8-CB71-BC5C9D76E5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16" y="216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8" name="Oval 402">
              <a:extLst>
                <a:ext uri="{FF2B5EF4-FFF2-40B4-BE49-F238E27FC236}">
                  <a16:creationId xmlns:a16="http://schemas.microsoft.com/office/drawing/2014/main" id="{C1FC9979-B154-ADE1-24F4-33CAC4547D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00" y="225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9" name="Oval 403">
              <a:extLst>
                <a:ext uri="{FF2B5EF4-FFF2-40B4-BE49-F238E27FC236}">
                  <a16:creationId xmlns:a16="http://schemas.microsoft.com/office/drawing/2014/main" id="{648E7222-4772-072F-0EE9-2E5D1C0363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72" y="240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0" name="Oval 404">
              <a:extLst>
                <a:ext uri="{FF2B5EF4-FFF2-40B4-BE49-F238E27FC236}">
                  <a16:creationId xmlns:a16="http://schemas.microsoft.com/office/drawing/2014/main" id="{2061795B-F15B-7802-A313-7CFDCD3D4B5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249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1" name="Oval 405">
              <a:extLst>
                <a:ext uri="{FF2B5EF4-FFF2-40B4-BE49-F238E27FC236}">
                  <a16:creationId xmlns:a16="http://schemas.microsoft.com/office/drawing/2014/main" id="{8DD47940-B721-E59C-0239-600D741CAA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72" y="211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2" name="Oval 406">
              <a:extLst>
                <a:ext uri="{FF2B5EF4-FFF2-40B4-BE49-F238E27FC236}">
                  <a16:creationId xmlns:a16="http://schemas.microsoft.com/office/drawing/2014/main" id="{350595BA-7FF4-9C73-7B1A-59815729D1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56" y="163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" name="Oval 407">
              <a:extLst>
                <a:ext uri="{FF2B5EF4-FFF2-40B4-BE49-F238E27FC236}">
                  <a16:creationId xmlns:a16="http://schemas.microsoft.com/office/drawing/2014/main" id="{1C99CF0E-6586-EEF6-CCC2-1139083B99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2" y="192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4" name="Oval 408">
              <a:extLst>
                <a:ext uri="{FF2B5EF4-FFF2-40B4-BE49-F238E27FC236}">
                  <a16:creationId xmlns:a16="http://schemas.microsoft.com/office/drawing/2014/main" id="{2D662E1F-A216-CECE-817E-CADCACB111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84" y="177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5" name="Oval 409">
              <a:extLst>
                <a:ext uri="{FF2B5EF4-FFF2-40B4-BE49-F238E27FC236}">
                  <a16:creationId xmlns:a16="http://schemas.microsoft.com/office/drawing/2014/main" id="{B84950C6-366A-75AC-D50D-6195B151CE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0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6" name="Oval 410">
              <a:extLst>
                <a:ext uri="{FF2B5EF4-FFF2-40B4-BE49-F238E27FC236}">
                  <a16:creationId xmlns:a16="http://schemas.microsoft.com/office/drawing/2014/main" id="{2B6E78DD-DDB9-17D2-37FD-329FFDEEBB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235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7" name="Oval 411">
              <a:extLst>
                <a:ext uri="{FF2B5EF4-FFF2-40B4-BE49-F238E27FC236}">
                  <a16:creationId xmlns:a16="http://schemas.microsoft.com/office/drawing/2014/main" id="{E9CEA9B2-7210-C5EB-3A90-37A5A32523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211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8" name="Oval 412">
              <a:extLst>
                <a:ext uri="{FF2B5EF4-FFF2-40B4-BE49-F238E27FC236}">
                  <a16:creationId xmlns:a16="http://schemas.microsoft.com/office/drawing/2014/main" id="{321D5B8D-3725-8D42-6B7D-8E355A7D09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0" y="158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9" name="Oval 413">
              <a:extLst>
                <a:ext uri="{FF2B5EF4-FFF2-40B4-BE49-F238E27FC236}">
                  <a16:creationId xmlns:a16="http://schemas.microsoft.com/office/drawing/2014/main" id="{9B72AFAE-9E14-0E97-3240-B327490028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96" y="182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0" name="Oval 414">
              <a:extLst>
                <a:ext uri="{FF2B5EF4-FFF2-40B4-BE49-F238E27FC236}">
                  <a16:creationId xmlns:a16="http://schemas.microsoft.com/office/drawing/2014/main" id="{62FD5B3D-F8BB-4E43-0751-4D79FDC6D7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00" y="216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1" name="Oval 415">
              <a:extLst>
                <a:ext uri="{FF2B5EF4-FFF2-40B4-BE49-F238E27FC236}">
                  <a16:creationId xmlns:a16="http://schemas.microsoft.com/office/drawing/2014/main" id="{BC24456B-4BB1-7BE7-8AF3-460623D935B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88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2" name="Oval 416">
              <a:extLst>
                <a:ext uri="{FF2B5EF4-FFF2-40B4-BE49-F238E27FC236}">
                  <a16:creationId xmlns:a16="http://schemas.microsoft.com/office/drawing/2014/main" id="{583383E5-27C1-4AE7-A8C7-667E9E79FCB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153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3" name="Oval 417">
              <a:extLst>
                <a:ext uri="{FF2B5EF4-FFF2-40B4-BE49-F238E27FC236}">
                  <a16:creationId xmlns:a16="http://schemas.microsoft.com/office/drawing/2014/main" id="{D6564CDB-9FF9-AC58-FDC9-7F9CE054AC1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0" y="225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4" name="Oval 418">
              <a:extLst>
                <a:ext uri="{FF2B5EF4-FFF2-40B4-BE49-F238E27FC236}">
                  <a16:creationId xmlns:a16="http://schemas.microsoft.com/office/drawing/2014/main" id="{8303FFBB-1AF0-2C52-CE12-CBBC4CC32D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2" y="134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5" name="Oval 419">
              <a:extLst>
                <a:ext uri="{FF2B5EF4-FFF2-40B4-BE49-F238E27FC236}">
                  <a16:creationId xmlns:a16="http://schemas.microsoft.com/office/drawing/2014/main" id="{F5D95C80-50AA-E425-6714-96470D8F97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48" y="163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6" name="Oval 420">
              <a:extLst>
                <a:ext uri="{FF2B5EF4-FFF2-40B4-BE49-F238E27FC236}">
                  <a16:creationId xmlns:a16="http://schemas.microsoft.com/office/drawing/2014/main" id="{BB1B9937-5237-AAF3-3AB5-7367263B54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172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7" name="Oval 421">
              <a:extLst>
                <a:ext uri="{FF2B5EF4-FFF2-40B4-BE49-F238E27FC236}">
                  <a16:creationId xmlns:a16="http://schemas.microsoft.com/office/drawing/2014/main" id="{EA658BD9-544B-BB46-F272-92D3B8A87A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0" y="206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8" name="Oval 422">
              <a:extLst>
                <a:ext uri="{FF2B5EF4-FFF2-40B4-BE49-F238E27FC236}">
                  <a16:creationId xmlns:a16="http://schemas.microsoft.com/office/drawing/2014/main" id="{5E7110E8-CBB9-B3B2-4E3C-A4D4D3C557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4" y="144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9" name="Oval 423">
              <a:extLst>
                <a:ext uri="{FF2B5EF4-FFF2-40B4-BE49-F238E27FC236}">
                  <a16:creationId xmlns:a16="http://schemas.microsoft.com/office/drawing/2014/main" id="{AA1335BD-FC9E-3B96-9278-3E08F22A0D5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129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0" name="Oval 424">
              <a:extLst>
                <a:ext uri="{FF2B5EF4-FFF2-40B4-BE49-F238E27FC236}">
                  <a16:creationId xmlns:a16="http://schemas.microsoft.com/office/drawing/2014/main" id="{DB3F49D8-745D-1C15-06A7-F81A3EC7FD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153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1" name="Oval 425">
              <a:extLst>
                <a:ext uri="{FF2B5EF4-FFF2-40B4-BE49-F238E27FC236}">
                  <a16:creationId xmlns:a16="http://schemas.microsoft.com/office/drawing/2014/main" id="{EEF5E590-EB5B-5976-17D8-717982E3C3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96" y="196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2" name="Oval 426">
              <a:extLst>
                <a:ext uri="{FF2B5EF4-FFF2-40B4-BE49-F238E27FC236}">
                  <a16:creationId xmlns:a16="http://schemas.microsoft.com/office/drawing/2014/main" id="{B9DE5FA0-AF65-0774-A95C-674A825B1C5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84" y="172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3" name="Oval 427">
              <a:extLst>
                <a:ext uri="{FF2B5EF4-FFF2-40B4-BE49-F238E27FC236}">
                  <a16:creationId xmlns:a16="http://schemas.microsoft.com/office/drawing/2014/main" id="{6742DDF0-2581-589C-404C-0A7FE77654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206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4" name="Oval 428">
              <a:extLst>
                <a:ext uri="{FF2B5EF4-FFF2-40B4-BE49-F238E27FC236}">
                  <a16:creationId xmlns:a16="http://schemas.microsoft.com/office/drawing/2014/main" id="{B40A4490-19F7-11F0-230C-ED661088460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2" y="172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5" name="Oval 429">
              <a:extLst>
                <a:ext uri="{FF2B5EF4-FFF2-40B4-BE49-F238E27FC236}">
                  <a16:creationId xmlns:a16="http://schemas.microsoft.com/office/drawing/2014/main" id="{5ED607FA-577B-C0A6-817B-61FC3FF3554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48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6" name="Oval 430">
              <a:extLst>
                <a:ext uri="{FF2B5EF4-FFF2-40B4-BE49-F238E27FC236}">
                  <a16:creationId xmlns:a16="http://schemas.microsoft.com/office/drawing/2014/main" id="{7E4B71D5-7FC1-C677-B89F-971872D78BF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7" name="Oval 431">
              <a:extLst>
                <a:ext uri="{FF2B5EF4-FFF2-40B4-BE49-F238E27FC236}">
                  <a16:creationId xmlns:a16="http://schemas.microsoft.com/office/drawing/2014/main" id="{E55F0878-E4BC-EED0-9199-CC1B36DE8A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124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8" name="Oval 432">
              <a:extLst>
                <a:ext uri="{FF2B5EF4-FFF2-40B4-BE49-F238E27FC236}">
                  <a16:creationId xmlns:a16="http://schemas.microsoft.com/office/drawing/2014/main" id="{53F525C3-E83B-11F7-30FA-C34353D445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2" y="172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9" name="Oval 433">
              <a:extLst>
                <a:ext uri="{FF2B5EF4-FFF2-40B4-BE49-F238E27FC236}">
                  <a16:creationId xmlns:a16="http://schemas.microsoft.com/office/drawing/2014/main" id="{05040B3B-9E5D-F478-8110-BD54700051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124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0" name="Oval 434">
              <a:extLst>
                <a:ext uri="{FF2B5EF4-FFF2-40B4-BE49-F238E27FC236}">
                  <a16:creationId xmlns:a16="http://schemas.microsoft.com/office/drawing/2014/main" id="{CD234429-7323-4E92-B4B2-4F09C8ECAC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4" y="182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1" name="Oval 435">
              <a:extLst>
                <a:ext uri="{FF2B5EF4-FFF2-40B4-BE49-F238E27FC236}">
                  <a16:creationId xmlns:a16="http://schemas.microsoft.com/office/drawing/2014/main" id="{B5DBFDE7-D7DB-B6D9-77D7-A417711D6F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168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2" name="Oval 436">
              <a:extLst>
                <a:ext uri="{FF2B5EF4-FFF2-40B4-BE49-F238E27FC236}">
                  <a16:creationId xmlns:a16="http://schemas.microsoft.com/office/drawing/2014/main" id="{C1DBFDD4-AF0B-83E9-8924-912C5725DD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192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" name="Oval 437">
              <a:extLst>
                <a:ext uri="{FF2B5EF4-FFF2-40B4-BE49-F238E27FC236}">
                  <a16:creationId xmlns:a16="http://schemas.microsoft.com/office/drawing/2014/main" id="{0CFD0837-52B3-ADF4-324A-31AF2E3AD6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48" y="144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4" name="Oval 438">
              <a:extLst>
                <a:ext uri="{FF2B5EF4-FFF2-40B4-BE49-F238E27FC236}">
                  <a16:creationId xmlns:a16="http://schemas.microsoft.com/office/drawing/2014/main" id="{4A26D5C0-ACB7-A05F-0EEF-DEE956380E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172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5" name="Oval 439">
              <a:extLst>
                <a:ext uri="{FF2B5EF4-FFF2-40B4-BE49-F238E27FC236}">
                  <a16:creationId xmlns:a16="http://schemas.microsoft.com/office/drawing/2014/main" id="{792F3336-E7D0-D549-9D44-FDFF983828B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182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6" name="Oval 440">
              <a:extLst>
                <a:ext uri="{FF2B5EF4-FFF2-40B4-BE49-F238E27FC236}">
                  <a16:creationId xmlns:a16="http://schemas.microsoft.com/office/drawing/2014/main" id="{3EBBB624-9307-9BD7-F252-C9ACAFF482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4" y="124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7" name="Oval 441">
              <a:extLst>
                <a:ext uri="{FF2B5EF4-FFF2-40B4-BE49-F238E27FC236}">
                  <a16:creationId xmlns:a16="http://schemas.microsoft.com/office/drawing/2014/main" id="{39051CAA-D96D-CBA8-3327-6DA000EA63A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00" y="153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8" name="Oval 442">
              <a:extLst>
                <a:ext uri="{FF2B5EF4-FFF2-40B4-BE49-F238E27FC236}">
                  <a16:creationId xmlns:a16="http://schemas.microsoft.com/office/drawing/2014/main" id="{5BC092C1-74BB-F135-C5F3-64327851FB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139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9" name="Oval 443">
              <a:extLst>
                <a:ext uri="{FF2B5EF4-FFF2-40B4-BE49-F238E27FC236}">
                  <a16:creationId xmlns:a16="http://schemas.microsoft.com/office/drawing/2014/main" id="{FDE922F3-FE4F-1344-AB8C-D320A09F74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88" y="163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0" name="Oval 444">
              <a:extLst>
                <a:ext uri="{FF2B5EF4-FFF2-40B4-BE49-F238E27FC236}">
                  <a16:creationId xmlns:a16="http://schemas.microsoft.com/office/drawing/2014/main" id="{06C430AF-0FC5-6237-9C25-55B6DCDD75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48" y="182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1" name="Oval 445">
              <a:extLst>
                <a:ext uri="{FF2B5EF4-FFF2-40B4-BE49-F238E27FC236}">
                  <a16:creationId xmlns:a16="http://schemas.microsoft.com/office/drawing/2014/main" id="{848E5F47-90AD-1EB5-0519-1CF8FF6E1F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88" y="134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2" name="Oval 446">
              <a:extLst>
                <a:ext uri="{FF2B5EF4-FFF2-40B4-BE49-F238E27FC236}">
                  <a16:creationId xmlns:a16="http://schemas.microsoft.com/office/drawing/2014/main" id="{D949F9AF-5476-18B3-263E-7EB02C3031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21" y="338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" name="Oval 447">
              <a:extLst>
                <a:ext uri="{FF2B5EF4-FFF2-40B4-BE49-F238E27FC236}">
                  <a16:creationId xmlns:a16="http://schemas.microsoft.com/office/drawing/2014/main" id="{B61BA9AE-E943-81A5-B78F-88C07235111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9" y="352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4" name="Oval 448">
              <a:extLst>
                <a:ext uri="{FF2B5EF4-FFF2-40B4-BE49-F238E27FC236}">
                  <a16:creationId xmlns:a16="http://schemas.microsoft.com/office/drawing/2014/main" id="{DD040118-63F0-680A-7930-9D49BD059C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65" y="237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5" name="Oval 449">
              <a:extLst>
                <a:ext uri="{FF2B5EF4-FFF2-40B4-BE49-F238E27FC236}">
                  <a16:creationId xmlns:a16="http://schemas.microsoft.com/office/drawing/2014/main" id="{C43C96F9-9B50-2E2A-6A42-95FB4AAA48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9" y="266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6" name="Oval 450">
              <a:extLst>
                <a:ext uri="{FF2B5EF4-FFF2-40B4-BE49-F238E27FC236}">
                  <a16:creationId xmlns:a16="http://schemas.microsoft.com/office/drawing/2014/main" id="{E5FEC34B-633D-4837-FF43-F7A5CD0FF6F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61" y="290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7" name="Oval 451">
              <a:extLst>
                <a:ext uri="{FF2B5EF4-FFF2-40B4-BE49-F238E27FC236}">
                  <a16:creationId xmlns:a16="http://schemas.microsoft.com/office/drawing/2014/main" id="{F8F6ED4F-2CE3-1338-9178-0A49E7A08C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7" y="319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8" name="Oval 452">
              <a:extLst>
                <a:ext uri="{FF2B5EF4-FFF2-40B4-BE49-F238E27FC236}">
                  <a16:creationId xmlns:a16="http://schemas.microsoft.com/office/drawing/2014/main" id="{259461B2-29C8-F04E-8736-00DDA44F6C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3" y="348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9" name="Oval 453">
              <a:extLst>
                <a:ext uri="{FF2B5EF4-FFF2-40B4-BE49-F238E27FC236}">
                  <a16:creationId xmlns:a16="http://schemas.microsoft.com/office/drawing/2014/main" id="{E9333C7A-31A9-88B7-1B23-E7EBA34ABC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05" y="333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0" name="Oval 454">
              <a:extLst>
                <a:ext uri="{FF2B5EF4-FFF2-40B4-BE49-F238E27FC236}">
                  <a16:creationId xmlns:a16="http://schemas.microsoft.com/office/drawing/2014/main" id="{46502821-F671-D795-C587-136B9E2277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61" y="357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1" name="Oval 455">
              <a:extLst>
                <a:ext uri="{FF2B5EF4-FFF2-40B4-BE49-F238E27FC236}">
                  <a16:creationId xmlns:a16="http://schemas.microsoft.com/office/drawing/2014/main" id="{27CC4615-08D5-E74F-325E-87A1249C72B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97" y="328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2" name="Oval 456">
              <a:extLst>
                <a:ext uri="{FF2B5EF4-FFF2-40B4-BE49-F238E27FC236}">
                  <a16:creationId xmlns:a16="http://schemas.microsoft.com/office/drawing/2014/main" id="{567AD1F2-47C0-80AF-212E-1DF9242616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21" y="218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3" name="Oval 457">
              <a:extLst>
                <a:ext uri="{FF2B5EF4-FFF2-40B4-BE49-F238E27FC236}">
                  <a16:creationId xmlns:a16="http://schemas.microsoft.com/office/drawing/2014/main" id="{22190F2A-4BAC-3188-D0FC-4580DE99A94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05" y="237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4" name="Oval 458">
              <a:extLst>
                <a:ext uri="{FF2B5EF4-FFF2-40B4-BE49-F238E27FC236}">
                  <a16:creationId xmlns:a16="http://schemas.microsoft.com/office/drawing/2014/main" id="{AEE81E76-B0B4-3F75-DEF9-3A589880CD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7" y="261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5" name="Oval 459">
              <a:extLst>
                <a:ext uri="{FF2B5EF4-FFF2-40B4-BE49-F238E27FC236}">
                  <a16:creationId xmlns:a16="http://schemas.microsoft.com/office/drawing/2014/main" id="{7D67DC7F-BB7D-D40E-C712-4D2BA569103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7" y="309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6" name="Oval 460">
              <a:extLst>
                <a:ext uri="{FF2B5EF4-FFF2-40B4-BE49-F238E27FC236}">
                  <a16:creationId xmlns:a16="http://schemas.microsoft.com/office/drawing/2014/main" id="{1FBDD841-2C92-4E4F-7FF6-E8584B298E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3" y="338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7" name="Oval 461">
              <a:extLst>
                <a:ext uri="{FF2B5EF4-FFF2-40B4-BE49-F238E27FC236}">
                  <a16:creationId xmlns:a16="http://schemas.microsoft.com/office/drawing/2014/main" id="{A5BF527A-D346-961F-62E0-890B3975D3B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5" y="324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8" name="Oval 462">
              <a:extLst>
                <a:ext uri="{FF2B5EF4-FFF2-40B4-BE49-F238E27FC236}">
                  <a16:creationId xmlns:a16="http://schemas.microsoft.com/office/drawing/2014/main" id="{733F0D8D-7D00-BD13-61B3-8FFF99AAB2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01" y="348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9" name="Oval 463">
              <a:extLst>
                <a:ext uri="{FF2B5EF4-FFF2-40B4-BE49-F238E27FC236}">
                  <a16:creationId xmlns:a16="http://schemas.microsoft.com/office/drawing/2014/main" id="{92010E14-B920-BFFC-F65D-0CC5594C1CA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61" y="208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0" name="Oval 464">
              <a:extLst>
                <a:ext uri="{FF2B5EF4-FFF2-40B4-BE49-F238E27FC236}">
                  <a16:creationId xmlns:a16="http://schemas.microsoft.com/office/drawing/2014/main" id="{B8359C96-AE03-5B16-C199-95328DFCCED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5" y="237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1" name="Oval 465">
              <a:extLst>
                <a:ext uri="{FF2B5EF4-FFF2-40B4-BE49-F238E27FC236}">
                  <a16:creationId xmlns:a16="http://schemas.microsoft.com/office/drawing/2014/main" id="{742693D2-9592-6D35-727E-B41277AA9B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7" y="252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2" name="Oval 466">
              <a:extLst>
                <a:ext uri="{FF2B5EF4-FFF2-40B4-BE49-F238E27FC236}">
                  <a16:creationId xmlns:a16="http://schemas.microsoft.com/office/drawing/2014/main" id="{BCB7BCC1-9B20-3A3E-62C5-3C77F52373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3" y="290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3" name="Oval 467">
              <a:extLst>
                <a:ext uri="{FF2B5EF4-FFF2-40B4-BE49-F238E27FC236}">
                  <a16:creationId xmlns:a16="http://schemas.microsoft.com/office/drawing/2014/main" id="{10F50A82-E8FB-9817-37D5-F3A12FDD0A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69" y="319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4" name="Oval 468">
              <a:extLst>
                <a:ext uri="{FF2B5EF4-FFF2-40B4-BE49-F238E27FC236}">
                  <a16:creationId xmlns:a16="http://schemas.microsoft.com/office/drawing/2014/main" id="{4EB9EA0D-39FD-CC80-7228-601CFC7546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01" y="304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5" name="Oval 469">
              <a:extLst>
                <a:ext uri="{FF2B5EF4-FFF2-40B4-BE49-F238E27FC236}">
                  <a16:creationId xmlns:a16="http://schemas.microsoft.com/office/drawing/2014/main" id="{317BE2C5-839B-0837-B3D1-7A855CF3F6E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7" y="328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6" name="Oval 470">
              <a:extLst>
                <a:ext uri="{FF2B5EF4-FFF2-40B4-BE49-F238E27FC236}">
                  <a16:creationId xmlns:a16="http://schemas.microsoft.com/office/drawing/2014/main" id="{C6184235-269B-E78F-F92B-0AAF5220A5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9" y="348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7" name="Oval 471">
              <a:extLst>
                <a:ext uri="{FF2B5EF4-FFF2-40B4-BE49-F238E27FC236}">
                  <a16:creationId xmlns:a16="http://schemas.microsoft.com/office/drawing/2014/main" id="{5A267282-945A-E640-EFBC-AEFC6C2FF7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93" y="300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8" name="Oval 472">
              <a:extLst>
                <a:ext uri="{FF2B5EF4-FFF2-40B4-BE49-F238E27FC236}">
                  <a16:creationId xmlns:a16="http://schemas.microsoft.com/office/drawing/2014/main" id="{43E13512-03E5-42C8-5087-6936466FFD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01" y="208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9" name="Oval 473">
              <a:extLst>
                <a:ext uri="{FF2B5EF4-FFF2-40B4-BE49-F238E27FC236}">
                  <a16:creationId xmlns:a16="http://schemas.microsoft.com/office/drawing/2014/main" id="{9AED484E-CD5B-962B-F428-37D770ED20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3" y="232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0" name="Oval 474">
              <a:extLst>
                <a:ext uri="{FF2B5EF4-FFF2-40B4-BE49-F238E27FC236}">
                  <a16:creationId xmlns:a16="http://schemas.microsoft.com/office/drawing/2014/main" id="{1B35B6BC-FB58-C3DD-06C1-939B603130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7" y="348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1" name="Oval 475">
              <a:extLst>
                <a:ext uri="{FF2B5EF4-FFF2-40B4-BE49-F238E27FC236}">
                  <a16:creationId xmlns:a16="http://schemas.microsoft.com/office/drawing/2014/main" id="{E251AD79-2D01-259D-C501-E3FA4B21A7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61" y="247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2" name="Oval 476">
              <a:extLst>
                <a:ext uri="{FF2B5EF4-FFF2-40B4-BE49-F238E27FC236}">
                  <a16:creationId xmlns:a16="http://schemas.microsoft.com/office/drawing/2014/main" id="{68853229-F8A8-8812-40A6-DCA118B867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5" y="276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3" name="Oval 477">
              <a:extLst>
                <a:ext uri="{FF2B5EF4-FFF2-40B4-BE49-F238E27FC236}">
                  <a16:creationId xmlns:a16="http://schemas.microsoft.com/office/drawing/2014/main" id="{5BF05D3F-CD4A-2F65-D919-C9E70F2B46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7" y="300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4" name="Oval 478">
              <a:extLst>
                <a:ext uri="{FF2B5EF4-FFF2-40B4-BE49-F238E27FC236}">
                  <a16:creationId xmlns:a16="http://schemas.microsoft.com/office/drawing/2014/main" id="{2CC69012-27C3-4BFA-BD24-6FA49C1687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7" y="348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5" name="Oval 479">
              <a:extLst>
                <a:ext uri="{FF2B5EF4-FFF2-40B4-BE49-F238E27FC236}">
                  <a16:creationId xmlns:a16="http://schemas.microsoft.com/office/drawing/2014/main" id="{76BFC957-0AB8-70FD-3E9D-7044E4E123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7" y="300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6" name="Oval 480">
              <a:extLst>
                <a:ext uri="{FF2B5EF4-FFF2-40B4-BE49-F238E27FC236}">
                  <a16:creationId xmlns:a16="http://schemas.microsoft.com/office/drawing/2014/main" id="{4E4015BF-DEA2-12B7-7F8F-AD36A084A1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3" y="328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7" name="Oval 481">
              <a:extLst>
                <a:ext uri="{FF2B5EF4-FFF2-40B4-BE49-F238E27FC236}">
                  <a16:creationId xmlns:a16="http://schemas.microsoft.com/office/drawing/2014/main" id="{5DC546C9-1C78-3113-9961-77FDB7F587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69" y="357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8" name="Oval 482">
              <a:extLst>
                <a:ext uri="{FF2B5EF4-FFF2-40B4-BE49-F238E27FC236}">
                  <a16:creationId xmlns:a16="http://schemas.microsoft.com/office/drawing/2014/main" id="{2C24DF6F-257C-32F8-908F-8B777CDF6C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01" y="343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9" name="Oval 483">
              <a:extLst>
                <a:ext uri="{FF2B5EF4-FFF2-40B4-BE49-F238E27FC236}">
                  <a16:creationId xmlns:a16="http://schemas.microsoft.com/office/drawing/2014/main" id="{DE231973-D648-D048-6EBB-C6CCD83D49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3" y="280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0" name="Oval 484">
              <a:extLst>
                <a:ext uri="{FF2B5EF4-FFF2-40B4-BE49-F238E27FC236}">
                  <a16:creationId xmlns:a16="http://schemas.microsoft.com/office/drawing/2014/main" id="{E5D41FC3-7E52-C904-3375-BDC9E8527C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3" y="319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1" name="Oval 485">
              <a:extLst>
                <a:ext uri="{FF2B5EF4-FFF2-40B4-BE49-F238E27FC236}">
                  <a16:creationId xmlns:a16="http://schemas.microsoft.com/office/drawing/2014/main" id="{A700E001-418B-3D29-2B66-2D02BE22307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09" y="348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2" name="Oval 486">
              <a:extLst>
                <a:ext uri="{FF2B5EF4-FFF2-40B4-BE49-F238E27FC236}">
                  <a16:creationId xmlns:a16="http://schemas.microsoft.com/office/drawing/2014/main" id="{E308C75C-3D42-404A-D8F7-BFCE9F0F48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25" y="352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3" name="Oval 487">
              <a:extLst>
                <a:ext uri="{FF2B5EF4-FFF2-40B4-BE49-F238E27FC236}">
                  <a16:creationId xmlns:a16="http://schemas.microsoft.com/office/drawing/2014/main" id="{BA073035-80C9-D835-E994-A3FDFB23D5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97" y="357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4" name="Oval 488">
              <a:extLst>
                <a:ext uri="{FF2B5EF4-FFF2-40B4-BE49-F238E27FC236}">
                  <a16:creationId xmlns:a16="http://schemas.microsoft.com/office/drawing/2014/main" id="{6B7EB15C-01DB-3467-653C-3942148A7C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69" y="300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5" name="Oval 489">
              <a:extLst>
                <a:ext uri="{FF2B5EF4-FFF2-40B4-BE49-F238E27FC236}">
                  <a16:creationId xmlns:a16="http://schemas.microsoft.com/office/drawing/2014/main" id="{02F1A034-8E69-24B6-7072-04890DAE4E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65" y="328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6" name="Oval 490">
              <a:extLst>
                <a:ext uri="{FF2B5EF4-FFF2-40B4-BE49-F238E27FC236}">
                  <a16:creationId xmlns:a16="http://schemas.microsoft.com/office/drawing/2014/main" id="{AC1601C7-A919-FE38-EFDB-9C965A15BB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97" y="314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7" name="Oval 491">
              <a:extLst>
                <a:ext uri="{FF2B5EF4-FFF2-40B4-BE49-F238E27FC236}">
                  <a16:creationId xmlns:a16="http://schemas.microsoft.com/office/drawing/2014/main" id="{23C45DBC-19F3-FD65-199D-5A5F7696D7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53" y="338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8" name="Oval 492">
              <a:extLst>
                <a:ext uri="{FF2B5EF4-FFF2-40B4-BE49-F238E27FC236}">
                  <a16:creationId xmlns:a16="http://schemas.microsoft.com/office/drawing/2014/main" id="{B16D9F8E-AE7E-4C35-92D6-68EB83398E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3" y="357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9" name="Oval 493">
              <a:extLst>
                <a:ext uri="{FF2B5EF4-FFF2-40B4-BE49-F238E27FC236}">
                  <a16:creationId xmlns:a16="http://schemas.microsoft.com/office/drawing/2014/main" id="{F9CE14E9-5D7A-85DA-160E-E35FD222A1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53" y="309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0" name="Oval 494">
              <a:extLst>
                <a:ext uri="{FF2B5EF4-FFF2-40B4-BE49-F238E27FC236}">
                  <a16:creationId xmlns:a16="http://schemas.microsoft.com/office/drawing/2014/main" id="{4E1116D6-6456-CB09-F4A5-14FF2D80E7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65" y="266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1" name="Oval 495">
              <a:extLst>
                <a:ext uri="{FF2B5EF4-FFF2-40B4-BE49-F238E27FC236}">
                  <a16:creationId xmlns:a16="http://schemas.microsoft.com/office/drawing/2014/main" id="{4EC3BE31-4CBB-D527-69E8-F19CBBBE7B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21" y="300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2" name="Oval 496">
              <a:extLst>
                <a:ext uri="{FF2B5EF4-FFF2-40B4-BE49-F238E27FC236}">
                  <a16:creationId xmlns:a16="http://schemas.microsoft.com/office/drawing/2014/main" id="{CA2CCAF0-64DD-6DE3-0202-82AE679BC5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25" y="343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3" name="Oval 497">
              <a:extLst>
                <a:ext uri="{FF2B5EF4-FFF2-40B4-BE49-F238E27FC236}">
                  <a16:creationId xmlns:a16="http://schemas.microsoft.com/office/drawing/2014/main" id="{8D0337F5-9358-7D32-C4F1-04015F3C8C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3" y="319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4" name="Oval 498">
              <a:extLst>
                <a:ext uri="{FF2B5EF4-FFF2-40B4-BE49-F238E27FC236}">
                  <a16:creationId xmlns:a16="http://schemas.microsoft.com/office/drawing/2014/main" id="{CB661421-5CF4-ED9B-298E-C0FD1ABAFA4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21" y="247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5" name="Oval 499">
              <a:extLst>
                <a:ext uri="{FF2B5EF4-FFF2-40B4-BE49-F238E27FC236}">
                  <a16:creationId xmlns:a16="http://schemas.microsoft.com/office/drawing/2014/main" id="{A2EAEAED-3A66-281A-7FBB-01953ECBBD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7" y="280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6" name="Oval 500">
              <a:extLst>
                <a:ext uri="{FF2B5EF4-FFF2-40B4-BE49-F238E27FC236}">
                  <a16:creationId xmlns:a16="http://schemas.microsoft.com/office/drawing/2014/main" id="{53A38468-4976-3E3E-472F-BF2C6253AC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69" y="300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7" name="Oval 501">
              <a:extLst>
                <a:ext uri="{FF2B5EF4-FFF2-40B4-BE49-F238E27FC236}">
                  <a16:creationId xmlns:a16="http://schemas.microsoft.com/office/drawing/2014/main" id="{C21D7834-D8CC-4938-9110-8BBE3B86EE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3" y="242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8" name="Oval 502">
              <a:extLst>
                <a:ext uri="{FF2B5EF4-FFF2-40B4-BE49-F238E27FC236}">
                  <a16:creationId xmlns:a16="http://schemas.microsoft.com/office/drawing/2014/main" id="{10CA7A64-39AA-58F2-C4D8-0961B4E362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21" y="333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9" name="Oval 503">
              <a:extLst>
                <a:ext uri="{FF2B5EF4-FFF2-40B4-BE49-F238E27FC236}">
                  <a16:creationId xmlns:a16="http://schemas.microsoft.com/office/drawing/2014/main" id="{7BB73DC6-CBEE-638E-4CC2-ACDDE7C11B3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7" y="261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0" name="Oval 504">
              <a:extLst>
                <a:ext uri="{FF2B5EF4-FFF2-40B4-BE49-F238E27FC236}">
                  <a16:creationId xmlns:a16="http://schemas.microsoft.com/office/drawing/2014/main" id="{AA6FF176-74EE-3F4C-27ED-655B7618E9D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21" y="314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1" name="Oval 505">
              <a:extLst>
                <a:ext uri="{FF2B5EF4-FFF2-40B4-BE49-F238E27FC236}">
                  <a16:creationId xmlns:a16="http://schemas.microsoft.com/office/drawing/2014/main" id="{56464FE1-DFB1-69AE-2CC3-EEEC98D8D2F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7" y="218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2" name="Oval 506">
              <a:extLst>
                <a:ext uri="{FF2B5EF4-FFF2-40B4-BE49-F238E27FC236}">
                  <a16:creationId xmlns:a16="http://schemas.microsoft.com/office/drawing/2014/main" id="{56671716-BE37-A87D-908F-2EBC1BEB995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3" y="242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3" name="Oval 507">
              <a:extLst>
                <a:ext uri="{FF2B5EF4-FFF2-40B4-BE49-F238E27FC236}">
                  <a16:creationId xmlns:a16="http://schemas.microsoft.com/office/drawing/2014/main" id="{215074EF-8FC3-AAE5-8576-F0F822B77D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7" y="295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4" name="Oval 508">
              <a:extLst>
                <a:ext uri="{FF2B5EF4-FFF2-40B4-BE49-F238E27FC236}">
                  <a16:creationId xmlns:a16="http://schemas.microsoft.com/office/drawing/2014/main" id="{49053CDD-B70C-FB1E-9A60-DA8DACC950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65" y="261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5" name="Oval 509">
              <a:extLst>
                <a:ext uri="{FF2B5EF4-FFF2-40B4-BE49-F238E27FC236}">
                  <a16:creationId xmlns:a16="http://schemas.microsoft.com/office/drawing/2014/main" id="{E58C24DD-FA4A-5F29-A801-82BDF8C6E45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7" y="304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6" name="Oval 510">
              <a:extLst>
                <a:ext uri="{FF2B5EF4-FFF2-40B4-BE49-F238E27FC236}">
                  <a16:creationId xmlns:a16="http://schemas.microsoft.com/office/drawing/2014/main" id="{7D8CCEE2-DE9F-49EE-4B50-49054EF682A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7" y="309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7" name="Oval 511">
              <a:extLst>
                <a:ext uri="{FF2B5EF4-FFF2-40B4-BE49-F238E27FC236}">
                  <a16:creationId xmlns:a16="http://schemas.microsoft.com/office/drawing/2014/main" id="{34205137-A3DE-6E1F-6241-246795223F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3" y="213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8" name="Oval 512">
              <a:extLst>
                <a:ext uri="{FF2B5EF4-FFF2-40B4-BE49-F238E27FC236}">
                  <a16:creationId xmlns:a16="http://schemas.microsoft.com/office/drawing/2014/main" id="{F84F68E8-2842-88A1-CC2B-84FA5F54ECA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3" y="213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9" name="Oval 513">
              <a:extLst>
                <a:ext uri="{FF2B5EF4-FFF2-40B4-BE49-F238E27FC236}">
                  <a16:creationId xmlns:a16="http://schemas.microsoft.com/office/drawing/2014/main" id="{89B0767B-B3CF-3E92-FD51-974991BDF0F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7" y="256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0" name="Oval 514">
              <a:extLst>
                <a:ext uri="{FF2B5EF4-FFF2-40B4-BE49-F238E27FC236}">
                  <a16:creationId xmlns:a16="http://schemas.microsoft.com/office/drawing/2014/main" id="{AE211EE4-E2D1-16B8-7F4B-42D0C991FD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3" y="290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1" name="Oval 515">
              <a:extLst>
                <a:ext uri="{FF2B5EF4-FFF2-40B4-BE49-F238E27FC236}">
                  <a16:creationId xmlns:a16="http://schemas.microsoft.com/office/drawing/2014/main" id="{E61429C7-EAA3-8F7D-7596-588D4EC7D7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25" y="261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2" name="Oval 516">
              <a:extLst>
                <a:ext uri="{FF2B5EF4-FFF2-40B4-BE49-F238E27FC236}">
                  <a16:creationId xmlns:a16="http://schemas.microsoft.com/office/drawing/2014/main" id="{B4A8ADF5-F6D3-DD42-1955-69DDF33C02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3" y="280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3" name="Oval 517">
              <a:extLst>
                <a:ext uri="{FF2B5EF4-FFF2-40B4-BE49-F238E27FC236}">
                  <a16:creationId xmlns:a16="http://schemas.microsoft.com/office/drawing/2014/main" id="{65DCB8AD-F8D4-8BC6-ECEC-DBBBC8E97F3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3" y="228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4" name="Oval 518">
              <a:extLst>
                <a:ext uri="{FF2B5EF4-FFF2-40B4-BE49-F238E27FC236}">
                  <a16:creationId xmlns:a16="http://schemas.microsoft.com/office/drawing/2014/main" id="{4B0959B4-CC2A-27D4-0383-BD4405920F4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69" y="252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5" name="Oval 519">
              <a:extLst>
                <a:ext uri="{FF2B5EF4-FFF2-40B4-BE49-F238E27FC236}">
                  <a16:creationId xmlns:a16="http://schemas.microsoft.com/office/drawing/2014/main" id="{3EC567E7-BD70-EC1B-76BB-AD9400470E2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69" y="223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6" name="Oval 520">
              <a:extLst>
                <a:ext uri="{FF2B5EF4-FFF2-40B4-BE49-F238E27FC236}">
                  <a16:creationId xmlns:a16="http://schemas.microsoft.com/office/drawing/2014/main" id="{30639AD4-F953-3449-DF91-2D5C23C7E95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0" y="187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7" name="Oval 521">
              <a:extLst>
                <a:ext uri="{FF2B5EF4-FFF2-40B4-BE49-F238E27FC236}">
                  <a16:creationId xmlns:a16="http://schemas.microsoft.com/office/drawing/2014/main" id="{7842DA28-A768-CCFC-17F6-6243B51EBD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182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8" name="Oval 522">
              <a:extLst>
                <a:ext uri="{FF2B5EF4-FFF2-40B4-BE49-F238E27FC236}">
                  <a16:creationId xmlns:a16="http://schemas.microsoft.com/office/drawing/2014/main" id="{0F7CE59C-4150-6B48-F989-316EAD46B74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52" y="206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9" name="Oval 523">
              <a:extLst>
                <a:ext uri="{FF2B5EF4-FFF2-40B4-BE49-F238E27FC236}">
                  <a16:creationId xmlns:a16="http://schemas.microsoft.com/office/drawing/2014/main" id="{0F34B572-C022-F203-DD19-4BBF86E5B4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56" y="153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0" name="Oval 524">
              <a:extLst>
                <a:ext uri="{FF2B5EF4-FFF2-40B4-BE49-F238E27FC236}">
                  <a16:creationId xmlns:a16="http://schemas.microsoft.com/office/drawing/2014/main" id="{0E022D8A-1381-9873-7816-899C8D81BB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124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1" name="Oval 525">
              <a:extLst>
                <a:ext uri="{FF2B5EF4-FFF2-40B4-BE49-F238E27FC236}">
                  <a16:creationId xmlns:a16="http://schemas.microsoft.com/office/drawing/2014/main" id="{F430F81F-5ECF-C5F8-2378-58A6000946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16" y="124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2" name="Oval 526">
              <a:extLst>
                <a:ext uri="{FF2B5EF4-FFF2-40B4-BE49-F238E27FC236}">
                  <a16:creationId xmlns:a16="http://schemas.microsoft.com/office/drawing/2014/main" id="{DF5E4EB4-2969-8680-E0E0-46DB9A73AD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134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3" name="Oval 527">
              <a:extLst>
                <a:ext uri="{FF2B5EF4-FFF2-40B4-BE49-F238E27FC236}">
                  <a16:creationId xmlns:a16="http://schemas.microsoft.com/office/drawing/2014/main" id="{436B9174-8E72-42A6-D11C-0A1C8FD221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139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4" name="Oval 528">
              <a:extLst>
                <a:ext uri="{FF2B5EF4-FFF2-40B4-BE49-F238E27FC236}">
                  <a16:creationId xmlns:a16="http://schemas.microsoft.com/office/drawing/2014/main" id="{C86E7310-6EBA-67C1-B6F7-79D677F646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129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5" name="Oval 529">
              <a:extLst>
                <a:ext uri="{FF2B5EF4-FFF2-40B4-BE49-F238E27FC236}">
                  <a16:creationId xmlns:a16="http://schemas.microsoft.com/office/drawing/2014/main" id="{EAAF541E-D772-40AE-5C0B-F29E2875E9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139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6" name="Oval 530">
              <a:extLst>
                <a:ext uri="{FF2B5EF4-FFF2-40B4-BE49-F238E27FC236}">
                  <a16:creationId xmlns:a16="http://schemas.microsoft.com/office/drawing/2014/main" id="{EB7E3FD5-2004-F9C7-FE82-5E08D6780F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120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7" name="Oval 531">
              <a:extLst>
                <a:ext uri="{FF2B5EF4-FFF2-40B4-BE49-F238E27FC236}">
                  <a16:creationId xmlns:a16="http://schemas.microsoft.com/office/drawing/2014/main" id="{45F4AE61-68B6-7A7D-A307-04B4263E69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9" y="132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8" name="Oval 532">
              <a:extLst>
                <a:ext uri="{FF2B5EF4-FFF2-40B4-BE49-F238E27FC236}">
                  <a16:creationId xmlns:a16="http://schemas.microsoft.com/office/drawing/2014/main" id="{CB82899A-3E32-6071-431F-131C20EC86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5" y="132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9" name="Oval 533">
              <a:extLst>
                <a:ext uri="{FF2B5EF4-FFF2-40B4-BE49-F238E27FC236}">
                  <a16:creationId xmlns:a16="http://schemas.microsoft.com/office/drawing/2014/main" id="{690E53B3-155D-EE0D-A39F-D673D553D3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01" y="127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0" name="Oval 534">
              <a:extLst>
                <a:ext uri="{FF2B5EF4-FFF2-40B4-BE49-F238E27FC236}">
                  <a16:creationId xmlns:a16="http://schemas.microsoft.com/office/drawing/2014/main" id="{B8532856-51C9-8311-2B5A-246300C7CA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01" y="127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1" name="Oval 535">
              <a:extLst>
                <a:ext uri="{FF2B5EF4-FFF2-40B4-BE49-F238E27FC236}">
                  <a16:creationId xmlns:a16="http://schemas.microsoft.com/office/drawing/2014/main" id="{DBD5658B-7DEF-6CFC-7FAC-A3ABEAD625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41" y="141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2" name="Oval 536">
              <a:extLst>
                <a:ext uri="{FF2B5EF4-FFF2-40B4-BE49-F238E27FC236}">
                  <a16:creationId xmlns:a16="http://schemas.microsoft.com/office/drawing/2014/main" id="{9D424382-1D4D-68E6-EEF3-8BFC4D111E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97" y="136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3" name="Oval 537">
              <a:extLst>
                <a:ext uri="{FF2B5EF4-FFF2-40B4-BE49-F238E27FC236}">
                  <a16:creationId xmlns:a16="http://schemas.microsoft.com/office/drawing/2014/main" id="{C9BBA4D0-E72E-286B-1FAE-00326EBF68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72" y="182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4" name="Oval 538">
              <a:extLst>
                <a:ext uri="{FF2B5EF4-FFF2-40B4-BE49-F238E27FC236}">
                  <a16:creationId xmlns:a16="http://schemas.microsoft.com/office/drawing/2014/main" id="{2C60981E-81CB-7325-E391-95005BBBAB3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211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5" name="Oval 539">
              <a:extLst>
                <a:ext uri="{FF2B5EF4-FFF2-40B4-BE49-F238E27FC236}">
                  <a16:creationId xmlns:a16="http://schemas.microsoft.com/office/drawing/2014/main" id="{E9FCBE1B-0183-6B94-C8D7-76E1FE6F80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84" y="216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6" name="Oval 540">
              <a:extLst>
                <a:ext uri="{FF2B5EF4-FFF2-40B4-BE49-F238E27FC236}">
                  <a16:creationId xmlns:a16="http://schemas.microsoft.com/office/drawing/2014/main" id="{9C36B6CD-EA20-E1F6-8AA4-4725A7BF04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163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7" name="Oval 541">
              <a:extLst>
                <a:ext uri="{FF2B5EF4-FFF2-40B4-BE49-F238E27FC236}">
                  <a16:creationId xmlns:a16="http://schemas.microsoft.com/office/drawing/2014/main" id="{85954F93-D85B-4A6D-1275-5D8FB8F055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192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8" name="Oval 542">
              <a:extLst>
                <a:ext uri="{FF2B5EF4-FFF2-40B4-BE49-F238E27FC236}">
                  <a16:creationId xmlns:a16="http://schemas.microsoft.com/office/drawing/2014/main" id="{1BBAF62C-1014-9291-8F55-37ACB8EC18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9" name="Oval 543">
              <a:extLst>
                <a:ext uri="{FF2B5EF4-FFF2-40B4-BE49-F238E27FC236}">
                  <a16:creationId xmlns:a16="http://schemas.microsoft.com/office/drawing/2014/main" id="{35165378-378F-E76A-9E67-B3B3C9F3234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153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0" name="Oval 544">
              <a:extLst>
                <a:ext uri="{FF2B5EF4-FFF2-40B4-BE49-F238E27FC236}">
                  <a16:creationId xmlns:a16="http://schemas.microsoft.com/office/drawing/2014/main" id="{E5A9693E-0622-DCBC-F7B5-6F59BFBED13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182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1" name="Oval 545">
              <a:extLst>
                <a:ext uri="{FF2B5EF4-FFF2-40B4-BE49-F238E27FC236}">
                  <a16:creationId xmlns:a16="http://schemas.microsoft.com/office/drawing/2014/main" id="{366D77F6-5015-4C2E-C23C-F8ECFF78F2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80" y="187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2" name="Oval 546">
              <a:extLst>
                <a:ext uri="{FF2B5EF4-FFF2-40B4-BE49-F238E27FC236}">
                  <a16:creationId xmlns:a16="http://schemas.microsoft.com/office/drawing/2014/main" id="{AAC20BA6-0664-D5AB-2F2D-E69B2D584FF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163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3" name="Oval 547">
              <a:extLst>
                <a:ext uri="{FF2B5EF4-FFF2-40B4-BE49-F238E27FC236}">
                  <a16:creationId xmlns:a16="http://schemas.microsoft.com/office/drawing/2014/main" id="{61CCAF51-2399-3363-9609-3F88F1E0EC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168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4" name="Oval 548">
              <a:extLst>
                <a:ext uri="{FF2B5EF4-FFF2-40B4-BE49-F238E27FC236}">
                  <a16:creationId xmlns:a16="http://schemas.microsoft.com/office/drawing/2014/main" id="{08DFA6D8-E141-F9D2-85EF-9E29A9E1CC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8" y="172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5" name="Oval 549">
              <a:extLst>
                <a:ext uri="{FF2B5EF4-FFF2-40B4-BE49-F238E27FC236}">
                  <a16:creationId xmlns:a16="http://schemas.microsoft.com/office/drawing/2014/main" id="{07F20141-3196-E787-885C-878677E3A4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216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6" name="Oval 550">
              <a:extLst>
                <a:ext uri="{FF2B5EF4-FFF2-40B4-BE49-F238E27FC236}">
                  <a16:creationId xmlns:a16="http://schemas.microsoft.com/office/drawing/2014/main" id="{F4177649-41AD-DE45-3CDD-74120A0E67C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192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7" name="Oval 551">
              <a:extLst>
                <a:ext uri="{FF2B5EF4-FFF2-40B4-BE49-F238E27FC236}">
                  <a16:creationId xmlns:a16="http://schemas.microsoft.com/office/drawing/2014/main" id="{533B933A-8D2B-7774-24D8-2E993D3E49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192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8" name="Oval 552">
              <a:extLst>
                <a:ext uri="{FF2B5EF4-FFF2-40B4-BE49-F238E27FC236}">
                  <a16:creationId xmlns:a16="http://schemas.microsoft.com/office/drawing/2014/main" id="{6680E5EF-49B3-B705-7A08-2FB68224A22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172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9" name="Oval 553">
              <a:extLst>
                <a:ext uri="{FF2B5EF4-FFF2-40B4-BE49-F238E27FC236}">
                  <a16:creationId xmlns:a16="http://schemas.microsoft.com/office/drawing/2014/main" id="{422BBFDA-4233-501D-4882-1DB1F2EB87F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0" name="Oval 554">
              <a:extLst>
                <a:ext uri="{FF2B5EF4-FFF2-40B4-BE49-F238E27FC236}">
                  <a16:creationId xmlns:a16="http://schemas.microsoft.com/office/drawing/2014/main" id="{CD733CCF-3134-93B6-2D22-27D643EEFD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206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1" name="Oval 555">
              <a:extLst>
                <a:ext uri="{FF2B5EF4-FFF2-40B4-BE49-F238E27FC236}">
                  <a16:creationId xmlns:a16="http://schemas.microsoft.com/office/drawing/2014/main" id="{6AA388ED-A7F7-483E-3BF7-A72233CF5F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8" y="211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2" name="Oval 556">
              <a:extLst>
                <a:ext uri="{FF2B5EF4-FFF2-40B4-BE49-F238E27FC236}">
                  <a16:creationId xmlns:a16="http://schemas.microsoft.com/office/drawing/2014/main" id="{15E621F4-425E-5F7A-1759-64404F1A46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163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3" name="Oval 557">
              <a:extLst>
                <a:ext uri="{FF2B5EF4-FFF2-40B4-BE49-F238E27FC236}">
                  <a16:creationId xmlns:a16="http://schemas.microsoft.com/office/drawing/2014/main" id="{92F3E658-EDAD-AA6F-A63D-F4D3EC4833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0" y="192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4" name="Oval 558">
              <a:extLst>
                <a:ext uri="{FF2B5EF4-FFF2-40B4-BE49-F238E27FC236}">
                  <a16:creationId xmlns:a16="http://schemas.microsoft.com/office/drawing/2014/main" id="{E9C2E347-4260-1CAC-F2B8-075B7C82AA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6" y="196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5" name="Oval 559">
              <a:extLst>
                <a:ext uri="{FF2B5EF4-FFF2-40B4-BE49-F238E27FC236}">
                  <a16:creationId xmlns:a16="http://schemas.microsoft.com/office/drawing/2014/main" id="{34D73E22-90EB-4416-C837-64E2F6AECD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16" y="172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6" name="Oval 560">
              <a:extLst>
                <a:ext uri="{FF2B5EF4-FFF2-40B4-BE49-F238E27FC236}">
                  <a16:creationId xmlns:a16="http://schemas.microsoft.com/office/drawing/2014/main" id="{CB5D681B-D22C-79A3-A39D-DEFD0E4141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177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7" name="Oval 561">
              <a:extLst>
                <a:ext uri="{FF2B5EF4-FFF2-40B4-BE49-F238E27FC236}">
                  <a16:creationId xmlns:a16="http://schemas.microsoft.com/office/drawing/2014/main" id="{DAAD0802-325A-CBEE-B0DB-315F648FBF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8" name="Oval 562">
              <a:extLst>
                <a:ext uri="{FF2B5EF4-FFF2-40B4-BE49-F238E27FC236}">
                  <a16:creationId xmlns:a16="http://schemas.microsoft.com/office/drawing/2014/main" id="{16CD2013-C391-F886-4B8E-355E9C5262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6" y="187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9" name="Oval 563">
              <a:extLst>
                <a:ext uri="{FF2B5EF4-FFF2-40B4-BE49-F238E27FC236}">
                  <a16:creationId xmlns:a16="http://schemas.microsoft.com/office/drawing/2014/main" id="{A0D36A2A-34F0-30B6-4A19-D174B1B1625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163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0" name="Oval 564">
              <a:extLst>
                <a:ext uri="{FF2B5EF4-FFF2-40B4-BE49-F238E27FC236}">
                  <a16:creationId xmlns:a16="http://schemas.microsoft.com/office/drawing/2014/main" id="{BF53B990-2A4C-F3C7-E340-A0736E5D10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168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1" name="Oval 565">
              <a:extLst>
                <a:ext uri="{FF2B5EF4-FFF2-40B4-BE49-F238E27FC236}">
                  <a16:creationId xmlns:a16="http://schemas.microsoft.com/office/drawing/2014/main" id="{A53D38E1-8854-A82C-E107-37FB2B10E95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72" y="177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2" name="Oval 566">
              <a:extLst>
                <a:ext uri="{FF2B5EF4-FFF2-40B4-BE49-F238E27FC236}">
                  <a16:creationId xmlns:a16="http://schemas.microsoft.com/office/drawing/2014/main" id="{0A438A24-3668-5AFD-A386-CDE4A61F21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72" y="158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3" name="Oval 567">
              <a:extLst>
                <a:ext uri="{FF2B5EF4-FFF2-40B4-BE49-F238E27FC236}">
                  <a16:creationId xmlns:a16="http://schemas.microsoft.com/office/drawing/2014/main" id="{322ACEF9-7902-4731-3E1B-D88A108BBA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153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4" name="Oval 568">
              <a:extLst>
                <a:ext uri="{FF2B5EF4-FFF2-40B4-BE49-F238E27FC236}">
                  <a16:creationId xmlns:a16="http://schemas.microsoft.com/office/drawing/2014/main" id="{23CABC66-937C-87CC-4A81-F57949DABF0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97" y="189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5" name="Oval 569">
              <a:extLst>
                <a:ext uri="{FF2B5EF4-FFF2-40B4-BE49-F238E27FC236}">
                  <a16:creationId xmlns:a16="http://schemas.microsoft.com/office/drawing/2014/main" id="{0DAEDD64-DBB0-2D03-E3C5-428F2BB06F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53" y="170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6" name="Oval 570">
              <a:extLst>
                <a:ext uri="{FF2B5EF4-FFF2-40B4-BE49-F238E27FC236}">
                  <a16:creationId xmlns:a16="http://schemas.microsoft.com/office/drawing/2014/main" id="{98449B25-2064-BD47-4E3C-D7C797DF37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7" y="189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7" name="Oval 571">
              <a:extLst>
                <a:ext uri="{FF2B5EF4-FFF2-40B4-BE49-F238E27FC236}">
                  <a16:creationId xmlns:a16="http://schemas.microsoft.com/office/drawing/2014/main" id="{83A269EC-A827-50B8-6C1E-3ADE5661AD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9" y="213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8" name="Oval 572">
              <a:extLst>
                <a:ext uri="{FF2B5EF4-FFF2-40B4-BE49-F238E27FC236}">
                  <a16:creationId xmlns:a16="http://schemas.microsoft.com/office/drawing/2014/main" id="{D10DA009-E350-074C-7079-B0734F4FC6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93" y="160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9" name="Oval 573">
              <a:extLst>
                <a:ext uri="{FF2B5EF4-FFF2-40B4-BE49-F238E27FC236}">
                  <a16:creationId xmlns:a16="http://schemas.microsoft.com/office/drawing/2014/main" id="{3093A0F7-B5C3-9BDF-1110-97DA75A68C5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89" y="204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80" name="Oval 574">
              <a:extLst>
                <a:ext uri="{FF2B5EF4-FFF2-40B4-BE49-F238E27FC236}">
                  <a16:creationId xmlns:a16="http://schemas.microsoft.com/office/drawing/2014/main" id="{94E6379A-106A-0C03-B356-161BC37FEA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33" y="160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81" name="Oval 575">
              <a:extLst>
                <a:ext uri="{FF2B5EF4-FFF2-40B4-BE49-F238E27FC236}">
                  <a16:creationId xmlns:a16="http://schemas.microsoft.com/office/drawing/2014/main" id="{A003A037-D244-74A8-BCAA-E9063E3DB4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5" y="184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82" name="Oval 576">
              <a:extLst>
                <a:ext uri="{FF2B5EF4-FFF2-40B4-BE49-F238E27FC236}">
                  <a16:creationId xmlns:a16="http://schemas.microsoft.com/office/drawing/2014/main" id="{CCBE9A33-CCB6-413A-2BF9-5DCD3C28373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93" y="199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83" name="Oval 577">
              <a:extLst>
                <a:ext uri="{FF2B5EF4-FFF2-40B4-BE49-F238E27FC236}">
                  <a16:creationId xmlns:a16="http://schemas.microsoft.com/office/drawing/2014/main" id="{C87A4951-B55E-264B-24B6-FB6F66BCF43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97" y="218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84" name="Oval 578">
              <a:extLst>
                <a:ext uri="{FF2B5EF4-FFF2-40B4-BE49-F238E27FC236}">
                  <a16:creationId xmlns:a16="http://schemas.microsoft.com/office/drawing/2014/main" id="{86B1CE8B-3890-AB4D-F070-7B16634C7A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53" y="199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85" name="Oval 579">
              <a:extLst>
                <a:ext uri="{FF2B5EF4-FFF2-40B4-BE49-F238E27FC236}">
                  <a16:creationId xmlns:a16="http://schemas.microsoft.com/office/drawing/2014/main" id="{3C5FE767-5010-6293-31EC-1D29025FC0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5" y="194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86" name="Oval 580">
              <a:extLst>
                <a:ext uri="{FF2B5EF4-FFF2-40B4-BE49-F238E27FC236}">
                  <a16:creationId xmlns:a16="http://schemas.microsoft.com/office/drawing/2014/main" id="{383911D7-D439-7CC9-20FD-7341D47992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9" y="213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87" name="Oval 581">
              <a:extLst>
                <a:ext uri="{FF2B5EF4-FFF2-40B4-BE49-F238E27FC236}">
                  <a16:creationId xmlns:a16="http://schemas.microsoft.com/office/drawing/2014/main" id="{C0104501-D136-414E-814C-D2BFE914FEA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9" y="170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88" name="Oval 582">
              <a:extLst>
                <a:ext uri="{FF2B5EF4-FFF2-40B4-BE49-F238E27FC236}">
                  <a16:creationId xmlns:a16="http://schemas.microsoft.com/office/drawing/2014/main" id="{0D9963F1-0738-CA0D-84D6-C41E4AA930A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05" y="194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89" name="Oval 583">
              <a:extLst>
                <a:ext uri="{FF2B5EF4-FFF2-40B4-BE49-F238E27FC236}">
                  <a16:creationId xmlns:a16="http://schemas.microsoft.com/office/drawing/2014/main" id="{C2EE7C22-AF6D-4DDF-CE0F-C6781E7328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97" y="213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90" name="Oval 584">
              <a:extLst>
                <a:ext uri="{FF2B5EF4-FFF2-40B4-BE49-F238E27FC236}">
                  <a16:creationId xmlns:a16="http://schemas.microsoft.com/office/drawing/2014/main" id="{231853C8-3D16-D63E-38AE-4AD91118CF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05" y="165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91" name="Oval 585">
              <a:extLst>
                <a:ext uri="{FF2B5EF4-FFF2-40B4-BE49-F238E27FC236}">
                  <a16:creationId xmlns:a16="http://schemas.microsoft.com/office/drawing/2014/main" id="{BABCB018-E1C4-4A96-C0C0-C28F9E17A0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05" y="165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92" name="Oval 586">
              <a:extLst>
                <a:ext uri="{FF2B5EF4-FFF2-40B4-BE49-F238E27FC236}">
                  <a16:creationId xmlns:a16="http://schemas.microsoft.com/office/drawing/2014/main" id="{42527052-26F1-B74E-78A9-19C72D6C8C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9" y="208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93" name="Oval 587">
              <a:extLst>
                <a:ext uri="{FF2B5EF4-FFF2-40B4-BE49-F238E27FC236}">
                  <a16:creationId xmlns:a16="http://schemas.microsoft.com/office/drawing/2014/main" id="{73C0F98A-D21B-6B77-E668-ED27718778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7" y="213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94" name="Oval 588">
              <a:extLst>
                <a:ext uri="{FF2B5EF4-FFF2-40B4-BE49-F238E27FC236}">
                  <a16:creationId xmlns:a16="http://schemas.microsoft.com/office/drawing/2014/main" id="{28972F9A-C323-C0A8-DE3D-D3C1658CE6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5" y="180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95" name="Oval 589">
              <a:extLst>
                <a:ext uri="{FF2B5EF4-FFF2-40B4-BE49-F238E27FC236}">
                  <a16:creationId xmlns:a16="http://schemas.microsoft.com/office/drawing/2014/main" id="{B6EDAC7F-C39F-4AE3-7E3F-BCDAAA6EFD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01" y="204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96" name="Oval 590">
              <a:extLst>
                <a:ext uri="{FF2B5EF4-FFF2-40B4-BE49-F238E27FC236}">
                  <a16:creationId xmlns:a16="http://schemas.microsoft.com/office/drawing/2014/main" id="{07AF560F-F0DD-2B8F-C256-71E85ACD0A4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01" y="175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97" name="Oval 591">
              <a:extLst>
                <a:ext uri="{FF2B5EF4-FFF2-40B4-BE49-F238E27FC236}">
                  <a16:creationId xmlns:a16="http://schemas.microsoft.com/office/drawing/2014/main" id="{54FA51DF-A34E-886E-3872-654F0BA3F65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8" y="264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98" name="Oval 592">
              <a:extLst>
                <a:ext uri="{FF2B5EF4-FFF2-40B4-BE49-F238E27FC236}">
                  <a16:creationId xmlns:a16="http://schemas.microsoft.com/office/drawing/2014/main" id="{E507AAFC-EC0E-1B9B-8D2C-D6B01B422F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0" y="273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99" name="Oval 593">
              <a:extLst>
                <a:ext uri="{FF2B5EF4-FFF2-40B4-BE49-F238E27FC236}">
                  <a16:creationId xmlns:a16="http://schemas.microsoft.com/office/drawing/2014/main" id="{9CB29E94-4552-207E-19E3-9C4C9BE386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0" y="225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00" name="Oval 594">
              <a:extLst>
                <a:ext uri="{FF2B5EF4-FFF2-40B4-BE49-F238E27FC236}">
                  <a16:creationId xmlns:a16="http://schemas.microsoft.com/office/drawing/2014/main" id="{2E1D16D9-A887-BC56-253E-236E6569EE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0" y="254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01" name="Oval 595">
              <a:extLst>
                <a:ext uri="{FF2B5EF4-FFF2-40B4-BE49-F238E27FC236}">
                  <a16:creationId xmlns:a16="http://schemas.microsoft.com/office/drawing/2014/main" id="{AB2F30AC-B64A-5F4B-A887-4B6B3C5E5B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278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02" name="Oval 596">
              <a:extLst>
                <a:ext uri="{FF2B5EF4-FFF2-40B4-BE49-F238E27FC236}">
                  <a16:creationId xmlns:a16="http://schemas.microsoft.com/office/drawing/2014/main" id="{D5516A85-EFE0-2DF1-5D32-06BE922951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8" y="235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03" name="Oval 597">
              <a:extLst>
                <a:ext uri="{FF2B5EF4-FFF2-40B4-BE49-F238E27FC236}">
                  <a16:creationId xmlns:a16="http://schemas.microsoft.com/office/drawing/2014/main" id="{C3E0B234-1D73-19D4-EE33-2DB34AF12F5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268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04" name="Oval 598">
              <a:extLst>
                <a:ext uri="{FF2B5EF4-FFF2-40B4-BE49-F238E27FC236}">
                  <a16:creationId xmlns:a16="http://schemas.microsoft.com/office/drawing/2014/main" id="{83C9798B-246D-F9AA-13FD-4DBF3A44FF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8" y="192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05" name="Oval 599">
              <a:extLst>
                <a:ext uri="{FF2B5EF4-FFF2-40B4-BE49-F238E27FC236}">
                  <a16:creationId xmlns:a16="http://schemas.microsoft.com/office/drawing/2014/main" id="{394C99E8-EA31-30BA-CD33-B0418CA1B7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8" y="259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06" name="Oval 600">
              <a:extLst>
                <a:ext uri="{FF2B5EF4-FFF2-40B4-BE49-F238E27FC236}">
                  <a16:creationId xmlns:a16="http://schemas.microsoft.com/office/drawing/2014/main" id="{2926ADE5-0623-F5E9-DF23-BD3A5796D94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8" y="240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07" name="Oval 601">
              <a:extLst>
                <a:ext uri="{FF2B5EF4-FFF2-40B4-BE49-F238E27FC236}">
                  <a16:creationId xmlns:a16="http://schemas.microsoft.com/office/drawing/2014/main" id="{81A6FDBD-2B61-53D3-69A5-337DA259E8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0" y="187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08" name="Oval 602">
              <a:extLst>
                <a:ext uri="{FF2B5EF4-FFF2-40B4-BE49-F238E27FC236}">
                  <a16:creationId xmlns:a16="http://schemas.microsoft.com/office/drawing/2014/main" id="{865F0A37-116C-C720-1A36-338DC8489C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0" y="225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09" name="Oval 603">
              <a:extLst>
                <a:ext uri="{FF2B5EF4-FFF2-40B4-BE49-F238E27FC236}">
                  <a16:creationId xmlns:a16="http://schemas.microsoft.com/office/drawing/2014/main" id="{CF38CF4D-ED6D-4554-21D6-5FE56E0513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206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10" name="Oval 604">
              <a:extLst>
                <a:ext uri="{FF2B5EF4-FFF2-40B4-BE49-F238E27FC236}">
                  <a16:creationId xmlns:a16="http://schemas.microsoft.com/office/drawing/2014/main" id="{C4F60BDB-6C65-84B6-1AB2-40AE747D89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85" y="295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11" name="Oval 605">
              <a:extLst>
                <a:ext uri="{FF2B5EF4-FFF2-40B4-BE49-F238E27FC236}">
                  <a16:creationId xmlns:a16="http://schemas.microsoft.com/office/drawing/2014/main" id="{DF9B3BB1-AB81-E282-69F3-374F885798D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85" y="295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12" name="Oval 606">
              <a:extLst>
                <a:ext uri="{FF2B5EF4-FFF2-40B4-BE49-F238E27FC236}">
                  <a16:creationId xmlns:a16="http://schemas.microsoft.com/office/drawing/2014/main" id="{FA20DD60-B4BD-854C-57C4-BF826057C1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85" y="252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13" name="Oval 607">
              <a:extLst>
                <a:ext uri="{FF2B5EF4-FFF2-40B4-BE49-F238E27FC236}">
                  <a16:creationId xmlns:a16="http://schemas.microsoft.com/office/drawing/2014/main" id="{F815DEA0-69DF-9953-F6E1-A55C15E5FC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85" y="290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14" name="Oval 608">
              <a:extLst>
                <a:ext uri="{FF2B5EF4-FFF2-40B4-BE49-F238E27FC236}">
                  <a16:creationId xmlns:a16="http://schemas.microsoft.com/office/drawing/2014/main" id="{2638DEEF-BFD3-7275-79F2-AC90F8D98B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7" y="285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15" name="Oval 609">
              <a:extLst>
                <a:ext uri="{FF2B5EF4-FFF2-40B4-BE49-F238E27FC236}">
                  <a16:creationId xmlns:a16="http://schemas.microsoft.com/office/drawing/2014/main" id="{A8F73A6F-1F06-608E-09B3-1AC9E625A40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7" y="256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316" name="Oval 36">
            <a:extLst>
              <a:ext uri="{FF2B5EF4-FFF2-40B4-BE49-F238E27FC236}">
                <a16:creationId xmlns:a16="http://schemas.microsoft.com/office/drawing/2014/main" id="{E48DF912-4E73-8572-F9CC-D814AA4BD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4186" y="2161098"/>
            <a:ext cx="2057400" cy="34861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11D6FA0F-CA6E-67CB-B38A-D9AAC927F79A}"/>
              </a:ext>
            </a:extLst>
          </p:cNvPr>
          <p:cNvGrpSpPr/>
          <p:nvPr/>
        </p:nvGrpSpPr>
        <p:grpSpPr>
          <a:xfrm>
            <a:off x="5073071" y="2702833"/>
            <a:ext cx="1115615" cy="2601515"/>
            <a:chOff x="3541713" y="2017713"/>
            <a:chExt cx="1487487" cy="3468687"/>
          </a:xfrm>
        </p:grpSpPr>
        <p:sp>
          <p:nvSpPr>
            <p:cNvPr id="318" name="AutoShape 6">
              <a:extLst>
                <a:ext uri="{FF2B5EF4-FFF2-40B4-BE49-F238E27FC236}">
                  <a16:creationId xmlns:a16="http://schemas.microsoft.com/office/drawing/2014/main" id="{360CFDBE-25D3-398D-D4B7-25D0DD4E4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4419600"/>
              <a:ext cx="152400" cy="152400"/>
            </a:xfrm>
            <a:prstGeom prst="star4">
              <a:avLst>
                <a:gd name="adj" fmla="val 12500"/>
              </a:avLst>
            </a:prstGeom>
            <a:solidFill>
              <a:srgbClr val="008000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48BAFD00-27C8-42C3-FF16-0EF406B56A41}"/>
                </a:ext>
              </a:extLst>
            </p:cNvPr>
            <p:cNvGrpSpPr/>
            <p:nvPr/>
          </p:nvGrpSpPr>
          <p:grpSpPr>
            <a:xfrm>
              <a:off x="3541713" y="2017713"/>
              <a:ext cx="1487487" cy="3468687"/>
              <a:chOff x="3541713" y="2017713"/>
              <a:chExt cx="1487487" cy="3468687"/>
            </a:xfrm>
          </p:grpSpPr>
          <p:sp>
            <p:nvSpPr>
              <p:cNvPr id="320" name="AutoShape 2">
                <a:extLst>
                  <a:ext uri="{FF2B5EF4-FFF2-40B4-BE49-F238E27FC236}">
                    <a16:creationId xmlns:a16="http://schemas.microsoft.com/office/drawing/2014/main" id="{287AD53B-B5E5-422E-494A-D4AA1E88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600" y="3008313"/>
                <a:ext cx="152400" cy="152400"/>
              </a:xfrm>
              <a:prstGeom prst="star4">
                <a:avLst>
                  <a:gd name="adj" fmla="val 12500"/>
                </a:avLst>
              </a:prstGeom>
              <a:solidFill>
                <a:srgbClr val="008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21" name="AutoShape 3">
                <a:extLst>
                  <a:ext uri="{FF2B5EF4-FFF2-40B4-BE49-F238E27FC236}">
                    <a16:creationId xmlns:a16="http://schemas.microsoft.com/office/drawing/2014/main" id="{98A91988-7BBC-038E-5C25-DB447E878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3488" y="2017713"/>
                <a:ext cx="152400" cy="152400"/>
              </a:xfrm>
              <a:prstGeom prst="star4">
                <a:avLst>
                  <a:gd name="adj" fmla="val 12500"/>
                </a:avLst>
              </a:prstGeom>
              <a:solidFill>
                <a:srgbClr val="008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22" name="AutoShape 4">
                <a:extLst>
                  <a:ext uri="{FF2B5EF4-FFF2-40B4-BE49-F238E27FC236}">
                    <a16:creationId xmlns:a16="http://schemas.microsoft.com/office/drawing/2014/main" id="{8E237487-9BD9-DD46-BB52-C2A85629E5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6800" y="3541713"/>
                <a:ext cx="152400" cy="152400"/>
              </a:xfrm>
              <a:prstGeom prst="star4">
                <a:avLst>
                  <a:gd name="adj" fmla="val 12500"/>
                </a:avLst>
              </a:prstGeom>
              <a:solidFill>
                <a:srgbClr val="008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23" name="AutoShape 5">
                <a:extLst>
                  <a:ext uri="{FF2B5EF4-FFF2-40B4-BE49-F238E27FC236}">
                    <a16:creationId xmlns:a16="http://schemas.microsoft.com/office/drawing/2014/main" id="{B2AD2D87-4B2B-7F4B-9960-FC7EDE054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4800" y="3465513"/>
                <a:ext cx="152400" cy="152400"/>
              </a:xfrm>
              <a:prstGeom prst="star4">
                <a:avLst>
                  <a:gd name="adj" fmla="val 12500"/>
                </a:avLst>
              </a:prstGeom>
              <a:solidFill>
                <a:srgbClr val="008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24" name="AutoShape 7">
                <a:extLst>
                  <a:ext uri="{FF2B5EF4-FFF2-40B4-BE49-F238E27FC236}">
                    <a16:creationId xmlns:a16="http://schemas.microsoft.com/office/drawing/2014/main" id="{03B11721-180E-4CA5-EDEC-CAB0E7D90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9600" y="3770313"/>
                <a:ext cx="152400" cy="152400"/>
              </a:xfrm>
              <a:prstGeom prst="star4">
                <a:avLst>
                  <a:gd name="adj" fmla="val 12500"/>
                </a:avLst>
              </a:prstGeom>
              <a:solidFill>
                <a:srgbClr val="008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25" name="AutoShape 8">
                <a:extLst>
                  <a:ext uri="{FF2B5EF4-FFF2-40B4-BE49-F238E27FC236}">
                    <a16:creationId xmlns:a16="http://schemas.microsoft.com/office/drawing/2014/main" id="{4BE52969-8CF5-6A11-DE0F-DA982D3DB7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3088" y="2057400"/>
                <a:ext cx="152400" cy="152400"/>
              </a:xfrm>
              <a:prstGeom prst="star4">
                <a:avLst>
                  <a:gd name="adj" fmla="val 12500"/>
                </a:avLst>
              </a:prstGeom>
              <a:solidFill>
                <a:srgbClr val="008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26" name="AutoShape 10">
                <a:extLst>
                  <a:ext uri="{FF2B5EF4-FFF2-40B4-BE49-F238E27FC236}">
                    <a16:creationId xmlns:a16="http://schemas.microsoft.com/office/drawing/2014/main" id="{3B91B644-3B58-522E-BAEF-9A8756FA8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288" y="2971800"/>
                <a:ext cx="152400" cy="152400"/>
              </a:xfrm>
              <a:prstGeom prst="star4">
                <a:avLst>
                  <a:gd name="adj" fmla="val 12500"/>
                </a:avLst>
              </a:prstGeom>
              <a:solidFill>
                <a:srgbClr val="008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27" name="AutoShape 9">
                <a:extLst>
                  <a:ext uri="{FF2B5EF4-FFF2-40B4-BE49-F238E27FC236}">
                    <a16:creationId xmlns:a16="http://schemas.microsoft.com/office/drawing/2014/main" id="{F724565F-9737-E9A2-2148-3FA233BC0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888" y="3849688"/>
                <a:ext cx="152400" cy="152400"/>
              </a:xfrm>
              <a:prstGeom prst="star4">
                <a:avLst>
                  <a:gd name="adj" fmla="val 12500"/>
                </a:avLst>
              </a:prstGeom>
              <a:solidFill>
                <a:srgbClr val="008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28" name="AutoShape 11">
                <a:extLst>
                  <a:ext uri="{FF2B5EF4-FFF2-40B4-BE49-F238E27FC236}">
                    <a16:creationId xmlns:a16="http://schemas.microsoft.com/office/drawing/2014/main" id="{0AAA2B4D-9118-E6DA-04D5-FBDB188D9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572000"/>
                <a:ext cx="152400" cy="152400"/>
              </a:xfrm>
              <a:prstGeom prst="star4">
                <a:avLst>
                  <a:gd name="adj" fmla="val 12500"/>
                </a:avLst>
              </a:prstGeom>
              <a:solidFill>
                <a:srgbClr val="008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329" name="AutoShape 12">
                <a:extLst>
                  <a:ext uri="{FF2B5EF4-FFF2-40B4-BE49-F238E27FC236}">
                    <a16:creationId xmlns:a16="http://schemas.microsoft.com/office/drawing/2014/main" id="{D20EFCD3-16AA-9CA8-CB8F-BEC76A3BD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713" y="5334000"/>
                <a:ext cx="152400" cy="152400"/>
              </a:xfrm>
              <a:prstGeom prst="star4">
                <a:avLst>
                  <a:gd name="adj" fmla="val 12500"/>
                </a:avLst>
              </a:prstGeom>
              <a:solidFill>
                <a:srgbClr val="008000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0" name="TextBox 325">
                <a:extLst>
                  <a:ext uri="{FF2B5EF4-FFF2-40B4-BE49-F238E27FC236}">
                    <a16:creationId xmlns:a16="http://schemas.microsoft.com/office/drawing/2014/main" id="{F0D8D844-E0D7-1CCF-56B5-75D3DCF17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2764" y="4057453"/>
                <a:ext cx="46788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30" name="TextBox 325">
                <a:extLst>
                  <a:ext uri="{FF2B5EF4-FFF2-40B4-BE49-F238E27FC236}">
                    <a16:creationId xmlns:a16="http://schemas.microsoft.com/office/drawing/2014/main" id="{F0D8D844-E0D7-1CCF-56B5-75D3DCF17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62764" y="4057453"/>
                <a:ext cx="46788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1" name="Text Box 321">
            <a:extLst>
              <a:ext uri="{FF2B5EF4-FFF2-40B4-BE49-F238E27FC236}">
                <a16:creationId xmlns:a16="http://schemas.microsoft.com/office/drawing/2014/main" id="{9CCAB947-5F78-B9F5-6242-ABE29921C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2812" y="2643449"/>
            <a:ext cx="196098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Sample 1</a:t>
            </a:r>
          </a:p>
        </p:txBody>
      </p:sp>
      <p:sp>
        <p:nvSpPr>
          <p:cNvPr id="332" name="Text Box 321">
            <a:extLst>
              <a:ext uri="{FF2B5EF4-FFF2-40B4-BE49-F238E27FC236}">
                <a16:creationId xmlns:a16="http://schemas.microsoft.com/office/drawing/2014/main" id="{C4B1A700-D241-051D-07B8-31110E517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127" y="2267092"/>
            <a:ext cx="196098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Population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4" name="Text Box 324">
                <a:extLst>
                  <a:ext uri="{FF2B5EF4-FFF2-40B4-BE49-F238E27FC236}">
                    <a16:creationId xmlns:a16="http://schemas.microsoft.com/office/drawing/2014/main" id="{DFCA7CAA-BE20-C089-1DA2-879D9E857D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25334" y="4986128"/>
                <a:ext cx="3928466" cy="120183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200" dirty="0"/>
                  <a:t>Calculate</a:t>
                </a:r>
                <a:r>
                  <a:rPr lang="en-US" sz="2200" dirty="0">
                    <a:solidFill>
                      <a:srgbClr val="FF0000"/>
                    </a:solidFill>
                  </a:rPr>
                  <a:t> mean of Sample 1</a:t>
                </a:r>
              </a:p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</m:acc>
                      <m:r>
                        <a:rPr lang="en-US" sz="2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+…+ 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2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6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34" name="Text Box 324">
                <a:extLst>
                  <a:ext uri="{FF2B5EF4-FFF2-40B4-BE49-F238E27FC236}">
                    <a16:creationId xmlns:a16="http://schemas.microsoft.com/office/drawing/2014/main" id="{DFCA7CAA-BE20-C089-1DA2-879D9E857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25334" y="4986128"/>
                <a:ext cx="3928466" cy="1201837"/>
              </a:xfrm>
              <a:prstGeom prst="rect">
                <a:avLst/>
              </a:prstGeom>
              <a:blipFill>
                <a:blip r:embed="rId5"/>
                <a:stretch>
                  <a:fillRect l="-1923" t="-3093"/>
                </a:stretch>
              </a:blip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3335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5A005-9CB6-47BD-4D94-D9FBC874A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071AA8D-4958-98D1-57E5-489C32C9563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Sampling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83717CE2-08E2-848B-5F36-8ADDCAAE3E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891153"/>
                <a:ext cx="10515600" cy="74391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i="1" dirty="0">
                    <a:solidFill>
                      <a:schemeClr val="bg1">
                        <a:lumMod val="50000"/>
                      </a:schemeClr>
                    </a:solidFill>
                  </a:rPr>
                  <a:t>How to guess the population 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b="0" i="1">
                            <a:latin typeface="Cambria Math"/>
                            <a:ea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en-US" sz="2400" dirty="0"/>
                  <a:t> </a:t>
                </a:r>
                <a:endParaRPr lang="en-US" sz="24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83717CE2-08E2-848B-5F36-8ADDCAAE3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891153"/>
                <a:ext cx="10515600" cy="743918"/>
              </a:xfrm>
              <a:prstGeom prst="rect">
                <a:avLst/>
              </a:prstGeom>
              <a:blipFill>
                <a:blip r:embed="rId3"/>
                <a:stretch>
                  <a:fillRect l="-965" t="-1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36">
            <a:extLst>
              <a:ext uri="{FF2B5EF4-FFF2-40B4-BE49-F238E27FC236}">
                <a16:creationId xmlns:a16="http://schemas.microsoft.com/office/drawing/2014/main" id="{0F80CD38-4F6A-8E3D-C1DC-5F7EEE47A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4186" y="2161098"/>
            <a:ext cx="2057400" cy="34861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325">
                <a:extLst>
                  <a:ext uri="{FF2B5EF4-FFF2-40B4-BE49-F238E27FC236}">
                    <a16:creationId xmlns:a16="http://schemas.microsoft.com/office/drawing/2014/main" id="{575D607F-1C70-E327-3FDC-08162DC81D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2764" y="4057453"/>
                <a:ext cx="46788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325">
                <a:extLst>
                  <a:ext uri="{FF2B5EF4-FFF2-40B4-BE49-F238E27FC236}">
                    <a16:creationId xmlns:a16="http://schemas.microsoft.com/office/drawing/2014/main" id="{575D607F-1C70-E327-3FDC-08162DC81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62764" y="4057453"/>
                <a:ext cx="46788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321">
            <a:extLst>
              <a:ext uri="{FF2B5EF4-FFF2-40B4-BE49-F238E27FC236}">
                <a16:creationId xmlns:a16="http://schemas.microsoft.com/office/drawing/2014/main" id="{8080CAA5-14D3-103B-7F19-3B5F9AB2A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127" y="2267092"/>
            <a:ext cx="196098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Population</a:t>
            </a:r>
          </a:p>
        </p:txBody>
      </p:sp>
      <p:grpSp>
        <p:nvGrpSpPr>
          <p:cNvPr id="12" name="Group 326">
            <a:extLst>
              <a:ext uri="{FF2B5EF4-FFF2-40B4-BE49-F238E27FC236}">
                <a16:creationId xmlns:a16="http://schemas.microsoft.com/office/drawing/2014/main" id="{23AA7653-8A43-F107-686B-D1D831DDB911}"/>
              </a:ext>
            </a:extLst>
          </p:cNvPr>
          <p:cNvGrpSpPr>
            <a:grpSpLocks/>
          </p:cNvGrpSpPr>
          <p:nvPr/>
        </p:nvGrpSpPr>
        <p:grpSpPr bwMode="auto">
          <a:xfrm>
            <a:off x="4759937" y="2389698"/>
            <a:ext cx="1627585" cy="3086100"/>
            <a:chOff x="1008" y="1008"/>
            <a:chExt cx="1367" cy="2592"/>
          </a:xfrm>
        </p:grpSpPr>
        <p:sp>
          <p:nvSpPr>
            <p:cNvPr id="333" name="Oval 327">
              <a:extLst>
                <a:ext uri="{FF2B5EF4-FFF2-40B4-BE49-F238E27FC236}">
                  <a16:creationId xmlns:a16="http://schemas.microsoft.com/office/drawing/2014/main" id="{D8099FC4-881C-0F87-2138-CAB9353F80F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0" y="230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35" name="Oval 328">
              <a:extLst>
                <a:ext uri="{FF2B5EF4-FFF2-40B4-BE49-F238E27FC236}">
                  <a16:creationId xmlns:a16="http://schemas.microsoft.com/office/drawing/2014/main" id="{7FAD8AEB-B7E3-BD28-7F4D-6F3C7BBB59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259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36" name="Oval 329">
              <a:extLst>
                <a:ext uri="{FF2B5EF4-FFF2-40B4-BE49-F238E27FC236}">
                  <a16:creationId xmlns:a16="http://schemas.microsoft.com/office/drawing/2014/main" id="{49D39C9F-1A5B-3B39-E4D4-477202105B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254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37" name="Oval 330">
              <a:extLst>
                <a:ext uri="{FF2B5EF4-FFF2-40B4-BE49-F238E27FC236}">
                  <a16:creationId xmlns:a16="http://schemas.microsoft.com/office/drawing/2014/main" id="{CAC4922F-B1BB-F8A0-87F4-EEB8C618B0A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2" y="264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38" name="Oval 331">
              <a:extLst>
                <a:ext uri="{FF2B5EF4-FFF2-40B4-BE49-F238E27FC236}">
                  <a16:creationId xmlns:a16="http://schemas.microsoft.com/office/drawing/2014/main" id="{A0C0A832-8157-4BEA-4DAB-989A7FA189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278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39" name="Oval 332">
              <a:extLst>
                <a:ext uri="{FF2B5EF4-FFF2-40B4-BE49-F238E27FC236}">
                  <a16:creationId xmlns:a16="http://schemas.microsoft.com/office/drawing/2014/main" id="{64B8B036-D09B-4FD8-8BA5-7660CE9C80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32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0" name="Oval 333">
              <a:extLst>
                <a:ext uri="{FF2B5EF4-FFF2-40B4-BE49-F238E27FC236}">
                  <a16:creationId xmlns:a16="http://schemas.microsoft.com/office/drawing/2014/main" id="{0AD3C7E4-80D3-4A95-3DF3-666B8360C0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16" y="297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1" name="Oval 334">
              <a:extLst>
                <a:ext uri="{FF2B5EF4-FFF2-40B4-BE49-F238E27FC236}">
                  <a16:creationId xmlns:a16="http://schemas.microsoft.com/office/drawing/2014/main" id="{AF2B4825-5D39-29B6-DC4C-615BFE4025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0" y="249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2" name="Oval 335">
              <a:extLst>
                <a:ext uri="{FF2B5EF4-FFF2-40B4-BE49-F238E27FC236}">
                  <a16:creationId xmlns:a16="http://schemas.microsoft.com/office/drawing/2014/main" id="{F7777B56-F513-5E61-5620-86AAB791F1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331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3" name="Oval 336">
              <a:extLst>
                <a:ext uri="{FF2B5EF4-FFF2-40B4-BE49-F238E27FC236}">
                  <a16:creationId xmlns:a16="http://schemas.microsoft.com/office/drawing/2014/main" id="{22AF952F-E564-6913-0B72-DB25BB038D4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84" y="148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4" name="Oval 337">
              <a:extLst>
                <a:ext uri="{FF2B5EF4-FFF2-40B4-BE49-F238E27FC236}">
                  <a16:creationId xmlns:a16="http://schemas.microsoft.com/office/drawing/2014/main" id="{058251A8-5905-604D-EA38-DC49761320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168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5" name="Oval 338">
              <a:extLst>
                <a:ext uri="{FF2B5EF4-FFF2-40B4-BE49-F238E27FC236}">
                  <a16:creationId xmlns:a16="http://schemas.microsoft.com/office/drawing/2014/main" id="{E6A426D9-DD21-27EB-0B13-D060D244A1A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80" y="192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6" name="Oval 339">
              <a:extLst>
                <a:ext uri="{FF2B5EF4-FFF2-40B4-BE49-F238E27FC236}">
                  <a16:creationId xmlns:a16="http://schemas.microsoft.com/office/drawing/2014/main" id="{1F338C6D-8F94-DD24-066F-914D7656C4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96" y="211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7" name="Oval 340">
              <a:extLst>
                <a:ext uri="{FF2B5EF4-FFF2-40B4-BE49-F238E27FC236}">
                  <a16:creationId xmlns:a16="http://schemas.microsoft.com/office/drawing/2014/main" id="{76DD4DFC-38B5-8397-7179-2174187184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240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8" name="Oval 341">
              <a:extLst>
                <a:ext uri="{FF2B5EF4-FFF2-40B4-BE49-F238E27FC236}">
                  <a16:creationId xmlns:a16="http://schemas.microsoft.com/office/drawing/2014/main" id="{05225493-F084-593F-6EB1-073A2FF51C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235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" name="Oval 342">
              <a:extLst>
                <a:ext uri="{FF2B5EF4-FFF2-40B4-BE49-F238E27FC236}">
                  <a16:creationId xmlns:a16="http://schemas.microsoft.com/office/drawing/2014/main" id="{323420A8-EE1A-E1AE-B511-77D83A9FC0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" y="254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0" name="Oval 343">
              <a:extLst>
                <a:ext uri="{FF2B5EF4-FFF2-40B4-BE49-F238E27FC236}">
                  <a16:creationId xmlns:a16="http://schemas.microsoft.com/office/drawing/2014/main" id="{BE4518FB-BDD6-434A-2A0E-F8E5727DCB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80" y="249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1" name="Oval 344">
              <a:extLst>
                <a:ext uri="{FF2B5EF4-FFF2-40B4-BE49-F238E27FC236}">
                  <a16:creationId xmlns:a16="http://schemas.microsoft.com/office/drawing/2014/main" id="{EA76D91B-F78E-EB8F-D136-EDC057C994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84" y="302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2" name="Oval 345">
              <a:extLst>
                <a:ext uri="{FF2B5EF4-FFF2-40B4-BE49-F238E27FC236}">
                  <a16:creationId xmlns:a16="http://schemas.microsoft.com/office/drawing/2014/main" id="{F3990F01-4F02-A5B1-68F8-FC108CE75E1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72" y="278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3" name="Oval 346">
              <a:extLst>
                <a:ext uri="{FF2B5EF4-FFF2-40B4-BE49-F238E27FC236}">
                  <a16:creationId xmlns:a16="http://schemas.microsoft.com/office/drawing/2014/main" id="{EFF9F68E-9772-2CAD-BCDE-01B9DDA4B3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16" y="230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4" name="Oval 347">
              <a:extLst>
                <a:ext uri="{FF2B5EF4-FFF2-40B4-BE49-F238E27FC236}">
                  <a16:creationId xmlns:a16="http://schemas.microsoft.com/office/drawing/2014/main" id="{39A8B90A-979B-77CC-2149-F82FBA2B93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312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5" name="Oval 348">
              <a:extLst>
                <a:ext uri="{FF2B5EF4-FFF2-40B4-BE49-F238E27FC236}">
                  <a16:creationId xmlns:a16="http://schemas.microsoft.com/office/drawing/2014/main" id="{B6B1E379-1A17-122E-0703-FD5250673A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0" y="129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6" name="Oval 349">
              <a:extLst>
                <a:ext uri="{FF2B5EF4-FFF2-40B4-BE49-F238E27FC236}">
                  <a16:creationId xmlns:a16="http://schemas.microsoft.com/office/drawing/2014/main" id="{C6A0F515-A107-16A1-5D5F-C2936071D8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148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7" name="Oval 350">
              <a:extLst>
                <a:ext uri="{FF2B5EF4-FFF2-40B4-BE49-F238E27FC236}">
                  <a16:creationId xmlns:a16="http://schemas.microsoft.com/office/drawing/2014/main" id="{860D43DF-B9A9-AC03-F977-0C62DC21CC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172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8" name="Oval 351">
              <a:extLst>
                <a:ext uri="{FF2B5EF4-FFF2-40B4-BE49-F238E27FC236}">
                  <a16:creationId xmlns:a16="http://schemas.microsoft.com/office/drawing/2014/main" id="{CD10AD70-9C3D-B6F6-63C6-B151109D07D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9" name="Oval 352">
              <a:extLst>
                <a:ext uri="{FF2B5EF4-FFF2-40B4-BE49-F238E27FC236}">
                  <a16:creationId xmlns:a16="http://schemas.microsoft.com/office/drawing/2014/main" id="{42AD01EF-30D0-A1BB-1EB0-F64FF61FC1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230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" name="Oval 353">
              <a:extLst>
                <a:ext uri="{FF2B5EF4-FFF2-40B4-BE49-F238E27FC236}">
                  <a16:creationId xmlns:a16="http://schemas.microsoft.com/office/drawing/2014/main" id="{BE7D823E-BFCE-972E-6DF7-C64FCCEF3F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225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1" name="Oval 354">
              <a:extLst>
                <a:ext uri="{FF2B5EF4-FFF2-40B4-BE49-F238E27FC236}">
                  <a16:creationId xmlns:a16="http://schemas.microsoft.com/office/drawing/2014/main" id="{BEB64A92-06A1-1059-02FA-F8D8B6256B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48" y="235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2" name="Oval 355">
              <a:extLst>
                <a:ext uri="{FF2B5EF4-FFF2-40B4-BE49-F238E27FC236}">
                  <a16:creationId xmlns:a16="http://schemas.microsoft.com/office/drawing/2014/main" id="{0CAB0B9C-35C0-5803-FE38-B60A6B0FCC2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249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3" name="Oval 356">
              <a:extLst>
                <a:ext uri="{FF2B5EF4-FFF2-40B4-BE49-F238E27FC236}">
                  <a16:creationId xmlns:a16="http://schemas.microsoft.com/office/drawing/2014/main" id="{7E95FEAA-12BE-A0C8-B9C1-B2BC827B52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292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" name="Oval 357">
              <a:extLst>
                <a:ext uri="{FF2B5EF4-FFF2-40B4-BE49-F238E27FC236}">
                  <a16:creationId xmlns:a16="http://schemas.microsoft.com/office/drawing/2014/main" id="{3AF20B4E-9462-66EC-A262-FDC7F6ACBD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268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5" name="Oval 358">
              <a:extLst>
                <a:ext uri="{FF2B5EF4-FFF2-40B4-BE49-F238E27FC236}">
                  <a16:creationId xmlns:a16="http://schemas.microsoft.com/office/drawing/2014/main" id="{93A38ABF-E7B7-FB9C-240F-639E25091E0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56" y="220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6" name="Oval 359">
              <a:extLst>
                <a:ext uri="{FF2B5EF4-FFF2-40B4-BE49-F238E27FC236}">
                  <a16:creationId xmlns:a16="http://schemas.microsoft.com/office/drawing/2014/main" id="{035D64A9-C64A-497C-39D5-6056EACEE7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302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7" name="Oval 360">
              <a:extLst>
                <a:ext uri="{FF2B5EF4-FFF2-40B4-BE49-F238E27FC236}">
                  <a16:creationId xmlns:a16="http://schemas.microsoft.com/office/drawing/2014/main" id="{D15EFCF3-535D-7E60-EDCE-BCD8901145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80" y="120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8" name="Oval 361">
              <a:extLst>
                <a:ext uri="{FF2B5EF4-FFF2-40B4-BE49-F238E27FC236}">
                  <a16:creationId xmlns:a16="http://schemas.microsoft.com/office/drawing/2014/main" id="{24C2012A-07DF-52E3-4E76-7F32919A6BD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139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9" name="Oval 362">
              <a:extLst>
                <a:ext uri="{FF2B5EF4-FFF2-40B4-BE49-F238E27FC236}">
                  <a16:creationId xmlns:a16="http://schemas.microsoft.com/office/drawing/2014/main" id="{865B8C4D-8097-8B92-D865-C07FCFB691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6" y="163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70" name="Oval 363">
              <a:extLst>
                <a:ext uri="{FF2B5EF4-FFF2-40B4-BE49-F238E27FC236}">
                  <a16:creationId xmlns:a16="http://schemas.microsoft.com/office/drawing/2014/main" id="{0D43DCE8-CCE7-BEEE-04E5-CDC8C21246B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192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71" name="Oval 364">
              <a:extLst>
                <a:ext uri="{FF2B5EF4-FFF2-40B4-BE49-F238E27FC236}">
                  <a16:creationId xmlns:a16="http://schemas.microsoft.com/office/drawing/2014/main" id="{A100D49E-E208-6B25-1F7D-80DD399DF4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88" y="211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72" name="Oval 365">
              <a:extLst>
                <a:ext uri="{FF2B5EF4-FFF2-40B4-BE49-F238E27FC236}">
                  <a16:creationId xmlns:a16="http://schemas.microsoft.com/office/drawing/2014/main" id="{E73B070B-7CC1-367A-C2D5-73A89BEE3A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206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73" name="Oval 366">
              <a:extLst>
                <a:ext uri="{FF2B5EF4-FFF2-40B4-BE49-F238E27FC236}">
                  <a16:creationId xmlns:a16="http://schemas.microsoft.com/office/drawing/2014/main" id="{66851C33-C26A-6B36-6D01-09B17C78AA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4" y="216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74" name="Oval 367">
              <a:extLst>
                <a:ext uri="{FF2B5EF4-FFF2-40B4-BE49-F238E27FC236}">
                  <a16:creationId xmlns:a16="http://schemas.microsoft.com/office/drawing/2014/main" id="{2BAEDD9E-9E45-D126-8E25-14C6D94D6EA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6" y="220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75" name="Oval 368">
              <a:extLst>
                <a:ext uri="{FF2B5EF4-FFF2-40B4-BE49-F238E27FC236}">
                  <a16:creationId xmlns:a16="http://schemas.microsoft.com/office/drawing/2014/main" id="{29DD8C8E-2F82-8123-CB69-E09568B1C1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80" y="264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76" name="Oval 369">
              <a:extLst>
                <a:ext uri="{FF2B5EF4-FFF2-40B4-BE49-F238E27FC236}">
                  <a16:creationId xmlns:a16="http://schemas.microsoft.com/office/drawing/2014/main" id="{14A5D909-4F0B-6E4A-B6CF-C69E584DA8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249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77" name="Oval 370">
              <a:extLst>
                <a:ext uri="{FF2B5EF4-FFF2-40B4-BE49-F238E27FC236}">
                  <a16:creationId xmlns:a16="http://schemas.microsoft.com/office/drawing/2014/main" id="{8A8C7F2D-BFC0-28FB-6C6E-BE40B9A0EF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78" name="Oval 371">
              <a:extLst>
                <a:ext uri="{FF2B5EF4-FFF2-40B4-BE49-F238E27FC236}">
                  <a16:creationId xmlns:a16="http://schemas.microsoft.com/office/drawing/2014/main" id="{A363FF92-0B2E-1473-34D0-AE512565E7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283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79" name="Oval 372">
              <a:extLst>
                <a:ext uri="{FF2B5EF4-FFF2-40B4-BE49-F238E27FC236}">
                  <a16:creationId xmlns:a16="http://schemas.microsoft.com/office/drawing/2014/main" id="{819AF804-30B7-B60A-E25C-718C100A9D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100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80" name="Oval 373">
              <a:extLst>
                <a:ext uri="{FF2B5EF4-FFF2-40B4-BE49-F238E27FC236}">
                  <a16:creationId xmlns:a16="http://schemas.microsoft.com/office/drawing/2014/main" id="{53DEF5B0-A1D6-5A37-752C-90CE763E4C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120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81" name="Oval 374">
              <a:extLst>
                <a:ext uri="{FF2B5EF4-FFF2-40B4-BE49-F238E27FC236}">
                  <a16:creationId xmlns:a16="http://schemas.microsoft.com/office/drawing/2014/main" id="{A058B408-2E27-2344-F20B-4AA68A3FEDD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144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82" name="Oval 375">
              <a:extLst>
                <a:ext uri="{FF2B5EF4-FFF2-40B4-BE49-F238E27FC236}">
                  <a16:creationId xmlns:a16="http://schemas.microsoft.com/office/drawing/2014/main" id="{79BD42D7-9AF6-2587-F23F-D228E3802A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240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83" name="Oval 376">
              <a:extLst>
                <a:ext uri="{FF2B5EF4-FFF2-40B4-BE49-F238E27FC236}">
                  <a16:creationId xmlns:a16="http://schemas.microsoft.com/office/drawing/2014/main" id="{9AE7B265-8F92-C94F-D160-055F334FCD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278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84" name="Oval 377">
              <a:extLst>
                <a:ext uri="{FF2B5EF4-FFF2-40B4-BE49-F238E27FC236}">
                  <a16:creationId xmlns:a16="http://schemas.microsoft.com/office/drawing/2014/main" id="{36DF363B-0D32-4504-4D48-31213EB1AB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264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85" name="Oval 378">
              <a:extLst>
                <a:ext uri="{FF2B5EF4-FFF2-40B4-BE49-F238E27FC236}">
                  <a16:creationId xmlns:a16="http://schemas.microsoft.com/office/drawing/2014/main" id="{DCE1DD1D-D5B1-7573-8AA6-96D20ACE841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48" y="283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86" name="Oval 379">
              <a:extLst>
                <a:ext uri="{FF2B5EF4-FFF2-40B4-BE49-F238E27FC236}">
                  <a16:creationId xmlns:a16="http://schemas.microsoft.com/office/drawing/2014/main" id="{5FDCEEC7-B7E2-07E9-349F-56986272BE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288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87" name="Oval 380">
              <a:extLst>
                <a:ext uri="{FF2B5EF4-FFF2-40B4-BE49-F238E27FC236}">
                  <a16:creationId xmlns:a16="http://schemas.microsoft.com/office/drawing/2014/main" id="{BA8A1273-3F80-9F7D-AA0A-5A39F2AFCB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331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88" name="Oval 381">
              <a:extLst>
                <a:ext uri="{FF2B5EF4-FFF2-40B4-BE49-F238E27FC236}">
                  <a16:creationId xmlns:a16="http://schemas.microsoft.com/office/drawing/2014/main" id="{08412E8E-1AB5-C58A-AF47-C7C49E6A9B4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307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89" name="Oval 382">
              <a:extLst>
                <a:ext uri="{FF2B5EF4-FFF2-40B4-BE49-F238E27FC236}">
                  <a16:creationId xmlns:a16="http://schemas.microsoft.com/office/drawing/2014/main" id="{747CB2A0-0390-DA0F-7FDB-A7BD4CEBB3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56" y="259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90" name="Oval 383">
              <a:extLst>
                <a:ext uri="{FF2B5EF4-FFF2-40B4-BE49-F238E27FC236}">
                  <a16:creationId xmlns:a16="http://schemas.microsoft.com/office/drawing/2014/main" id="{190A888C-4C9E-4616-1FEB-7E8D6125F5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340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91" name="Oval 384">
              <a:extLst>
                <a:ext uri="{FF2B5EF4-FFF2-40B4-BE49-F238E27FC236}">
                  <a16:creationId xmlns:a16="http://schemas.microsoft.com/office/drawing/2014/main" id="{12EB9456-102C-1215-8100-A849DBFCDB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80" y="158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92" name="Oval 385">
              <a:extLst>
                <a:ext uri="{FF2B5EF4-FFF2-40B4-BE49-F238E27FC236}">
                  <a16:creationId xmlns:a16="http://schemas.microsoft.com/office/drawing/2014/main" id="{4BCEBDB9-E651-A760-2103-089E6AD48C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177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93" name="Oval 386">
              <a:extLst>
                <a:ext uri="{FF2B5EF4-FFF2-40B4-BE49-F238E27FC236}">
                  <a16:creationId xmlns:a16="http://schemas.microsoft.com/office/drawing/2014/main" id="{09E08D23-7366-0158-9677-2F01B32C47D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6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94" name="Oval 387">
              <a:extLst>
                <a:ext uri="{FF2B5EF4-FFF2-40B4-BE49-F238E27FC236}">
                  <a16:creationId xmlns:a16="http://schemas.microsoft.com/office/drawing/2014/main" id="{9993E53C-55C7-39E0-9472-BDE20DD6696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240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95" name="Oval 388">
              <a:extLst>
                <a:ext uri="{FF2B5EF4-FFF2-40B4-BE49-F238E27FC236}">
                  <a16:creationId xmlns:a16="http://schemas.microsoft.com/office/drawing/2014/main" id="{3FCC241C-6DBA-9E15-E2B0-4FCF97BB4B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6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96" name="Oval 389">
              <a:extLst>
                <a:ext uri="{FF2B5EF4-FFF2-40B4-BE49-F238E27FC236}">
                  <a16:creationId xmlns:a16="http://schemas.microsoft.com/office/drawing/2014/main" id="{299452D3-9588-C8EC-A791-0BC10832FDB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220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97" name="Oval 390">
              <a:extLst>
                <a:ext uri="{FF2B5EF4-FFF2-40B4-BE49-F238E27FC236}">
                  <a16:creationId xmlns:a16="http://schemas.microsoft.com/office/drawing/2014/main" id="{41343E20-A817-22FF-B762-943FFE4998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88" y="249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98" name="Oval 391">
              <a:extLst>
                <a:ext uri="{FF2B5EF4-FFF2-40B4-BE49-F238E27FC236}">
                  <a16:creationId xmlns:a16="http://schemas.microsoft.com/office/drawing/2014/main" id="{0E5C5318-D431-3C26-49AA-417327B647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244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99" name="Oval 392">
              <a:extLst>
                <a:ext uri="{FF2B5EF4-FFF2-40B4-BE49-F238E27FC236}">
                  <a16:creationId xmlns:a16="http://schemas.microsoft.com/office/drawing/2014/main" id="{2AF875B2-8496-6D9D-6225-D48200AB1D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4" y="254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00" name="Oval 393">
              <a:extLst>
                <a:ext uri="{FF2B5EF4-FFF2-40B4-BE49-F238E27FC236}">
                  <a16:creationId xmlns:a16="http://schemas.microsoft.com/office/drawing/2014/main" id="{3208F329-ACED-8D35-393F-44D2D826AF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6" y="259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01" name="Oval 394">
              <a:extLst>
                <a:ext uri="{FF2B5EF4-FFF2-40B4-BE49-F238E27FC236}">
                  <a16:creationId xmlns:a16="http://schemas.microsoft.com/office/drawing/2014/main" id="{193418E0-708E-D4ED-EFFF-7B090B1CD2A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182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02" name="Oval 395">
              <a:extLst>
                <a:ext uri="{FF2B5EF4-FFF2-40B4-BE49-F238E27FC236}">
                  <a16:creationId xmlns:a16="http://schemas.microsoft.com/office/drawing/2014/main" id="{932B3495-43F2-5B18-FF44-3C1237F069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211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03" name="Oval 396">
              <a:extLst>
                <a:ext uri="{FF2B5EF4-FFF2-40B4-BE49-F238E27FC236}">
                  <a16:creationId xmlns:a16="http://schemas.microsoft.com/office/drawing/2014/main" id="{6F378834-6011-55AA-BE7B-FE9A766966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240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04" name="Oval 397">
              <a:extLst>
                <a:ext uri="{FF2B5EF4-FFF2-40B4-BE49-F238E27FC236}">
                  <a16:creationId xmlns:a16="http://schemas.microsoft.com/office/drawing/2014/main" id="{96FF73D6-59FF-10F5-1C16-8F6B7C497B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244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05" name="Oval 398">
              <a:extLst>
                <a:ext uri="{FF2B5EF4-FFF2-40B4-BE49-F238E27FC236}">
                  <a16:creationId xmlns:a16="http://schemas.microsoft.com/office/drawing/2014/main" id="{B3976921-FA36-FDDC-434C-5AD46A2B1C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16" y="259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06" name="Oval 399">
              <a:extLst>
                <a:ext uri="{FF2B5EF4-FFF2-40B4-BE49-F238E27FC236}">
                  <a16:creationId xmlns:a16="http://schemas.microsoft.com/office/drawing/2014/main" id="{E95EC689-E432-3F84-90E3-6C786AC20B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88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07" name="Oval 400">
              <a:extLst>
                <a:ext uri="{FF2B5EF4-FFF2-40B4-BE49-F238E27FC236}">
                  <a16:creationId xmlns:a16="http://schemas.microsoft.com/office/drawing/2014/main" id="{F2C87999-D194-0269-352E-96770E643D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84" y="220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08" name="Oval 401">
              <a:extLst>
                <a:ext uri="{FF2B5EF4-FFF2-40B4-BE49-F238E27FC236}">
                  <a16:creationId xmlns:a16="http://schemas.microsoft.com/office/drawing/2014/main" id="{C171EB83-36D9-CA07-1118-965FB7837D1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16" y="216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09" name="Oval 402">
              <a:extLst>
                <a:ext uri="{FF2B5EF4-FFF2-40B4-BE49-F238E27FC236}">
                  <a16:creationId xmlns:a16="http://schemas.microsoft.com/office/drawing/2014/main" id="{4CA82410-8A0B-7A80-1437-1E1F67F25D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00" y="225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10" name="Oval 403">
              <a:extLst>
                <a:ext uri="{FF2B5EF4-FFF2-40B4-BE49-F238E27FC236}">
                  <a16:creationId xmlns:a16="http://schemas.microsoft.com/office/drawing/2014/main" id="{8FC3656A-1A32-7955-BCC6-9E24382C4D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72" y="240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11" name="Oval 404">
              <a:extLst>
                <a:ext uri="{FF2B5EF4-FFF2-40B4-BE49-F238E27FC236}">
                  <a16:creationId xmlns:a16="http://schemas.microsoft.com/office/drawing/2014/main" id="{D778C2FB-C2FA-089B-6AAD-E227C58457F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249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12" name="Oval 405">
              <a:extLst>
                <a:ext uri="{FF2B5EF4-FFF2-40B4-BE49-F238E27FC236}">
                  <a16:creationId xmlns:a16="http://schemas.microsoft.com/office/drawing/2014/main" id="{5DCA9832-8ABF-27C6-B3BE-7C20170083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72" y="211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13" name="Oval 406">
              <a:extLst>
                <a:ext uri="{FF2B5EF4-FFF2-40B4-BE49-F238E27FC236}">
                  <a16:creationId xmlns:a16="http://schemas.microsoft.com/office/drawing/2014/main" id="{9F6FBA27-C29D-41EF-B25F-2BA7C96376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56" y="163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14" name="Oval 407">
              <a:extLst>
                <a:ext uri="{FF2B5EF4-FFF2-40B4-BE49-F238E27FC236}">
                  <a16:creationId xmlns:a16="http://schemas.microsoft.com/office/drawing/2014/main" id="{448E3080-B530-7333-DA82-47541863604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2" y="192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15" name="Oval 408">
              <a:extLst>
                <a:ext uri="{FF2B5EF4-FFF2-40B4-BE49-F238E27FC236}">
                  <a16:creationId xmlns:a16="http://schemas.microsoft.com/office/drawing/2014/main" id="{CD2FB2A3-B8F8-5D20-2274-AEF9A0E74B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84" y="177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16" name="Oval 409">
              <a:extLst>
                <a:ext uri="{FF2B5EF4-FFF2-40B4-BE49-F238E27FC236}">
                  <a16:creationId xmlns:a16="http://schemas.microsoft.com/office/drawing/2014/main" id="{BFC9AE61-27A2-3E45-E145-145B095B9EC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0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17" name="Oval 410">
              <a:extLst>
                <a:ext uri="{FF2B5EF4-FFF2-40B4-BE49-F238E27FC236}">
                  <a16:creationId xmlns:a16="http://schemas.microsoft.com/office/drawing/2014/main" id="{9E187C82-1509-FAA4-6AC1-9A59FBB1DF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235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18" name="Oval 411">
              <a:extLst>
                <a:ext uri="{FF2B5EF4-FFF2-40B4-BE49-F238E27FC236}">
                  <a16:creationId xmlns:a16="http://schemas.microsoft.com/office/drawing/2014/main" id="{513F501A-4DDD-4BB5-09C6-39DF5AC7DF5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211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19" name="Oval 412">
              <a:extLst>
                <a:ext uri="{FF2B5EF4-FFF2-40B4-BE49-F238E27FC236}">
                  <a16:creationId xmlns:a16="http://schemas.microsoft.com/office/drawing/2014/main" id="{EE1A82B0-B0AF-9CE9-7B97-013B666852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0" y="158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20" name="Oval 413">
              <a:extLst>
                <a:ext uri="{FF2B5EF4-FFF2-40B4-BE49-F238E27FC236}">
                  <a16:creationId xmlns:a16="http://schemas.microsoft.com/office/drawing/2014/main" id="{9D169F37-94A2-4A2D-3290-D7DA1BE7D5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96" y="182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21" name="Oval 414">
              <a:extLst>
                <a:ext uri="{FF2B5EF4-FFF2-40B4-BE49-F238E27FC236}">
                  <a16:creationId xmlns:a16="http://schemas.microsoft.com/office/drawing/2014/main" id="{442DDE77-C483-04E8-4BB5-27374CC512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00" y="216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22" name="Oval 415">
              <a:extLst>
                <a:ext uri="{FF2B5EF4-FFF2-40B4-BE49-F238E27FC236}">
                  <a16:creationId xmlns:a16="http://schemas.microsoft.com/office/drawing/2014/main" id="{D61F24E0-5077-5A84-BFBA-0F06FB87EC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88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23" name="Oval 416">
              <a:extLst>
                <a:ext uri="{FF2B5EF4-FFF2-40B4-BE49-F238E27FC236}">
                  <a16:creationId xmlns:a16="http://schemas.microsoft.com/office/drawing/2014/main" id="{9243AAFF-ECDD-B1E4-67C6-801BCB6C8F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153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24" name="Oval 417">
              <a:extLst>
                <a:ext uri="{FF2B5EF4-FFF2-40B4-BE49-F238E27FC236}">
                  <a16:creationId xmlns:a16="http://schemas.microsoft.com/office/drawing/2014/main" id="{77D9103B-8E74-4680-0E21-205B8164BD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0" y="225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25" name="Oval 418">
              <a:extLst>
                <a:ext uri="{FF2B5EF4-FFF2-40B4-BE49-F238E27FC236}">
                  <a16:creationId xmlns:a16="http://schemas.microsoft.com/office/drawing/2014/main" id="{7EB8978B-0F9C-862E-9183-E9F7394F3F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2" y="134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26" name="Oval 419">
              <a:extLst>
                <a:ext uri="{FF2B5EF4-FFF2-40B4-BE49-F238E27FC236}">
                  <a16:creationId xmlns:a16="http://schemas.microsoft.com/office/drawing/2014/main" id="{A0D458B6-8237-28D8-C275-60AB464FA3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48" y="163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27" name="Oval 420">
              <a:extLst>
                <a:ext uri="{FF2B5EF4-FFF2-40B4-BE49-F238E27FC236}">
                  <a16:creationId xmlns:a16="http://schemas.microsoft.com/office/drawing/2014/main" id="{6F7D975C-1B35-C3FC-8E77-64F18F4D56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172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28" name="Oval 421">
              <a:extLst>
                <a:ext uri="{FF2B5EF4-FFF2-40B4-BE49-F238E27FC236}">
                  <a16:creationId xmlns:a16="http://schemas.microsoft.com/office/drawing/2014/main" id="{E9BD0BCD-6B55-2586-DD13-85406E7892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0" y="206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29" name="Oval 422">
              <a:extLst>
                <a:ext uri="{FF2B5EF4-FFF2-40B4-BE49-F238E27FC236}">
                  <a16:creationId xmlns:a16="http://schemas.microsoft.com/office/drawing/2014/main" id="{5A11F7EC-B66B-B293-E1F2-432A7396C5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4" y="144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30" name="Oval 423">
              <a:extLst>
                <a:ext uri="{FF2B5EF4-FFF2-40B4-BE49-F238E27FC236}">
                  <a16:creationId xmlns:a16="http://schemas.microsoft.com/office/drawing/2014/main" id="{37DD04BC-421A-DE71-8496-C32A345343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129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31" name="Oval 424">
              <a:extLst>
                <a:ext uri="{FF2B5EF4-FFF2-40B4-BE49-F238E27FC236}">
                  <a16:creationId xmlns:a16="http://schemas.microsoft.com/office/drawing/2014/main" id="{5AE7B0F1-270C-A5E7-8673-C8818CCD84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153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32" name="Oval 425">
              <a:extLst>
                <a:ext uri="{FF2B5EF4-FFF2-40B4-BE49-F238E27FC236}">
                  <a16:creationId xmlns:a16="http://schemas.microsoft.com/office/drawing/2014/main" id="{4BD16C71-1EE7-4F5E-E72D-A031D47F03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96" y="196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33" name="Oval 426">
              <a:extLst>
                <a:ext uri="{FF2B5EF4-FFF2-40B4-BE49-F238E27FC236}">
                  <a16:creationId xmlns:a16="http://schemas.microsoft.com/office/drawing/2014/main" id="{C8B79CC3-94EF-A829-7C6A-DDB502D7C6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84" y="172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34" name="Oval 427">
              <a:extLst>
                <a:ext uri="{FF2B5EF4-FFF2-40B4-BE49-F238E27FC236}">
                  <a16:creationId xmlns:a16="http://schemas.microsoft.com/office/drawing/2014/main" id="{C56199C1-F709-CF9D-CC86-0682CC536B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206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35" name="Oval 428">
              <a:extLst>
                <a:ext uri="{FF2B5EF4-FFF2-40B4-BE49-F238E27FC236}">
                  <a16:creationId xmlns:a16="http://schemas.microsoft.com/office/drawing/2014/main" id="{D3DBA922-D60F-EE6B-93FE-2A774C2FDB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2" y="172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36" name="Oval 429">
              <a:extLst>
                <a:ext uri="{FF2B5EF4-FFF2-40B4-BE49-F238E27FC236}">
                  <a16:creationId xmlns:a16="http://schemas.microsoft.com/office/drawing/2014/main" id="{C785302F-F4C2-3786-048B-49E712EB1D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48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37" name="Oval 430">
              <a:extLst>
                <a:ext uri="{FF2B5EF4-FFF2-40B4-BE49-F238E27FC236}">
                  <a16:creationId xmlns:a16="http://schemas.microsoft.com/office/drawing/2014/main" id="{4879CECF-D9C9-78DD-6CEB-F67936D94E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38" name="Oval 431">
              <a:extLst>
                <a:ext uri="{FF2B5EF4-FFF2-40B4-BE49-F238E27FC236}">
                  <a16:creationId xmlns:a16="http://schemas.microsoft.com/office/drawing/2014/main" id="{251545C5-2605-656A-1900-EEA7D8A4E63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124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39" name="Oval 432">
              <a:extLst>
                <a:ext uri="{FF2B5EF4-FFF2-40B4-BE49-F238E27FC236}">
                  <a16:creationId xmlns:a16="http://schemas.microsoft.com/office/drawing/2014/main" id="{237EC2E4-21E5-A0F4-6598-C040CF7446C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2" y="172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40" name="Oval 433">
              <a:extLst>
                <a:ext uri="{FF2B5EF4-FFF2-40B4-BE49-F238E27FC236}">
                  <a16:creationId xmlns:a16="http://schemas.microsoft.com/office/drawing/2014/main" id="{CA96E082-5C48-BA5A-B56F-283FD836CE6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124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41" name="Oval 434">
              <a:extLst>
                <a:ext uri="{FF2B5EF4-FFF2-40B4-BE49-F238E27FC236}">
                  <a16:creationId xmlns:a16="http://schemas.microsoft.com/office/drawing/2014/main" id="{3C8E6D62-F7A3-793E-18D1-155538F8666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4" y="182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42" name="Oval 435">
              <a:extLst>
                <a:ext uri="{FF2B5EF4-FFF2-40B4-BE49-F238E27FC236}">
                  <a16:creationId xmlns:a16="http://schemas.microsoft.com/office/drawing/2014/main" id="{C35DDDEF-231C-BB8F-B9F9-667A31524F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168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43" name="Oval 436">
              <a:extLst>
                <a:ext uri="{FF2B5EF4-FFF2-40B4-BE49-F238E27FC236}">
                  <a16:creationId xmlns:a16="http://schemas.microsoft.com/office/drawing/2014/main" id="{62C3790D-D8CC-CBA0-7C86-26995F901B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192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44" name="Oval 437">
              <a:extLst>
                <a:ext uri="{FF2B5EF4-FFF2-40B4-BE49-F238E27FC236}">
                  <a16:creationId xmlns:a16="http://schemas.microsoft.com/office/drawing/2014/main" id="{AC998ED0-8D7B-66F6-517A-750FEDA0E6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48" y="144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45" name="Oval 438">
              <a:extLst>
                <a:ext uri="{FF2B5EF4-FFF2-40B4-BE49-F238E27FC236}">
                  <a16:creationId xmlns:a16="http://schemas.microsoft.com/office/drawing/2014/main" id="{A0A42411-69AF-0DD1-E970-3C0C66B690E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172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46" name="Oval 439">
              <a:extLst>
                <a:ext uri="{FF2B5EF4-FFF2-40B4-BE49-F238E27FC236}">
                  <a16:creationId xmlns:a16="http://schemas.microsoft.com/office/drawing/2014/main" id="{421DFD0B-1811-99F1-AFA4-85C02001E0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182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47" name="Oval 440">
              <a:extLst>
                <a:ext uri="{FF2B5EF4-FFF2-40B4-BE49-F238E27FC236}">
                  <a16:creationId xmlns:a16="http://schemas.microsoft.com/office/drawing/2014/main" id="{C57DDB2C-6932-8BE5-AC4C-F3BB752F2A5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4" y="124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48" name="Oval 441">
              <a:extLst>
                <a:ext uri="{FF2B5EF4-FFF2-40B4-BE49-F238E27FC236}">
                  <a16:creationId xmlns:a16="http://schemas.microsoft.com/office/drawing/2014/main" id="{F4C21253-78E9-B3D2-D585-D15D157CEBE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00" y="153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49" name="Oval 442">
              <a:extLst>
                <a:ext uri="{FF2B5EF4-FFF2-40B4-BE49-F238E27FC236}">
                  <a16:creationId xmlns:a16="http://schemas.microsoft.com/office/drawing/2014/main" id="{DF123C40-7322-AEC9-2EEB-44185D743D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139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50" name="Oval 443">
              <a:extLst>
                <a:ext uri="{FF2B5EF4-FFF2-40B4-BE49-F238E27FC236}">
                  <a16:creationId xmlns:a16="http://schemas.microsoft.com/office/drawing/2014/main" id="{E1C6BEF5-22E2-7557-5552-055710FD5F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88" y="163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51" name="Oval 444">
              <a:extLst>
                <a:ext uri="{FF2B5EF4-FFF2-40B4-BE49-F238E27FC236}">
                  <a16:creationId xmlns:a16="http://schemas.microsoft.com/office/drawing/2014/main" id="{4EC32041-1143-5C3B-4A0A-DDE2FADD3B4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48" y="182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52" name="Oval 445">
              <a:extLst>
                <a:ext uri="{FF2B5EF4-FFF2-40B4-BE49-F238E27FC236}">
                  <a16:creationId xmlns:a16="http://schemas.microsoft.com/office/drawing/2014/main" id="{5B7B1A28-252E-33CE-E563-9643174096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88" y="134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53" name="Oval 446">
              <a:extLst>
                <a:ext uri="{FF2B5EF4-FFF2-40B4-BE49-F238E27FC236}">
                  <a16:creationId xmlns:a16="http://schemas.microsoft.com/office/drawing/2014/main" id="{4D7F3193-D7D0-0D2D-F954-AEE66BB411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21" y="338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54" name="Oval 447">
              <a:extLst>
                <a:ext uri="{FF2B5EF4-FFF2-40B4-BE49-F238E27FC236}">
                  <a16:creationId xmlns:a16="http://schemas.microsoft.com/office/drawing/2014/main" id="{D7A7EF79-4542-1573-C311-CDE67A76646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9" y="352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55" name="Oval 448">
              <a:extLst>
                <a:ext uri="{FF2B5EF4-FFF2-40B4-BE49-F238E27FC236}">
                  <a16:creationId xmlns:a16="http://schemas.microsoft.com/office/drawing/2014/main" id="{854B4233-DB4F-5B78-3A1B-9CA872CDBB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65" y="237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56" name="Oval 449">
              <a:extLst>
                <a:ext uri="{FF2B5EF4-FFF2-40B4-BE49-F238E27FC236}">
                  <a16:creationId xmlns:a16="http://schemas.microsoft.com/office/drawing/2014/main" id="{CCAC0634-796C-5D72-FA09-D03BB38283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9" y="266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57" name="Oval 450">
              <a:extLst>
                <a:ext uri="{FF2B5EF4-FFF2-40B4-BE49-F238E27FC236}">
                  <a16:creationId xmlns:a16="http://schemas.microsoft.com/office/drawing/2014/main" id="{33B14CD9-AA60-98DA-B2D3-D16DC4C436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61" y="290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58" name="Oval 451">
              <a:extLst>
                <a:ext uri="{FF2B5EF4-FFF2-40B4-BE49-F238E27FC236}">
                  <a16:creationId xmlns:a16="http://schemas.microsoft.com/office/drawing/2014/main" id="{9C358ED3-FA38-9A5E-59F4-7806C369A8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7" y="319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59" name="Oval 452">
              <a:extLst>
                <a:ext uri="{FF2B5EF4-FFF2-40B4-BE49-F238E27FC236}">
                  <a16:creationId xmlns:a16="http://schemas.microsoft.com/office/drawing/2014/main" id="{F1EDDB45-20FC-004A-DCE9-7C38836D4D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3" y="348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60" name="Oval 453">
              <a:extLst>
                <a:ext uri="{FF2B5EF4-FFF2-40B4-BE49-F238E27FC236}">
                  <a16:creationId xmlns:a16="http://schemas.microsoft.com/office/drawing/2014/main" id="{C7D9170B-55A0-A856-5373-E207FB06062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05" y="333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61" name="Oval 454">
              <a:extLst>
                <a:ext uri="{FF2B5EF4-FFF2-40B4-BE49-F238E27FC236}">
                  <a16:creationId xmlns:a16="http://schemas.microsoft.com/office/drawing/2014/main" id="{A82C87F7-D074-79AB-4700-6343821A2E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61" y="357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62" name="Oval 455">
              <a:extLst>
                <a:ext uri="{FF2B5EF4-FFF2-40B4-BE49-F238E27FC236}">
                  <a16:creationId xmlns:a16="http://schemas.microsoft.com/office/drawing/2014/main" id="{38FA9D51-EDE0-D4E2-F1A4-8BE3A6432D3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97" y="328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63" name="Oval 456">
              <a:extLst>
                <a:ext uri="{FF2B5EF4-FFF2-40B4-BE49-F238E27FC236}">
                  <a16:creationId xmlns:a16="http://schemas.microsoft.com/office/drawing/2014/main" id="{9267A485-F811-3C08-573F-2FACF14AB0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21" y="218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64" name="Oval 457">
              <a:extLst>
                <a:ext uri="{FF2B5EF4-FFF2-40B4-BE49-F238E27FC236}">
                  <a16:creationId xmlns:a16="http://schemas.microsoft.com/office/drawing/2014/main" id="{6D871104-B3D8-DFEC-586D-196C75B1EF5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05" y="237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65" name="Oval 458">
              <a:extLst>
                <a:ext uri="{FF2B5EF4-FFF2-40B4-BE49-F238E27FC236}">
                  <a16:creationId xmlns:a16="http://schemas.microsoft.com/office/drawing/2014/main" id="{8FA99671-3521-0816-EAF9-12BFAA9336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7" y="261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66" name="Oval 459">
              <a:extLst>
                <a:ext uri="{FF2B5EF4-FFF2-40B4-BE49-F238E27FC236}">
                  <a16:creationId xmlns:a16="http://schemas.microsoft.com/office/drawing/2014/main" id="{7B417267-D6B5-68B3-2170-E2A16AC701B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7" y="309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67" name="Oval 460">
              <a:extLst>
                <a:ext uri="{FF2B5EF4-FFF2-40B4-BE49-F238E27FC236}">
                  <a16:creationId xmlns:a16="http://schemas.microsoft.com/office/drawing/2014/main" id="{127898E5-30BE-63F3-A2F0-4E8D8100B3A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3" y="338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68" name="Oval 461">
              <a:extLst>
                <a:ext uri="{FF2B5EF4-FFF2-40B4-BE49-F238E27FC236}">
                  <a16:creationId xmlns:a16="http://schemas.microsoft.com/office/drawing/2014/main" id="{FF16409C-C5B5-21DB-4C93-AA676BA541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5" y="324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69" name="Oval 462">
              <a:extLst>
                <a:ext uri="{FF2B5EF4-FFF2-40B4-BE49-F238E27FC236}">
                  <a16:creationId xmlns:a16="http://schemas.microsoft.com/office/drawing/2014/main" id="{76605F08-57FD-EB33-E169-3F647FA176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01" y="348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70" name="Oval 463">
              <a:extLst>
                <a:ext uri="{FF2B5EF4-FFF2-40B4-BE49-F238E27FC236}">
                  <a16:creationId xmlns:a16="http://schemas.microsoft.com/office/drawing/2014/main" id="{B1032B11-BBFD-963E-AE6E-5A8C6834AC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61" y="208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71" name="Oval 464">
              <a:extLst>
                <a:ext uri="{FF2B5EF4-FFF2-40B4-BE49-F238E27FC236}">
                  <a16:creationId xmlns:a16="http://schemas.microsoft.com/office/drawing/2014/main" id="{2554ABEC-A9BD-8046-326B-B72C903C41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5" y="237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72" name="Oval 465">
              <a:extLst>
                <a:ext uri="{FF2B5EF4-FFF2-40B4-BE49-F238E27FC236}">
                  <a16:creationId xmlns:a16="http://schemas.microsoft.com/office/drawing/2014/main" id="{090E8193-882E-3DE5-B1D3-173D855D65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7" y="252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73" name="Oval 466">
              <a:extLst>
                <a:ext uri="{FF2B5EF4-FFF2-40B4-BE49-F238E27FC236}">
                  <a16:creationId xmlns:a16="http://schemas.microsoft.com/office/drawing/2014/main" id="{EBDA0930-4083-C421-585C-143540BCDB5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3" y="290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74" name="Oval 467">
              <a:extLst>
                <a:ext uri="{FF2B5EF4-FFF2-40B4-BE49-F238E27FC236}">
                  <a16:creationId xmlns:a16="http://schemas.microsoft.com/office/drawing/2014/main" id="{CA661465-DA3E-02E7-6F5A-D9EE788315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69" y="319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75" name="Oval 468">
              <a:extLst>
                <a:ext uri="{FF2B5EF4-FFF2-40B4-BE49-F238E27FC236}">
                  <a16:creationId xmlns:a16="http://schemas.microsoft.com/office/drawing/2014/main" id="{53C6AE5B-1618-77E9-C00B-79252F240A3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01" y="304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76" name="Oval 469">
              <a:extLst>
                <a:ext uri="{FF2B5EF4-FFF2-40B4-BE49-F238E27FC236}">
                  <a16:creationId xmlns:a16="http://schemas.microsoft.com/office/drawing/2014/main" id="{FE85AE04-E707-29F4-6EF0-C2B5AE790FB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7" y="328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77" name="Oval 470">
              <a:extLst>
                <a:ext uri="{FF2B5EF4-FFF2-40B4-BE49-F238E27FC236}">
                  <a16:creationId xmlns:a16="http://schemas.microsoft.com/office/drawing/2014/main" id="{62CEABBF-9BD9-DC19-4C7C-BAB716DC8A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9" y="348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78" name="Oval 471">
              <a:extLst>
                <a:ext uri="{FF2B5EF4-FFF2-40B4-BE49-F238E27FC236}">
                  <a16:creationId xmlns:a16="http://schemas.microsoft.com/office/drawing/2014/main" id="{E9E444C9-FBF7-9ED6-79FE-24C31D210C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93" y="300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79" name="Oval 472">
              <a:extLst>
                <a:ext uri="{FF2B5EF4-FFF2-40B4-BE49-F238E27FC236}">
                  <a16:creationId xmlns:a16="http://schemas.microsoft.com/office/drawing/2014/main" id="{E41C6A2F-12D2-F740-FD71-890EDD1D7C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01" y="208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0" name="Oval 473">
              <a:extLst>
                <a:ext uri="{FF2B5EF4-FFF2-40B4-BE49-F238E27FC236}">
                  <a16:creationId xmlns:a16="http://schemas.microsoft.com/office/drawing/2014/main" id="{73A5E0A2-6C64-AF82-12BD-79EC7BD5BF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3" y="232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1" name="Oval 474">
              <a:extLst>
                <a:ext uri="{FF2B5EF4-FFF2-40B4-BE49-F238E27FC236}">
                  <a16:creationId xmlns:a16="http://schemas.microsoft.com/office/drawing/2014/main" id="{5B07FDA3-525E-AED7-E617-9718000289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7" y="348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2" name="Oval 475">
              <a:extLst>
                <a:ext uri="{FF2B5EF4-FFF2-40B4-BE49-F238E27FC236}">
                  <a16:creationId xmlns:a16="http://schemas.microsoft.com/office/drawing/2014/main" id="{7A6F16DE-F566-C70E-6A47-72A009EFE6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61" y="247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3" name="Oval 476">
              <a:extLst>
                <a:ext uri="{FF2B5EF4-FFF2-40B4-BE49-F238E27FC236}">
                  <a16:creationId xmlns:a16="http://schemas.microsoft.com/office/drawing/2014/main" id="{5EA0BB12-E129-E335-E961-76EA913A19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5" y="276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4" name="Oval 477">
              <a:extLst>
                <a:ext uri="{FF2B5EF4-FFF2-40B4-BE49-F238E27FC236}">
                  <a16:creationId xmlns:a16="http://schemas.microsoft.com/office/drawing/2014/main" id="{A1D06984-D381-24F2-226E-EC7723689A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7" y="300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5" name="Oval 478">
              <a:extLst>
                <a:ext uri="{FF2B5EF4-FFF2-40B4-BE49-F238E27FC236}">
                  <a16:creationId xmlns:a16="http://schemas.microsoft.com/office/drawing/2014/main" id="{738E3C74-F470-87F5-6B67-6F9004B16C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7" y="348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6" name="Oval 479">
              <a:extLst>
                <a:ext uri="{FF2B5EF4-FFF2-40B4-BE49-F238E27FC236}">
                  <a16:creationId xmlns:a16="http://schemas.microsoft.com/office/drawing/2014/main" id="{15A351BD-272D-D714-9666-E8E91AB0DA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7" y="300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7" name="Oval 480">
              <a:extLst>
                <a:ext uri="{FF2B5EF4-FFF2-40B4-BE49-F238E27FC236}">
                  <a16:creationId xmlns:a16="http://schemas.microsoft.com/office/drawing/2014/main" id="{B6A9F5BB-1E45-24E2-65A2-E4AFECDC22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3" y="328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8" name="Oval 481">
              <a:extLst>
                <a:ext uri="{FF2B5EF4-FFF2-40B4-BE49-F238E27FC236}">
                  <a16:creationId xmlns:a16="http://schemas.microsoft.com/office/drawing/2014/main" id="{A3722B5A-215C-77F8-64C7-C1889B021A8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69" y="357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9" name="Oval 482">
              <a:extLst>
                <a:ext uri="{FF2B5EF4-FFF2-40B4-BE49-F238E27FC236}">
                  <a16:creationId xmlns:a16="http://schemas.microsoft.com/office/drawing/2014/main" id="{FADA78FB-A97D-A50D-E355-E67A79241A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01" y="343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90" name="Oval 483">
              <a:extLst>
                <a:ext uri="{FF2B5EF4-FFF2-40B4-BE49-F238E27FC236}">
                  <a16:creationId xmlns:a16="http://schemas.microsoft.com/office/drawing/2014/main" id="{A28360CA-A03C-5937-94C4-A9A2E6A32C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3" y="280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91" name="Oval 484">
              <a:extLst>
                <a:ext uri="{FF2B5EF4-FFF2-40B4-BE49-F238E27FC236}">
                  <a16:creationId xmlns:a16="http://schemas.microsoft.com/office/drawing/2014/main" id="{3C21100B-73CF-02A3-239B-8B22D3B183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3" y="319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92" name="Oval 485">
              <a:extLst>
                <a:ext uri="{FF2B5EF4-FFF2-40B4-BE49-F238E27FC236}">
                  <a16:creationId xmlns:a16="http://schemas.microsoft.com/office/drawing/2014/main" id="{730E32FA-C317-2C23-F69B-67CC258B1D4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09" y="348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93" name="Oval 486">
              <a:extLst>
                <a:ext uri="{FF2B5EF4-FFF2-40B4-BE49-F238E27FC236}">
                  <a16:creationId xmlns:a16="http://schemas.microsoft.com/office/drawing/2014/main" id="{458797F6-7B65-7115-0E4C-26E6FC4F8E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25" y="352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94" name="Oval 487">
              <a:extLst>
                <a:ext uri="{FF2B5EF4-FFF2-40B4-BE49-F238E27FC236}">
                  <a16:creationId xmlns:a16="http://schemas.microsoft.com/office/drawing/2014/main" id="{E0194C36-745B-B888-BED1-CBC33AB9726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97" y="357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95" name="Oval 488">
              <a:extLst>
                <a:ext uri="{FF2B5EF4-FFF2-40B4-BE49-F238E27FC236}">
                  <a16:creationId xmlns:a16="http://schemas.microsoft.com/office/drawing/2014/main" id="{07FF07D4-B2D9-9917-2B60-2CA5DC0D32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69" y="300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96" name="Oval 489">
              <a:extLst>
                <a:ext uri="{FF2B5EF4-FFF2-40B4-BE49-F238E27FC236}">
                  <a16:creationId xmlns:a16="http://schemas.microsoft.com/office/drawing/2014/main" id="{F18AF80E-9C19-89F6-3148-F642F82293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65" y="328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97" name="Oval 490">
              <a:extLst>
                <a:ext uri="{FF2B5EF4-FFF2-40B4-BE49-F238E27FC236}">
                  <a16:creationId xmlns:a16="http://schemas.microsoft.com/office/drawing/2014/main" id="{3DC3D66E-2DA0-AA93-0711-4998454B5C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97" y="314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98" name="Oval 491">
              <a:extLst>
                <a:ext uri="{FF2B5EF4-FFF2-40B4-BE49-F238E27FC236}">
                  <a16:creationId xmlns:a16="http://schemas.microsoft.com/office/drawing/2014/main" id="{30F1387A-1A6E-CE2B-0371-D818507EB9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53" y="338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99" name="Oval 492">
              <a:extLst>
                <a:ext uri="{FF2B5EF4-FFF2-40B4-BE49-F238E27FC236}">
                  <a16:creationId xmlns:a16="http://schemas.microsoft.com/office/drawing/2014/main" id="{65745887-B78E-994A-C34E-E324458115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3" y="357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00" name="Oval 493">
              <a:extLst>
                <a:ext uri="{FF2B5EF4-FFF2-40B4-BE49-F238E27FC236}">
                  <a16:creationId xmlns:a16="http://schemas.microsoft.com/office/drawing/2014/main" id="{6D5A0E1A-1EA6-BC04-1AA1-038818E03E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53" y="309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01" name="Oval 494">
              <a:extLst>
                <a:ext uri="{FF2B5EF4-FFF2-40B4-BE49-F238E27FC236}">
                  <a16:creationId xmlns:a16="http://schemas.microsoft.com/office/drawing/2014/main" id="{22DB7E8D-7A63-A54E-E876-453BC183AB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65" y="266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02" name="Oval 495">
              <a:extLst>
                <a:ext uri="{FF2B5EF4-FFF2-40B4-BE49-F238E27FC236}">
                  <a16:creationId xmlns:a16="http://schemas.microsoft.com/office/drawing/2014/main" id="{43E702F1-435E-E3F6-A1CF-73F5D11EBC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21" y="300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03" name="Oval 496">
              <a:extLst>
                <a:ext uri="{FF2B5EF4-FFF2-40B4-BE49-F238E27FC236}">
                  <a16:creationId xmlns:a16="http://schemas.microsoft.com/office/drawing/2014/main" id="{7DBE2FE4-C72B-773F-B801-F1ECA07DBF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25" y="343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04" name="Oval 497">
              <a:extLst>
                <a:ext uri="{FF2B5EF4-FFF2-40B4-BE49-F238E27FC236}">
                  <a16:creationId xmlns:a16="http://schemas.microsoft.com/office/drawing/2014/main" id="{AF2619D3-9466-DC1F-D06A-BF9D6C9683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3" y="319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05" name="Oval 498">
              <a:extLst>
                <a:ext uri="{FF2B5EF4-FFF2-40B4-BE49-F238E27FC236}">
                  <a16:creationId xmlns:a16="http://schemas.microsoft.com/office/drawing/2014/main" id="{D9F0584D-9B15-2638-DC26-76DF9476CE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21" y="247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06" name="Oval 499">
              <a:extLst>
                <a:ext uri="{FF2B5EF4-FFF2-40B4-BE49-F238E27FC236}">
                  <a16:creationId xmlns:a16="http://schemas.microsoft.com/office/drawing/2014/main" id="{E2B6137A-77B7-874A-0DFC-7E6BCA36E5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7" y="280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07" name="Oval 500">
              <a:extLst>
                <a:ext uri="{FF2B5EF4-FFF2-40B4-BE49-F238E27FC236}">
                  <a16:creationId xmlns:a16="http://schemas.microsoft.com/office/drawing/2014/main" id="{4982880E-EB1F-5F05-34AE-3E57D3A89C3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69" y="300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08" name="Oval 501">
              <a:extLst>
                <a:ext uri="{FF2B5EF4-FFF2-40B4-BE49-F238E27FC236}">
                  <a16:creationId xmlns:a16="http://schemas.microsoft.com/office/drawing/2014/main" id="{AC82BD1D-07B2-7DEF-7CE1-119E4FD13F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3" y="242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09" name="Oval 502">
              <a:extLst>
                <a:ext uri="{FF2B5EF4-FFF2-40B4-BE49-F238E27FC236}">
                  <a16:creationId xmlns:a16="http://schemas.microsoft.com/office/drawing/2014/main" id="{9F858328-4588-27C9-82EF-2A5C4E5369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21" y="333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10" name="Oval 503">
              <a:extLst>
                <a:ext uri="{FF2B5EF4-FFF2-40B4-BE49-F238E27FC236}">
                  <a16:creationId xmlns:a16="http://schemas.microsoft.com/office/drawing/2014/main" id="{4244F706-126D-9A11-E41B-DD132F230C4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7" y="261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11" name="Oval 504">
              <a:extLst>
                <a:ext uri="{FF2B5EF4-FFF2-40B4-BE49-F238E27FC236}">
                  <a16:creationId xmlns:a16="http://schemas.microsoft.com/office/drawing/2014/main" id="{9F399167-7054-DC12-08F7-AD644310F9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21" y="314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12" name="Oval 505">
              <a:extLst>
                <a:ext uri="{FF2B5EF4-FFF2-40B4-BE49-F238E27FC236}">
                  <a16:creationId xmlns:a16="http://schemas.microsoft.com/office/drawing/2014/main" id="{66177FA0-88A9-F5BC-5A62-E8A34124A74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7" y="218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13" name="Oval 506">
              <a:extLst>
                <a:ext uri="{FF2B5EF4-FFF2-40B4-BE49-F238E27FC236}">
                  <a16:creationId xmlns:a16="http://schemas.microsoft.com/office/drawing/2014/main" id="{1130A43F-BDFA-65A5-A773-9E917D46567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3" y="242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14" name="Oval 507">
              <a:extLst>
                <a:ext uri="{FF2B5EF4-FFF2-40B4-BE49-F238E27FC236}">
                  <a16:creationId xmlns:a16="http://schemas.microsoft.com/office/drawing/2014/main" id="{2069DB69-6FC3-0605-9889-89BE8F3FFC8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7" y="295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15" name="Oval 508">
              <a:extLst>
                <a:ext uri="{FF2B5EF4-FFF2-40B4-BE49-F238E27FC236}">
                  <a16:creationId xmlns:a16="http://schemas.microsoft.com/office/drawing/2014/main" id="{A2855BD9-04CD-CB37-C9B4-60CB83BD678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65" y="261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16" name="Oval 509">
              <a:extLst>
                <a:ext uri="{FF2B5EF4-FFF2-40B4-BE49-F238E27FC236}">
                  <a16:creationId xmlns:a16="http://schemas.microsoft.com/office/drawing/2014/main" id="{D4CB6581-B8F0-9B63-3249-1999CCBAB5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7" y="304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17" name="Oval 510">
              <a:extLst>
                <a:ext uri="{FF2B5EF4-FFF2-40B4-BE49-F238E27FC236}">
                  <a16:creationId xmlns:a16="http://schemas.microsoft.com/office/drawing/2014/main" id="{0B2B450A-07F8-E073-1816-D9EED06328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7" y="309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18" name="Oval 511">
              <a:extLst>
                <a:ext uri="{FF2B5EF4-FFF2-40B4-BE49-F238E27FC236}">
                  <a16:creationId xmlns:a16="http://schemas.microsoft.com/office/drawing/2014/main" id="{AF13877D-C009-BCDB-CA5E-2129417B49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3" y="213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19" name="Oval 512">
              <a:extLst>
                <a:ext uri="{FF2B5EF4-FFF2-40B4-BE49-F238E27FC236}">
                  <a16:creationId xmlns:a16="http://schemas.microsoft.com/office/drawing/2014/main" id="{1533C8B1-ACCF-F70A-370F-056CA235D88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3" y="213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20" name="Oval 513">
              <a:extLst>
                <a:ext uri="{FF2B5EF4-FFF2-40B4-BE49-F238E27FC236}">
                  <a16:creationId xmlns:a16="http://schemas.microsoft.com/office/drawing/2014/main" id="{FC2A6299-22B5-1013-5861-AB0C93754D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7" y="256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21" name="Oval 514">
              <a:extLst>
                <a:ext uri="{FF2B5EF4-FFF2-40B4-BE49-F238E27FC236}">
                  <a16:creationId xmlns:a16="http://schemas.microsoft.com/office/drawing/2014/main" id="{DBF1F659-5E0C-C7BC-EDBD-27E4390A19D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3" y="290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22" name="Oval 515">
              <a:extLst>
                <a:ext uri="{FF2B5EF4-FFF2-40B4-BE49-F238E27FC236}">
                  <a16:creationId xmlns:a16="http://schemas.microsoft.com/office/drawing/2014/main" id="{CFBA7BE4-8186-86D2-68E6-B57582BE97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25" y="261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23" name="Oval 516">
              <a:extLst>
                <a:ext uri="{FF2B5EF4-FFF2-40B4-BE49-F238E27FC236}">
                  <a16:creationId xmlns:a16="http://schemas.microsoft.com/office/drawing/2014/main" id="{6346C144-A41D-F2A8-5425-20783BB075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3" y="280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24" name="Oval 517">
              <a:extLst>
                <a:ext uri="{FF2B5EF4-FFF2-40B4-BE49-F238E27FC236}">
                  <a16:creationId xmlns:a16="http://schemas.microsoft.com/office/drawing/2014/main" id="{ECF3547E-A806-2605-987B-5047730E14E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3" y="228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25" name="Oval 518">
              <a:extLst>
                <a:ext uri="{FF2B5EF4-FFF2-40B4-BE49-F238E27FC236}">
                  <a16:creationId xmlns:a16="http://schemas.microsoft.com/office/drawing/2014/main" id="{71DA8F22-1FA7-E260-A029-5FCEE90AD6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69" y="252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26" name="Oval 519">
              <a:extLst>
                <a:ext uri="{FF2B5EF4-FFF2-40B4-BE49-F238E27FC236}">
                  <a16:creationId xmlns:a16="http://schemas.microsoft.com/office/drawing/2014/main" id="{CBF266FE-BA4A-93FA-0169-129D0CE908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69" y="223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27" name="Oval 520">
              <a:extLst>
                <a:ext uri="{FF2B5EF4-FFF2-40B4-BE49-F238E27FC236}">
                  <a16:creationId xmlns:a16="http://schemas.microsoft.com/office/drawing/2014/main" id="{8DA12CE2-14AF-FCED-4BE1-F031751493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0" y="187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28" name="Oval 521">
              <a:extLst>
                <a:ext uri="{FF2B5EF4-FFF2-40B4-BE49-F238E27FC236}">
                  <a16:creationId xmlns:a16="http://schemas.microsoft.com/office/drawing/2014/main" id="{55CF3866-4AE4-56A2-EC42-585F4EF313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182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29" name="Oval 522">
              <a:extLst>
                <a:ext uri="{FF2B5EF4-FFF2-40B4-BE49-F238E27FC236}">
                  <a16:creationId xmlns:a16="http://schemas.microsoft.com/office/drawing/2014/main" id="{D848AA44-7ABB-B320-767F-4122DED4CD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52" y="206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30" name="Oval 523">
              <a:extLst>
                <a:ext uri="{FF2B5EF4-FFF2-40B4-BE49-F238E27FC236}">
                  <a16:creationId xmlns:a16="http://schemas.microsoft.com/office/drawing/2014/main" id="{DE501E0D-03BB-701C-A856-1B489EDC30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56" y="153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31" name="Oval 524">
              <a:extLst>
                <a:ext uri="{FF2B5EF4-FFF2-40B4-BE49-F238E27FC236}">
                  <a16:creationId xmlns:a16="http://schemas.microsoft.com/office/drawing/2014/main" id="{233DB9CB-7EDD-5996-5FA2-10EE5550E8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124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32" name="Oval 525">
              <a:extLst>
                <a:ext uri="{FF2B5EF4-FFF2-40B4-BE49-F238E27FC236}">
                  <a16:creationId xmlns:a16="http://schemas.microsoft.com/office/drawing/2014/main" id="{8EADA54A-97C2-EE2A-9D73-974EE84FC2B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16" y="124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33" name="Oval 526">
              <a:extLst>
                <a:ext uri="{FF2B5EF4-FFF2-40B4-BE49-F238E27FC236}">
                  <a16:creationId xmlns:a16="http://schemas.microsoft.com/office/drawing/2014/main" id="{6817C4ED-50CB-77A0-34E3-4FF337D7AF4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134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34" name="Oval 527">
              <a:extLst>
                <a:ext uri="{FF2B5EF4-FFF2-40B4-BE49-F238E27FC236}">
                  <a16:creationId xmlns:a16="http://schemas.microsoft.com/office/drawing/2014/main" id="{5629AD5F-D11C-FC7F-A624-B16E60224C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139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35" name="Oval 528">
              <a:extLst>
                <a:ext uri="{FF2B5EF4-FFF2-40B4-BE49-F238E27FC236}">
                  <a16:creationId xmlns:a16="http://schemas.microsoft.com/office/drawing/2014/main" id="{E4373FE2-75A1-E60E-7AFC-254078F686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129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36" name="Oval 529">
              <a:extLst>
                <a:ext uri="{FF2B5EF4-FFF2-40B4-BE49-F238E27FC236}">
                  <a16:creationId xmlns:a16="http://schemas.microsoft.com/office/drawing/2014/main" id="{4937F0B0-1143-B8AE-687A-7C8D69DA69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139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37" name="Oval 530">
              <a:extLst>
                <a:ext uri="{FF2B5EF4-FFF2-40B4-BE49-F238E27FC236}">
                  <a16:creationId xmlns:a16="http://schemas.microsoft.com/office/drawing/2014/main" id="{E59DCCD8-9F37-6B27-B99D-060192B6A2D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120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38" name="Oval 531">
              <a:extLst>
                <a:ext uri="{FF2B5EF4-FFF2-40B4-BE49-F238E27FC236}">
                  <a16:creationId xmlns:a16="http://schemas.microsoft.com/office/drawing/2014/main" id="{D14C46C6-B3E7-DEE6-117D-038B5CB47D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9" y="132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39" name="Oval 532">
              <a:extLst>
                <a:ext uri="{FF2B5EF4-FFF2-40B4-BE49-F238E27FC236}">
                  <a16:creationId xmlns:a16="http://schemas.microsoft.com/office/drawing/2014/main" id="{E023ACAC-E587-2D13-B87F-E44C56AC00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5" y="132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40" name="Oval 533">
              <a:extLst>
                <a:ext uri="{FF2B5EF4-FFF2-40B4-BE49-F238E27FC236}">
                  <a16:creationId xmlns:a16="http://schemas.microsoft.com/office/drawing/2014/main" id="{92EEDF18-C17C-8067-8D86-7CD57D6AC6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01" y="127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41" name="Oval 534">
              <a:extLst>
                <a:ext uri="{FF2B5EF4-FFF2-40B4-BE49-F238E27FC236}">
                  <a16:creationId xmlns:a16="http://schemas.microsoft.com/office/drawing/2014/main" id="{62348EBE-451A-53F6-2693-678B629A44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01" y="127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42" name="Oval 535">
              <a:extLst>
                <a:ext uri="{FF2B5EF4-FFF2-40B4-BE49-F238E27FC236}">
                  <a16:creationId xmlns:a16="http://schemas.microsoft.com/office/drawing/2014/main" id="{051B98DD-FD6C-01F8-88A7-BE92DC7426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41" y="141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43" name="Oval 536">
              <a:extLst>
                <a:ext uri="{FF2B5EF4-FFF2-40B4-BE49-F238E27FC236}">
                  <a16:creationId xmlns:a16="http://schemas.microsoft.com/office/drawing/2014/main" id="{2828F203-BBAD-A846-BD71-C70B061E15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97" y="136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44" name="Oval 537">
              <a:extLst>
                <a:ext uri="{FF2B5EF4-FFF2-40B4-BE49-F238E27FC236}">
                  <a16:creationId xmlns:a16="http://schemas.microsoft.com/office/drawing/2014/main" id="{E11D125B-0452-FEB2-9DA7-CE60DE7DCA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72" y="182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45" name="Oval 538">
              <a:extLst>
                <a:ext uri="{FF2B5EF4-FFF2-40B4-BE49-F238E27FC236}">
                  <a16:creationId xmlns:a16="http://schemas.microsoft.com/office/drawing/2014/main" id="{D05CB24D-CE18-6068-8757-C45CEF34BD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211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46" name="Oval 539">
              <a:extLst>
                <a:ext uri="{FF2B5EF4-FFF2-40B4-BE49-F238E27FC236}">
                  <a16:creationId xmlns:a16="http://schemas.microsoft.com/office/drawing/2014/main" id="{1D0C15E5-0AF7-2856-690E-0EF15D7C44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84" y="216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47" name="Oval 540">
              <a:extLst>
                <a:ext uri="{FF2B5EF4-FFF2-40B4-BE49-F238E27FC236}">
                  <a16:creationId xmlns:a16="http://schemas.microsoft.com/office/drawing/2014/main" id="{F77E9408-A764-0A8A-B23D-CDD3C95826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163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48" name="Oval 541">
              <a:extLst>
                <a:ext uri="{FF2B5EF4-FFF2-40B4-BE49-F238E27FC236}">
                  <a16:creationId xmlns:a16="http://schemas.microsoft.com/office/drawing/2014/main" id="{6603FBAC-117B-BD09-C9CF-8F761B12CC4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192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49" name="Oval 542">
              <a:extLst>
                <a:ext uri="{FF2B5EF4-FFF2-40B4-BE49-F238E27FC236}">
                  <a16:creationId xmlns:a16="http://schemas.microsoft.com/office/drawing/2014/main" id="{80D7CB53-CEAA-7070-8E42-B0B8EF7F7A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50" name="Oval 543">
              <a:extLst>
                <a:ext uri="{FF2B5EF4-FFF2-40B4-BE49-F238E27FC236}">
                  <a16:creationId xmlns:a16="http://schemas.microsoft.com/office/drawing/2014/main" id="{808F4922-EF47-226D-8371-8D91A20F3C5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153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51" name="Oval 544">
              <a:extLst>
                <a:ext uri="{FF2B5EF4-FFF2-40B4-BE49-F238E27FC236}">
                  <a16:creationId xmlns:a16="http://schemas.microsoft.com/office/drawing/2014/main" id="{916309B3-8792-9EA5-7F02-5A878DBAD6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182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52" name="Oval 545">
              <a:extLst>
                <a:ext uri="{FF2B5EF4-FFF2-40B4-BE49-F238E27FC236}">
                  <a16:creationId xmlns:a16="http://schemas.microsoft.com/office/drawing/2014/main" id="{9C08E42B-4622-647C-5651-8A0BBA1F51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80" y="187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53" name="Oval 546">
              <a:extLst>
                <a:ext uri="{FF2B5EF4-FFF2-40B4-BE49-F238E27FC236}">
                  <a16:creationId xmlns:a16="http://schemas.microsoft.com/office/drawing/2014/main" id="{72E5A4DE-5E2B-63AD-ED42-9DBA9ED879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163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54" name="Oval 547">
              <a:extLst>
                <a:ext uri="{FF2B5EF4-FFF2-40B4-BE49-F238E27FC236}">
                  <a16:creationId xmlns:a16="http://schemas.microsoft.com/office/drawing/2014/main" id="{07988761-8AFC-9FEE-26E4-4987EB9B98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168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55" name="Oval 548">
              <a:extLst>
                <a:ext uri="{FF2B5EF4-FFF2-40B4-BE49-F238E27FC236}">
                  <a16:creationId xmlns:a16="http://schemas.microsoft.com/office/drawing/2014/main" id="{C037775A-FC94-C36F-5F94-3DE0C2FE42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8" y="172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56" name="Oval 549">
              <a:extLst>
                <a:ext uri="{FF2B5EF4-FFF2-40B4-BE49-F238E27FC236}">
                  <a16:creationId xmlns:a16="http://schemas.microsoft.com/office/drawing/2014/main" id="{41593C51-B76C-0312-BC1C-2FAAE70BF4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216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57" name="Oval 550">
              <a:extLst>
                <a:ext uri="{FF2B5EF4-FFF2-40B4-BE49-F238E27FC236}">
                  <a16:creationId xmlns:a16="http://schemas.microsoft.com/office/drawing/2014/main" id="{EBF4E47A-075C-4708-907A-2C8C87A270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192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58" name="Oval 551">
              <a:extLst>
                <a:ext uri="{FF2B5EF4-FFF2-40B4-BE49-F238E27FC236}">
                  <a16:creationId xmlns:a16="http://schemas.microsoft.com/office/drawing/2014/main" id="{AA395BC8-1B9C-74E3-6D98-9D230F0380E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192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59" name="Oval 552">
              <a:extLst>
                <a:ext uri="{FF2B5EF4-FFF2-40B4-BE49-F238E27FC236}">
                  <a16:creationId xmlns:a16="http://schemas.microsoft.com/office/drawing/2014/main" id="{BBCBF41C-4399-5AA5-BAA5-BEBF995C00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172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60" name="Oval 553">
              <a:extLst>
                <a:ext uri="{FF2B5EF4-FFF2-40B4-BE49-F238E27FC236}">
                  <a16:creationId xmlns:a16="http://schemas.microsoft.com/office/drawing/2014/main" id="{5181E5EE-5BCE-B0F7-A580-E9AFF4C7983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61" name="Oval 554">
              <a:extLst>
                <a:ext uri="{FF2B5EF4-FFF2-40B4-BE49-F238E27FC236}">
                  <a16:creationId xmlns:a16="http://schemas.microsoft.com/office/drawing/2014/main" id="{34A4655B-3632-6EED-DADB-CD985082BB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206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62" name="Oval 555">
              <a:extLst>
                <a:ext uri="{FF2B5EF4-FFF2-40B4-BE49-F238E27FC236}">
                  <a16:creationId xmlns:a16="http://schemas.microsoft.com/office/drawing/2014/main" id="{BB4B5C14-6C76-0B2E-E3C3-0F4BEFE773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8" y="211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63" name="Oval 556">
              <a:extLst>
                <a:ext uri="{FF2B5EF4-FFF2-40B4-BE49-F238E27FC236}">
                  <a16:creationId xmlns:a16="http://schemas.microsoft.com/office/drawing/2014/main" id="{F353D1FE-66A5-2430-2595-FA1A81CB51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163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64" name="Oval 557">
              <a:extLst>
                <a:ext uri="{FF2B5EF4-FFF2-40B4-BE49-F238E27FC236}">
                  <a16:creationId xmlns:a16="http://schemas.microsoft.com/office/drawing/2014/main" id="{C8BDD812-9139-A800-9B64-044F0E9003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0" y="192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65" name="Oval 558">
              <a:extLst>
                <a:ext uri="{FF2B5EF4-FFF2-40B4-BE49-F238E27FC236}">
                  <a16:creationId xmlns:a16="http://schemas.microsoft.com/office/drawing/2014/main" id="{1CA52F6A-0361-3715-0695-E91530FD37D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6" y="196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66" name="Oval 559">
              <a:extLst>
                <a:ext uri="{FF2B5EF4-FFF2-40B4-BE49-F238E27FC236}">
                  <a16:creationId xmlns:a16="http://schemas.microsoft.com/office/drawing/2014/main" id="{B99BC1E4-D5F3-E450-94D4-4F6DEE5276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16" y="172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67" name="Oval 560">
              <a:extLst>
                <a:ext uri="{FF2B5EF4-FFF2-40B4-BE49-F238E27FC236}">
                  <a16:creationId xmlns:a16="http://schemas.microsoft.com/office/drawing/2014/main" id="{8FFEE984-68BB-5492-09B0-61F3E231CE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177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68" name="Oval 561">
              <a:extLst>
                <a:ext uri="{FF2B5EF4-FFF2-40B4-BE49-F238E27FC236}">
                  <a16:creationId xmlns:a16="http://schemas.microsoft.com/office/drawing/2014/main" id="{43C7D020-8C91-CBDD-883C-A02B3F4B23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69" name="Oval 562">
              <a:extLst>
                <a:ext uri="{FF2B5EF4-FFF2-40B4-BE49-F238E27FC236}">
                  <a16:creationId xmlns:a16="http://schemas.microsoft.com/office/drawing/2014/main" id="{8A934446-75BC-A827-D2D7-8873BB2E1AC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6" y="187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70" name="Oval 563">
              <a:extLst>
                <a:ext uri="{FF2B5EF4-FFF2-40B4-BE49-F238E27FC236}">
                  <a16:creationId xmlns:a16="http://schemas.microsoft.com/office/drawing/2014/main" id="{47331D77-2178-773B-DEAC-FD449DF78E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163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71" name="Oval 564">
              <a:extLst>
                <a:ext uri="{FF2B5EF4-FFF2-40B4-BE49-F238E27FC236}">
                  <a16:creationId xmlns:a16="http://schemas.microsoft.com/office/drawing/2014/main" id="{39280F07-FD9D-8A98-E3A4-4C7057CC8C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168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72" name="Oval 565">
              <a:extLst>
                <a:ext uri="{FF2B5EF4-FFF2-40B4-BE49-F238E27FC236}">
                  <a16:creationId xmlns:a16="http://schemas.microsoft.com/office/drawing/2014/main" id="{841C1D52-07CA-41E9-BFD5-2F326A89E9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72" y="177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73" name="Oval 566">
              <a:extLst>
                <a:ext uri="{FF2B5EF4-FFF2-40B4-BE49-F238E27FC236}">
                  <a16:creationId xmlns:a16="http://schemas.microsoft.com/office/drawing/2014/main" id="{22EFC44E-3D82-6A47-9ED8-8FC1F30185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72" y="158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74" name="Oval 567">
              <a:extLst>
                <a:ext uri="{FF2B5EF4-FFF2-40B4-BE49-F238E27FC236}">
                  <a16:creationId xmlns:a16="http://schemas.microsoft.com/office/drawing/2014/main" id="{A460D800-110B-6495-4587-FCFB6A11A0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153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75" name="Oval 568">
              <a:extLst>
                <a:ext uri="{FF2B5EF4-FFF2-40B4-BE49-F238E27FC236}">
                  <a16:creationId xmlns:a16="http://schemas.microsoft.com/office/drawing/2014/main" id="{8DC31AA1-87B8-F7F6-3023-4F72BE7DF6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97" y="189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76" name="Oval 569">
              <a:extLst>
                <a:ext uri="{FF2B5EF4-FFF2-40B4-BE49-F238E27FC236}">
                  <a16:creationId xmlns:a16="http://schemas.microsoft.com/office/drawing/2014/main" id="{2DDAA77D-B976-B444-19DD-F9A9EF0C4A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53" y="170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77" name="Oval 570">
              <a:extLst>
                <a:ext uri="{FF2B5EF4-FFF2-40B4-BE49-F238E27FC236}">
                  <a16:creationId xmlns:a16="http://schemas.microsoft.com/office/drawing/2014/main" id="{8C03770F-42E7-AA26-C4D0-0B6BDD7278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7" y="189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78" name="Oval 571">
              <a:extLst>
                <a:ext uri="{FF2B5EF4-FFF2-40B4-BE49-F238E27FC236}">
                  <a16:creationId xmlns:a16="http://schemas.microsoft.com/office/drawing/2014/main" id="{0909BE1A-ABF2-788F-5FF2-B8C5B453F5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9" y="213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79" name="Oval 572">
              <a:extLst>
                <a:ext uri="{FF2B5EF4-FFF2-40B4-BE49-F238E27FC236}">
                  <a16:creationId xmlns:a16="http://schemas.microsoft.com/office/drawing/2014/main" id="{EDC31746-BC3E-D951-CA7B-4A02A47AB0B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93" y="160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80" name="Oval 573">
              <a:extLst>
                <a:ext uri="{FF2B5EF4-FFF2-40B4-BE49-F238E27FC236}">
                  <a16:creationId xmlns:a16="http://schemas.microsoft.com/office/drawing/2014/main" id="{96DF1764-E646-7AB7-E9ED-5CAA741E0C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89" y="204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81" name="Oval 574">
              <a:extLst>
                <a:ext uri="{FF2B5EF4-FFF2-40B4-BE49-F238E27FC236}">
                  <a16:creationId xmlns:a16="http://schemas.microsoft.com/office/drawing/2014/main" id="{5B3B511A-DF6C-6369-551B-340ACADEEF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33" y="160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82" name="Oval 575">
              <a:extLst>
                <a:ext uri="{FF2B5EF4-FFF2-40B4-BE49-F238E27FC236}">
                  <a16:creationId xmlns:a16="http://schemas.microsoft.com/office/drawing/2014/main" id="{91463AFC-A8A7-A6D2-F60F-13DE2816DD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5" y="184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83" name="Oval 576">
              <a:extLst>
                <a:ext uri="{FF2B5EF4-FFF2-40B4-BE49-F238E27FC236}">
                  <a16:creationId xmlns:a16="http://schemas.microsoft.com/office/drawing/2014/main" id="{2BA0F371-876C-FD00-DD96-CD464E3DE3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93" y="199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84" name="Oval 577">
              <a:extLst>
                <a:ext uri="{FF2B5EF4-FFF2-40B4-BE49-F238E27FC236}">
                  <a16:creationId xmlns:a16="http://schemas.microsoft.com/office/drawing/2014/main" id="{E05CC899-F08D-28E6-7DDD-737E34356B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97" y="218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85" name="Oval 578">
              <a:extLst>
                <a:ext uri="{FF2B5EF4-FFF2-40B4-BE49-F238E27FC236}">
                  <a16:creationId xmlns:a16="http://schemas.microsoft.com/office/drawing/2014/main" id="{EBF44CC3-C358-E31D-ADC6-9D668D36C0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53" y="199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86" name="Oval 579">
              <a:extLst>
                <a:ext uri="{FF2B5EF4-FFF2-40B4-BE49-F238E27FC236}">
                  <a16:creationId xmlns:a16="http://schemas.microsoft.com/office/drawing/2014/main" id="{C04B4C9D-E7FB-9F75-BD52-F0C07074A8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5" y="194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87" name="Oval 580">
              <a:extLst>
                <a:ext uri="{FF2B5EF4-FFF2-40B4-BE49-F238E27FC236}">
                  <a16:creationId xmlns:a16="http://schemas.microsoft.com/office/drawing/2014/main" id="{73E2DF1E-5C30-F6C0-B505-33F4016371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9" y="213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88" name="Oval 581">
              <a:extLst>
                <a:ext uri="{FF2B5EF4-FFF2-40B4-BE49-F238E27FC236}">
                  <a16:creationId xmlns:a16="http://schemas.microsoft.com/office/drawing/2014/main" id="{88E2E977-265E-DA05-A86F-7E4DF1F0BA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9" y="170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89" name="Oval 582">
              <a:extLst>
                <a:ext uri="{FF2B5EF4-FFF2-40B4-BE49-F238E27FC236}">
                  <a16:creationId xmlns:a16="http://schemas.microsoft.com/office/drawing/2014/main" id="{E897160A-8E8E-8401-4735-4A41C8705F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05" y="194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90" name="Oval 583">
              <a:extLst>
                <a:ext uri="{FF2B5EF4-FFF2-40B4-BE49-F238E27FC236}">
                  <a16:creationId xmlns:a16="http://schemas.microsoft.com/office/drawing/2014/main" id="{AC551E7C-B110-B3EF-CE53-2BD083D22B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97" y="213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91" name="Oval 584">
              <a:extLst>
                <a:ext uri="{FF2B5EF4-FFF2-40B4-BE49-F238E27FC236}">
                  <a16:creationId xmlns:a16="http://schemas.microsoft.com/office/drawing/2014/main" id="{A8BA97C3-03DF-1F0D-CDAB-DDE83F83FE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05" y="165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92" name="Oval 585">
              <a:extLst>
                <a:ext uri="{FF2B5EF4-FFF2-40B4-BE49-F238E27FC236}">
                  <a16:creationId xmlns:a16="http://schemas.microsoft.com/office/drawing/2014/main" id="{5203F46B-BB08-08BC-CCB5-E24777E62D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05" y="165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93" name="Oval 586">
              <a:extLst>
                <a:ext uri="{FF2B5EF4-FFF2-40B4-BE49-F238E27FC236}">
                  <a16:creationId xmlns:a16="http://schemas.microsoft.com/office/drawing/2014/main" id="{87797524-F470-C4A4-14C6-3E76BB34C6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9" y="208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94" name="Oval 587">
              <a:extLst>
                <a:ext uri="{FF2B5EF4-FFF2-40B4-BE49-F238E27FC236}">
                  <a16:creationId xmlns:a16="http://schemas.microsoft.com/office/drawing/2014/main" id="{88D40AA3-D326-11D1-E5D7-1309F1E27F4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7" y="213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95" name="Oval 588">
              <a:extLst>
                <a:ext uri="{FF2B5EF4-FFF2-40B4-BE49-F238E27FC236}">
                  <a16:creationId xmlns:a16="http://schemas.microsoft.com/office/drawing/2014/main" id="{4EA29E2A-3C81-4280-77B8-E6BF48AD60B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5" y="180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96" name="Oval 589">
              <a:extLst>
                <a:ext uri="{FF2B5EF4-FFF2-40B4-BE49-F238E27FC236}">
                  <a16:creationId xmlns:a16="http://schemas.microsoft.com/office/drawing/2014/main" id="{D0B98193-6B4C-D43A-54C9-35BB4D6384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01" y="204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97" name="Oval 590">
              <a:extLst>
                <a:ext uri="{FF2B5EF4-FFF2-40B4-BE49-F238E27FC236}">
                  <a16:creationId xmlns:a16="http://schemas.microsoft.com/office/drawing/2014/main" id="{9635028A-DD3E-B37C-690B-EDFF572704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01" y="175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98" name="Oval 591">
              <a:extLst>
                <a:ext uri="{FF2B5EF4-FFF2-40B4-BE49-F238E27FC236}">
                  <a16:creationId xmlns:a16="http://schemas.microsoft.com/office/drawing/2014/main" id="{5ED97D6B-5B81-AB03-D958-652C637125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8" y="264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99" name="Oval 592">
              <a:extLst>
                <a:ext uri="{FF2B5EF4-FFF2-40B4-BE49-F238E27FC236}">
                  <a16:creationId xmlns:a16="http://schemas.microsoft.com/office/drawing/2014/main" id="{0F7A8999-2FD4-302E-9448-1B32AE1A059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0" y="273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00" name="Oval 593">
              <a:extLst>
                <a:ext uri="{FF2B5EF4-FFF2-40B4-BE49-F238E27FC236}">
                  <a16:creationId xmlns:a16="http://schemas.microsoft.com/office/drawing/2014/main" id="{2713B2CF-A650-4E1D-C1C6-C0C01A44C5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0" y="225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01" name="Oval 594">
              <a:extLst>
                <a:ext uri="{FF2B5EF4-FFF2-40B4-BE49-F238E27FC236}">
                  <a16:creationId xmlns:a16="http://schemas.microsoft.com/office/drawing/2014/main" id="{B992494B-8FE6-DA71-1D81-A414836FC7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0" y="254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02" name="Oval 595">
              <a:extLst>
                <a:ext uri="{FF2B5EF4-FFF2-40B4-BE49-F238E27FC236}">
                  <a16:creationId xmlns:a16="http://schemas.microsoft.com/office/drawing/2014/main" id="{078A2AED-CB99-80D2-0DAB-BB942612B3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278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03" name="Oval 596">
              <a:extLst>
                <a:ext uri="{FF2B5EF4-FFF2-40B4-BE49-F238E27FC236}">
                  <a16:creationId xmlns:a16="http://schemas.microsoft.com/office/drawing/2014/main" id="{CE6E4C9B-BE66-31C6-25DA-8D74295F9D8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8" y="235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04" name="Oval 597">
              <a:extLst>
                <a:ext uri="{FF2B5EF4-FFF2-40B4-BE49-F238E27FC236}">
                  <a16:creationId xmlns:a16="http://schemas.microsoft.com/office/drawing/2014/main" id="{EB091D9E-5EC0-D748-156D-EB7F9C828C4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268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05" name="Oval 598">
              <a:extLst>
                <a:ext uri="{FF2B5EF4-FFF2-40B4-BE49-F238E27FC236}">
                  <a16:creationId xmlns:a16="http://schemas.microsoft.com/office/drawing/2014/main" id="{70E07DAF-4F8D-44D1-6EE7-4412D4E6B0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8" y="192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06" name="Oval 599">
              <a:extLst>
                <a:ext uri="{FF2B5EF4-FFF2-40B4-BE49-F238E27FC236}">
                  <a16:creationId xmlns:a16="http://schemas.microsoft.com/office/drawing/2014/main" id="{61CD31C3-8FBC-30C9-383E-2284449239B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8" y="259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07" name="Oval 600">
              <a:extLst>
                <a:ext uri="{FF2B5EF4-FFF2-40B4-BE49-F238E27FC236}">
                  <a16:creationId xmlns:a16="http://schemas.microsoft.com/office/drawing/2014/main" id="{9B9DBA3B-D8DE-D826-8E44-B21A894021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8" y="240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08" name="Oval 601">
              <a:extLst>
                <a:ext uri="{FF2B5EF4-FFF2-40B4-BE49-F238E27FC236}">
                  <a16:creationId xmlns:a16="http://schemas.microsoft.com/office/drawing/2014/main" id="{65A5FC41-A958-91E4-A9AD-41F4611D6B9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0" y="187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09" name="Oval 602">
              <a:extLst>
                <a:ext uri="{FF2B5EF4-FFF2-40B4-BE49-F238E27FC236}">
                  <a16:creationId xmlns:a16="http://schemas.microsoft.com/office/drawing/2014/main" id="{D1E58C1C-20C6-F179-B52F-F7DC5589FE0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0" y="225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10" name="Oval 603">
              <a:extLst>
                <a:ext uri="{FF2B5EF4-FFF2-40B4-BE49-F238E27FC236}">
                  <a16:creationId xmlns:a16="http://schemas.microsoft.com/office/drawing/2014/main" id="{445540E7-2F40-1AA6-7213-0B0A5E7D7D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206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11" name="Oval 604">
              <a:extLst>
                <a:ext uri="{FF2B5EF4-FFF2-40B4-BE49-F238E27FC236}">
                  <a16:creationId xmlns:a16="http://schemas.microsoft.com/office/drawing/2014/main" id="{77894EF8-8716-4B1E-6EDF-AB288FA8DC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85" y="295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12" name="Oval 605">
              <a:extLst>
                <a:ext uri="{FF2B5EF4-FFF2-40B4-BE49-F238E27FC236}">
                  <a16:creationId xmlns:a16="http://schemas.microsoft.com/office/drawing/2014/main" id="{48DFBB3F-DB6A-1E25-8FC6-0D0033AB0B2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85" y="295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13" name="Oval 606">
              <a:extLst>
                <a:ext uri="{FF2B5EF4-FFF2-40B4-BE49-F238E27FC236}">
                  <a16:creationId xmlns:a16="http://schemas.microsoft.com/office/drawing/2014/main" id="{286FC1C2-64A3-3ECA-AC04-E4FAE52473B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85" y="252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14" name="Oval 607">
              <a:extLst>
                <a:ext uri="{FF2B5EF4-FFF2-40B4-BE49-F238E27FC236}">
                  <a16:creationId xmlns:a16="http://schemas.microsoft.com/office/drawing/2014/main" id="{90B251CB-260C-7449-5E32-E8B1F04B8D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85" y="290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15" name="Oval 608">
              <a:extLst>
                <a:ext uri="{FF2B5EF4-FFF2-40B4-BE49-F238E27FC236}">
                  <a16:creationId xmlns:a16="http://schemas.microsoft.com/office/drawing/2014/main" id="{21B6BEB9-D8E8-ACDB-DE91-E8CDB76765F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7" y="285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16" name="Oval 609">
              <a:extLst>
                <a:ext uri="{FF2B5EF4-FFF2-40B4-BE49-F238E27FC236}">
                  <a16:creationId xmlns:a16="http://schemas.microsoft.com/office/drawing/2014/main" id="{E167F2E0-4135-8BC5-98B4-A341F75F6C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7" y="256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617" name="AutoShape 6">
            <a:extLst>
              <a:ext uri="{FF2B5EF4-FFF2-40B4-BE49-F238E27FC236}">
                <a16:creationId xmlns:a16="http://schemas.microsoft.com/office/drawing/2014/main" id="{F1608413-521C-AB3D-C87E-1D7918272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1165" y="4495933"/>
            <a:ext cx="114300" cy="114300"/>
          </a:xfrm>
          <a:prstGeom prst="star4">
            <a:avLst>
              <a:gd name="adj" fmla="val 12500"/>
            </a:avLst>
          </a:prstGeom>
          <a:solidFill>
            <a:srgbClr val="008000"/>
          </a:solidFill>
          <a:ln w="381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18" name="AutoShape 2">
            <a:extLst>
              <a:ext uri="{FF2B5EF4-FFF2-40B4-BE49-F238E27FC236}">
                <a16:creationId xmlns:a16="http://schemas.microsoft.com/office/drawing/2014/main" id="{6E053F0A-B05A-B876-302B-700113889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686" y="3286564"/>
            <a:ext cx="114300" cy="114300"/>
          </a:xfrm>
          <a:prstGeom prst="star4">
            <a:avLst>
              <a:gd name="adj" fmla="val 12500"/>
            </a:avLst>
          </a:prstGeom>
          <a:solidFill>
            <a:srgbClr val="008000"/>
          </a:solidFill>
          <a:ln w="381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19" name="AutoShape 3">
            <a:extLst>
              <a:ext uri="{FF2B5EF4-FFF2-40B4-BE49-F238E27FC236}">
                <a16:creationId xmlns:a16="http://schemas.microsoft.com/office/drawing/2014/main" id="{81E39448-DD66-4E1F-89F1-8CEA5D71A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655" y="2790939"/>
            <a:ext cx="114300" cy="114300"/>
          </a:xfrm>
          <a:prstGeom prst="star4">
            <a:avLst>
              <a:gd name="adj" fmla="val 12500"/>
            </a:avLst>
          </a:prstGeom>
          <a:solidFill>
            <a:srgbClr val="008000"/>
          </a:solidFill>
          <a:ln w="381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20" name="AutoShape 4">
            <a:extLst>
              <a:ext uri="{FF2B5EF4-FFF2-40B4-BE49-F238E27FC236}">
                <a16:creationId xmlns:a16="http://schemas.microsoft.com/office/drawing/2014/main" id="{BF8E2DD3-47D3-D847-199E-3347016BC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0086" y="3686614"/>
            <a:ext cx="114300" cy="114300"/>
          </a:xfrm>
          <a:prstGeom prst="star4">
            <a:avLst>
              <a:gd name="adj" fmla="val 12500"/>
            </a:avLst>
          </a:prstGeom>
          <a:solidFill>
            <a:srgbClr val="008000"/>
          </a:solidFill>
          <a:ln w="381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21" name="AutoShape 5">
            <a:extLst>
              <a:ext uri="{FF2B5EF4-FFF2-40B4-BE49-F238E27FC236}">
                <a16:creationId xmlns:a16="http://schemas.microsoft.com/office/drawing/2014/main" id="{8B14904B-147E-10E6-8C97-536CA61F9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8586" y="3629464"/>
            <a:ext cx="114300" cy="114300"/>
          </a:xfrm>
          <a:prstGeom prst="star4">
            <a:avLst>
              <a:gd name="adj" fmla="val 12500"/>
            </a:avLst>
          </a:prstGeom>
          <a:solidFill>
            <a:srgbClr val="008000"/>
          </a:solidFill>
          <a:ln w="381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22" name="AutoShape 7">
            <a:extLst>
              <a:ext uri="{FF2B5EF4-FFF2-40B4-BE49-F238E27FC236}">
                <a16:creationId xmlns:a16="http://schemas.microsoft.com/office/drawing/2014/main" id="{E2F11F25-90B9-EF0E-B2C3-F566950F1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186" y="3858064"/>
            <a:ext cx="114300" cy="114300"/>
          </a:xfrm>
          <a:prstGeom prst="star4">
            <a:avLst>
              <a:gd name="adj" fmla="val 12500"/>
            </a:avLst>
          </a:prstGeom>
          <a:solidFill>
            <a:srgbClr val="008000"/>
          </a:solidFill>
          <a:ln w="381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23" name="AutoShape 8">
            <a:extLst>
              <a:ext uri="{FF2B5EF4-FFF2-40B4-BE49-F238E27FC236}">
                <a16:creationId xmlns:a16="http://schemas.microsoft.com/office/drawing/2014/main" id="{4CF0F668-E931-08D1-5737-F7ECD66FD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802" y="2573379"/>
            <a:ext cx="114300" cy="114300"/>
          </a:xfrm>
          <a:prstGeom prst="star4">
            <a:avLst>
              <a:gd name="adj" fmla="val 12500"/>
            </a:avLst>
          </a:prstGeom>
          <a:solidFill>
            <a:srgbClr val="008000"/>
          </a:solidFill>
          <a:ln w="381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24" name="AutoShape 10">
            <a:extLst>
              <a:ext uri="{FF2B5EF4-FFF2-40B4-BE49-F238E27FC236}">
                <a16:creationId xmlns:a16="http://schemas.microsoft.com/office/drawing/2014/main" id="{0130881A-5AE0-F3D7-93C3-D8FFAE1C4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952" y="3259179"/>
            <a:ext cx="114300" cy="114300"/>
          </a:xfrm>
          <a:prstGeom prst="star4">
            <a:avLst>
              <a:gd name="adj" fmla="val 12500"/>
            </a:avLst>
          </a:prstGeom>
          <a:solidFill>
            <a:srgbClr val="008000"/>
          </a:solidFill>
          <a:ln w="381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25" name="AutoShape 9">
            <a:extLst>
              <a:ext uri="{FF2B5EF4-FFF2-40B4-BE49-F238E27FC236}">
                <a16:creationId xmlns:a16="http://schemas.microsoft.com/office/drawing/2014/main" id="{FC0EB782-7671-449C-DB4B-7A3050F27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469" y="3906412"/>
            <a:ext cx="114300" cy="114300"/>
          </a:xfrm>
          <a:prstGeom prst="star4">
            <a:avLst>
              <a:gd name="adj" fmla="val 12500"/>
            </a:avLst>
          </a:prstGeom>
          <a:solidFill>
            <a:srgbClr val="008000"/>
          </a:solidFill>
          <a:ln w="381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26" name="AutoShape 11">
            <a:extLst>
              <a:ext uri="{FF2B5EF4-FFF2-40B4-BE49-F238E27FC236}">
                <a16:creationId xmlns:a16="http://schemas.microsoft.com/office/drawing/2014/main" id="{1A3C0365-F207-EEC8-E4A6-E88DCE3F0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094" y="4479841"/>
            <a:ext cx="114300" cy="114300"/>
          </a:xfrm>
          <a:prstGeom prst="star4">
            <a:avLst>
              <a:gd name="adj" fmla="val 12500"/>
            </a:avLst>
          </a:prstGeom>
          <a:solidFill>
            <a:srgbClr val="008000"/>
          </a:solidFill>
          <a:ln w="381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27" name="AutoShape 12">
            <a:extLst>
              <a:ext uri="{FF2B5EF4-FFF2-40B4-BE49-F238E27FC236}">
                <a16:creationId xmlns:a16="http://schemas.microsoft.com/office/drawing/2014/main" id="{12F740B7-F838-27F2-13CE-CD7C25214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345" y="5151946"/>
            <a:ext cx="114300" cy="114300"/>
          </a:xfrm>
          <a:prstGeom prst="star4">
            <a:avLst>
              <a:gd name="adj" fmla="val 12500"/>
            </a:avLst>
          </a:prstGeom>
          <a:solidFill>
            <a:srgbClr val="008000"/>
          </a:solidFill>
          <a:ln w="38100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28" name="Text Box 321">
            <a:extLst>
              <a:ext uri="{FF2B5EF4-FFF2-40B4-BE49-F238E27FC236}">
                <a16:creationId xmlns:a16="http://schemas.microsoft.com/office/drawing/2014/main" id="{C43E7B1F-7CB4-35A3-E3DB-EC37B401D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2812" y="2643449"/>
            <a:ext cx="196098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0070C0"/>
                </a:solidFill>
              </a:rPr>
              <a:t>Sample 2</a:t>
            </a:r>
          </a:p>
        </p:txBody>
      </p: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46CDA459-54FC-3C1D-591A-5FB943913EB2}"/>
              </a:ext>
            </a:extLst>
          </p:cNvPr>
          <p:cNvGrpSpPr/>
          <p:nvPr/>
        </p:nvGrpSpPr>
        <p:grpSpPr>
          <a:xfrm>
            <a:off x="5285402" y="2726324"/>
            <a:ext cx="4258865" cy="2492079"/>
            <a:chOff x="3617914" y="2087429"/>
            <a:chExt cx="5678486" cy="3322772"/>
          </a:xfrm>
        </p:grpSpPr>
        <p:sp>
          <p:nvSpPr>
            <p:cNvPr id="630" name="Oval 24">
              <a:extLst>
                <a:ext uri="{FF2B5EF4-FFF2-40B4-BE49-F238E27FC236}">
                  <a16:creationId xmlns:a16="http://schemas.microsoft.com/office/drawing/2014/main" id="{00C3FE2E-7D54-6DBD-FE97-0702DAC5B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1000" y="2209800"/>
              <a:ext cx="1295400" cy="2362200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31" name="AutoShape 13">
              <a:extLst>
                <a:ext uri="{FF2B5EF4-FFF2-40B4-BE49-F238E27FC236}">
                  <a16:creationId xmlns:a16="http://schemas.microsoft.com/office/drawing/2014/main" id="{B279E453-6026-37B3-42A5-2307480BB24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440738" y="3049588"/>
              <a:ext cx="146050" cy="146050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0070C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32" name="AutoShape 14">
              <a:extLst>
                <a:ext uri="{FF2B5EF4-FFF2-40B4-BE49-F238E27FC236}">
                  <a16:creationId xmlns:a16="http://schemas.microsoft.com/office/drawing/2014/main" id="{DA00C9E9-D04C-6CA3-9D4A-A53A8536D6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497888" y="2554288"/>
              <a:ext cx="146050" cy="146050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0070C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33" name="AutoShape 15">
              <a:extLst>
                <a:ext uri="{FF2B5EF4-FFF2-40B4-BE49-F238E27FC236}">
                  <a16:creationId xmlns:a16="http://schemas.microsoft.com/office/drawing/2014/main" id="{946A097D-DAFC-4318-EE06-79A6B9C492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050338" y="3317875"/>
              <a:ext cx="146050" cy="146050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0070C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34" name="AutoShape 16">
              <a:extLst>
                <a:ext uri="{FF2B5EF4-FFF2-40B4-BE49-F238E27FC236}">
                  <a16:creationId xmlns:a16="http://schemas.microsoft.com/office/drawing/2014/main" id="{19E8B14C-BBA1-E0E4-836D-D40A99E898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69338" y="3279775"/>
              <a:ext cx="146050" cy="146050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0070C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35" name="AutoShape 17">
              <a:extLst>
                <a:ext uri="{FF2B5EF4-FFF2-40B4-BE49-F238E27FC236}">
                  <a16:creationId xmlns:a16="http://schemas.microsoft.com/office/drawing/2014/main" id="{CB28679C-2CED-12C4-BA9A-C8A3B8CEE2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859838" y="3757613"/>
              <a:ext cx="146050" cy="146050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0070C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36" name="AutoShape 18">
              <a:extLst>
                <a:ext uri="{FF2B5EF4-FFF2-40B4-BE49-F238E27FC236}">
                  <a16:creationId xmlns:a16="http://schemas.microsoft.com/office/drawing/2014/main" id="{83D2D10F-D623-E769-8F62-C9D4D59E4E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821738" y="3432175"/>
              <a:ext cx="146050" cy="146050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0070C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37" name="AutoShape 19">
              <a:extLst>
                <a:ext uri="{FF2B5EF4-FFF2-40B4-BE49-F238E27FC236}">
                  <a16:creationId xmlns:a16="http://schemas.microsoft.com/office/drawing/2014/main" id="{855DEE63-0A6D-35F8-300E-5B65487163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802688" y="2574925"/>
              <a:ext cx="146050" cy="146050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0070C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38" name="AutoShape 20">
              <a:extLst>
                <a:ext uri="{FF2B5EF4-FFF2-40B4-BE49-F238E27FC236}">
                  <a16:creationId xmlns:a16="http://schemas.microsoft.com/office/drawing/2014/main" id="{CD18722D-D068-3A52-1EA3-75FDC18E50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383588" y="3471863"/>
              <a:ext cx="146050" cy="146050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0070C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39" name="AutoShape 22">
              <a:extLst>
                <a:ext uri="{FF2B5EF4-FFF2-40B4-BE49-F238E27FC236}">
                  <a16:creationId xmlns:a16="http://schemas.microsoft.com/office/drawing/2014/main" id="{E58A0203-F746-51E4-1922-3A2E10D9AF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593138" y="3823873"/>
              <a:ext cx="146050" cy="146050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0070C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40" name="AutoShape 21">
              <a:extLst>
                <a:ext uri="{FF2B5EF4-FFF2-40B4-BE49-F238E27FC236}">
                  <a16:creationId xmlns:a16="http://schemas.microsoft.com/office/drawing/2014/main" id="{9AFFD3FA-AD41-3B85-95E8-41DCF8C5100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840788" y="3032125"/>
              <a:ext cx="146050" cy="146050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0070C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41" name="AutoShape 23">
              <a:extLst>
                <a:ext uri="{FF2B5EF4-FFF2-40B4-BE49-F238E27FC236}">
                  <a16:creationId xmlns:a16="http://schemas.microsoft.com/office/drawing/2014/main" id="{CD1E672B-2B5E-3F60-29C5-C450DBD404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414652" y="4257405"/>
              <a:ext cx="90686" cy="90686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0070C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42" name="Line 25">
              <a:extLst>
                <a:ext uri="{FF2B5EF4-FFF2-40B4-BE49-F238E27FC236}">
                  <a16:creationId xmlns:a16="http://schemas.microsoft.com/office/drawing/2014/main" id="{B7F7BF94-EE64-CE1D-CB0F-EC441B0A14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1088" y="4303714"/>
              <a:ext cx="4819650" cy="1106487"/>
            </a:xfrm>
            <a:prstGeom prst="line">
              <a:avLst/>
            </a:prstGeom>
            <a:noFill/>
            <a:ln w="28575" cap="rnd">
              <a:solidFill>
                <a:srgbClr val="0070C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43" name="Line 26">
              <a:extLst>
                <a:ext uri="{FF2B5EF4-FFF2-40B4-BE49-F238E27FC236}">
                  <a16:creationId xmlns:a16="http://schemas.microsoft.com/office/drawing/2014/main" id="{B65032AD-D6B1-6265-5D6F-3EAF813098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8600" y="3903664"/>
              <a:ext cx="4630738" cy="744537"/>
            </a:xfrm>
            <a:prstGeom prst="line">
              <a:avLst/>
            </a:prstGeom>
            <a:noFill/>
            <a:ln w="28575" cap="rnd">
              <a:solidFill>
                <a:srgbClr val="0070C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44" name="Line 27">
              <a:extLst>
                <a:ext uri="{FF2B5EF4-FFF2-40B4-BE49-F238E27FC236}">
                  <a16:creationId xmlns:a16="http://schemas.microsoft.com/office/drawing/2014/main" id="{9E3CF9E2-FF12-A1F8-6B28-BFDCDC0F7E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2000" y="3833814"/>
              <a:ext cx="4376738" cy="661987"/>
            </a:xfrm>
            <a:prstGeom prst="line">
              <a:avLst/>
            </a:prstGeom>
            <a:noFill/>
            <a:ln w="28575" cap="rnd">
              <a:solidFill>
                <a:srgbClr val="0070C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45" name="Line 28">
              <a:extLst>
                <a:ext uri="{FF2B5EF4-FFF2-40B4-BE49-F238E27FC236}">
                  <a16:creationId xmlns:a16="http://schemas.microsoft.com/office/drawing/2014/main" id="{4F29355B-6404-2874-A00C-BCE6F3FB5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7914" y="3544889"/>
              <a:ext cx="4822825" cy="377825"/>
            </a:xfrm>
            <a:prstGeom prst="line">
              <a:avLst/>
            </a:prstGeom>
            <a:noFill/>
            <a:ln w="28575" cap="rnd">
              <a:solidFill>
                <a:srgbClr val="0070C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46" name="Line 29">
              <a:extLst>
                <a:ext uri="{FF2B5EF4-FFF2-40B4-BE49-F238E27FC236}">
                  <a16:creationId xmlns:a16="http://schemas.microsoft.com/office/drawing/2014/main" id="{36083112-DA61-B614-1BE6-E23334543E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800" y="3505201"/>
              <a:ext cx="4364038" cy="328613"/>
            </a:xfrm>
            <a:prstGeom prst="line">
              <a:avLst/>
            </a:prstGeom>
            <a:noFill/>
            <a:ln w="28575" cap="rnd">
              <a:solidFill>
                <a:srgbClr val="0070C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47" name="Line 30">
              <a:extLst>
                <a:ext uri="{FF2B5EF4-FFF2-40B4-BE49-F238E27FC236}">
                  <a16:creationId xmlns:a16="http://schemas.microsoft.com/office/drawing/2014/main" id="{347ED815-0A78-7B73-CDE4-6AE76CF4BF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3000" y="3392489"/>
              <a:ext cx="4243388" cy="225425"/>
            </a:xfrm>
            <a:prstGeom prst="line">
              <a:avLst/>
            </a:prstGeom>
            <a:noFill/>
            <a:ln w="28575" cap="rnd">
              <a:solidFill>
                <a:srgbClr val="0070C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48" name="Line 31">
              <a:extLst>
                <a:ext uri="{FF2B5EF4-FFF2-40B4-BE49-F238E27FC236}">
                  <a16:creationId xmlns:a16="http://schemas.microsoft.com/office/drawing/2014/main" id="{BA2043F8-D2C9-1C71-4946-54D81A70DD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3352800"/>
              <a:ext cx="4548188" cy="192088"/>
            </a:xfrm>
            <a:prstGeom prst="line">
              <a:avLst/>
            </a:prstGeom>
            <a:noFill/>
            <a:ln w="28575" cap="rnd">
              <a:solidFill>
                <a:srgbClr val="0070C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49" name="Line 32">
              <a:extLst>
                <a:ext uri="{FF2B5EF4-FFF2-40B4-BE49-F238E27FC236}">
                  <a16:creationId xmlns:a16="http://schemas.microsoft.com/office/drawing/2014/main" id="{39356943-B09F-F0D0-E147-0E6E11A0A7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084514"/>
              <a:ext cx="4794250" cy="39687"/>
            </a:xfrm>
            <a:prstGeom prst="line">
              <a:avLst/>
            </a:prstGeom>
            <a:noFill/>
            <a:ln w="28575" cap="rnd">
              <a:solidFill>
                <a:srgbClr val="0070C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50" name="Line 33">
              <a:extLst>
                <a:ext uri="{FF2B5EF4-FFF2-40B4-BE49-F238E27FC236}">
                  <a16:creationId xmlns:a16="http://schemas.microsoft.com/office/drawing/2014/main" id="{B39728BA-4DCA-7CD7-E8F3-1052CAD2ED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2314" y="3032126"/>
              <a:ext cx="4416425" cy="92075"/>
            </a:xfrm>
            <a:prstGeom prst="line">
              <a:avLst/>
            </a:prstGeom>
            <a:noFill/>
            <a:ln w="28575" cap="rnd">
              <a:solidFill>
                <a:srgbClr val="0070C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51" name="Line 34">
              <a:extLst>
                <a:ext uri="{FF2B5EF4-FFF2-40B4-BE49-F238E27FC236}">
                  <a16:creationId xmlns:a16="http://schemas.microsoft.com/office/drawing/2014/main" id="{1EBFBFCF-A9A7-3CB4-5074-FD57C36DA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9688" y="2087429"/>
              <a:ext cx="4737100" cy="536575"/>
            </a:xfrm>
            <a:prstGeom prst="line">
              <a:avLst/>
            </a:prstGeom>
            <a:noFill/>
            <a:ln w="28575" cap="rnd">
              <a:solidFill>
                <a:srgbClr val="0070C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52" name="Line 35">
              <a:extLst>
                <a:ext uri="{FF2B5EF4-FFF2-40B4-BE49-F238E27FC236}">
                  <a16:creationId xmlns:a16="http://schemas.microsoft.com/office/drawing/2014/main" id="{425A8530-A9F1-E18A-B0EF-9972EC64A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6114" y="2234701"/>
              <a:ext cx="4403725" cy="331199"/>
            </a:xfrm>
            <a:prstGeom prst="line">
              <a:avLst/>
            </a:prstGeom>
            <a:noFill/>
            <a:ln w="28575" cap="rnd">
              <a:solidFill>
                <a:srgbClr val="0070C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4" name="Text Box 324">
                <a:extLst>
                  <a:ext uri="{FF2B5EF4-FFF2-40B4-BE49-F238E27FC236}">
                    <a16:creationId xmlns:a16="http://schemas.microsoft.com/office/drawing/2014/main" id="{F90F84B3-DA1A-2ED8-77CD-3D5465F714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25334" y="4986129"/>
                <a:ext cx="3928466" cy="1180122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200" dirty="0"/>
                  <a:t>Calculate</a:t>
                </a:r>
                <a:r>
                  <a:rPr lang="en-US" sz="2200" dirty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>
                    <a:solidFill>
                      <a:srgbClr val="0070C0"/>
                    </a:solidFill>
                  </a:rPr>
                  <a:t>mean of Sample 2</a:t>
                </a:r>
              </a:p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60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</m:acc>
                      <m:r>
                        <a:rPr lang="en-US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+…+ 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6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54" name="Text Box 324">
                <a:extLst>
                  <a:ext uri="{FF2B5EF4-FFF2-40B4-BE49-F238E27FC236}">
                    <a16:creationId xmlns:a16="http://schemas.microsoft.com/office/drawing/2014/main" id="{F90F84B3-DA1A-2ED8-77CD-3D5465F71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25334" y="4986129"/>
                <a:ext cx="3928466" cy="1180122"/>
              </a:xfrm>
              <a:prstGeom prst="rect">
                <a:avLst/>
              </a:prstGeom>
              <a:blipFill>
                <a:blip r:embed="rId5"/>
                <a:stretch>
                  <a:fillRect l="-1923" t="-3158"/>
                </a:stretch>
              </a:blipFill>
              <a:ln w="19050">
                <a:solidFill>
                  <a:srgbClr val="0070C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2290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BFDC0-9F48-0FB4-AD1E-F212DEA1E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8B1D9C6-D98E-3E44-110D-EFB80F17E15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Sampling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37D8F062-F8A9-AE09-75FE-4202AD7570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891153"/>
                <a:ext cx="10515600" cy="74391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i="1" dirty="0">
                    <a:solidFill>
                      <a:schemeClr val="bg1">
                        <a:lumMod val="50000"/>
                      </a:schemeClr>
                    </a:solidFill>
                  </a:rPr>
                  <a:t>How to guess the population 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b="0" i="1">
                            <a:latin typeface="Cambria Math"/>
                            <a:ea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en-US" sz="2400" dirty="0"/>
                  <a:t> </a:t>
                </a:r>
                <a:endParaRPr lang="en-US" sz="24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37D8F062-F8A9-AE09-75FE-4202AD757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891153"/>
                <a:ext cx="10515600" cy="743918"/>
              </a:xfrm>
              <a:prstGeom prst="rect">
                <a:avLst/>
              </a:prstGeom>
              <a:blipFill>
                <a:blip r:embed="rId3"/>
                <a:stretch>
                  <a:fillRect l="-965" t="-1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6">
            <a:extLst>
              <a:ext uri="{FF2B5EF4-FFF2-40B4-BE49-F238E27FC236}">
                <a16:creationId xmlns:a16="http://schemas.microsoft.com/office/drawing/2014/main" id="{3E099108-3828-926D-78CB-2DEE3FCFE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4186" y="2161098"/>
            <a:ext cx="2057400" cy="34861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325">
                <a:extLst>
                  <a:ext uri="{FF2B5EF4-FFF2-40B4-BE49-F238E27FC236}">
                    <a16:creationId xmlns:a16="http://schemas.microsoft.com/office/drawing/2014/main" id="{28394730-2154-231C-E5BF-CE47F3F0C8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2764" y="4057453"/>
                <a:ext cx="46788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325">
                <a:extLst>
                  <a:ext uri="{FF2B5EF4-FFF2-40B4-BE49-F238E27FC236}">
                    <a16:creationId xmlns:a16="http://schemas.microsoft.com/office/drawing/2014/main" id="{28394730-2154-231C-E5BF-CE47F3F0C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62764" y="4057453"/>
                <a:ext cx="46788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321">
            <a:extLst>
              <a:ext uri="{FF2B5EF4-FFF2-40B4-BE49-F238E27FC236}">
                <a16:creationId xmlns:a16="http://schemas.microsoft.com/office/drawing/2014/main" id="{E64336D7-7EE8-7D30-B17A-E9D8C8364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127" y="2267092"/>
            <a:ext cx="196098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Population</a:t>
            </a:r>
          </a:p>
        </p:txBody>
      </p:sp>
      <p:grpSp>
        <p:nvGrpSpPr>
          <p:cNvPr id="9" name="Group 326">
            <a:extLst>
              <a:ext uri="{FF2B5EF4-FFF2-40B4-BE49-F238E27FC236}">
                <a16:creationId xmlns:a16="http://schemas.microsoft.com/office/drawing/2014/main" id="{1303606A-E853-A54C-64E7-CC5FE64AF6A2}"/>
              </a:ext>
            </a:extLst>
          </p:cNvPr>
          <p:cNvGrpSpPr>
            <a:grpSpLocks/>
          </p:cNvGrpSpPr>
          <p:nvPr/>
        </p:nvGrpSpPr>
        <p:grpSpPr bwMode="auto">
          <a:xfrm>
            <a:off x="4759937" y="2389698"/>
            <a:ext cx="1627585" cy="3086100"/>
            <a:chOff x="1008" y="1008"/>
            <a:chExt cx="1367" cy="2592"/>
          </a:xfrm>
        </p:grpSpPr>
        <p:sp>
          <p:nvSpPr>
            <p:cNvPr id="11" name="Oval 327">
              <a:extLst>
                <a:ext uri="{FF2B5EF4-FFF2-40B4-BE49-F238E27FC236}">
                  <a16:creationId xmlns:a16="http://schemas.microsoft.com/office/drawing/2014/main" id="{44474694-FB2F-AFA2-494C-74AC5900D2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0" y="230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" name="Oval 328">
              <a:extLst>
                <a:ext uri="{FF2B5EF4-FFF2-40B4-BE49-F238E27FC236}">
                  <a16:creationId xmlns:a16="http://schemas.microsoft.com/office/drawing/2014/main" id="{5D793215-8E9C-F19C-4FA8-5A36CB76AA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259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" name="Oval 329">
              <a:extLst>
                <a:ext uri="{FF2B5EF4-FFF2-40B4-BE49-F238E27FC236}">
                  <a16:creationId xmlns:a16="http://schemas.microsoft.com/office/drawing/2014/main" id="{058FEA1E-4428-61CE-D943-D45D5A0DFB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254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" name="Oval 330">
              <a:extLst>
                <a:ext uri="{FF2B5EF4-FFF2-40B4-BE49-F238E27FC236}">
                  <a16:creationId xmlns:a16="http://schemas.microsoft.com/office/drawing/2014/main" id="{02BDD725-D431-07C7-BAFF-07049A19D7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2" y="264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" name="Oval 331">
              <a:extLst>
                <a:ext uri="{FF2B5EF4-FFF2-40B4-BE49-F238E27FC236}">
                  <a16:creationId xmlns:a16="http://schemas.microsoft.com/office/drawing/2014/main" id="{05A203AD-0554-D911-B203-FC426635D7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278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" name="Oval 332">
              <a:extLst>
                <a:ext uri="{FF2B5EF4-FFF2-40B4-BE49-F238E27FC236}">
                  <a16:creationId xmlns:a16="http://schemas.microsoft.com/office/drawing/2014/main" id="{56708A8D-E1E6-C017-3A27-32C4C499B2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32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" name="Oval 333">
              <a:extLst>
                <a:ext uri="{FF2B5EF4-FFF2-40B4-BE49-F238E27FC236}">
                  <a16:creationId xmlns:a16="http://schemas.microsoft.com/office/drawing/2014/main" id="{345B4B17-6C80-96F0-AFA5-95D34D664D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16" y="297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" name="Oval 334">
              <a:extLst>
                <a:ext uri="{FF2B5EF4-FFF2-40B4-BE49-F238E27FC236}">
                  <a16:creationId xmlns:a16="http://schemas.microsoft.com/office/drawing/2014/main" id="{4BB7C36B-3A50-70DF-DFD5-0B0A95ED8DB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0" y="249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" name="Oval 335">
              <a:extLst>
                <a:ext uri="{FF2B5EF4-FFF2-40B4-BE49-F238E27FC236}">
                  <a16:creationId xmlns:a16="http://schemas.microsoft.com/office/drawing/2014/main" id="{3F0B9F85-1376-F5AD-3B1C-0DD872F293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331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" name="Oval 336">
              <a:extLst>
                <a:ext uri="{FF2B5EF4-FFF2-40B4-BE49-F238E27FC236}">
                  <a16:creationId xmlns:a16="http://schemas.microsoft.com/office/drawing/2014/main" id="{BC9AB2D9-9540-383A-D007-D3D0E71041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84" y="148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" name="Oval 337">
              <a:extLst>
                <a:ext uri="{FF2B5EF4-FFF2-40B4-BE49-F238E27FC236}">
                  <a16:creationId xmlns:a16="http://schemas.microsoft.com/office/drawing/2014/main" id="{5618495B-0133-4B51-1604-64FAFC10715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168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" name="Oval 338">
              <a:extLst>
                <a:ext uri="{FF2B5EF4-FFF2-40B4-BE49-F238E27FC236}">
                  <a16:creationId xmlns:a16="http://schemas.microsoft.com/office/drawing/2014/main" id="{B78FD521-5EC9-D6F8-2DC6-6DDE99B711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80" y="192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" name="Oval 339">
              <a:extLst>
                <a:ext uri="{FF2B5EF4-FFF2-40B4-BE49-F238E27FC236}">
                  <a16:creationId xmlns:a16="http://schemas.microsoft.com/office/drawing/2014/main" id="{B4B1ABAE-71DE-F48E-4A2A-CB2313FFAD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96" y="211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" name="Oval 340">
              <a:extLst>
                <a:ext uri="{FF2B5EF4-FFF2-40B4-BE49-F238E27FC236}">
                  <a16:creationId xmlns:a16="http://schemas.microsoft.com/office/drawing/2014/main" id="{581580AB-4FAD-0774-24F5-867BF21179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240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" name="Oval 341">
              <a:extLst>
                <a:ext uri="{FF2B5EF4-FFF2-40B4-BE49-F238E27FC236}">
                  <a16:creationId xmlns:a16="http://schemas.microsoft.com/office/drawing/2014/main" id="{06CCBBB2-7939-D4C1-C1FC-226DFB3E8D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235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" name="Oval 342">
              <a:extLst>
                <a:ext uri="{FF2B5EF4-FFF2-40B4-BE49-F238E27FC236}">
                  <a16:creationId xmlns:a16="http://schemas.microsoft.com/office/drawing/2014/main" id="{36761EED-7F9E-3766-E263-9E9B39A117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" y="254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8" name="Oval 343">
              <a:extLst>
                <a:ext uri="{FF2B5EF4-FFF2-40B4-BE49-F238E27FC236}">
                  <a16:creationId xmlns:a16="http://schemas.microsoft.com/office/drawing/2014/main" id="{651EFA66-4D0E-27A3-5BFE-C2CD52605B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80" y="249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9" name="Oval 344">
              <a:extLst>
                <a:ext uri="{FF2B5EF4-FFF2-40B4-BE49-F238E27FC236}">
                  <a16:creationId xmlns:a16="http://schemas.microsoft.com/office/drawing/2014/main" id="{80D60A97-80ED-BB85-C49B-BEBAAFBA242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84" y="302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0" name="Oval 345">
              <a:extLst>
                <a:ext uri="{FF2B5EF4-FFF2-40B4-BE49-F238E27FC236}">
                  <a16:creationId xmlns:a16="http://schemas.microsoft.com/office/drawing/2014/main" id="{55861204-1DC7-E1C6-2BB0-75D6B54362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72" y="278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1" name="Oval 346">
              <a:extLst>
                <a:ext uri="{FF2B5EF4-FFF2-40B4-BE49-F238E27FC236}">
                  <a16:creationId xmlns:a16="http://schemas.microsoft.com/office/drawing/2014/main" id="{03677FDF-6C98-F93D-F3CB-F995208907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16" y="230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2" name="Oval 347">
              <a:extLst>
                <a:ext uri="{FF2B5EF4-FFF2-40B4-BE49-F238E27FC236}">
                  <a16:creationId xmlns:a16="http://schemas.microsoft.com/office/drawing/2014/main" id="{5FAA6F60-9BA2-D627-832C-5124E1374D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312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3" name="Oval 348">
              <a:extLst>
                <a:ext uri="{FF2B5EF4-FFF2-40B4-BE49-F238E27FC236}">
                  <a16:creationId xmlns:a16="http://schemas.microsoft.com/office/drawing/2014/main" id="{6AE0888B-0776-E256-4605-F3C127E467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0" y="129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" name="Oval 349">
              <a:extLst>
                <a:ext uri="{FF2B5EF4-FFF2-40B4-BE49-F238E27FC236}">
                  <a16:creationId xmlns:a16="http://schemas.microsoft.com/office/drawing/2014/main" id="{8A94D13B-E990-5CB8-CD53-2B420FCCF35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148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" name="Oval 350">
              <a:extLst>
                <a:ext uri="{FF2B5EF4-FFF2-40B4-BE49-F238E27FC236}">
                  <a16:creationId xmlns:a16="http://schemas.microsoft.com/office/drawing/2014/main" id="{51128769-DA85-F1E8-7BB8-017A0078AA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172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" name="Oval 351">
              <a:extLst>
                <a:ext uri="{FF2B5EF4-FFF2-40B4-BE49-F238E27FC236}">
                  <a16:creationId xmlns:a16="http://schemas.microsoft.com/office/drawing/2014/main" id="{D93EFEDB-34CF-B7D8-F062-D3F7200C58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7" name="Oval 352">
              <a:extLst>
                <a:ext uri="{FF2B5EF4-FFF2-40B4-BE49-F238E27FC236}">
                  <a16:creationId xmlns:a16="http://schemas.microsoft.com/office/drawing/2014/main" id="{C9DB073F-A432-15F4-6403-52CDC803C8A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230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8" name="Oval 353">
              <a:extLst>
                <a:ext uri="{FF2B5EF4-FFF2-40B4-BE49-F238E27FC236}">
                  <a16:creationId xmlns:a16="http://schemas.microsoft.com/office/drawing/2014/main" id="{C9026A54-17B0-812F-286A-DF86BF82D5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225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9" name="Oval 354">
              <a:extLst>
                <a:ext uri="{FF2B5EF4-FFF2-40B4-BE49-F238E27FC236}">
                  <a16:creationId xmlns:a16="http://schemas.microsoft.com/office/drawing/2014/main" id="{0605DC21-7650-5EAC-B5BC-CF02E04B4F3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48" y="235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0" name="Oval 355">
              <a:extLst>
                <a:ext uri="{FF2B5EF4-FFF2-40B4-BE49-F238E27FC236}">
                  <a16:creationId xmlns:a16="http://schemas.microsoft.com/office/drawing/2014/main" id="{87FC3350-8811-334C-77D0-1DB4CEB0689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249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1" name="Oval 356">
              <a:extLst>
                <a:ext uri="{FF2B5EF4-FFF2-40B4-BE49-F238E27FC236}">
                  <a16:creationId xmlns:a16="http://schemas.microsoft.com/office/drawing/2014/main" id="{89F4CA34-B584-22F9-161A-98044CBAB9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292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2" name="Oval 357">
              <a:extLst>
                <a:ext uri="{FF2B5EF4-FFF2-40B4-BE49-F238E27FC236}">
                  <a16:creationId xmlns:a16="http://schemas.microsoft.com/office/drawing/2014/main" id="{EDA418B4-60EF-152B-3DF3-89385D791AF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268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3" name="Oval 358">
              <a:extLst>
                <a:ext uri="{FF2B5EF4-FFF2-40B4-BE49-F238E27FC236}">
                  <a16:creationId xmlns:a16="http://schemas.microsoft.com/office/drawing/2014/main" id="{9262DEF5-DBBE-82D6-3888-E3DDF6098C4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56" y="220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4" name="Oval 359">
              <a:extLst>
                <a:ext uri="{FF2B5EF4-FFF2-40B4-BE49-F238E27FC236}">
                  <a16:creationId xmlns:a16="http://schemas.microsoft.com/office/drawing/2014/main" id="{0515F7B3-82BD-93A4-70D8-E8F7D3349B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302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5" name="Oval 360">
              <a:extLst>
                <a:ext uri="{FF2B5EF4-FFF2-40B4-BE49-F238E27FC236}">
                  <a16:creationId xmlns:a16="http://schemas.microsoft.com/office/drawing/2014/main" id="{FE6C26C3-F035-D46E-DC85-B33F6B46A2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80" y="120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6" name="Oval 361">
              <a:extLst>
                <a:ext uri="{FF2B5EF4-FFF2-40B4-BE49-F238E27FC236}">
                  <a16:creationId xmlns:a16="http://schemas.microsoft.com/office/drawing/2014/main" id="{832443AF-6224-C3A5-DAEE-384A9C58AA3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139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7" name="Oval 362">
              <a:extLst>
                <a:ext uri="{FF2B5EF4-FFF2-40B4-BE49-F238E27FC236}">
                  <a16:creationId xmlns:a16="http://schemas.microsoft.com/office/drawing/2014/main" id="{4C480574-8D92-EAA8-980A-FE15DD5936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6" y="163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" name="Oval 363">
              <a:extLst>
                <a:ext uri="{FF2B5EF4-FFF2-40B4-BE49-F238E27FC236}">
                  <a16:creationId xmlns:a16="http://schemas.microsoft.com/office/drawing/2014/main" id="{F998A4DA-C6B1-BCEE-88FF-35E9E62C9D6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192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9" name="Oval 364">
              <a:extLst>
                <a:ext uri="{FF2B5EF4-FFF2-40B4-BE49-F238E27FC236}">
                  <a16:creationId xmlns:a16="http://schemas.microsoft.com/office/drawing/2014/main" id="{51AE9063-2EE8-3E9F-ED73-2D7B853B3B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88" y="211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0" name="Oval 365">
              <a:extLst>
                <a:ext uri="{FF2B5EF4-FFF2-40B4-BE49-F238E27FC236}">
                  <a16:creationId xmlns:a16="http://schemas.microsoft.com/office/drawing/2014/main" id="{6D9F0C89-BBD0-D7DE-EC6E-7D82DAE295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206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1" name="Oval 366">
              <a:extLst>
                <a:ext uri="{FF2B5EF4-FFF2-40B4-BE49-F238E27FC236}">
                  <a16:creationId xmlns:a16="http://schemas.microsoft.com/office/drawing/2014/main" id="{685F82E3-3C43-8694-205B-192262E8EB2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4" y="216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2" name="Oval 367">
              <a:extLst>
                <a:ext uri="{FF2B5EF4-FFF2-40B4-BE49-F238E27FC236}">
                  <a16:creationId xmlns:a16="http://schemas.microsoft.com/office/drawing/2014/main" id="{C5B73420-E158-5595-5D09-E2D3709844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6" y="220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3" name="Oval 368">
              <a:extLst>
                <a:ext uri="{FF2B5EF4-FFF2-40B4-BE49-F238E27FC236}">
                  <a16:creationId xmlns:a16="http://schemas.microsoft.com/office/drawing/2014/main" id="{53D83BAC-64E7-2709-316A-EFBC990C1A5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80" y="264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4" name="Oval 369">
              <a:extLst>
                <a:ext uri="{FF2B5EF4-FFF2-40B4-BE49-F238E27FC236}">
                  <a16:creationId xmlns:a16="http://schemas.microsoft.com/office/drawing/2014/main" id="{CAB4BAA3-C676-61F8-6F0F-1EC2A15983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249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5" name="Oval 370">
              <a:extLst>
                <a:ext uri="{FF2B5EF4-FFF2-40B4-BE49-F238E27FC236}">
                  <a16:creationId xmlns:a16="http://schemas.microsoft.com/office/drawing/2014/main" id="{C29F4BA1-83E2-25B2-353A-89FA1AC357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6" name="Oval 371">
              <a:extLst>
                <a:ext uri="{FF2B5EF4-FFF2-40B4-BE49-F238E27FC236}">
                  <a16:creationId xmlns:a16="http://schemas.microsoft.com/office/drawing/2014/main" id="{1B12425D-4ECF-AB19-3A7A-CB08FCD34C4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283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7" name="Oval 372">
              <a:extLst>
                <a:ext uri="{FF2B5EF4-FFF2-40B4-BE49-F238E27FC236}">
                  <a16:creationId xmlns:a16="http://schemas.microsoft.com/office/drawing/2014/main" id="{A2941FA9-B5A1-10FD-F3BD-5A802D6992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100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8" name="Oval 373">
              <a:extLst>
                <a:ext uri="{FF2B5EF4-FFF2-40B4-BE49-F238E27FC236}">
                  <a16:creationId xmlns:a16="http://schemas.microsoft.com/office/drawing/2014/main" id="{03294CCD-0FA7-9D0C-7E9B-9F23484B8A6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120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9" name="Oval 374">
              <a:extLst>
                <a:ext uri="{FF2B5EF4-FFF2-40B4-BE49-F238E27FC236}">
                  <a16:creationId xmlns:a16="http://schemas.microsoft.com/office/drawing/2014/main" id="{9BA15063-E5D0-28BF-7920-F3DFCD942C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144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0" name="Oval 375">
              <a:extLst>
                <a:ext uri="{FF2B5EF4-FFF2-40B4-BE49-F238E27FC236}">
                  <a16:creationId xmlns:a16="http://schemas.microsoft.com/office/drawing/2014/main" id="{F35BF0EC-9CDC-AD5E-E884-83FBF5E136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240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1" name="Oval 376">
              <a:extLst>
                <a:ext uri="{FF2B5EF4-FFF2-40B4-BE49-F238E27FC236}">
                  <a16:creationId xmlns:a16="http://schemas.microsoft.com/office/drawing/2014/main" id="{862FB45B-0616-E0FC-E2F7-D213A3BFC74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278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2" name="Oval 377">
              <a:extLst>
                <a:ext uri="{FF2B5EF4-FFF2-40B4-BE49-F238E27FC236}">
                  <a16:creationId xmlns:a16="http://schemas.microsoft.com/office/drawing/2014/main" id="{DCF51C1B-EDD0-3F1C-1638-D4DDFF76FB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264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3" name="Oval 378">
              <a:extLst>
                <a:ext uri="{FF2B5EF4-FFF2-40B4-BE49-F238E27FC236}">
                  <a16:creationId xmlns:a16="http://schemas.microsoft.com/office/drawing/2014/main" id="{74239A63-B8CB-B0CD-ABA5-8A829E576F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48" y="283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53" name="Oval 379">
              <a:extLst>
                <a:ext uri="{FF2B5EF4-FFF2-40B4-BE49-F238E27FC236}">
                  <a16:creationId xmlns:a16="http://schemas.microsoft.com/office/drawing/2014/main" id="{EECCC843-4D73-9766-59B8-1CE7AF77C9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288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55" name="Oval 380">
              <a:extLst>
                <a:ext uri="{FF2B5EF4-FFF2-40B4-BE49-F238E27FC236}">
                  <a16:creationId xmlns:a16="http://schemas.microsoft.com/office/drawing/2014/main" id="{6BF85E45-3355-0F6D-8180-6AF8ACEE34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331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56" name="Oval 381">
              <a:extLst>
                <a:ext uri="{FF2B5EF4-FFF2-40B4-BE49-F238E27FC236}">
                  <a16:creationId xmlns:a16="http://schemas.microsoft.com/office/drawing/2014/main" id="{08D1F9B0-9C16-6BDA-74F6-B2EE812D49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307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57" name="Oval 382">
              <a:extLst>
                <a:ext uri="{FF2B5EF4-FFF2-40B4-BE49-F238E27FC236}">
                  <a16:creationId xmlns:a16="http://schemas.microsoft.com/office/drawing/2014/main" id="{52481ED6-07F4-FC07-23A4-6B5B508A3B6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56" y="259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58" name="Oval 383">
              <a:extLst>
                <a:ext uri="{FF2B5EF4-FFF2-40B4-BE49-F238E27FC236}">
                  <a16:creationId xmlns:a16="http://schemas.microsoft.com/office/drawing/2014/main" id="{9A3C6DAD-1BA3-0B43-F25E-43123F1669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340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59" name="Oval 384">
              <a:extLst>
                <a:ext uri="{FF2B5EF4-FFF2-40B4-BE49-F238E27FC236}">
                  <a16:creationId xmlns:a16="http://schemas.microsoft.com/office/drawing/2014/main" id="{B1245EA3-93C7-97D9-EC4F-FFFDAC0626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80" y="158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0" name="Oval 385">
              <a:extLst>
                <a:ext uri="{FF2B5EF4-FFF2-40B4-BE49-F238E27FC236}">
                  <a16:creationId xmlns:a16="http://schemas.microsoft.com/office/drawing/2014/main" id="{4318A3FC-E5CB-F07D-B5F6-1FAD223AAB3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177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1" name="Oval 386">
              <a:extLst>
                <a:ext uri="{FF2B5EF4-FFF2-40B4-BE49-F238E27FC236}">
                  <a16:creationId xmlns:a16="http://schemas.microsoft.com/office/drawing/2014/main" id="{976E7D19-5000-DB31-B097-9D8F164C1F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6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2" name="Oval 387">
              <a:extLst>
                <a:ext uri="{FF2B5EF4-FFF2-40B4-BE49-F238E27FC236}">
                  <a16:creationId xmlns:a16="http://schemas.microsoft.com/office/drawing/2014/main" id="{9BB375D6-21B6-B768-B6D8-C88BE620DD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240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3" name="Oval 388">
              <a:extLst>
                <a:ext uri="{FF2B5EF4-FFF2-40B4-BE49-F238E27FC236}">
                  <a16:creationId xmlns:a16="http://schemas.microsoft.com/office/drawing/2014/main" id="{32BA8DD9-F5F1-B258-E04C-8E5682D8682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6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4" name="Oval 389">
              <a:extLst>
                <a:ext uri="{FF2B5EF4-FFF2-40B4-BE49-F238E27FC236}">
                  <a16:creationId xmlns:a16="http://schemas.microsoft.com/office/drawing/2014/main" id="{00C1AF7A-0996-6A86-9F28-0AAE11BB378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220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5" name="Oval 390">
              <a:extLst>
                <a:ext uri="{FF2B5EF4-FFF2-40B4-BE49-F238E27FC236}">
                  <a16:creationId xmlns:a16="http://schemas.microsoft.com/office/drawing/2014/main" id="{26550329-C408-DB13-F461-B046D54EF8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88" y="249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6" name="Oval 391">
              <a:extLst>
                <a:ext uri="{FF2B5EF4-FFF2-40B4-BE49-F238E27FC236}">
                  <a16:creationId xmlns:a16="http://schemas.microsoft.com/office/drawing/2014/main" id="{1B28070B-0BF9-8F64-59EC-3465E243534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244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7" name="Oval 392">
              <a:extLst>
                <a:ext uri="{FF2B5EF4-FFF2-40B4-BE49-F238E27FC236}">
                  <a16:creationId xmlns:a16="http://schemas.microsoft.com/office/drawing/2014/main" id="{E7022E39-269A-81A7-FF73-25AEAC1851E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4" y="254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8" name="Oval 393">
              <a:extLst>
                <a:ext uri="{FF2B5EF4-FFF2-40B4-BE49-F238E27FC236}">
                  <a16:creationId xmlns:a16="http://schemas.microsoft.com/office/drawing/2014/main" id="{D9D2677B-011C-7819-F64F-5193BEB4A9C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6" y="259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9" name="Oval 394">
              <a:extLst>
                <a:ext uri="{FF2B5EF4-FFF2-40B4-BE49-F238E27FC236}">
                  <a16:creationId xmlns:a16="http://schemas.microsoft.com/office/drawing/2014/main" id="{7245C692-F235-A36E-6023-64870D41E7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182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70" name="Oval 395">
              <a:extLst>
                <a:ext uri="{FF2B5EF4-FFF2-40B4-BE49-F238E27FC236}">
                  <a16:creationId xmlns:a16="http://schemas.microsoft.com/office/drawing/2014/main" id="{C5E43011-05DC-DF06-6353-745B18BC43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211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71" name="Oval 396">
              <a:extLst>
                <a:ext uri="{FF2B5EF4-FFF2-40B4-BE49-F238E27FC236}">
                  <a16:creationId xmlns:a16="http://schemas.microsoft.com/office/drawing/2014/main" id="{FB6C5B55-2110-9C3F-BFFC-5B5E39D6E6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240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72" name="Oval 397">
              <a:extLst>
                <a:ext uri="{FF2B5EF4-FFF2-40B4-BE49-F238E27FC236}">
                  <a16:creationId xmlns:a16="http://schemas.microsoft.com/office/drawing/2014/main" id="{452FF0F5-C218-0B39-C5F7-32CD0F389D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244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73" name="Oval 398">
              <a:extLst>
                <a:ext uri="{FF2B5EF4-FFF2-40B4-BE49-F238E27FC236}">
                  <a16:creationId xmlns:a16="http://schemas.microsoft.com/office/drawing/2014/main" id="{B16233B7-B4D8-A771-1285-484851D19D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16" y="259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74" name="Oval 399">
              <a:extLst>
                <a:ext uri="{FF2B5EF4-FFF2-40B4-BE49-F238E27FC236}">
                  <a16:creationId xmlns:a16="http://schemas.microsoft.com/office/drawing/2014/main" id="{8D377360-89BB-015A-9E92-6404E5CC801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88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75" name="Oval 400">
              <a:extLst>
                <a:ext uri="{FF2B5EF4-FFF2-40B4-BE49-F238E27FC236}">
                  <a16:creationId xmlns:a16="http://schemas.microsoft.com/office/drawing/2014/main" id="{5CAF58C3-9069-6380-1CB0-33FA37D555A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84" y="220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76" name="Oval 401">
              <a:extLst>
                <a:ext uri="{FF2B5EF4-FFF2-40B4-BE49-F238E27FC236}">
                  <a16:creationId xmlns:a16="http://schemas.microsoft.com/office/drawing/2014/main" id="{3D523E27-6790-28A2-D898-E440150E7E2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16" y="216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77" name="Oval 402">
              <a:extLst>
                <a:ext uri="{FF2B5EF4-FFF2-40B4-BE49-F238E27FC236}">
                  <a16:creationId xmlns:a16="http://schemas.microsoft.com/office/drawing/2014/main" id="{ECD88AC7-B0F0-8479-BEE8-21274A6EA5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00" y="225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78" name="Oval 403">
              <a:extLst>
                <a:ext uri="{FF2B5EF4-FFF2-40B4-BE49-F238E27FC236}">
                  <a16:creationId xmlns:a16="http://schemas.microsoft.com/office/drawing/2014/main" id="{89B04641-BF3A-31A8-2F89-F6F7848AD5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72" y="240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79" name="Oval 404">
              <a:extLst>
                <a:ext uri="{FF2B5EF4-FFF2-40B4-BE49-F238E27FC236}">
                  <a16:creationId xmlns:a16="http://schemas.microsoft.com/office/drawing/2014/main" id="{BA40D008-BDD0-9E72-C82A-4FCC7D227B2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249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80" name="Oval 405">
              <a:extLst>
                <a:ext uri="{FF2B5EF4-FFF2-40B4-BE49-F238E27FC236}">
                  <a16:creationId xmlns:a16="http://schemas.microsoft.com/office/drawing/2014/main" id="{3D4FB32F-2E93-64B1-0F4E-36BFBEE5B4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72" y="211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81" name="Oval 406">
              <a:extLst>
                <a:ext uri="{FF2B5EF4-FFF2-40B4-BE49-F238E27FC236}">
                  <a16:creationId xmlns:a16="http://schemas.microsoft.com/office/drawing/2014/main" id="{EDC8884A-040A-162C-3911-57CDDEE379F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56" y="163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82" name="Oval 407">
              <a:extLst>
                <a:ext uri="{FF2B5EF4-FFF2-40B4-BE49-F238E27FC236}">
                  <a16:creationId xmlns:a16="http://schemas.microsoft.com/office/drawing/2014/main" id="{5730B0BD-B614-5A41-5123-2E91798BB0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2" y="192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83" name="Oval 408">
              <a:extLst>
                <a:ext uri="{FF2B5EF4-FFF2-40B4-BE49-F238E27FC236}">
                  <a16:creationId xmlns:a16="http://schemas.microsoft.com/office/drawing/2014/main" id="{41154E38-CC53-F81B-3BA2-2B4317E845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84" y="177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84" name="Oval 409">
              <a:extLst>
                <a:ext uri="{FF2B5EF4-FFF2-40B4-BE49-F238E27FC236}">
                  <a16:creationId xmlns:a16="http://schemas.microsoft.com/office/drawing/2014/main" id="{668B1354-1D1F-74F0-B48E-4C8E1A9FF5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0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85" name="Oval 410">
              <a:extLst>
                <a:ext uri="{FF2B5EF4-FFF2-40B4-BE49-F238E27FC236}">
                  <a16:creationId xmlns:a16="http://schemas.microsoft.com/office/drawing/2014/main" id="{A6A36517-2A79-FC95-507B-DE7673EC8A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235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86" name="Oval 411">
              <a:extLst>
                <a:ext uri="{FF2B5EF4-FFF2-40B4-BE49-F238E27FC236}">
                  <a16:creationId xmlns:a16="http://schemas.microsoft.com/office/drawing/2014/main" id="{C3FF2421-6517-08A3-482A-33FD8E005A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211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87" name="Oval 412">
              <a:extLst>
                <a:ext uri="{FF2B5EF4-FFF2-40B4-BE49-F238E27FC236}">
                  <a16:creationId xmlns:a16="http://schemas.microsoft.com/office/drawing/2014/main" id="{A8C04788-4784-477F-809B-B32990D235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0" y="158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88" name="Oval 413">
              <a:extLst>
                <a:ext uri="{FF2B5EF4-FFF2-40B4-BE49-F238E27FC236}">
                  <a16:creationId xmlns:a16="http://schemas.microsoft.com/office/drawing/2014/main" id="{6D8BCA7E-4B1B-CAC9-AF64-CE6DC5D861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96" y="182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89" name="Oval 414">
              <a:extLst>
                <a:ext uri="{FF2B5EF4-FFF2-40B4-BE49-F238E27FC236}">
                  <a16:creationId xmlns:a16="http://schemas.microsoft.com/office/drawing/2014/main" id="{0C54FCEB-2B0D-F6CB-F8A0-EC81FA5222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00" y="216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90" name="Oval 415">
              <a:extLst>
                <a:ext uri="{FF2B5EF4-FFF2-40B4-BE49-F238E27FC236}">
                  <a16:creationId xmlns:a16="http://schemas.microsoft.com/office/drawing/2014/main" id="{256D6276-F7A8-1CAC-2E06-612FBFE8A5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88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91" name="Oval 416">
              <a:extLst>
                <a:ext uri="{FF2B5EF4-FFF2-40B4-BE49-F238E27FC236}">
                  <a16:creationId xmlns:a16="http://schemas.microsoft.com/office/drawing/2014/main" id="{62237418-56BB-DD64-49DA-30198F5630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153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92" name="Oval 417">
              <a:extLst>
                <a:ext uri="{FF2B5EF4-FFF2-40B4-BE49-F238E27FC236}">
                  <a16:creationId xmlns:a16="http://schemas.microsoft.com/office/drawing/2014/main" id="{91D76712-A1CF-FE92-A29E-68320A26200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0" y="225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93" name="Oval 418">
              <a:extLst>
                <a:ext uri="{FF2B5EF4-FFF2-40B4-BE49-F238E27FC236}">
                  <a16:creationId xmlns:a16="http://schemas.microsoft.com/office/drawing/2014/main" id="{233F277C-AD0A-51C2-464B-F0F9E52A4B1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2" y="134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94" name="Oval 419">
              <a:extLst>
                <a:ext uri="{FF2B5EF4-FFF2-40B4-BE49-F238E27FC236}">
                  <a16:creationId xmlns:a16="http://schemas.microsoft.com/office/drawing/2014/main" id="{1993AD26-2E6D-E792-CA28-3E60BC19B5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48" y="163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95" name="Oval 420">
              <a:extLst>
                <a:ext uri="{FF2B5EF4-FFF2-40B4-BE49-F238E27FC236}">
                  <a16:creationId xmlns:a16="http://schemas.microsoft.com/office/drawing/2014/main" id="{1E117ECE-976C-2BFE-6E40-91672D978F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172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96" name="Oval 421">
              <a:extLst>
                <a:ext uri="{FF2B5EF4-FFF2-40B4-BE49-F238E27FC236}">
                  <a16:creationId xmlns:a16="http://schemas.microsoft.com/office/drawing/2014/main" id="{3CD6294B-F87E-0CDB-1361-8F717B24D01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0" y="206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97" name="Oval 422">
              <a:extLst>
                <a:ext uri="{FF2B5EF4-FFF2-40B4-BE49-F238E27FC236}">
                  <a16:creationId xmlns:a16="http://schemas.microsoft.com/office/drawing/2014/main" id="{837D7511-732D-1AB1-667C-4B72962B37B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4" y="144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98" name="Oval 423">
              <a:extLst>
                <a:ext uri="{FF2B5EF4-FFF2-40B4-BE49-F238E27FC236}">
                  <a16:creationId xmlns:a16="http://schemas.microsoft.com/office/drawing/2014/main" id="{D5C4C239-41E3-E30C-55F5-0BB41CCFE6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129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99" name="Oval 424">
              <a:extLst>
                <a:ext uri="{FF2B5EF4-FFF2-40B4-BE49-F238E27FC236}">
                  <a16:creationId xmlns:a16="http://schemas.microsoft.com/office/drawing/2014/main" id="{D60D5E54-A98D-4ABF-189D-B1FD96BE91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153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00" name="Oval 425">
              <a:extLst>
                <a:ext uri="{FF2B5EF4-FFF2-40B4-BE49-F238E27FC236}">
                  <a16:creationId xmlns:a16="http://schemas.microsoft.com/office/drawing/2014/main" id="{270E80C6-CAF4-9F5C-1E4D-5408CE7666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96" y="196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01" name="Oval 426">
              <a:extLst>
                <a:ext uri="{FF2B5EF4-FFF2-40B4-BE49-F238E27FC236}">
                  <a16:creationId xmlns:a16="http://schemas.microsoft.com/office/drawing/2014/main" id="{DC7ABCC2-5064-D348-340D-0AE7EC2104D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84" y="172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02" name="Oval 427">
              <a:extLst>
                <a:ext uri="{FF2B5EF4-FFF2-40B4-BE49-F238E27FC236}">
                  <a16:creationId xmlns:a16="http://schemas.microsoft.com/office/drawing/2014/main" id="{0E72BA8B-98D2-CDB0-260E-E0EE72C768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206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03" name="Oval 428">
              <a:extLst>
                <a:ext uri="{FF2B5EF4-FFF2-40B4-BE49-F238E27FC236}">
                  <a16:creationId xmlns:a16="http://schemas.microsoft.com/office/drawing/2014/main" id="{82BB611F-6443-0B1F-93AE-380818D44E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2" y="172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20" name="Oval 429">
              <a:extLst>
                <a:ext uri="{FF2B5EF4-FFF2-40B4-BE49-F238E27FC236}">
                  <a16:creationId xmlns:a16="http://schemas.microsoft.com/office/drawing/2014/main" id="{2FB36880-8173-A7BE-9C91-E21F71B14A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48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21" name="Oval 430">
              <a:extLst>
                <a:ext uri="{FF2B5EF4-FFF2-40B4-BE49-F238E27FC236}">
                  <a16:creationId xmlns:a16="http://schemas.microsoft.com/office/drawing/2014/main" id="{3B6FCE21-FC85-391E-00B3-1E00A88FBA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22" name="Oval 431">
              <a:extLst>
                <a:ext uri="{FF2B5EF4-FFF2-40B4-BE49-F238E27FC236}">
                  <a16:creationId xmlns:a16="http://schemas.microsoft.com/office/drawing/2014/main" id="{45221D01-35CB-4126-768C-512738CA7C3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124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23" name="Oval 432">
              <a:extLst>
                <a:ext uri="{FF2B5EF4-FFF2-40B4-BE49-F238E27FC236}">
                  <a16:creationId xmlns:a16="http://schemas.microsoft.com/office/drawing/2014/main" id="{487F7587-6289-A2E4-6B67-C4EFEC79B7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2" y="172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24" name="Oval 433">
              <a:extLst>
                <a:ext uri="{FF2B5EF4-FFF2-40B4-BE49-F238E27FC236}">
                  <a16:creationId xmlns:a16="http://schemas.microsoft.com/office/drawing/2014/main" id="{2A4CF504-2CDF-54B8-BCE2-0A2D88D466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124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25" name="Oval 434">
              <a:extLst>
                <a:ext uri="{FF2B5EF4-FFF2-40B4-BE49-F238E27FC236}">
                  <a16:creationId xmlns:a16="http://schemas.microsoft.com/office/drawing/2014/main" id="{033BD95B-333F-2D60-FC63-1BB54CECF0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4" y="182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26" name="Oval 435">
              <a:extLst>
                <a:ext uri="{FF2B5EF4-FFF2-40B4-BE49-F238E27FC236}">
                  <a16:creationId xmlns:a16="http://schemas.microsoft.com/office/drawing/2014/main" id="{AE21202E-EC2E-BF80-BCBE-0A03905818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168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27" name="Oval 436">
              <a:extLst>
                <a:ext uri="{FF2B5EF4-FFF2-40B4-BE49-F238E27FC236}">
                  <a16:creationId xmlns:a16="http://schemas.microsoft.com/office/drawing/2014/main" id="{A6F4AB20-3EAC-DF18-9526-DFCEACCEF6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192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28" name="Oval 437">
              <a:extLst>
                <a:ext uri="{FF2B5EF4-FFF2-40B4-BE49-F238E27FC236}">
                  <a16:creationId xmlns:a16="http://schemas.microsoft.com/office/drawing/2014/main" id="{2FD9BA3D-3275-A7E6-12C9-8F59ACF3DE0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48" y="144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29" name="Oval 438">
              <a:extLst>
                <a:ext uri="{FF2B5EF4-FFF2-40B4-BE49-F238E27FC236}">
                  <a16:creationId xmlns:a16="http://schemas.microsoft.com/office/drawing/2014/main" id="{10B75048-B701-D188-E98B-E95F6DEB3F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172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30" name="Oval 439">
              <a:extLst>
                <a:ext uri="{FF2B5EF4-FFF2-40B4-BE49-F238E27FC236}">
                  <a16:creationId xmlns:a16="http://schemas.microsoft.com/office/drawing/2014/main" id="{6439067A-2FAA-3E8B-C227-9695DE421D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182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31" name="Oval 440">
              <a:extLst>
                <a:ext uri="{FF2B5EF4-FFF2-40B4-BE49-F238E27FC236}">
                  <a16:creationId xmlns:a16="http://schemas.microsoft.com/office/drawing/2014/main" id="{286E528D-C7C0-9B04-6F23-360E560B3D5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4" y="124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32" name="Oval 441">
              <a:extLst>
                <a:ext uri="{FF2B5EF4-FFF2-40B4-BE49-F238E27FC236}">
                  <a16:creationId xmlns:a16="http://schemas.microsoft.com/office/drawing/2014/main" id="{36014327-992A-2047-8C05-68AD38D004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00" y="153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34" name="Oval 442">
              <a:extLst>
                <a:ext uri="{FF2B5EF4-FFF2-40B4-BE49-F238E27FC236}">
                  <a16:creationId xmlns:a16="http://schemas.microsoft.com/office/drawing/2014/main" id="{F1E375B6-3AAB-0C5A-6D2D-6AEAB599678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139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04" name="Oval 443">
              <a:extLst>
                <a:ext uri="{FF2B5EF4-FFF2-40B4-BE49-F238E27FC236}">
                  <a16:creationId xmlns:a16="http://schemas.microsoft.com/office/drawing/2014/main" id="{684C446E-9A45-5511-AAEB-CA437C60B6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88" y="163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05" name="Oval 444">
              <a:extLst>
                <a:ext uri="{FF2B5EF4-FFF2-40B4-BE49-F238E27FC236}">
                  <a16:creationId xmlns:a16="http://schemas.microsoft.com/office/drawing/2014/main" id="{F8EF3783-2307-76B0-332B-4CBFE9EDBF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48" y="182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06" name="Oval 445">
              <a:extLst>
                <a:ext uri="{FF2B5EF4-FFF2-40B4-BE49-F238E27FC236}">
                  <a16:creationId xmlns:a16="http://schemas.microsoft.com/office/drawing/2014/main" id="{1047D7E1-C9D5-AAAD-EBA4-3148B7AC97A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88" y="134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07" name="Oval 446">
              <a:extLst>
                <a:ext uri="{FF2B5EF4-FFF2-40B4-BE49-F238E27FC236}">
                  <a16:creationId xmlns:a16="http://schemas.microsoft.com/office/drawing/2014/main" id="{5E47EA39-5540-EAC6-D200-F4CDA39E4D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21" y="338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08" name="Oval 447">
              <a:extLst>
                <a:ext uri="{FF2B5EF4-FFF2-40B4-BE49-F238E27FC236}">
                  <a16:creationId xmlns:a16="http://schemas.microsoft.com/office/drawing/2014/main" id="{A8A95B9A-288A-004A-7C63-1AE49F8FD4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9" y="352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09" name="Oval 448">
              <a:extLst>
                <a:ext uri="{FF2B5EF4-FFF2-40B4-BE49-F238E27FC236}">
                  <a16:creationId xmlns:a16="http://schemas.microsoft.com/office/drawing/2014/main" id="{74501EF1-B050-6CB4-9EFC-E0E828B4E8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65" y="237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10" name="Oval 449">
              <a:extLst>
                <a:ext uri="{FF2B5EF4-FFF2-40B4-BE49-F238E27FC236}">
                  <a16:creationId xmlns:a16="http://schemas.microsoft.com/office/drawing/2014/main" id="{7FECB0BA-EBF7-77D6-1923-AA84F30AE8B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9" y="266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11" name="Oval 450">
              <a:extLst>
                <a:ext uri="{FF2B5EF4-FFF2-40B4-BE49-F238E27FC236}">
                  <a16:creationId xmlns:a16="http://schemas.microsoft.com/office/drawing/2014/main" id="{65F7823F-EB1C-A2D0-C23B-0D831230713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61" y="290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12" name="Oval 451">
              <a:extLst>
                <a:ext uri="{FF2B5EF4-FFF2-40B4-BE49-F238E27FC236}">
                  <a16:creationId xmlns:a16="http://schemas.microsoft.com/office/drawing/2014/main" id="{0981BF17-3FD1-1697-DCBA-DC024A9CBD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7" y="319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13" name="Oval 452">
              <a:extLst>
                <a:ext uri="{FF2B5EF4-FFF2-40B4-BE49-F238E27FC236}">
                  <a16:creationId xmlns:a16="http://schemas.microsoft.com/office/drawing/2014/main" id="{CA1B2D53-B0CF-3E22-CFE2-6EC4FA96DA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3" y="348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14" name="Oval 453">
              <a:extLst>
                <a:ext uri="{FF2B5EF4-FFF2-40B4-BE49-F238E27FC236}">
                  <a16:creationId xmlns:a16="http://schemas.microsoft.com/office/drawing/2014/main" id="{06A3F4FF-5B06-1C0D-5B05-123489A8E6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05" y="333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15" name="Oval 454">
              <a:extLst>
                <a:ext uri="{FF2B5EF4-FFF2-40B4-BE49-F238E27FC236}">
                  <a16:creationId xmlns:a16="http://schemas.microsoft.com/office/drawing/2014/main" id="{F8C94EEE-0327-CCBE-0F3C-27E285AAD09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61" y="357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16" name="Oval 455">
              <a:extLst>
                <a:ext uri="{FF2B5EF4-FFF2-40B4-BE49-F238E27FC236}">
                  <a16:creationId xmlns:a16="http://schemas.microsoft.com/office/drawing/2014/main" id="{B89028CD-C981-4096-BB1B-EF6054D902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97" y="328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17" name="Oval 456">
              <a:extLst>
                <a:ext uri="{FF2B5EF4-FFF2-40B4-BE49-F238E27FC236}">
                  <a16:creationId xmlns:a16="http://schemas.microsoft.com/office/drawing/2014/main" id="{00995E0B-C582-65FB-4006-D8B8BE6C4F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21" y="218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18" name="Oval 457">
              <a:extLst>
                <a:ext uri="{FF2B5EF4-FFF2-40B4-BE49-F238E27FC236}">
                  <a16:creationId xmlns:a16="http://schemas.microsoft.com/office/drawing/2014/main" id="{94438581-E45D-9E33-3114-4F6C941515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05" y="237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19" name="Oval 458">
              <a:extLst>
                <a:ext uri="{FF2B5EF4-FFF2-40B4-BE49-F238E27FC236}">
                  <a16:creationId xmlns:a16="http://schemas.microsoft.com/office/drawing/2014/main" id="{D8F96821-7908-2B40-DD2A-D1BAAB4A4E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7" y="261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20" name="Oval 459">
              <a:extLst>
                <a:ext uri="{FF2B5EF4-FFF2-40B4-BE49-F238E27FC236}">
                  <a16:creationId xmlns:a16="http://schemas.microsoft.com/office/drawing/2014/main" id="{31308E04-38B8-B5DC-534D-C6D3FC7ECFD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7" y="309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21" name="Oval 460">
              <a:extLst>
                <a:ext uri="{FF2B5EF4-FFF2-40B4-BE49-F238E27FC236}">
                  <a16:creationId xmlns:a16="http://schemas.microsoft.com/office/drawing/2014/main" id="{A6ECD03B-3269-8ACB-A29B-61C803DD08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3" y="338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22" name="Oval 461">
              <a:extLst>
                <a:ext uri="{FF2B5EF4-FFF2-40B4-BE49-F238E27FC236}">
                  <a16:creationId xmlns:a16="http://schemas.microsoft.com/office/drawing/2014/main" id="{CDDA1882-7277-B5D7-0A16-C36F1B21FC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5" y="324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23" name="Oval 462">
              <a:extLst>
                <a:ext uri="{FF2B5EF4-FFF2-40B4-BE49-F238E27FC236}">
                  <a16:creationId xmlns:a16="http://schemas.microsoft.com/office/drawing/2014/main" id="{5A37BFD2-33C5-BD03-74A9-798C823169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01" y="348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24" name="Oval 463">
              <a:extLst>
                <a:ext uri="{FF2B5EF4-FFF2-40B4-BE49-F238E27FC236}">
                  <a16:creationId xmlns:a16="http://schemas.microsoft.com/office/drawing/2014/main" id="{E19D2035-7699-0DD2-FE78-4D52B648602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61" y="208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25" name="Oval 464">
              <a:extLst>
                <a:ext uri="{FF2B5EF4-FFF2-40B4-BE49-F238E27FC236}">
                  <a16:creationId xmlns:a16="http://schemas.microsoft.com/office/drawing/2014/main" id="{7AA86496-6B0D-8743-7F25-39FB5193E5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5" y="237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26" name="Oval 465">
              <a:extLst>
                <a:ext uri="{FF2B5EF4-FFF2-40B4-BE49-F238E27FC236}">
                  <a16:creationId xmlns:a16="http://schemas.microsoft.com/office/drawing/2014/main" id="{F0C44FEB-EBAF-8D02-D974-1F20232F920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7" y="252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27" name="Oval 466">
              <a:extLst>
                <a:ext uri="{FF2B5EF4-FFF2-40B4-BE49-F238E27FC236}">
                  <a16:creationId xmlns:a16="http://schemas.microsoft.com/office/drawing/2014/main" id="{2712234C-FB54-0818-60AA-44324345AC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3" y="290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28" name="Oval 467">
              <a:extLst>
                <a:ext uri="{FF2B5EF4-FFF2-40B4-BE49-F238E27FC236}">
                  <a16:creationId xmlns:a16="http://schemas.microsoft.com/office/drawing/2014/main" id="{3D4A01FA-29AA-8C23-DEE5-37F46D9684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69" y="319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29" name="Oval 468">
              <a:extLst>
                <a:ext uri="{FF2B5EF4-FFF2-40B4-BE49-F238E27FC236}">
                  <a16:creationId xmlns:a16="http://schemas.microsoft.com/office/drawing/2014/main" id="{9028B949-55FE-E623-9066-212F770DA7F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01" y="304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0" name="Oval 469">
              <a:extLst>
                <a:ext uri="{FF2B5EF4-FFF2-40B4-BE49-F238E27FC236}">
                  <a16:creationId xmlns:a16="http://schemas.microsoft.com/office/drawing/2014/main" id="{A129FA9D-79FC-1F37-9CF5-611097BF90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7" y="328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1" name="Oval 470">
              <a:extLst>
                <a:ext uri="{FF2B5EF4-FFF2-40B4-BE49-F238E27FC236}">
                  <a16:creationId xmlns:a16="http://schemas.microsoft.com/office/drawing/2014/main" id="{CE9A4B4E-2374-5F3F-5810-7CDADA2499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9" y="348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2" name="Oval 471">
              <a:extLst>
                <a:ext uri="{FF2B5EF4-FFF2-40B4-BE49-F238E27FC236}">
                  <a16:creationId xmlns:a16="http://schemas.microsoft.com/office/drawing/2014/main" id="{4EAFD7B3-CCEA-5039-7F40-32D7B4FC6C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93" y="300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3" name="Oval 472">
              <a:extLst>
                <a:ext uri="{FF2B5EF4-FFF2-40B4-BE49-F238E27FC236}">
                  <a16:creationId xmlns:a16="http://schemas.microsoft.com/office/drawing/2014/main" id="{CB7DFF53-F3B1-58B0-E93F-5350E148C2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01" y="208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4" name="Oval 473">
              <a:extLst>
                <a:ext uri="{FF2B5EF4-FFF2-40B4-BE49-F238E27FC236}">
                  <a16:creationId xmlns:a16="http://schemas.microsoft.com/office/drawing/2014/main" id="{970DBFCB-F703-FEBA-C6A4-3E244A8DFA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3" y="232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5" name="Oval 474">
              <a:extLst>
                <a:ext uri="{FF2B5EF4-FFF2-40B4-BE49-F238E27FC236}">
                  <a16:creationId xmlns:a16="http://schemas.microsoft.com/office/drawing/2014/main" id="{B22CFFB1-F02E-7B72-C58D-5B0D38F33C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7" y="348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6" name="Oval 475">
              <a:extLst>
                <a:ext uri="{FF2B5EF4-FFF2-40B4-BE49-F238E27FC236}">
                  <a16:creationId xmlns:a16="http://schemas.microsoft.com/office/drawing/2014/main" id="{6785E58D-EC3C-88CB-AD77-253E0BE317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61" y="247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7" name="Oval 476">
              <a:extLst>
                <a:ext uri="{FF2B5EF4-FFF2-40B4-BE49-F238E27FC236}">
                  <a16:creationId xmlns:a16="http://schemas.microsoft.com/office/drawing/2014/main" id="{FA795394-D1EF-D93F-2BF0-666BD2BA9D8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5" y="276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8" name="Oval 477">
              <a:extLst>
                <a:ext uri="{FF2B5EF4-FFF2-40B4-BE49-F238E27FC236}">
                  <a16:creationId xmlns:a16="http://schemas.microsoft.com/office/drawing/2014/main" id="{BC880DC8-465D-C0C3-FDF4-32DC20A974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7" y="300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9" name="Oval 478">
              <a:extLst>
                <a:ext uri="{FF2B5EF4-FFF2-40B4-BE49-F238E27FC236}">
                  <a16:creationId xmlns:a16="http://schemas.microsoft.com/office/drawing/2014/main" id="{0C8F990E-77E9-2C03-F3C2-05B02A7739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7" y="348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40" name="Oval 479">
              <a:extLst>
                <a:ext uri="{FF2B5EF4-FFF2-40B4-BE49-F238E27FC236}">
                  <a16:creationId xmlns:a16="http://schemas.microsoft.com/office/drawing/2014/main" id="{3C9D08C3-2366-8CBF-B41D-8DB0C1E4704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7" y="300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41" name="Oval 480">
              <a:extLst>
                <a:ext uri="{FF2B5EF4-FFF2-40B4-BE49-F238E27FC236}">
                  <a16:creationId xmlns:a16="http://schemas.microsoft.com/office/drawing/2014/main" id="{E48C3E34-466A-E3BE-9012-F84C9780AC3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3" y="328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42" name="Oval 481">
              <a:extLst>
                <a:ext uri="{FF2B5EF4-FFF2-40B4-BE49-F238E27FC236}">
                  <a16:creationId xmlns:a16="http://schemas.microsoft.com/office/drawing/2014/main" id="{048B1DBF-B592-D8AA-F741-8E5047D8C1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69" y="357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43" name="Oval 482">
              <a:extLst>
                <a:ext uri="{FF2B5EF4-FFF2-40B4-BE49-F238E27FC236}">
                  <a16:creationId xmlns:a16="http://schemas.microsoft.com/office/drawing/2014/main" id="{DAC2F85D-11B8-2384-5180-346007F2EFA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01" y="343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44" name="Oval 483">
              <a:extLst>
                <a:ext uri="{FF2B5EF4-FFF2-40B4-BE49-F238E27FC236}">
                  <a16:creationId xmlns:a16="http://schemas.microsoft.com/office/drawing/2014/main" id="{56C48709-B5D5-B640-FA44-6E0C485767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3" y="280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45" name="Oval 484">
              <a:extLst>
                <a:ext uri="{FF2B5EF4-FFF2-40B4-BE49-F238E27FC236}">
                  <a16:creationId xmlns:a16="http://schemas.microsoft.com/office/drawing/2014/main" id="{5D5FA960-4D75-9212-D18D-D45FD429C2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3" y="319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46" name="Oval 485">
              <a:extLst>
                <a:ext uri="{FF2B5EF4-FFF2-40B4-BE49-F238E27FC236}">
                  <a16:creationId xmlns:a16="http://schemas.microsoft.com/office/drawing/2014/main" id="{D73D3542-DFB7-FC52-37A7-199488BB9AA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09" y="348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47" name="Oval 486">
              <a:extLst>
                <a:ext uri="{FF2B5EF4-FFF2-40B4-BE49-F238E27FC236}">
                  <a16:creationId xmlns:a16="http://schemas.microsoft.com/office/drawing/2014/main" id="{47A23338-C29D-5265-668F-416DFD6055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25" y="352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48" name="Oval 487">
              <a:extLst>
                <a:ext uri="{FF2B5EF4-FFF2-40B4-BE49-F238E27FC236}">
                  <a16:creationId xmlns:a16="http://schemas.microsoft.com/office/drawing/2014/main" id="{71D490D0-2E14-1FAF-8957-78B36862A25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97" y="357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49" name="Oval 488">
              <a:extLst>
                <a:ext uri="{FF2B5EF4-FFF2-40B4-BE49-F238E27FC236}">
                  <a16:creationId xmlns:a16="http://schemas.microsoft.com/office/drawing/2014/main" id="{EE7B5E0B-15A5-7150-C406-3351DD7670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69" y="300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50" name="Oval 489">
              <a:extLst>
                <a:ext uri="{FF2B5EF4-FFF2-40B4-BE49-F238E27FC236}">
                  <a16:creationId xmlns:a16="http://schemas.microsoft.com/office/drawing/2014/main" id="{4F498990-8CBF-7B19-875E-79099D5605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65" y="328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51" name="Oval 490">
              <a:extLst>
                <a:ext uri="{FF2B5EF4-FFF2-40B4-BE49-F238E27FC236}">
                  <a16:creationId xmlns:a16="http://schemas.microsoft.com/office/drawing/2014/main" id="{55FB6FE9-6107-54D4-D0D0-9B0CE2BDB3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97" y="314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52" name="Oval 491">
              <a:extLst>
                <a:ext uri="{FF2B5EF4-FFF2-40B4-BE49-F238E27FC236}">
                  <a16:creationId xmlns:a16="http://schemas.microsoft.com/office/drawing/2014/main" id="{CC6AE046-D260-915E-F232-90EA226D26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53" y="338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53" name="Oval 492">
              <a:extLst>
                <a:ext uri="{FF2B5EF4-FFF2-40B4-BE49-F238E27FC236}">
                  <a16:creationId xmlns:a16="http://schemas.microsoft.com/office/drawing/2014/main" id="{594CADC0-5EF0-AE0D-C34F-A04206A43A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3" y="357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54" name="Oval 493">
              <a:extLst>
                <a:ext uri="{FF2B5EF4-FFF2-40B4-BE49-F238E27FC236}">
                  <a16:creationId xmlns:a16="http://schemas.microsoft.com/office/drawing/2014/main" id="{03338989-6184-1A59-1153-604D22B01D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53" y="309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55" name="Oval 494">
              <a:extLst>
                <a:ext uri="{FF2B5EF4-FFF2-40B4-BE49-F238E27FC236}">
                  <a16:creationId xmlns:a16="http://schemas.microsoft.com/office/drawing/2014/main" id="{12A99FAE-4DA5-8031-FDAC-9421FAF0AE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65" y="266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56" name="Oval 495">
              <a:extLst>
                <a:ext uri="{FF2B5EF4-FFF2-40B4-BE49-F238E27FC236}">
                  <a16:creationId xmlns:a16="http://schemas.microsoft.com/office/drawing/2014/main" id="{31CC552A-D5C9-54ED-D0D8-B62676D39C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21" y="300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57" name="Oval 496">
              <a:extLst>
                <a:ext uri="{FF2B5EF4-FFF2-40B4-BE49-F238E27FC236}">
                  <a16:creationId xmlns:a16="http://schemas.microsoft.com/office/drawing/2014/main" id="{6677E42F-A58A-0247-424F-CCD67690D5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25" y="343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58" name="Oval 497">
              <a:extLst>
                <a:ext uri="{FF2B5EF4-FFF2-40B4-BE49-F238E27FC236}">
                  <a16:creationId xmlns:a16="http://schemas.microsoft.com/office/drawing/2014/main" id="{37E91910-4F6C-8EC7-007B-3F5AB18D1E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3" y="319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59" name="Oval 498">
              <a:extLst>
                <a:ext uri="{FF2B5EF4-FFF2-40B4-BE49-F238E27FC236}">
                  <a16:creationId xmlns:a16="http://schemas.microsoft.com/office/drawing/2014/main" id="{E7933A5F-BCBB-D8EF-1209-F9783382CF9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21" y="247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60" name="Oval 499">
              <a:extLst>
                <a:ext uri="{FF2B5EF4-FFF2-40B4-BE49-F238E27FC236}">
                  <a16:creationId xmlns:a16="http://schemas.microsoft.com/office/drawing/2014/main" id="{A867FBC2-8BA2-EE18-88A9-078E287E779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7" y="280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61" name="Oval 500">
              <a:extLst>
                <a:ext uri="{FF2B5EF4-FFF2-40B4-BE49-F238E27FC236}">
                  <a16:creationId xmlns:a16="http://schemas.microsoft.com/office/drawing/2014/main" id="{BBCB918A-462F-ECC8-3188-14A7629B97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69" y="300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62" name="Oval 501">
              <a:extLst>
                <a:ext uri="{FF2B5EF4-FFF2-40B4-BE49-F238E27FC236}">
                  <a16:creationId xmlns:a16="http://schemas.microsoft.com/office/drawing/2014/main" id="{2B8AD08F-EB67-AFF5-7CAF-1469418B13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3" y="242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63" name="Oval 502">
              <a:extLst>
                <a:ext uri="{FF2B5EF4-FFF2-40B4-BE49-F238E27FC236}">
                  <a16:creationId xmlns:a16="http://schemas.microsoft.com/office/drawing/2014/main" id="{98E29F98-EDD3-80A1-D905-FC61EBE01F5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21" y="333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64" name="Oval 503">
              <a:extLst>
                <a:ext uri="{FF2B5EF4-FFF2-40B4-BE49-F238E27FC236}">
                  <a16:creationId xmlns:a16="http://schemas.microsoft.com/office/drawing/2014/main" id="{76F0D40A-4B37-B94A-6FC2-336A06601D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7" y="261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65" name="Oval 504">
              <a:extLst>
                <a:ext uri="{FF2B5EF4-FFF2-40B4-BE49-F238E27FC236}">
                  <a16:creationId xmlns:a16="http://schemas.microsoft.com/office/drawing/2014/main" id="{8ECDA3A7-B361-DC21-5F65-9382DDD443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21" y="314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66" name="Oval 505">
              <a:extLst>
                <a:ext uri="{FF2B5EF4-FFF2-40B4-BE49-F238E27FC236}">
                  <a16:creationId xmlns:a16="http://schemas.microsoft.com/office/drawing/2014/main" id="{92757626-8439-613A-7254-2262B422FA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7" y="218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67" name="Oval 506">
              <a:extLst>
                <a:ext uri="{FF2B5EF4-FFF2-40B4-BE49-F238E27FC236}">
                  <a16:creationId xmlns:a16="http://schemas.microsoft.com/office/drawing/2014/main" id="{1D7F2032-36FA-5B30-AD7C-CBFC7072E5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3" y="242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68" name="Oval 507">
              <a:extLst>
                <a:ext uri="{FF2B5EF4-FFF2-40B4-BE49-F238E27FC236}">
                  <a16:creationId xmlns:a16="http://schemas.microsoft.com/office/drawing/2014/main" id="{97D70FA1-B1FE-EA51-A2D7-F2D89804F1E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7" y="295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69" name="Oval 508">
              <a:extLst>
                <a:ext uri="{FF2B5EF4-FFF2-40B4-BE49-F238E27FC236}">
                  <a16:creationId xmlns:a16="http://schemas.microsoft.com/office/drawing/2014/main" id="{EE2F7050-FB8A-53E6-7924-5B2CA6739B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65" y="261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70" name="Oval 509">
              <a:extLst>
                <a:ext uri="{FF2B5EF4-FFF2-40B4-BE49-F238E27FC236}">
                  <a16:creationId xmlns:a16="http://schemas.microsoft.com/office/drawing/2014/main" id="{C0026B65-652E-C997-7D9B-86F011C914B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7" y="304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71" name="Oval 510">
              <a:extLst>
                <a:ext uri="{FF2B5EF4-FFF2-40B4-BE49-F238E27FC236}">
                  <a16:creationId xmlns:a16="http://schemas.microsoft.com/office/drawing/2014/main" id="{37609F5A-ABD2-53A1-C159-4148181A4E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7" y="309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72" name="Oval 511">
              <a:extLst>
                <a:ext uri="{FF2B5EF4-FFF2-40B4-BE49-F238E27FC236}">
                  <a16:creationId xmlns:a16="http://schemas.microsoft.com/office/drawing/2014/main" id="{2185B996-9469-0FF7-F11D-DFD379E7A8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3" y="213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73" name="Oval 512">
              <a:extLst>
                <a:ext uri="{FF2B5EF4-FFF2-40B4-BE49-F238E27FC236}">
                  <a16:creationId xmlns:a16="http://schemas.microsoft.com/office/drawing/2014/main" id="{C7912713-B599-2AD7-951D-77D41D2BA1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3" y="213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74" name="Oval 513">
              <a:extLst>
                <a:ext uri="{FF2B5EF4-FFF2-40B4-BE49-F238E27FC236}">
                  <a16:creationId xmlns:a16="http://schemas.microsoft.com/office/drawing/2014/main" id="{44A1FED7-D764-FBA4-E8CF-072EA209C6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7" y="256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75" name="Oval 514">
              <a:extLst>
                <a:ext uri="{FF2B5EF4-FFF2-40B4-BE49-F238E27FC236}">
                  <a16:creationId xmlns:a16="http://schemas.microsoft.com/office/drawing/2014/main" id="{D3B9EE5F-EFF9-F0E0-5CE5-C704BFB1BE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3" y="290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76" name="Oval 515">
              <a:extLst>
                <a:ext uri="{FF2B5EF4-FFF2-40B4-BE49-F238E27FC236}">
                  <a16:creationId xmlns:a16="http://schemas.microsoft.com/office/drawing/2014/main" id="{9575881D-913C-A8D9-A4A9-56560FDE1FD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25" y="261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77" name="Oval 516">
              <a:extLst>
                <a:ext uri="{FF2B5EF4-FFF2-40B4-BE49-F238E27FC236}">
                  <a16:creationId xmlns:a16="http://schemas.microsoft.com/office/drawing/2014/main" id="{A8A0D990-FE0E-52F1-AEB7-A92483DC323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3" y="280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78" name="Oval 517">
              <a:extLst>
                <a:ext uri="{FF2B5EF4-FFF2-40B4-BE49-F238E27FC236}">
                  <a16:creationId xmlns:a16="http://schemas.microsoft.com/office/drawing/2014/main" id="{0149BBB4-72F6-3731-032A-0BCD5BBB0A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3" y="228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79" name="Oval 518">
              <a:extLst>
                <a:ext uri="{FF2B5EF4-FFF2-40B4-BE49-F238E27FC236}">
                  <a16:creationId xmlns:a16="http://schemas.microsoft.com/office/drawing/2014/main" id="{E5D3A579-7022-0EDE-B9FC-95DFBEDDD4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69" y="252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80" name="Oval 519">
              <a:extLst>
                <a:ext uri="{FF2B5EF4-FFF2-40B4-BE49-F238E27FC236}">
                  <a16:creationId xmlns:a16="http://schemas.microsoft.com/office/drawing/2014/main" id="{48C6C746-1998-CA5A-CDE2-2230081EA5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69" y="223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81" name="Oval 520">
              <a:extLst>
                <a:ext uri="{FF2B5EF4-FFF2-40B4-BE49-F238E27FC236}">
                  <a16:creationId xmlns:a16="http://schemas.microsoft.com/office/drawing/2014/main" id="{0CA0B0E1-585C-4477-3A6B-23A992409A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0" y="187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82" name="Oval 521">
              <a:extLst>
                <a:ext uri="{FF2B5EF4-FFF2-40B4-BE49-F238E27FC236}">
                  <a16:creationId xmlns:a16="http://schemas.microsoft.com/office/drawing/2014/main" id="{864796C6-C1C5-D419-21FD-F4E5636F34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182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83" name="Oval 522">
              <a:extLst>
                <a:ext uri="{FF2B5EF4-FFF2-40B4-BE49-F238E27FC236}">
                  <a16:creationId xmlns:a16="http://schemas.microsoft.com/office/drawing/2014/main" id="{6CD8E5FC-9DF1-2FE2-88C6-8C276DE26A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52" y="206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84" name="Oval 523">
              <a:extLst>
                <a:ext uri="{FF2B5EF4-FFF2-40B4-BE49-F238E27FC236}">
                  <a16:creationId xmlns:a16="http://schemas.microsoft.com/office/drawing/2014/main" id="{16C8E2DC-7912-A637-8D0A-B245C3939D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56" y="153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85" name="Oval 524">
              <a:extLst>
                <a:ext uri="{FF2B5EF4-FFF2-40B4-BE49-F238E27FC236}">
                  <a16:creationId xmlns:a16="http://schemas.microsoft.com/office/drawing/2014/main" id="{0C8C8ACB-5DDC-47CC-C573-9162502868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124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86" name="Oval 525">
              <a:extLst>
                <a:ext uri="{FF2B5EF4-FFF2-40B4-BE49-F238E27FC236}">
                  <a16:creationId xmlns:a16="http://schemas.microsoft.com/office/drawing/2014/main" id="{D53808FB-710D-B0E0-55B5-6A361ADA3A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16" y="124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87" name="Oval 526">
              <a:extLst>
                <a:ext uri="{FF2B5EF4-FFF2-40B4-BE49-F238E27FC236}">
                  <a16:creationId xmlns:a16="http://schemas.microsoft.com/office/drawing/2014/main" id="{796CCCBC-7823-5F7F-AA21-085168D2BD4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134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88" name="Oval 527">
              <a:extLst>
                <a:ext uri="{FF2B5EF4-FFF2-40B4-BE49-F238E27FC236}">
                  <a16:creationId xmlns:a16="http://schemas.microsoft.com/office/drawing/2014/main" id="{F781A488-2E51-AB2E-B1E8-A98369DE31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139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89" name="Oval 528">
              <a:extLst>
                <a:ext uri="{FF2B5EF4-FFF2-40B4-BE49-F238E27FC236}">
                  <a16:creationId xmlns:a16="http://schemas.microsoft.com/office/drawing/2014/main" id="{B66DDA94-0417-15C6-F231-709F7D0CB5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129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90" name="Oval 529">
              <a:extLst>
                <a:ext uri="{FF2B5EF4-FFF2-40B4-BE49-F238E27FC236}">
                  <a16:creationId xmlns:a16="http://schemas.microsoft.com/office/drawing/2014/main" id="{BA0FDE52-3F92-30CE-6070-74A48C038A4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139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91" name="Oval 530">
              <a:extLst>
                <a:ext uri="{FF2B5EF4-FFF2-40B4-BE49-F238E27FC236}">
                  <a16:creationId xmlns:a16="http://schemas.microsoft.com/office/drawing/2014/main" id="{13725907-021B-B785-72C9-880D399047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120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92" name="Oval 531">
              <a:extLst>
                <a:ext uri="{FF2B5EF4-FFF2-40B4-BE49-F238E27FC236}">
                  <a16:creationId xmlns:a16="http://schemas.microsoft.com/office/drawing/2014/main" id="{8528CAE3-74F3-BF32-DC8A-D73F58901B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9" y="132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93" name="Oval 532">
              <a:extLst>
                <a:ext uri="{FF2B5EF4-FFF2-40B4-BE49-F238E27FC236}">
                  <a16:creationId xmlns:a16="http://schemas.microsoft.com/office/drawing/2014/main" id="{98101B39-D870-0B04-D292-CD93A550B7B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5" y="132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94" name="Oval 533">
              <a:extLst>
                <a:ext uri="{FF2B5EF4-FFF2-40B4-BE49-F238E27FC236}">
                  <a16:creationId xmlns:a16="http://schemas.microsoft.com/office/drawing/2014/main" id="{132ECC71-8D8D-034F-DB45-AD0F1F7C216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01" y="127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95" name="Oval 534">
              <a:extLst>
                <a:ext uri="{FF2B5EF4-FFF2-40B4-BE49-F238E27FC236}">
                  <a16:creationId xmlns:a16="http://schemas.microsoft.com/office/drawing/2014/main" id="{F9554B25-66E4-77D5-3139-FEB149B4DF5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01" y="127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96" name="Oval 535">
              <a:extLst>
                <a:ext uri="{FF2B5EF4-FFF2-40B4-BE49-F238E27FC236}">
                  <a16:creationId xmlns:a16="http://schemas.microsoft.com/office/drawing/2014/main" id="{5F54A316-5A55-08F5-D500-E2D41A2515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41" y="141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97" name="Oval 536">
              <a:extLst>
                <a:ext uri="{FF2B5EF4-FFF2-40B4-BE49-F238E27FC236}">
                  <a16:creationId xmlns:a16="http://schemas.microsoft.com/office/drawing/2014/main" id="{1E8C70F0-4240-4409-CEDB-9D6FC75C27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97" y="136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98" name="Oval 537">
              <a:extLst>
                <a:ext uri="{FF2B5EF4-FFF2-40B4-BE49-F238E27FC236}">
                  <a16:creationId xmlns:a16="http://schemas.microsoft.com/office/drawing/2014/main" id="{03D4155A-80B0-0BE5-295D-D8B683C565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72" y="182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99" name="Oval 538">
              <a:extLst>
                <a:ext uri="{FF2B5EF4-FFF2-40B4-BE49-F238E27FC236}">
                  <a16:creationId xmlns:a16="http://schemas.microsoft.com/office/drawing/2014/main" id="{76AC92B5-5979-FFC7-A7DB-264F7ED7124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211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00" name="Oval 539">
              <a:extLst>
                <a:ext uri="{FF2B5EF4-FFF2-40B4-BE49-F238E27FC236}">
                  <a16:creationId xmlns:a16="http://schemas.microsoft.com/office/drawing/2014/main" id="{209E8430-2813-9372-596D-E67A2B3626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84" y="216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01" name="Oval 540">
              <a:extLst>
                <a:ext uri="{FF2B5EF4-FFF2-40B4-BE49-F238E27FC236}">
                  <a16:creationId xmlns:a16="http://schemas.microsoft.com/office/drawing/2014/main" id="{E1813473-A424-1E16-6E01-2CC32AC308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163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02" name="Oval 541">
              <a:extLst>
                <a:ext uri="{FF2B5EF4-FFF2-40B4-BE49-F238E27FC236}">
                  <a16:creationId xmlns:a16="http://schemas.microsoft.com/office/drawing/2014/main" id="{83FBA313-6F61-F748-9A81-46C1F4139F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192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03" name="Oval 542">
              <a:extLst>
                <a:ext uri="{FF2B5EF4-FFF2-40B4-BE49-F238E27FC236}">
                  <a16:creationId xmlns:a16="http://schemas.microsoft.com/office/drawing/2014/main" id="{73F8889F-E4B8-D101-D6AB-E6D1519698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04" name="Oval 543">
              <a:extLst>
                <a:ext uri="{FF2B5EF4-FFF2-40B4-BE49-F238E27FC236}">
                  <a16:creationId xmlns:a16="http://schemas.microsoft.com/office/drawing/2014/main" id="{FEDD9D3F-AD48-257C-A0D2-E5F2655ED3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153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05" name="Oval 544">
              <a:extLst>
                <a:ext uri="{FF2B5EF4-FFF2-40B4-BE49-F238E27FC236}">
                  <a16:creationId xmlns:a16="http://schemas.microsoft.com/office/drawing/2014/main" id="{54BE68C1-3748-4136-FF2F-BDA9F94A23C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182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06" name="Oval 545">
              <a:extLst>
                <a:ext uri="{FF2B5EF4-FFF2-40B4-BE49-F238E27FC236}">
                  <a16:creationId xmlns:a16="http://schemas.microsoft.com/office/drawing/2014/main" id="{0905BA11-5711-8D20-62EC-244BD32DE4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80" y="187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07" name="Oval 546">
              <a:extLst>
                <a:ext uri="{FF2B5EF4-FFF2-40B4-BE49-F238E27FC236}">
                  <a16:creationId xmlns:a16="http://schemas.microsoft.com/office/drawing/2014/main" id="{F476D26F-DE4D-6AE1-B34C-7DF76DAB5B2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163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08" name="Oval 547">
              <a:extLst>
                <a:ext uri="{FF2B5EF4-FFF2-40B4-BE49-F238E27FC236}">
                  <a16:creationId xmlns:a16="http://schemas.microsoft.com/office/drawing/2014/main" id="{C296494D-8F54-5B7F-9F18-C5F1712F1F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168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09" name="Oval 548">
              <a:extLst>
                <a:ext uri="{FF2B5EF4-FFF2-40B4-BE49-F238E27FC236}">
                  <a16:creationId xmlns:a16="http://schemas.microsoft.com/office/drawing/2014/main" id="{D7DEA5FB-570B-3E35-B1B3-291C735DC6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8" y="172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10" name="Oval 549">
              <a:extLst>
                <a:ext uri="{FF2B5EF4-FFF2-40B4-BE49-F238E27FC236}">
                  <a16:creationId xmlns:a16="http://schemas.microsoft.com/office/drawing/2014/main" id="{7C7E4CA2-59D9-3B89-70B0-6ED8BD831F9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216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11" name="Oval 550">
              <a:extLst>
                <a:ext uri="{FF2B5EF4-FFF2-40B4-BE49-F238E27FC236}">
                  <a16:creationId xmlns:a16="http://schemas.microsoft.com/office/drawing/2014/main" id="{E906A655-CEFB-AD43-2F1B-A49EE500086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192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12" name="Oval 551">
              <a:extLst>
                <a:ext uri="{FF2B5EF4-FFF2-40B4-BE49-F238E27FC236}">
                  <a16:creationId xmlns:a16="http://schemas.microsoft.com/office/drawing/2014/main" id="{6F797D59-9F6C-DC34-BD48-E04070B628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192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13" name="Oval 552">
              <a:extLst>
                <a:ext uri="{FF2B5EF4-FFF2-40B4-BE49-F238E27FC236}">
                  <a16:creationId xmlns:a16="http://schemas.microsoft.com/office/drawing/2014/main" id="{4DAF4C19-F45E-670C-3D7A-E6A9FAA7FC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172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14" name="Oval 553">
              <a:extLst>
                <a:ext uri="{FF2B5EF4-FFF2-40B4-BE49-F238E27FC236}">
                  <a16:creationId xmlns:a16="http://schemas.microsoft.com/office/drawing/2014/main" id="{3477C56F-90C9-9A74-C854-69AFCE6BE3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15" name="Oval 554">
              <a:extLst>
                <a:ext uri="{FF2B5EF4-FFF2-40B4-BE49-F238E27FC236}">
                  <a16:creationId xmlns:a16="http://schemas.microsoft.com/office/drawing/2014/main" id="{8B495CCF-D709-7895-B06B-22CFB5DB74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206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16" name="Oval 555">
              <a:extLst>
                <a:ext uri="{FF2B5EF4-FFF2-40B4-BE49-F238E27FC236}">
                  <a16:creationId xmlns:a16="http://schemas.microsoft.com/office/drawing/2014/main" id="{BE5A9D06-036F-941C-ECBA-5432C0D5DD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8" y="211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17" name="Oval 556">
              <a:extLst>
                <a:ext uri="{FF2B5EF4-FFF2-40B4-BE49-F238E27FC236}">
                  <a16:creationId xmlns:a16="http://schemas.microsoft.com/office/drawing/2014/main" id="{61F48841-A2CB-C70D-A22F-2D6BB59E0C7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163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18" name="Oval 557">
              <a:extLst>
                <a:ext uri="{FF2B5EF4-FFF2-40B4-BE49-F238E27FC236}">
                  <a16:creationId xmlns:a16="http://schemas.microsoft.com/office/drawing/2014/main" id="{A0F78D68-48B8-4FEC-DBA6-0D29982C29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0" y="192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19" name="Oval 558">
              <a:extLst>
                <a:ext uri="{FF2B5EF4-FFF2-40B4-BE49-F238E27FC236}">
                  <a16:creationId xmlns:a16="http://schemas.microsoft.com/office/drawing/2014/main" id="{DE10AEFE-8B78-CC1F-2C96-7589CDCD61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6" y="196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20" name="Oval 559">
              <a:extLst>
                <a:ext uri="{FF2B5EF4-FFF2-40B4-BE49-F238E27FC236}">
                  <a16:creationId xmlns:a16="http://schemas.microsoft.com/office/drawing/2014/main" id="{B02DEE36-D7E8-674B-4316-463B684918C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16" y="172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21" name="Oval 560">
              <a:extLst>
                <a:ext uri="{FF2B5EF4-FFF2-40B4-BE49-F238E27FC236}">
                  <a16:creationId xmlns:a16="http://schemas.microsoft.com/office/drawing/2014/main" id="{05569574-35C6-652A-E216-43C371A64A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177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22" name="Oval 561">
              <a:extLst>
                <a:ext uri="{FF2B5EF4-FFF2-40B4-BE49-F238E27FC236}">
                  <a16:creationId xmlns:a16="http://schemas.microsoft.com/office/drawing/2014/main" id="{37E418C9-B825-9204-2CDC-5FCBC746E0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23" name="Oval 562">
              <a:extLst>
                <a:ext uri="{FF2B5EF4-FFF2-40B4-BE49-F238E27FC236}">
                  <a16:creationId xmlns:a16="http://schemas.microsoft.com/office/drawing/2014/main" id="{6D88B3A5-262D-D1A9-CCC0-23E636C904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6" y="187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24" name="Oval 563">
              <a:extLst>
                <a:ext uri="{FF2B5EF4-FFF2-40B4-BE49-F238E27FC236}">
                  <a16:creationId xmlns:a16="http://schemas.microsoft.com/office/drawing/2014/main" id="{B9DE97B4-9505-04A8-3E8F-7C5CD6DD334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163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25" name="Oval 564">
              <a:extLst>
                <a:ext uri="{FF2B5EF4-FFF2-40B4-BE49-F238E27FC236}">
                  <a16:creationId xmlns:a16="http://schemas.microsoft.com/office/drawing/2014/main" id="{4BFBE282-BDF1-D7A7-2C38-9BE9839C24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168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26" name="Oval 565">
              <a:extLst>
                <a:ext uri="{FF2B5EF4-FFF2-40B4-BE49-F238E27FC236}">
                  <a16:creationId xmlns:a16="http://schemas.microsoft.com/office/drawing/2014/main" id="{55FCB380-1015-DEC4-1A5C-57F4E32F53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72" y="177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27" name="Oval 566">
              <a:extLst>
                <a:ext uri="{FF2B5EF4-FFF2-40B4-BE49-F238E27FC236}">
                  <a16:creationId xmlns:a16="http://schemas.microsoft.com/office/drawing/2014/main" id="{7C111BDF-D075-53DA-ADB7-CD0213C5A4C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72" y="158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28" name="Oval 567">
              <a:extLst>
                <a:ext uri="{FF2B5EF4-FFF2-40B4-BE49-F238E27FC236}">
                  <a16:creationId xmlns:a16="http://schemas.microsoft.com/office/drawing/2014/main" id="{EDA54AE6-1E49-DFB3-B884-F39400F26B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153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29" name="Oval 568">
              <a:extLst>
                <a:ext uri="{FF2B5EF4-FFF2-40B4-BE49-F238E27FC236}">
                  <a16:creationId xmlns:a16="http://schemas.microsoft.com/office/drawing/2014/main" id="{37CB40A4-0EDC-F040-1E28-DCE19AC9D44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97" y="189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30" name="Oval 569">
              <a:extLst>
                <a:ext uri="{FF2B5EF4-FFF2-40B4-BE49-F238E27FC236}">
                  <a16:creationId xmlns:a16="http://schemas.microsoft.com/office/drawing/2014/main" id="{C5C044A7-C4F7-B998-0C6A-BDA77B285A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53" y="170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31" name="Oval 570">
              <a:extLst>
                <a:ext uri="{FF2B5EF4-FFF2-40B4-BE49-F238E27FC236}">
                  <a16:creationId xmlns:a16="http://schemas.microsoft.com/office/drawing/2014/main" id="{BB421778-EB90-94F0-D8B2-57DF1D963F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7" y="189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32" name="Oval 571">
              <a:extLst>
                <a:ext uri="{FF2B5EF4-FFF2-40B4-BE49-F238E27FC236}">
                  <a16:creationId xmlns:a16="http://schemas.microsoft.com/office/drawing/2014/main" id="{CCC7EB80-82F8-8779-6607-4719E28195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9" y="213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33" name="Oval 572">
              <a:extLst>
                <a:ext uri="{FF2B5EF4-FFF2-40B4-BE49-F238E27FC236}">
                  <a16:creationId xmlns:a16="http://schemas.microsoft.com/office/drawing/2014/main" id="{155051FE-6D01-D2D7-711E-AAACA20603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93" y="160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34" name="Oval 573">
              <a:extLst>
                <a:ext uri="{FF2B5EF4-FFF2-40B4-BE49-F238E27FC236}">
                  <a16:creationId xmlns:a16="http://schemas.microsoft.com/office/drawing/2014/main" id="{944CB1C3-3B10-FD1B-F024-28D095FCD5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89" y="204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35" name="Oval 574">
              <a:extLst>
                <a:ext uri="{FF2B5EF4-FFF2-40B4-BE49-F238E27FC236}">
                  <a16:creationId xmlns:a16="http://schemas.microsoft.com/office/drawing/2014/main" id="{8B935FC7-F517-BE86-1FB3-B3E3A8A7F8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33" y="160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36" name="Oval 575">
              <a:extLst>
                <a:ext uri="{FF2B5EF4-FFF2-40B4-BE49-F238E27FC236}">
                  <a16:creationId xmlns:a16="http://schemas.microsoft.com/office/drawing/2014/main" id="{D4CE50EE-0DC4-40A7-017D-F394387996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5" y="184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37" name="Oval 576">
              <a:extLst>
                <a:ext uri="{FF2B5EF4-FFF2-40B4-BE49-F238E27FC236}">
                  <a16:creationId xmlns:a16="http://schemas.microsoft.com/office/drawing/2014/main" id="{D18BDF31-F8EB-65DE-9FE6-CF7DB10AE3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93" y="199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38" name="Oval 577">
              <a:extLst>
                <a:ext uri="{FF2B5EF4-FFF2-40B4-BE49-F238E27FC236}">
                  <a16:creationId xmlns:a16="http://schemas.microsoft.com/office/drawing/2014/main" id="{FCCA702F-24D5-774A-A0D4-95619C8145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97" y="218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39" name="Oval 578">
              <a:extLst>
                <a:ext uri="{FF2B5EF4-FFF2-40B4-BE49-F238E27FC236}">
                  <a16:creationId xmlns:a16="http://schemas.microsoft.com/office/drawing/2014/main" id="{4FC9FE77-25DB-EE10-F6C9-E0D2F14792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53" y="199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40" name="Oval 579">
              <a:extLst>
                <a:ext uri="{FF2B5EF4-FFF2-40B4-BE49-F238E27FC236}">
                  <a16:creationId xmlns:a16="http://schemas.microsoft.com/office/drawing/2014/main" id="{EFEC2F20-EA5D-0240-B589-666939096DE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5" y="194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41" name="Oval 580">
              <a:extLst>
                <a:ext uri="{FF2B5EF4-FFF2-40B4-BE49-F238E27FC236}">
                  <a16:creationId xmlns:a16="http://schemas.microsoft.com/office/drawing/2014/main" id="{FD3BB895-F83A-FC40-9CFD-F15DFC6DA6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9" y="213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42" name="Oval 581">
              <a:extLst>
                <a:ext uri="{FF2B5EF4-FFF2-40B4-BE49-F238E27FC236}">
                  <a16:creationId xmlns:a16="http://schemas.microsoft.com/office/drawing/2014/main" id="{0E491BA1-C3AB-D364-947D-AC80512396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9" y="170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43" name="Oval 582">
              <a:extLst>
                <a:ext uri="{FF2B5EF4-FFF2-40B4-BE49-F238E27FC236}">
                  <a16:creationId xmlns:a16="http://schemas.microsoft.com/office/drawing/2014/main" id="{F33B1C6C-98AC-7F36-9FBD-393937622A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05" y="194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44" name="Oval 583">
              <a:extLst>
                <a:ext uri="{FF2B5EF4-FFF2-40B4-BE49-F238E27FC236}">
                  <a16:creationId xmlns:a16="http://schemas.microsoft.com/office/drawing/2014/main" id="{BD3B06BE-E12C-85B6-A876-6040E147B6F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97" y="213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45" name="Oval 584">
              <a:extLst>
                <a:ext uri="{FF2B5EF4-FFF2-40B4-BE49-F238E27FC236}">
                  <a16:creationId xmlns:a16="http://schemas.microsoft.com/office/drawing/2014/main" id="{6F5388CB-517F-C93F-8A35-7E812E08A32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05" y="165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46" name="Oval 585">
              <a:extLst>
                <a:ext uri="{FF2B5EF4-FFF2-40B4-BE49-F238E27FC236}">
                  <a16:creationId xmlns:a16="http://schemas.microsoft.com/office/drawing/2014/main" id="{88D0C27A-F1F7-E2A3-9577-6F52564E5AD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05" y="165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47" name="Oval 586">
              <a:extLst>
                <a:ext uri="{FF2B5EF4-FFF2-40B4-BE49-F238E27FC236}">
                  <a16:creationId xmlns:a16="http://schemas.microsoft.com/office/drawing/2014/main" id="{91026039-74A1-C9A9-D452-10208567E3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9" y="208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48" name="Oval 587">
              <a:extLst>
                <a:ext uri="{FF2B5EF4-FFF2-40B4-BE49-F238E27FC236}">
                  <a16:creationId xmlns:a16="http://schemas.microsoft.com/office/drawing/2014/main" id="{2609C8A0-5120-45DC-1766-D2225413AB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7" y="213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49" name="Oval 588">
              <a:extLst>
                <a:ext uri="{FF2B5EF4-FFF2-40B4-BE49-F238E27FC236}">
                  <a16:creationId xmlns:a16="http://schemas.microsoft.com/office/drawing/2014/main" id="{E1C2982D-6A1F-3BA0-BD63-54CC4FB396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5" y="180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50" name="Oval 589">
              <a:extLst>
                <a:ext uri="{FF2B5EF4-FFF2-40B4-BE49-F238E27FC236}">
                  <a16:creationId xmlns:a16="http://schemas.microsoft.com/office/drawing/2014/main" id="{93A60C51-719F-AD72-8AC5-7FCB9D5BD4B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01" y="204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51" name="Oval 590">
              <a:extLst>
                <a:ext uri="{FF2B5EF4-FFF2-40B4-BE49-F238E27FC236}">
                  <a16:creationId xmlns:a16="http://schemas.microsoft.com/office/drawing/2014/main" id="{BC06EDEB-CDBA-3856-7B82-2B0B42159B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01" y="175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52" name="Oval 591">
              <a:extLst>
                <a:ext uri="{FF2B5EF4-FFF2-40B4-BE49-F238E27FC236}">
                  <a16:creationId xmlns:a16="http://schemas.microsoft.com/office/drawing/2014/main" id="{6B36DEC7-D3AE-B488-3F87-FDC7772DD7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8" y="264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53" name="Oval 592">
              <a:extLst>
                <a:ext uri="{FF2B5EF4-FFF2-40B4-BE49-F238E27FC236}">
                  <a16:creationId xmlns:a16="http://schemas.microsoft.com/office/drawing/2014/main" id="{A6E36535-568A-360B-4740-5302932EC9E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0" y="273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54" name="Oval 593">
              <a:extLst>
                <a:ext uri="{FF2B5EF4-FFF2-40B4-BE49-F238E27FC236}">
                  <a16:creationId xmlns:a16="http://schemas.microsoft.com/office/drawing/2014/main" id="{3376A449-B083-EE78-1BDC-6D649106C4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0" y="225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55" name="Oval 594">
              <a:extLst>
                <a:ext uri="{FF2B5EF4-FFF2-40B4-BE49-F238E27FC236}">
                  <a16:creationId xmlns:a16="http://schemas.microsoft.com/office/drawing/2014/main" id="{0E712F09-7688-C97C-ED2C-19D12DB5E4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0" y="254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56" name="Oval 595">
              <a:extLst>
                <a:ext uri="{FF2B5EF4-FFF2-40B4-BE49-F238E27FC236}">
                  <a16:creationId xmlns:a16="http://schemas.microsoft.com/office/drawing/2014/main" id="{29775AC2-BCEC-BF65-54C3-AE94E46132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278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57" name="Oval 596">
              <a:extLst>
                <a:ext uri="{FF2B5EF4-FFF2-40B4-BE49-F238E27FC236}">
                  <a16:creationId xmlns:a16="http://schemas.microsoft.com/office/drawing/2014/main" id="{125DE6F7-1438-1A52-0199-8C9CCB8735D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8" y="235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58" name="Oval 597">
              <a:extLst>
                <a:ext uri="{FF2B5EF4-FFF2-40B4-BE49-F238E27FC236}">
                  <a16:creationId xmlns:a16="http://schemas.microsoft.com/office/drawing/2014/main" id="{0100DE3F-E85D-7E0F-E116-2B58814E2D1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268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59" name="Oval 598">
              <a:extLst>
                <a:ext uri="{FF2B5EF4-FFF2-40B4-BE49-F238E27FC236}">
                  <a16:creationId xmlns:a16="http://schemas.microsoft.com/office/drawing/2014/main" id="{1C366BCD-F47D-66FC-6913-58BDD93136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8" y="192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60" name="Oval 599">
              <a:extLst>
                <a:ext uri="{FF2B5EF4-FFF2-40B4-BE49-F238E27FC236}">
                  <a16:creationId xmlns:a16="http://schemas.microsoft.com/office/drawing/2014/main" id="{6BCD70ED-A5EA-AD34-084F-B3EA302DBFE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8" y="259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61" name="Oval 600">
              <a:extLst>
                <a:ext uri="{FF2B5EF4-FFF2-40B4-BE49-F238E27FC236}">
                  <a16:creationId xmlns:a16="http://schemas.microsoft.com/office/drawing/2014/main" id="{19F31F8B-71CC-6F98-AA5C-664C392E3F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8" y="240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62" name="Oval 601">
              <a:extLst>
                <a:ext uri="{FF2B5EF4-FFF2-40B4-BE49-F238E27FC236}">
                  <a16:creationId xmlns:a16="http://schemas.microsoft.com/office/drawing/2014/main" id="{526A25AB-6E15-D3E6-CF2A-4B01F76FAD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0" y="187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63" name="Oval 602">
              <a:extLst>
                <a:ext uri="{FF2B5EF4-FFF2-40B4-BE49-F238E27FC236}">
                  <a16:creationId xmlns:a16="http://schemas.microsoft.com/office/drawing/2014/main" id="{97D8FCF2-6418-43A4-3B3C-35E1CFF94D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0" y="225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64" name="Oval 603">
              <a:extLst>
                <a:ext uri="{FF2B5EF4-FFF2-40B4-BE49-F238E27FC236}">
                  <a16:creationId xmlns:a16="http://schemas.microsoft.com/office/drawing/2014/main" id="{76A7C3A8-0762-D833-BA6B-E103B70633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206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65" name="Oval 604">
              <a:extLst>
                <a:ext uri="{FF2B5EF4-FFF2-40B4-BE49-F238E27FC236}">
                  <a16:creationId xmlns:a16="http://schemas.microsoft.com/office/drawing/2014/main" id="{CD15E397-C3EC-E006-CA3B-49D8C23A21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85" y="295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66" name="Oval 605">
              <a:extLst>
                <a:ext uri="{FF2B5EF4-FFF2-40B4-BE49-F238E27FC236}">
                  <a16:creationId xmlns:a16="http://schemas.microsoft.com/office/drawing/2014/main" id="{61CDCFE3-64CE-49DE-B954-BBDB308382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85" y="295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67" name="Oval 606">
              <a:extLst>
                <a:ext uri="{FF2B5EF4-FFF2-40B4-BE49-F238E27FC236}">
                  <a16:creationId xmlns:a16="http://schemas.microsoft.com/office/drawing/2014/main" id="{6FFF7BC9-39BA-4A98-3CB1-5548637ED7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85" y="252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68" name="Oval 607">
              <a:extLst>
                <a:ext uri="{FF2B5EF4-FFF2-40B4-BE49-F238E27FC236}">
                  <a16:creationId xmlns:a16="http://schemas.microsoft.com/office/drawing/2014/main" id="{201E8F0A-3081-C5D9-3677-F0AAFCEF153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85" y="290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69" name="Oval 608">
              <a:extLst>
                <a:ext uri="{FF2B5EF4-FFF2-40B4-BE49-F238E27FC236}">
                  <a16:creationId xmlns:a16="http://schemas.microsoft.com/office/drawing/2014/main" id="{2A27252B-D0D2-1378-2F5A-EC0338F5B4D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7" y="285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70" name="Oval 609">
              <a:extLst>
                <a:ext uri="{FF2B5EF4-FFF2-40B4-BE49-F238E27FC236}">
                  <a16:creationId xmlns:a16="http://schemas.microsoft.com/office/drawing/2014/main" id="{BB236BD8-436F-5C4A-CDA1-055F246BB5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7" y="256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871" name="AutoShape 6">
            <a:extLst>
              <a:ext uri="{FF2B5EF4-FFF2-40B4-BE49-F238E27FC236}">
                <a16:creationId xmlns:a16="http://schemas.microsoft.com/office/drawing/2014/main" id="{DD95ED1E-AE5F-75B4-640A-BB98980F8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179" y="4331076"/>
            <a:ext cx="114300" cy="114300"/>
          </a:xfrm>
          <a:prstGeom prst="star4">
            <a:avLst>
              <a:gd name="adj" fmla="val 12500"/>
            </a:avLst>
          </a:prstGeom>
          <a:solidFill>
            <a:srgbClr val="00B050"/>
          </a:solidFill>
          <a:ln w="38100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grpSp>
        <p:nvGrpSpPr>
          <p:cNvPr id="872" name="Group 871">
            <a:extLst>
              <a:ext uri="{FF2B5EF4-FFF2-40B4-BE49-F238E27FC236}">
                <a16:creationId xmlns:a16="http://schemas.microsoft.com/office/drawing/2014/main" id="{99B003C0-C0B4-4F79-E131-899AD6A4699F}"/>
              </a:ext>
            </a:extLst>
          </p:cNvPr>
          <p:cNvGrpSpPr/>
          <p:nvPr/>
        </p:nvGrpSpPr>
        <p:grpSpPr>
          <a:xfrm>
            <a:off x="4858164" y="2565753"/>
            <a:ext cx="1115615" cy="2601515"/>
            <a:chOff x="452469" y="892969"/>
            <a:chExt cx="1487487" cy="3468687"/>
          </a:xfrm>
        </p:grpSpPr>
        <p:sp>
          <p:nvSpPr>
            <p:cNvPr id="873" name="AutoShape 2">
              <a:extLst>
                <a:ext uri="{FF2B5EF4-FFF2-40B4-BE49-F238E27FC236}">
                  <a16:creationId xmlns:a16="http://schemas.microsoft.com/office/drawing/2014/main" id="{0BC1BC51-560C-D613-307F-18E769EEF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356" y="1883569"/>
              <a:ext cx="152400" cy="152400"/>
            </a:xfrm>
            <a:prstGeom prst="star4">
              <a:avLst>
                <a:gd name="adj" fmla="val 12500"/>
              </a:avLst>
            </a:prstGeom>
            <a:solidFill>
              <a:srgbClr val="00B050"/>
            </a:solidFill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74" name="AutoShape 3">
              <a:extLst>
                <a:ext uri="{FF2B5EF4-FFF2-40B4-BE49-F238E27FC236}">
                  <a16:creationId xmlns:a16="http://schemas.microsoft.com/office/drawing/2014/main" id="{140CD902-329A-85B2-04C7-033E8EF47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244" y="892969"/>
              <a:ext cx="152400" cy="152400"/>
            </a:xfrm>
            <a:prstGeom prst="star4">
              <a:avLst>
                <a:gd name="adj" fmla="val 12500"/>
              </a:avLst>
            </a:prstGeom>
            <a:solidFill>
              <a:srgbClr val="00B050"/>
            </a:solidFill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75" name="AutoShape 4">
              <a:extLst>
                <a:ext uri="{FF2B5EF4-FFF2-40B4-BE49-F238E27FC236}">
                  <a16:creationId xmlns:a16="http://schemas.microsoft.com/office/drawing/2014/main" id="{06C4FD6C-8723-5C5D-8B7F-891DC027C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7556" y="2416969"/>
              <a:ext cx="152400" cy="152400"/>
            </a:xfrm>
            <a:prstGeom prst="star4">
              <a:avLst>
                <a:gd name="adj" fmla="val 12500"/>
              </a:avLst>
            </a:prstGeom>
            <a:solidFill>
              <a:srgbClr val="00B050"/>
            </a:solidFill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76" name="AutoShape 5">
              <a:extLst>
                <a:ext uri="{FF2B5EF4-FFF2-40B4-BE49-F238E27FC236}">
                  <a16:creationId xmlns:a16="http://schemas.microsoft.com/office/drawing/2014/main" id="{D073E9A7-95FF-3973-44D6-976856CDC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56" y="2340769"/>
              <a:ext cx="152400" cy="152400"/>
            </a:xfrm>
            <a:prstGeom prst="star4">
              <a:avLst>
                <a:gd name="adj" fmla="val 12500"/>
              </a:avLst>
            </a:prstGeom>
            <a:solidFill>
              <a:srgbClr val="00B050"/>
            </a:solidFill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77" name="AutoShape 7">
              <a:extLst>
                <a:ext uri="{FF2B5EF4-FFF2-40B4-BE49-F238E27FC236}">
                  <a16:creationId xmlns:a16="http://schemas.microsoft.com/office/drawing/2014/main" id="{6AB9F7B8-7D8D-9E98-4399-C1F49CB4F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356" y="2645569"/>
              <a:ext cx="152400" cy="152400"/>
            </a:xfrm>
            <a:prstGeom prst="star4">
              <a:avLst>
                <a:gd name="adj" fmla="val 12500"/>
              </a:avLst>
            </a:prstGeom>
            <a:solidFill>
              <a:srgbClr val="00B050"/>
            </a:solidFill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78" name="AutoShape 8">
              <a:extLst>
                <a:ext uri="{FF2B5EF4-FFF2-40B4-BE49-F238E27FC236}">
                  <a16:creationId xmlns:a16="http://schemas.microsoft.com/office/drawing/2014/main" id="{F404B79E-1E6F-9468-156B-3BEE39684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844" y="932656"/>
              <a:ext cx="152400" cy="152400"/>
            </a:xfrm>
            <a:prstGeom prst="star4">
              <a:avLst>
                <a:gd name="adj" fmla="val 12500"/>
              </a:avLst>
            </a:prstGeom>
            <a:solidFill>
              <a:srgbClr val="00B050"/>
            </a:solidFill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79" name="AutoShape 10">
              <a:extLst>
                <a:ext uri="{FF2B5EF4-FFF2-40B4-BE49-F238E27FC236}">
                  <a16:creationId xmlns:a16="http://schemas.microsoft.com/office/drawing/2014/main" id="{482C2EA1-9C76-EC91-0C49-2DE2F3590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044" y="1847056"/>
              <a:ext cx="152400" cy="152400"/>
            </a:xfrm>
            <a:prstGeom prst="star4">
              <a:avLst>
                <a:gd name="adj" fmla="val 12500"/>
              </a:avLst>
            </a:prstGeom>
            <a:solidFill>
              <a:srgbClr val="00B050"/>
            </a:solidFill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80" name="AutoShape 9">
              <a:extLst>
                <a:ext uri="{FF2B5EF4-FFF2-40B4-BE49-F238E27FC236}">
                  <a16:creationId xmlns:a16="http://schemas.microsoft.com/office/drawing/2014/main" id="{39E8EF84-43D1-7C0A-8247-0479D328B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44" y="2724944"/>
              <a:ext cx="152400" cy="152400"/>
            </a:xfrm>
            <a:prstGeom prst="star4">
              <a:avLst>
                <a:gd name="adj" fmla="val 12500"/>
              </a:avLst>
            </a:prstGeom>
            <a:solidFill>
              <a:srgbClr val="00B050"/>
            </a:solidFill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81" name="AutoShape 11">
              <a:extLst>
                <a:ext uri="{FF2B5EF4-FFF2-40B4-BE49-F238E27FC236}">
                  <a16:creationId xmlns:a16="http://schemas.microsoft.com/office/drawing/2014/main" id="{4EE72D90-78B4-FE5C-1C5E-F5D317144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156" y="3447256"/>
              <a:ext cx="152400" cy="152400"/>
            </a:xfrm>
            <a:prstGeom prst="star4">
              <a:avLst>
                <a:gd name="adj" fmla="val 12500"/>
              </a:avLst>
            </a:prstGeom>
            <a:solidFill>
              <a:srgbClr val="00B050"/>
            </a:solidFill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82" name="AutoShape 12">
              <a:extLst>
                <a:ext uri="{FF2B5EF4-FFF2-40B4-BE49-F238E27FC236}">
                  <a16:creationId xmlns:a16="http://schemas.microsoft.com/office/drawing/2014/main" id="{97586B1B-D8E3-76B4-6B4C-C56C12363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69" y="4209256"/>
              <a:ext cx="152400" cy="152400"/>
            </a:xfrm>
            <a:prstGeom prst="star4">
              <a:avLst>
                <a:gd name="adj" fmla="val 12500"/>
              </a:avLst>
            </a:prstGeom>
            <a:solidFill>
              <a:srgbClr val="00B050"/>
            </a:solidFill>
            <a:ln w="38100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883" name="Group 882">
            <a:extLst>
              <a:ext uri="{FF2B5EF4-FFF2-40B4-BE49-F238E27FC236}">
                <a16:creationId xmlns:a16="http://schemas.microsoft.com/office/drawing/2014/main" id="{3CDF0A48-BD4D-1CDD-AE91-BC97F29202B0}"/>
              </a:ext>
            </a:extLst>
          </p:cNvPr>
          <p:cNvGrpSpPr/>
          <p:nvPr/>
        </p:nvGrpSpPr>
        <p:grpSpPr>
          <a:xfrm>
            <a:off x="5285402" y="2726324"/>
            <a:ext cx="4258865" cy="2492079"/>
            <a:chOff x="3617914" y="2087429"/>
            <a:chExt cx="5678486" cy="3322772"/>
          </a:xfrm>
        </p:grpSpPr>
        <p:sp>
          <p:nvSpPr>
            <p:cNvPr id="884" name="Oval 24">
              <a:extLst>
                <a:ext uri="{FF2B5EF4-FFF2-40B4-BE49-F238E27FC236}">
                  <a16:creationId xmlns:a16="http://schemas.microsoft.com/office/drawing/2014/main" id="{3C643FF3-5FE2-C71D-400E-6851863DA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1000" y="2209800"/>
              <a:ext cx="1295400" cy="23622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85" name="AutoShape 13">
              <a:extLst>
                <a:ext uri="{FF2B5EF4-FFF2-40B4-BE49-F238E27FC236}">
                  <a16:creationId xmlns:a16="http://schemas.microsoft.com/office/drawing/2014/main" id="{F4A8FFF9-B526-B283-DDEA-18D61A25301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440738" y="3049588"/>
              <a:ext cx="146050" cy="146050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00B05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86" name="AutoShape 14">
              <a:extLst>
                <a:ext uri="{FF2B5EF4-FFF2-40B4-BE49-F238E27FC236}">
                  <a16:creationId xmlns:a16="http://schemas.microsoft.com/office/drawing/2014/main" id="{DA115564-1C3B-02AB-CEA3-15EBE248CD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497888" y="2554288"/>
              <a:ext cx="146050" cy="146050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00B05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87" name="AutoShape 15">
              <a:extLst>
                <a:ext uri="{FF2B5EF4-FFF2-40B4-BE49-F238E27FC236}">
                  <a16:creationId xmlns:a16="http://schemas.microsoft.com/office/drawing/2014/main" id="{47546A3F-8A36-B45F-1FF0-CFFE9CF949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050338" y="3317875"/>
              <a:ext cx="146050" cy="146050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00B05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88" name="AutoShape 16">
              <a:extLst>
                <a:ext uri="{FF2B5EF4-FFF2-40B4-BE49-F238E27FC236}">
                  <a16:creationId xmlns:a16="http://schemas.microsoft.com/office/drawing/2014/main" id="{3157AB4C-5072-953F-7A6E-D1109E823D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669338" y="3279775"/>
              <a:ext cx="146050" cy="146050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00B05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89" name="AutoShape 17">
              <a:extLst>
                <a:ext uri="{FF2B5EF4-FFF2-40B4-BE49-F238E27FC236}">
                  <a16:creationId xmlns:a16="http://schemas.microsoft.com/office/drawing/2014/main" id="{249D4249-34AD-A4C7-BEA8-0A1D8E24C4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859838" y="3757613"/>
              <a:ext cx="146050" cy="146050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00B05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90" name="AutoShape 18">
              <a:extLst>
                <a:ext uri="{FF2B5EF4-FFF2-40B4-BE49-F238E27FC236}">
                  <a16:creationId xmlns:a16="http://schemas.microsoft.com/office/drawing/2014/main" id="{7E90FF01-98BE-2A56-8206-DC32C2CB9D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821738" y="3432175"/>
              <a:ext cx="146050" cy="146050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00B05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91" name="AutoShape 19">
              <a:extLst>
                <a:ext uri="{FF2B5EF4-FFF2-40B4-BE49-F238E27FC236}">
                  <a16:creationId xmlns:a16="http://schemas.microsoft.com/office/drawing/2014/main" id="{F926E3EA-AC81-399F-A57B-8C8906F41A3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802688" y="2574925"/>
              <a:ext cx="146050" cy="146050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00B05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92" name="AutoShape 20">
              <a:extLst>
                <a:ext uri="{FF2B5EF4-FFF2-40B4-BE49-F238E27FC236}">
                  <a16:creationId xmlns:a16="http://schemas.microsoft.com/office/drawing/2014/main" id="{0D7EB25E-9A46-BD57-5D69-0E71FB55CF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383588" y="3471863"/>
              <a:ext cx="146050" cy="146050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00B05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93" name="AutoShape 22">
              <a:extLst>
                <a:ext uri="{FF2B5EF4-FFF2-40B4-BE49-F238E27FC236}">
                  <a16:creationId xmlns:a16="http://schemas.microsoft.com/office/drawing/2014/main" id="{50EB73E0-7ADD-50C2-2942-83EFA2E853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593138" y="3823873"/>
              <a:ext cx="146050" cy="146050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00B05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94" name="AutoShape 21">
              <a:extLst>
                <a:ext uri="{FF2B5EF4-FFF2-40B4-BE49-F238E27FC236}">
                  <a16:creationId xmlns:a16="http://schemas.microsoft.com/office/drawing/2014/main" id="{F5FE4384-6F9A-001A-48DE-DE99EC5A59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840788" y="3032125"/>
              <a:ext cx="146050" cy="146050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00B05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95" name="AutoShape 23">
              <a:extLst>
                <a:ext uri="{FF2B5EF4-FFF2-40B4-BE49-F238E27FC236}">
                  <a16:creationId xmlns:a16="http://schemas.microsoft.com/office/drawing/2014/main" id="{C7E2CBB3-BAE7-952A-BD60-5622448CC99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414652" y="4257405"/>
              <a:ext cx="90686" cy="90686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00B05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96" name="Line 25">
              <a:extLst>
                <a:ext uri="{FF2B5EF4-FFF2-40B4-BE49-F238E27FC236}">
                  <a16:creationId xmlns:a16="http://schemas.microsoft.com/office/drawing/2014/main" id="{5655FB8F-FBFF-BA62-E547-CE2705528B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1088" y="4303714"/>
              <a:ext cx="4819650" cy="1106487"/>
            </a:xfrm>
            <a:prstGeom prst="line">
              <a:avLst/>
            </a:prstGeom>
            <a:noFill/>
            <a:ln w="28575" cap="rnd">
              <a:solidFill>
                <a:srgbClr val="00B05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97" name="Line 26">
              <a:extLst>
                <a:ext uri="{FF2B5EF4-FFF2-40B4-BE49-F238E27FC236}">
                  <a16:creationId xmlns:a16="http://schemas.microsoft.com/office/drawing/2014/main" id="{2B14C55E-2E20-7737-11C9-2D1F1CAC11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8600" y="3903664"/>
              <a:ext cx="4630738" cy="744537"/>
            </a:xfrm>
            <a:prstGeom prst="line">
              <a:avLst/>
            </a:prstGeom>
            <a:noFill/>
            <a:ln w="28575" cap="rnd">
              <a:solidFill>
                <a:srgbClr val="00B05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98" name="Line 27">
              <a:extLst>
                <a:ext uri="{FF2B5EF4-FFF2-40B4-BE49-F238E27FC236}">
                  <a16:creationId xmlns:a16="http://schemas.microsoft.com/office/drawing/2014/main" id="{B1AAE037-6C86-6B2A-9F21-10831F615F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2000" y="3833814"/>
              <a:ext cx="4376738" cy="661987"/>
            </a:xfrm>
            <a:prstGeom prst="line">
              <a:avLst/>
            </a:prstGeom>
            <a:noFill/>
            <a:ln w="28575" cap="rnd">
              <a:solidFill>
                <a:srgbClr val="00B05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99" name="Line 28">
              <a:extLst>
                <a:ext uri="{FF2B5EF4-FFF2-40B4-BE49-F238E27FC236}">
                  <a16:creationId xmlns:a16="http://schemas.microsoft.com/office/drawing/2014/main" id="{2BC5B1A7-1619-B536-71F3-C55EC67F2C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7914" y="3544889"/>
              <a:ext cx="4822825" cy="377825"/>
            </a:xfrm>
            <a:prstGeom prst="line">
              <a:avLst/>
            </a:prstGeom>
            <a:noFill/>
            <a:ln w="28575" cap="rnd">
              <a:solidFill>
                <a:srgbClr val="00B05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00" name="Line 29">
              <a:extLst>
                <a:ext uri="{FF2B5EF4-FFF2-40B4-BE49-F238E27FC236}">
                  <a16:creationId xmlns:a16="http://schemas.microsoft.com/office/drawing/2014/main" id="{8E75D435-068E-610D-E420-3DF3EAD25D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800" y="3505201"/>
              <a:ext cx="4364038" cy="328613"/>
            </a:xfrm>
            <a:prstGeom prst="line">
              <a:avLst/>
            </a:prstGeom>
            <a:noFill/>
            <a:ln w="28575" cap="rnd">
              <a:solidFill>
                <a:srgbClr val="00B05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01" name="Line 30">
              <a:extLst>
                <a:ext uri="{FF2B5EF4-FFF2-40B4-BE49-F238E27FC236}">
                  <a16:creationId xmlns:a16="http://schemas.microsoft.com/office/drawing/2014/main" id="{1AB767FC-E48A-7C79-94AD-FC7044E4EB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3000" y="3392489"/>
              <a:ext cx="4243388" cy="225425"/>
            </a:xfrm>
            <a:prstGeom prst="line">
              <a:avLst/>
            </a:prstGeom>
            <a:noFill/>
            <a:ln w="28575" cap="rnd">
              <a:solidFill>
                <a:srgbClr val="00B05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02" name="Line 31">
              <a:extLst>
                <a:ext uri="{FF2B5EF4-FFF2-40B4-BE49-F238E27FC236}">
                  <a16:creationId xmlns:a16="http://schemas.microsoft.com/office/drawing/2014/main" id="{37406FB7-8FA2-A545-695A-77428969BF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3352800"/>
              <a:ext cx="4548188" cy="192088"/>
            </a:xfrm>
            <a:prstGeom prst="line">
              <a:avLst/>
            </a:prstGeom>
            <a:noFill/>
            <a:ln w="28575" cap="rnd">
              <a:solidFill>
                <a:srgbClr val="00B05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03" name="Line 32">
              <a:extLst>
                <a:ext uri="{FF2B5EF4-FFF2-40B4-BE49-F238E27FC236}">
                  <a16:creationId xmlns:a16="http://schemas.microsoft.com/office/drawing/2014/main" id="{9DD3D335-3443-4693-3D67-C61E0F416C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084514"/>
              <a:ext cx="4794250" cy="39687"/>
            </a:xfrm>
            <a:prstGeom prst="line">
              <a:avLst/>
            </a:prstGeom>
            <a:noFill/>
            <a:ln w="28575" cap="rnd">
              <a:solidFill>
                <a:srgbClr val="00B05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04" name="Line 33">
              <a:extLst>
                <a:ext uri="{FF2B5EF4-FFF2-40B4-BE49-F238E27FC236}">
                  <a16:creationId xmlns:a16="http://schemas.microsoft.com/office/drawing/2014/main" id="{EE9DA058-F8A4-4C5B-00FB-F6583353EC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2314" y="3032126"/>
              <a:ext cx="4416425" cy="92075"/>
            </a:xfrm>
            <a:prstGeom prst="line">
              <a:avLst/>
            </a:prstGeom>
            <a:noFill/>
            <a:ln w="28575" cap="rnd">
              <a:solidFill>
                <a:srgbClr val="00B05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05" name="Line 34">
              <a:extLst>
                <a:ext uri="{FF2B5EF4-FFF2-40B4-BE49-F238E27FC236}">
                  <a16:creationId xmlns:a16="http://schemas.microsoft.com/office/drawing/2014/main" id="{9B39855B-3E3D-1922-029C-4785867EC7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9688" y="2087429"/>
              <a:ext cx="4737100" cy="536575"/>
            </a:xfrm>
            <a:prstGeom prst="line">
              <a:avLst/>
            </a:prstGeom>
            <a:noFill/>
            <a:ln w="28575" cap="rnd">
              <a:solidFill>
                <a:srgbClr val="00B05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06" name="Line 35">
              <a:extLst>
                <a:ext uri="{FF2B5EF4-FFF2-40B4-BE49-F238E27FC236}">
                  <a16:creationId xmlns:a16="http://schemas.microsoft.com/office/drawing/2014/main" id="{45A07CFC-57FD-71ED-2954-140FABB151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6114" y="2234701"/>
              <a:ext cx="4403725" cy="331199"/>
            </a:xfrm>
            <a:prstGeom prst="line">
              <a:avLst/>
            </a:prstGeom>
            <a:noFill/>
            <a:ln w="28575" cap="rnd">
              <a:solidFill>
                <a:srgbClr val="00B05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907" name="Text Box 321">
            <a:extLst>
              <a:ext uri="{FF2B5EF4-FFF2-40B4-BE49-F238E27FC236}">
                <a16:creationId xmlns:a16="http://schemas.microsoft.com/office/drawing/2014/main" id="{39F89157-ED7A-03EE-91B5-5023D767A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2812" y="2643449"/>
            <a:ext cx="196098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00B050"/>
                </a:solidFill>
              </a:rPr>
              <a:t>Sample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8" name="Text Box 324">
                <a:extLst>
                  <a:ext uri="{FF2B5EF4-FFF2-40B4-BE49-F238E27FC236}">
                    <a16:creationId xmlns:a16="http://schemas.microsoft.com/office/drawing/2014/main" id="{CE6FB6AE-B361-1022-E148-97B9741138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25334" y="4986129"/>
                <a:ext cx="3928466" cy="1180122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200" dirty="0"/>
                  <a:t>Calculate</a:t>
                </a:r>
                <a:r>
                  <a:rPr lang="en-US" sz="2200" dirty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>
                    <a:solidFill>
                      <a:srgbClr val="00B050"/>
                    </a:solidFill>
                  </a:rPr>
                  <a:t>mean of Sample 3</a:t>
                </a:r>
              </a:p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6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</m:acc>
                      <m:r>
                        <a:rPr lang="en-US" sz="2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+…+ 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6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908" name="Text Box 324">
                <a:extLst>
                  <a:ext uri="{FF2B5EF4-FFF2-40B4-BE49-F238E27FC236}">
                    <a16:creationId xmlns:a16="http://schemas.microsoft.com/office/drawing/2014/main" id="{CE6FB6AE-B361-1022-E148-97B974113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25334" y="4986129"/>
                <a:ext cx="3928466" cy="1180122"/>
              </a:xfrm>
              <a:prstGeom prst="rect">
                <a:avLst/>
              </a:prstGeom>
              <a:blipFill>
                <a:blip r:embed="rId5"/>
                <a:stretch>
                  <a:fillRect l="-1923" t="-3158"/>
                </a:stretch>
              </a:blipFill>
              <a:ln w="19050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796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9E5C4-8F83-D6D2-42B6-5DAFACA46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23AB6-A22B-558B-339C-3D4F88CF4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 anchor="t"/>
          <a:lstStyle/>
          <a:p>
            <a:r>
              <a:rPr lang="en-US" dirty="0"/>
              <a:t>Measures of Location: Example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A665FE0-B029-930C-8E70-23D276185505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5156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Q. Where is most of the data?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E582E99-3A84-9EAD-6FA4-D12ECF55D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005534"/>
            <a:ext cx="233120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+mj-lt"/>
              </a:rPr>
              <a:t>Mode:      </a:t>
            </a:r>
            <a:r>
              <a:rPr lang="en-US" sz="2400" b="1" dirty="0">
                <a:latin typeface="+mj-lt"/>
              </a:rPr>
              <a:t>?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+mj-lt"/>
              </a:rPr>
              <a:t>Median:   </a:t>
            </a:r>
            <a:r>
              <a:rPr lang="en-US" sz="2400" b="1" dirty="0">
                <a:latin typeface="+mj-lt"/>
              </a:rPr>
              <a:t>?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+mj-lt"/>
              </a:rPr>
              <a:t>Mean:      </a:t>
            </a:r>
            <a:r>
              <a:rPr lang="en-US" sz="2400" b="1" dirty="0">
                <a:latin typeface="+mj-lt"/>
              </a:rPr>
              <a:t>?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7324B8F3-2AFF-3499-A16E-3F6619F4F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180" y="3005534"/>
            <a:ext cx="316841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5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DC85317B-CF5C-9AC1-17B3-86E5F0A92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180" y="3559531"/>
            <a:ext cx="316841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5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52FF1AB-2036-A263-0FAC-D5546E0283F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592377"/>
            <a:ext cx="10515600" cy="4616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Data on customer ratings for Pittsburgh public transit in December 2017.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EE2F29-7B7B-9BD4-3808-1BE14A6BB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503" y="2289175"/>
            <a:ext cx="8286498" cy="456882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5DB819-1D64-8111-C862-5124D24EDEF1}"/>
              </a:ext>
            </a:extLst>
          </p:cNvPr>
          <p:cNvCxnSpPr>
            <a:cxnSpLocks/>
          </p:cNvCxnSpPr>
          <p:nvPr/>
        </p:nvCxnSpPr>
        <p:spPr>
          <a:xfrm>
            <a:off x="10199177" y="2355742"/>
            <a:ext cx="0" cy="4078792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66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8748C-69F4-9CD3-813B-B446AC73B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7EEBFD0-4A7F-EE5B-AA6E-09ABD601BD1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Sampling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CE2DFB24-9407-0166-FF64-6E0EDE69B0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891153"/>
                <a:ext cx="10515600" cy="74391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i="1" dirty="0">
                    <a:solidFill>
                      <a:schemeClr val="bg1">
                        <a:lumMod val="50000"/>
                      </a:schemeClr>
                    </a:solidFill>
                  </a:rPr>
                  <a:t>How to guess the population 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b="0" i="1">
                            <a:latin typeface="Cambria Math"/>
                            <a:ea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en-US" sz="2400" dirty="0"/>
                  <a:t> </a:t>
                </a:r>
                <a:endParaRPr lang="en-US" sz="24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CE2DFB24-9407-0166-FF64-6E0EDE69B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891153"/>
                <a:ext cx="10515600" cy="743918"/>
              </a:xfrm>
              <a:prstGeom prst="rect">
                <a:avLst/>
              </a:prstGeom>
              <a:blipFill>
                <a:blip r:embed="rId3"/>
                <a:stretch>
                  <a:fillRect l="-965" t="-1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36">
            <a:extLst>
              <a:ext uri="{FF2B5EF4-FFF2-40B4-BE49-F238E27FC236}">
                <a16:creationId xmlns:a16="http://schemas.microsoft.com/office/drawing/2014/main" id="{BEE7DD38-FE36-C771-3104-ABAE41D71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290" y="2161098"/>
            <a:ext cx="2057400" cy="34861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325">
                <a:extLst>
                  <a:ext uri="{FF2B5EF4-FFF2-40B4-BE49-F238E27FC236}">
                    <a16:creationId xmlns:a16="http://schemas.microsoft.com/office/drawing/2014/main" id="{87105A0C-F34E-2B46-84A9-6DA3F596FF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3868" y="4057453"/>
                <a:ext cx="46788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325">
                <a:extLst>
                  <a:ext uri="{FF2B5EF4-FFF2-40B4-BE49-F238E27FC236}">
                    <a16:creationId xmlns:a16="http://schemas.microsoft.com/office/drawing/2014/main" id="{87105A0C-F34E-2B46-84A9-6DA3F596F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3868" y="4057453"/>
                <a:ext cx="46788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321">
            <a:extLst>
              <a:ext uri="{FF2B5EF4-FFF2-40B4-BE49-F238E27FC236}">
                <a16:creationId xmlns:a16="http://schemas.microsoft.com/office/drawing/2014/main" id="{6AF2C342-E015-5DDB-6572-784F2261E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7231" y="2267092"/>
            <a:ext cx="196098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Population</a:t>
            </a:r>
          </a:p>
        </p:txBody>
      </p:sp>
      <p:grpSp>
        <p:nvGrpSpPr>
          <p:cNvPr id="12" name="Group 326">
            <a:extLst>
              <a:ext uri="{FF2B5EF4-FFF2-40B4-BE49-F238E27FC236}">
                <a16:creationId xmlns:a16="http://schemas.microsoft.com/office/drawing/2014/main" id="{9F89739A-E8BC-3080-8552-AF0DDDE24245}"/>
              </a:ext>
            </a:extLst>
          </p:cNvPr>
          <p:cNvGrpSpPr>
            <a:grpSpLocks/>
          </p:cNvGrpSpPr>
          <p:nvPr/>
        </p:nvGrpSpPr>
        <p:grpSpPr bwMode="auto">
          <a:xfrm>
            <a:off x="4771041" y="2389698"/>
            <a:ext cx="1627585" cy="3086100"/>
            <a:chOff x="1008" y="1008"/>
            <a:chExt cx="1367" cy="2592"/>
          </a:xfrm>
        </p:grpSpPr>
        <p:sp>
          <p:nvSpPr>
            <p:cNvPr id="909" name="Oval 327">
              <a:extLst>
                <a:ext uri="{FF2B5EF4-FFF2-40B4-BE49-F238E27FC236}">
                  <a16:creationId xmlns:a16="http://schemas.microsoft.com/office/drawing/2014/main" id="{E3ADE338-1215-2B8C-8B26-B527F2CD01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0" y="230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10" name="Oval 328">
              <a:extLst>
                <a:ext uri="{FF2B5EF4-FFF2-40B4-BE49-F238E27FC236}">
                  <a16:creationId xmlns:a16="http://schemas.microsoft.com/office/drawing/2014/main" id="{738971EE-89F6-7FAF-B8BD-19FF27CA9C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259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11" name="Oval 329">
              <a:extLst>
                <a:ext uri="{FF2B5EF4-FFF2-40B4-BE49-F238E27FC236}">
                  <a16:creationId xmlns:a16="http://schemas.microsoft.com/office/drawing/2014/main" id="{B4A6E445-5CE6-8E0E-1AC4-CB39FAF2F1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254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12" name="Oval 330">
              <a:extLst>
                <a:ext uri="{FF2B5EF4-FFF2-40B4-BE49-F238E27FC236}">
                  <a16:creationId xmlns:a16="http://schemas.microsoft.com/office/drawing/2014/main" id="{CB3F6270-7CFB-6D27-0428-320B2C76D4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2" y="264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13" name="Oval 331">
              <a:extLst>
                <a:ext uri="{FF2B5EF4-FFF2-40B4-BE49-F238E27FC236}">
                  <a16:creationId xmlns:a16="http://schemas.microsoft.com/office/drawing/2014/main" id="{50DA8D6F-78F6-53F9-0AE5-B82C1F95A2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278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14" name="Oval 332">
              <a:extLst>
                <a:ext uri="{FF2B5EF4-FFF2-40B4-BE49-F238E27FC236}">
                  <a16:creationId xmlns:a16="http://schemas.microsoft.com/office/drawing/2014/main" id="{14F916BD-6DC8-50DB-2CF9-616FA3E729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32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15" name="Oval 333">
              <a:extLst>
                <a:ext uri="{FF2B5EF4-FFF2-40B4-BE49-F238E27FC236}">
                  <a16:creationId xmlns:a16="http://schemas.microsoft.com/office/drawing/2014/main" id="{BA271E86-B3A6-E674-87A9-9DFC88F493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16" y="297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16" name="Oval 334">
              <a:extLst>
                <a:ext uri="{FF2B5EF4-FFF2-40B4-BE49-F238E27FC236}">
                  <a16:creationId xmlns:a16="http://schemas.microsoft.com/office/drawing/2014/main" id="{4CE79D67-D51C-20E6-350D-7EBDCADF8F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0" y="249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17" name="Oval 335">
              <a:extLst>
                <a:ext uri="{FF2B5EF4-FFF2-40B4-BE49-F238E27FC236}">
                  <a16:creationId xmlns:a16="http://schemas.microsoft.com/office/drawing/2014/main" id="{AA334113-D0EC-C05B-218E-CD81AFCBB3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331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18" name="Oval 336">
              <a:extLst>
                <a:ext uri="{FF2B5EF4-FFF2-40B4-BE49-F238E27FC236}">
                  <a16:creationId xmlns:a16="http://schemas.microsoft.com/office/drawing/2014/main" id="{D2F0BB27-5ADC-170B-8467-C2E8D2C16A6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84" y="148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19" name="Oval 337">
              <a:extLst>
                <a:ext uri="{FF2B5EF4-FFF2-40B4-BE49-F238E27FC236}">
                  <a16:creationId xmlns:a16="http://schemas.microsoft.com/office/drawing/2014/main" id="{FA335392-58E6-A7B6-3805-540EA58D45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168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20" name="Oval 338">
              <a:extLst>
                <a:ext uri="{FF2B5EF4-FFF2-40B4-BE49-F238E27FC236}">
                  <a16:creationId xmlns:a16="http://schemas.microsoft.com/office/drawing/2014/main" id="{7A93BF25-2686-BAC0-B566-F5EFC0CD0BC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80" y="192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21" name="Oval 339">
              <a:extLst>
                <a:ext uri="{FF2B5EF4-FFF2-40B4-BE49-F238E27FC236}">
                  <a16:creationId xmlns:a16="http://schemas.microsoft.com/office/drawing/2014/main" id="{7E36B62E-C3FE-56E2-B687-763081EAA0E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96" y="211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22" name="Oval 340">
              <a:extLst>
                <a:ext uri="{FF2B5EF4-FFF2-40B4-BE49-F238E27FC236}">
                  <a16:creationId xmlns:a16="http://schemas.microsoft.com/office/drawing/2014/main" id="{9F2A64FD-D871-5C01-F4FD-1EB2547D33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240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23" name="Oval 341">
              <a:extLst>
                <a:ext uri="{FF2B5EF4-FFF2-40B4-BE49-F238E27FC236}">
                  <a16:creationId xmlns:a16="http://schemas.microsoft.com/office/drawing/2014/main" id="{BC751E97-8430-8D3C-E4BD-A099268AC88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235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24" name="Oval 342">
              <a:extLst>
                <a:ext uri="{FF2B5EF4-FFF2-40B4-BE49-F238E27FC236}">
                  <a16:creationId xmlns:a16="http://schemas.microsoft.com/office/drawing/2014/main" id="{2CF9351E-0B38-F63B-4E29-713D6518CE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" y="254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25" name="Oval 343">
              <a:extLst>
                <a:ext uri="{FF2B5EF4-FFF2-40B4-BE49-F238E27FC236}">
                  <a16:creationId xmlns:a16="http://schemas.microsoft.com/office/drawing/2014/main" id="{5C2E7014-709F-EDC0-C487-5D5A9059D48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80" y="249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26" name="Oval 344">
              <a:extLst>
                <a:ext uri="{FF2B5EF4-FFF2-40B4-BE49-F238E27FC236}">
                  <a16:creationId xmlns:a16="http://schemas.microsoft.com/office/drawing/2014/main" id="{DA82D6BE-8546-5D2B-5543-7043A4A779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84" y="302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27" name="Oval 345">
              <a:extLst>
                <a:ext uri="{FF2B5EF4-FFF2-40B4-BE49-F238E27FC236}">
                  <a16:creationId xmlns:a16="http://schemas.microsoft.com/office/drawing/2014/main" id="{2E4EE4BA-6E22-2580-B757-1260C67F99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72" y="278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28" name="Oval 346">
              <a:extLst>
                <a:ext uri="{FF2B5EF4-FFF2-40B4-BE49-F238E27FC236}">
                  <a16:creationId xmlns:a16="http://schemas.microsoft.com/office/drawing/2014/main" id="{25CB2B8E-4FF2-80D6-B44B-98E43811E7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16" y="230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29" name="Oval 347">
              <a:extLst>
                <a:ext uri="{FF2B5EF4-FFF2-40B4-BE49-F238E27FC236}">
                  <a16:creationId xmlns:a16="http://schemas.microsoft.com/office/drawing/2014/main" id="{2B6999DB-3D67-CE07-1CA6-97A54B5D80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312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30" name="Oval 348">
              <a:extLst>
                <a:ext uri="{FF2B5EF4-FFF2-40B4-BE49-F238E27FC236}">
                  <a16:creationId xmlns:a16="http://schemas.microsoft.com/office/drawing/2014/main" id="{1F8C148A-0C4D-BB4C-5C60-62756F70F94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0" y="129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31" name="Oval 349">
              <a:extLst>
                <a:ext uri="{FF2B5EF4-FFF2-40B4-BE49-F238E27FC236}">
                  <a16:creationId xmlns:a16="http://schemas.microsoft.com/office/drawing/2014/main" id="{2A5A1954-160D-B011-87A3-622B7817170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148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32" name="Oval 350">
              <a:extLst>
                <a:ext uri="{FF2B5EF4-FFF2-40B4-BE49-F238E27FC236}">
                  <a16:creationId xmlns:a16="http://schemas.microsoft.com/office/drawing/2014/main" id="{2F55CD69-09DB-E767-7B4D-7BFC3949E6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172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33" name="Oval 351">
              <a:extLst>
                <a:ext uri="{FF2B5EF4-FFF2-40B4-BE49-F238E27FC236}">
                  <a16:creationId xmlns:a16="http://schemas.microsoft.com/office/drawing/2014/main" id="{8DC0DD24-465C-8F0A-0013-D09F1236C8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34" name="Oval 352">
              <a:extLst>
                <a:ext uri="{FF2B5EF4-FFF2-40B4-BE49-F238E27FC236}">
                  <a16:creationId xmlns:a16="http://schemas.microsoft.com/office/drawing/2014/main" id="{CE049C8F-FE24-C147-4F61-5B4EE7AB19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230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35" name="Oval 353">
              <a:extLst>
                <a:ext uri="{FF2B5EF4-FFF2-40B4-BE49-F238E27FC236}">
                  <a16:creationId xmlns:a16="http://schemas.microsoft.com/office/drawing/2014/main" id="{E6C9931A-43C1-C254-B400-85896BFF24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225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36" name="Oval 354">
              <a:extLst>
                <a:ext uri="{FF2B5EF4-FFF2-40B4-BE49-F238E27FC236}">
                  <a16:creationId xmlns:a16="http://schemas.microsoft.com/office/drawing/2014/main" id="{31B29E35-D228-6B14-DDBD-0BF51C10C0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48" y="235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37" name="Oval 355">
              <a:extLst>
                <a:ext uri="{FF2B5EF4-FFF2-40B4-BE49-F238E27FC236}">
                  <a16:creationId xmlns:a16="http://schemas.microsoft.com/office/drawing/2014/main" id="{DD3D8EBD-7E08-A30D-61A8-2E3EF27129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249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38" name="Oval 356">
              <a:extLst>
                <a:ext uri="{FF2B5EF4-FFF2-40B4-BE49-F238E27FC236}">
                  <a16:creationId xmlns:a16="http://schemas.microsoft.com/office/drawing/2014/main" id="{5D6128D0-367A-9CD0-2A7D-D9BDF0FDE9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292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39" name="Oval 357">
              <a:extLst>
                <a:ext uri="{FF2B5EF4-FFF2-40B4-BE49-F238E27FC236}">
                  <a16:creationId xmlns:a16="http://schemas.microsoft.com/office/drawing/2014/main" id="{47DD95A2-A35F-73B7-0032-EEF2906039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268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40" name="Oval 358">
              <a:extLst>
                <a:ext uri="{FF2B5EF4-FFF2-40B4-BE49-F238E27FC236}">
                  <a16:creationId xmlns:a16="http://schemas.microsoft.com/office/drawing/2014/main" id="{0E486962-462E-30CE-85C6-A402A2EB41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56" y="220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41" name="Oval 359">
              <a:extLst>
                <a:ext uri="{FF2B5EF4-FFF2-40B4-BE49-F238E27FC236}">
                  <a16:creationId xmlns:a16="http://schemas.microsoft.com/office/drawing/2014/main" id="{38D48BFC-FDEB-C9A4-386A-90821F8399B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302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42" name="Oval 360">
              <a:extLst>
                <a:ext uri="{FF2B5EF4-FFF2-40B4-BE49-F238E27FC236}">
                  <a16:creationId xmlns:a16="http://schemas.microsoft.com/office/drawing/2014/main" id="{72F7CD50-4EA4-1FB1-C7F3-B6387416BDB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80" y="120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43" name="Oval 361">
              <a:extLst>
                <a:ext uri="{FF2B5EF4-FFF2-40B4-BE49-F238E27FC236}">
                  <a16:creationId xmlns:a16="http://schemas.microsoft.com/office/drawing/2014/main" id="{F38D616B-F1AE-C615-9DA4-32E5A9434E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139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44" name="Oval 362">
              <a:extLst>
                <a:ext uri="{FF2B5EF4-FFF2-40B4-BE49-F238E27FC236}">
                  <a16:creationId xmlns:a16="http://schemas.microsoft.com/office/drawing/2014/main" id="{747BCC15-0348-49A3-C59B-4274D9C39B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6" y="163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45" name="Oval 363">
              <a:extLst>
                <a:ext uri="{FF2B5EF4-FFF2-40B4-BE49-F238E27FC236}">
                  <a16:creationId xmlns:a16="http://schemas.microsoft.com/office/drawing/2014/main" id="{EB150EE4-E690-E283-A98B-94BAAEECB46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192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46" name="Oval 364">
              <a:extLst>
                <a:ext uri="{FF2B5EF4-FFF2-40B4-BE49-F238E27FC236}">
                  <a16:creationId xmlns:a16="http://schemas.microsoft.com/office/drawing/2014/main" id="{051F0CB6-FEED-493F-1299-D0A4F1A974E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88" y="211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47" name="Oval 365">
              <a:extLst>
                <a:ext uri="{FF2B5EF4-FFF2-40B4-BE49-F238E27FC236}">
                  <a16:creationId xmlns:a16="http://schemas.microsoft.com/office/drawing/2014/main" id="{CE2020DB-E38B-FBE9-1744-2CF676D10A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206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48" name="Oval 366">
              <a:extLst>
                <a:ext uri="{FF2B5EF4-FFF2-40B4-BE49-F238E27FC236}">
                  <a16:creationId xmlns:a16="http://schemas.microsoft.com/office/drawing/2014/main" id="{6F4DABB0-47CA-8C14-9267-0DBD014CD8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4" y="216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49" name="Oval 367">
              <a:extLst>
                <a:ext uri="{FF2B5EF4-FFF2-40B4-BE49-F238E27FC236}">
                  <a16:creationId xmlns:a16="http://schemas.microsoft.com/office/drawing/2014/main" id="{163AEE6B-8CC0-6002-C283-1ED5C64539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6" y="220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50" name="Oval 368">
              <a:extLst>
                <a:ext uri="{FF2B5EF4-FFF2-40B4-BE49-F238E27FC236}">
                  <a16:creationId xmlns:a16="http://schemas.microsoft.com/office/drawing/2014/main" id="{10525A45-1583-D366-5483-07923531A9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80" y="264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51" name="Oval 369">
              <a:extLst>
                <a:ext uri="{FF2B5EF4-FFF2-40B4-BE49-F238E27FC236}">
                  <a16:creationId xmlns:a16="http://schemas.microsoft.com/office/drawing/2014/main" id="{ECBFB96A-65E4-518B-F19C-411CFA066A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249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52" name="Oval 370">
              <a:extLst>
                <a:ext uri="{FF2B5EF4-FFF2-40B4-BE49-F238E27FC236}">
                  <a16:creationId xmlns:a16="http://schemas.microsoft.com/office/drawing/2014/main" id="{8A2E6138-0191-DB86-5245-53535DEA44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53" name="Oval 371">
              <a:extLst>
                <a:ext uri="{FF2B5EF4-FFF2-40B4-BE49-F238E27FC236}">
                  <a16:creationId xmlns:a16="http://schemas.microsoft.com/office/drawing/2014/main" id="{6C840059-F9F4-1985-5929-DFA7D7152E0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283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54" name="Oval 372">
              <a:extLst>
                <a:ext uri="{FF2B5EF4-FFF2-40B4-BE49-F238E27FC236}">
                  <a16:creationId xmlns:a16="http://schemas.microsoft.com/office/drawing/2014/main" id="{478A1EF1-164D-C64C-55B7-D76DCB628F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100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55" name="Oval 373">
              <a:extLst>
                <a:ext uri="{FF2B5EF4-FFF2-40B4-BE49-F238E27FC236}">
                  <a16:creationId xmlns:a16="http://schemas.microsoft.com/office/drawing/2014/main" id="{64E05CE7-6402-0E0A-CBCB-6DCFAE23B8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120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56" name="Oval 374">
              <a:extLst>
                <a:ext uri="{FF2B5EF4-FFF2-40B4-BE49-F238E27FC236}">
                  <a16:creationId xmlns:a16="http://schemas.microsoft.com/office/drawing/2014/main" id="{E1A31BB4-F460-4B09-A600-6D5B4C87B0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144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57" name="Oval 375">
              <a:extLst>
                <a:ext uri="{FF2B5EF4-FFF2-40B4-BE49-F238E27FC236}">
                  <a16:creationId xmlns:a16="http://schemas.microsoft.com/office/drawing/2014/main" id="{4407CA62-36A5-DB1A-4EC6-D321411934D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240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58" name="Oval 376">
              <a:extLst>
                <a:ext uri="{FF2B5EF4-FFF2-40B4-BE49-F238E27FC236}">
                  <a16:creationId xmlns:a16="http://schemas.microsoft.com/office/drawing/2014/main" id="{62DB15E1-B35E-2A95-B0D0-72693C7D54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278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59" name="Oval 377">
              <a:extLst>
                <a:ext uri="{FF2B5EF4-FFF2-40B4-BE49-F238E27FC236}">
                  <a16:creationId xmlns:a16="http://schemas.microsoft.com/office/drawing/2014/main" id="{6B734C40-F7E7-4047-6A1F-D5482F43F3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264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40" name="Oval 378">
              <a:extLst>
                <a:ext uri="{FF2B5EF4-FFF2-40B4-BE49-F238E27FC236}">
                  <a16:creationId xmlns:a16="http://schemas.microsoft.com/office/drawing/2014/main" id="{017375BD-B55E-D5FE-AD11-4A831BB137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48" y="283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41" name="Oval 379">
              <a:extLst>
                <a:ext uri="{FF2B5EF4-FFF2-40B4-BE49-F238E27FC236}">
                  <a16:creationId xmlns:a16="http://schemas.microsoft.com/office/drawing/2014/main" id="{1ECF6F37-0C95-2897-8F9E-3820D55BA8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288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42" name="Oval 380">
              <a:extLst>
                <a:ext uri="{FF2B5EF4-FFF2-40B4-BE49-F238E27FC236}">
                  <a16:creationId xmlns:a16="http://schemas.microsoft.com/office/drawing/2014/main" id="{AE89DA9F-9563-5930-50F9-BD2448061F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331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43" name="Oval 381">
              <a:extLst>
                <a:ext uri="{FF2B5EF4-FFF2-40B4-BE49-F238E27FC236}">
                  <a16:creationId xmlns:a16="http://schemas.microsoft.com/office/drawing/2014/main" id="{8E036544-F3D5-E71B-EC55-29C2A2095DB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307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44" name="Oval 382">
              <a:extLst>
                <a:ext uri="{FF2B5EF4-FFF2-40B4-BE49-F238E27FC236}">
                  <a16:creationId xmlns:a16="http://schemas.microsoft.com/office/drawing/2014/main" id="{C4FFE5B9-394B-088E-7319-85D5F46B87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56" y="259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45" name="Oval 383">
              <a:extLst>
                <a:ext uri="{FF2B5EF4-FFF2-40B4-BE49-F238E27FC236}">
                  <a16:creationId xmlns:a16="http://schemas.microsoft.com/office/drawing/2014/main" id="{30F4C98E-2CA6-83EA-4442-226DF195A6E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340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46" name="Oval 384">
              <a:extLst>
                <a:ext uri="{FF2B5EF4-FFF2-40B4-BE49-F238E27FC236}">
                  <a16:creationId xmlns:a16="http://schemas.microsoft.com/office/drawing/2014/main" id="{33552D89-EDB3-F386-026B-91CE59FB4E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80" y="158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47" name="Oval 385">
              <a:extLst>
                <a:ext uri="{FF2B5EF4-FFF2-40B4-BE49-F238E27FC236}">
                  <a16:creationId xmlns:a16="http://schemas.microsoft.com/office/drawing/2014/main" id="{E1455E7D-4AEB-3D31-412A-C451D84AE93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177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48" name="Oval 386">
              <a:extLst>
                <a:ext uri="{FF2B5EF4-FFF2-40B4-BE49-F238E27FC236}">
                  <a16:creationId xmlns:a16="http://schemas.microsoft.com/office/drawing/2014/main" id="{115408AA-7FCD-5C4E-09EC-0C838ABB7A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6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49" name="Oval 387">
              <a:extLst>
                <a:ext uri="{FF2B5EF4-FFF2-40B4-BE49-F238E27FC236}">
                  <a16:creationId xmlns:a16="http://schemas.microsoft.com/office/drawing/2014/main" id="{75950182-833B-1A4E-7805-77611317A9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240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50" name="Oval 388">
              <a:extLst>
                <a:ext uri="{FF2B5EF4-FFF2-40B4-BE49-F238E27FC236}">
                  <a16:creationId xmlns:a16="http://schemas.microsoft.com/office/drawing/2014/main" id="{2D443EC1-3AA2-A1B2-1F21-87E82882C0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6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51" name="Oval 389">
              <a:extLst>
                <a:ext uri="{FF2B5EF4-FFF2-40B4-BE49-F238E27FC236}">
                  <a16:creationId xmlns:a16="http://schemas.microsoft.com/office/drawing/2014/main" id="{6EF54E51-57EC-C3AC-8852-F68ACED737A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220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52" name="Oval 390">
              <a:extLst>
                <a:ext uri="{FF2B5EF4-FFF2-40B4-BE49-F238E27FC236}">
                  <a16:creationId xmlns:a16="http://schemas.microsoft.com/office/drawing/2014/main" id="{1A86D343-77D9-9EF7-CA56-779A279076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88" y="249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54" name="Oval 391">
              <a:extLst>
                <a:ext uri="{FF2B5EF4-FFF2-40B4-BE49-F238E27FC236}">
                  <a16:creationId xmlns:a16="http://schemas.microsoft.com/office/drawing/2014/main" id="{60CA9D5D-5280-8EB8-E091-86CE7A1CD9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244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33" name="Oval 392">
              <a:extLst>
                <a:ext uri="{FF2B5EF4-FFF2-40B4-BE49-F238E27FC236}">
                  <a16:creationId xmlns:a16="http://schemas.microsoft.com/office/drawing/2014/main" id="{F7525F50-DF67-6DE2-E662-372EB9EAC7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4" y="254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35" name="Oval 393">
              <a:extLst>
                <a:ext uri="{FF2B5EF4-FFF2-40B4-BE49-F238E27FC236}">
                  <a16:creationId xmlns:a16="http://schemas.microsoft.com/office/drawing/2014/main" id="{0416654D-63FB-48EC-4260-6D78841FD3E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6" y="259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36" name="Oval 394">
              <a:extLst>
                <a:ext uri="{FF2B5EF4-FFF2-40B4-BE49-F238E27FC236}">
                  <a16:creationId xmlns:a16="http://schemas.microsoft.com/office/drawing/2014/main" id="{1788976A-A254-39F6-412E-AB37F07AF4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182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37" name="Oval 395">
              <a:extLst>
                <a:ext uri="{FF2B5EF4-FFF2-40B4-BE49-F238E27FC236}">
                  <a16:creationId xmlns:a16="http://schemas.microsoft.com/office/drawing/2014/main" id="{22DA215C-98B5-35EA-5255-314B2BD617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211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38" name="Oval 396">
              <a:extLst>
                <a:ext uri="{FF2B5EF4-FFF2-40B4-BE49-F238E27FC236}">
                  <a16:creationId xmlns:a16="http://schemas.microsoft.com/office/drawing/2014/main" id="{163B693D-6A23-2623-00F1-3B526161BF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240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39" name="Oval 397">
              <a:extLst>
                <a:ext uri="{FF2B5EF4-FFF2-40B4-BE49-F238E27FC236}">
                  <a16:creationId xmlns:a16="http://schemas.microsoft.com/office/drawing/2014/main" id="{F245BEC4-7F28-EF8C-413D-78D4608F0C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244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0" name="Oval 398">
              <a:extLst>
                <a:ext uri="{FF2B5EF4-FFF2-40B4-BE49-F238E27FC236}">
                  <a16:creationId xmlns:a16="http://schemas.microsoft.com/office/drawing/2014/main" id="{16B354E9-F8D8-F5E7-9917-E8D3897A0F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16" y="259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1" name="Oval 399">
              <a:extLst>
                <a:ext uri="{FF2B5EF4-FFF2-40B4-BE49-F238E27FC236}">
                  <a16:creationId xmlns:a16="http://schemas.microsoft.com/office/drawing/2014/main" id="{7415BB64-CEF1-CEDF-2180-D20875E0F2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88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2" name="Oval 400">
              <a:extLst>
                <a:ext uri="{FF2B5EF4-FFF2-40B4-BE49-F238E27FC236}">
                  <a16:creationId xmlns:a16="http://schemas.microsoft.com/office/drawing/2014/main" id="{3F30A15A-0A8F-2ECF-DEEA-0AE33B0829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84" y="220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3" name="Oval 401">
              <a:extLst>
                <a:ext uri="{FF2B5EF4-FFF2-40B4-BE49-F238E27FC236}">
                  <a16:creationId xmlns:a16="http://schemas.microsoft.com/office/drawing/2014/main" id="{2ACF193A-B432-DCC2-A230-E70DFF4B5D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16" y="216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4" name="Oval 402">
              <a:extLst>
                <a:ext uri="{FF2B5EF4-FFF2-40B4-BE49-F238E27FC236}">
                  <a16:creationId xmlns:a16="http://schemas.microsoft.com/office/drawing/2014/main" id="{D386289D-B7C8-651F-3F0B-01D6FA6144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00" y="225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5" name="Oval 403">
              <a:extLst>
                <a:ext uri="{FF2B5EF4-FFF2-40B4-BE49-F238E27FC236}">
                  <a16:creationId xmlns:a16="http://schemas.microsoft.com/office/drawing/2014/main" id="{27083A4A-F2A4-1E7A-8CCF-E840EE4093A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72" y="240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6" name="Oval 404">
              <a:extLst>
                <a:ext uri="{FF2B5EF4-FFF2-40B4-BE49-F238E27FC236}">
                  <a16:creationId xmlns:a16="http://schemas.microsoft.com/office/drawing/2014/main" id="{E60E673D-62BF-419E-C25C-0AEEFC19FD4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249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7" name="Oval 405">
              <a:extLst>
                <a:ext uri="{FF2B5EF4-FFF2-40B4-BE49-F238E27FC236}">
                  <a16:creationId xmlns:a16="http://schemas.microsoft.com/office/drawing/2014/main" id="{F3953E82-D4FC-72F7-A3B0-6DC99808E33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72" y="211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8" name="Oval 406">
              <a:extLst>
                <a:ext uri="{FF2B5EF4-FFF2-40B4-BE49-F238E27FC236}">
                  <a16:creationId xmlns:a16="http://schemas.microsoft.com/office/drawing/2014/main" id="{E9C84C52-4195-8CFF-84A7-43B08F137C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56" y="163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9" name="Oval 407">
              <a:extLst>
                <a:ext uri="{FF2B5EF4-FFF2-40B4-BE49-F238E27FC236}">
                  <a16:creationId xmlns:a16="http://schemas.microsoft.com/office/drawing/2014/main" id="{94214FE3-44DC-6930-4344-84A1488629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2" y="192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0" name="Oval 408">
              <a:extLst>
                <a:ext uri="{FF2B5EF4-FFF2-40B4-BE49-F238E27FC236}">
                  <a16:creationId xmlns:a16="http://schemas.microsoft.com/office/drawing/2014/main" id="{AF06E21A-4A4B-C407-857B-F8CD17C074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84" y="177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1" name="Oval 409">
              <a:extLst>
                <a:ext uri="{FF2B5EF4-FFF2-40B4-BE49-F238E27FC236}">
                  <a16:creationId xmlns:a16="http://schemas.microsoft.com/office/drawing/2014/main" id="{4C92FAB5-700D-15F5-F837-23AC317C6B3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0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2" name="Oval 410">
              <a:extLst>
                <a:ext uri="{FF2B5EF4-FFF2-40B4-BE49-F238E27FC236}">
                  <a16:creationId xmlns:a16="http://schemas.microsoft.com/office/drawing/2014/main" id="{6D30BF24-5BAF-3ED8-E7C5-993B10BEF9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235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3" name="Oval 411">
              <a:extLst>
                <a:ext uri="{FF2B5EF4-FFF2-40B4-BE49-F238E27FC236}">
                  <a16:creationId xmlns:a16="http://schemas.microsoft.com/office/drawing/2014/main" id="{C65F3632-D1D3-F170-E9F8-E84E28B3E41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211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4" name="Oval 412">
              <a:extLst>
                <a:ext uri="{FF2B5EF4-FFF2-40B4-BE49-F238E27FC236}">
                  <a16:creationId xmlns:a16="http://schemas.microsoft.com/office/drawing/2014/main" id="{A3C50794-0A32-2BD3-911C-FEE09440D3F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0" y="158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5" name="Oval 413">
              <a:extLst>
                <a:ext uri="{FF2B5EF4-FFF2-40B4-BE49-F238E27FC236}">
                  <a16:creationId xmlns:a16="http://schemas.microsoft.com/office/drawing/2014/main" id="{39A1A8C4-B9CE-66CF-4C8D-51F8EB801F4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96" y="182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6" name="Oval 414">
              <a:extLst>
                <a:ext uri="{FF2B5EF4-FFF2-40B4-BE49-F238E27FC236}">
                  <a16:creationId xmlns:a16="http://schemas.microsoft.com/office/drawing/2014/main" id="{72E698F0-3C39-2AB4-4601-6FABBA52CA8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00" y="216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7" name="Oval 415">
              <a:extLst>
                <a:ext uri="{FF2B5EF4-FFF2-40B4-BE49-F238E27FC236}">
                  <a16:creationId xmlns:a16="http://schemas.microsoft.com/office/drawing/2014/main" id="{F071BD04-1D77-AC37-4BB3-F12653F221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88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8" name="Oval 416">
              <a:extLst>
                <a:ext uri="{FF2B5EF4-FFF2-40B4-BE49-F238E27FC236}">
                  <a16:creationId xmlns:a16="http://schemas.microsoft.com/office/drawing/2014/main" id="{F236543C-0FD0-67B0-2FE6-6B561CCA4B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153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9" name="Oval 417">
              <a:extLst>
                <a:ext uri="{FF2B5EF4-FFF2-40B4-BE49-F238E27FC236}">
                  <a16:creationId xmlns:a16="http://schemas.microsoft.com/office/drawing/2014/main" id="{41B12BC3-8A10-B150-A037-9311CF9F09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0" y="225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0" name="Oval 418">
              <a:extLst>
                <a:ext uri="{FF2B5EF4-FFF2-40B4-BE49-F238E27FC236}">
                  <a16:creationId xmlns:a16="http://schemas.microsoft.com/office/drawing/2014/main" id="{2C0B22C6-DCB0-2E9F-2EA3-DF86CF58F5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2" y="134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1" name="Oval 419">
              <a:extLst>
                <a:ext uri="{FF2B5EF4-FFF2-40B4-BE49-F238E27FC236}">
                  <a16:creationId xmlns:a16="http://schemas.microsoft.com/office/drawing/2014/main" id="{C6E58905-6357-B652-28B1-0555B2CF2F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48" y="163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2" name="Oval 420">
              <a:extLst>
                <a:ext uri="{FF2B5EF4-FFF2-40B4-BE49-F238E27FC236}">
                  <a16:creationId xmlns:a16="http://schemas.microsoft.com/office/drawing/2014/main" id="{082AE3B2-E315-6872-C829-172F043C47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172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3" name="Oval 421">
              <a:extLst>
                <a:ext uri="{FF2B5EF4-FFF2-40B4-BE49-F238E27FC236}">
                  <a16:creationId xmlns:a16="http://schemas.microsoft.com/office/drawing/2014/main" id="{BD349174-EBD0-654C-450A-57309BEF4A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0" y="206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4" name="Oval 422">
              <a:extLst>
                <a:ext uri="{FF2B5EF4-FFF2-40B4-BE49-F238E27FC236}">
                  <a16:creationId xmlns:a16="http://schemas.microsoft.com/office/drawing/2014/main" id="{57067DDD-FD6D-AA6E-7392-DA0A1E19B7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4" y="144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5" name="Oval 423">
              <a:extLst>
                <a:ext uri="{FF2B5EF4-FFF2-40B4-BE49-F238E27FC236}">
                  <a16:creationId xmlns:a16="http://schemas.microsoft.com/office/drawing/2014/main" id="{3C15C76D-44BF-3D9D-6C3C-63A65BBAFC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129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6" name="Oval 424">
              <a:extLst>
                <a:ext uri="{FF2B5EF4-FFF2-40B4-BE49-F238E27FC236}">
                  <a16:creationId xmlns:a16="http://schemas.microsoft.com/office/drawing/2014/main" id="{85FBA9A8-5F09-40ED-BC3B-6EC59673C4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153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7" name="Oval 425">
              <a:extLst>
                <a:ext uri="{FF2B5EF4-FFF2-40B4-BE49-F238E27FC236}">
                  <a16:creationId xmlns:a16="http://schemas.microsoft.com/office/drawing/2014/main" id="{875A5C57-36FA-FC2D-05AE-C1EEF4705E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96" y="196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8" name="Oval 426">
              <a:extLst>
                <a:ext uri="{FF2B5EF4-FFF2-40B4-BE49-F238E27FC236}">
                  <a16:creationId xmlns:a16="http://schemas.microsoft.com/office/drawing/2014/main" id="{C670FAED-B7E8-0684-3CE5-44C35A08677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84" y="172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9" name="Oval 427">
              <a:extLst>
                <a:ext uri="{FF2B5EF4-FFF2-40B4-BE49-F238E27FC236}">
                  <a16:creationId xmlns:a16="http://schemas.microsoft.com/office/drawing/2014/main" id="{3FC244C5-E333-B22D-7E6E-E334BA3428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206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70" name="Oval 428">
              <a:extLst>
                <a:ext uri="{FF2B5EF4-FFF2-40B4-BE49-F238E27FC236}">
                  <a16:creationId xmlns:a16="http://schemas.microsoft.com/office/drawing/2014/main" id="{5EB9BB67-5332-C5FF-BF96-56689A5CBC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2" y="172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71" name="Oval 429">
              <a:extLst>
                <a:ext uri="{FF2B5EF4-FFF2-40B4-BE49-F238E27FC236}">
                  <a16:creationId xmlns:a16="http://schemas.microsoft.com/office/drawing/2014/main" id="{8740218C-5E62-008B-E1A1-207C8B15FE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48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72" name="Oval 430">
              <a:extLst>
                <a:ext uri="{FF2B5EF4-FFF2-40B4-BE49-F238E27FC236}">
                  <a16:creationId xmlns:a16="http://schemas.microsoft.com/office/drawing/2014/main" id="{DEDE5ADC-D081-18C9-4799-D03DF68D89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73" name="Oval 431">
              <a:extLst>
                <a:ext uri="{FF2B5EF4-FFF2-40B4-BE49-F238E27FC236}">
                  <a16:creationId xmlns:a16="http://schemas.microsoft.com/office/drawing/2014/main" id="{0B77742A-1495-207D-B827-551617FA43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124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74" name="Oval 432">
              <a:extLst>
                <a:ext uri="{FF2B5EF4-FFF2-40B4-BE49-F238E27FC236}">
                  <a16:creationId xmlns:a16="http://schemas.microsoft.com/office/drawing/2014/main" id="{963E5356-CA31-6EF7-8409-F1ABB28C66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2" y="172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75" name="Oval 433">
              <a:extLst>
                <a:ext uri="{FF2B5EF4-FFF2-40B4-BE49-F238E27FC236}">
                  <a16:creationId xmlns:a16="http://schemas.microsoft.com/office/drawing/2014/main" id="{3D528B71-73DA-C36F-B002-1CEA419097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124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76" name="Oval 434">
              <a:extLst>
                <a:ext uri="{FF2B5EF4-FFF2-40B4-BE49-F238E27FC236}">
                  <a16:creationId xmlns:a16="http://schemas.microsoft.com/office/drawing/2014/main" id="{3941F291-B9EA-26BE-8336-81B9283A15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4" y="182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77" name="Oval 435">
              <a:extLst>
                <a:ext uri="{FF2B5EF4-FFF2-40B4-BE49-F238E27FC236}">
                  <a16:creationId xmlns:a16="http://schemas.microsoft.com/office/drawing/2014/main" id="{E0E67C1C-9236-ABB6-882E-E0A95ED1A0B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168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78" name="Oval 436">
              <a:extLst>
                <a:ext uri="{FF2B5EF4-FFF2-40B4-BE49-F238E27FC236}">
                  <a16:creationId xmlns:a16="http://schemas.microsoft.com/office/drawing/2014/main" id="{83E597C6-72EF-C602-D13B-4F558A8C03E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192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79" name="Oval 437">
              <a:extLst>
                <a:ext uri="{FF2B5EF4-FFF2-40B4-BE49-F238E27FC236}">
                  <a16:creationId xmlns:a16="http://schemas.microsoft.com/office/drawing/2014/main" id="{1D55C56C-277D-5287-03B5-92F3CCBF07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48" y="144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80" name="Oval 438">
              <a:extLst>
                <a:ext uri="{FF2B5EF4-FFF2-40B4-BE49-F238E27FC236}">
                  <a16:creationId xmlns:a16="http://schemas.microsoft.com/office/drawing/2014/main" id="{B968E538-EAA6-240E-7C98-AE5F880431D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172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81" name="Oval 439">
              <a:extLst>
                <a:ext uri="{FF2B5EF4-FFF2-40B4-BE49-F238E27FC236}">
                  <a16:creationId xmlns:a16="http://schemas.microsoft.com/office/drawing/2014/main" id="{FA247369-A021-EFDF-D117-5F63477E7D4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182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82" name="Oval 440">
              <a:extLst>
                <a:ext uri="{FF2B5EF4-FFF2-40B4-BE49-F238E27FC236}">
                  <a16:creationId xmlns:a16="http://schemas.microsoft.com/office/drawing/2014/main" id="{02175A75-1C00-B7B7-AC96-0682AAFF3B8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4" y="124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83" name="Oval 441">
              <a:extLst>
                <a:ext uri="{FF2B5EF4-FFF2-40B4-BE49-F238E27FC236}">
                  <a16:creationId xmlns:a16="http://schemas.microsoft.com/office/drawing/2014/main" id="{B53557D3-AA63-31CF-42EF-EB6A7039D2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00" y="153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60" name="Oval 442">
              <a:extLst>
                <a:ext uri="{FF2B5EF4-FFF2-40B4-BE49-F238E27FC236}">
                  <a16:creationId xmlns:a16="http://schemas.microsoft.com/office/drawing/2014/main" id="{E9811005-FCEA-EF1F-EC17-18154E111D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139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61" name="Oval 443">
              <a:extLst>
                <a:ext uri="{FF2B5EF4-FFF2-40B4-BE49-F238E27FC236}">
                  <a16:creationId xmlns:a16="http://schemas.microsoft.com/office/drawing/2014/main" id="{9C5783FC-A1D6-8AEA-5BBD-78790B14E78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88" y="163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62" name="Oval 444">
              <a:extLst>
                <a:ext uri="{FF2B5EF4-FFF2-40B4-BE49-F238E27FC236}">
                  <a16:creationId xmlns:a16="http://schemas.microsoft.com/office/drawing/2014/main" id="{02831380-6BAA-4EE9-6853-3CC6BF446B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48" y="182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63" name="Oval 445">
              <a:extLst>
                <a:ext uri="{FF2B5EF4-FFF2-40B4-BE49-F238E27FC236}">
                  <a16:creationId xmlns:a16="http://schemas.microsoft.com/office/drawing/2014/main" id="{3950D3FD-3834-3AD5-EFEF-4C8FD4CEACB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88" y="134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64" name="Oval 446">
              <a:extLst>
                <a:ext uri="{FF2B5EF4-FFF2-40B4-BE49-F238E27FC236}">
                  <a16:creationId xmlns:a16="http://schemas.microsoft.com/office/drawing/2014/main" id="{A1732751-20E3-6B2B-20D3-A47E29F475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21" y="338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65" name="Oval 447">
              <a:extLst>
                <a:ext uri="{FF2B5EF4-FFF2-40B4-BE49-F238E27FC236}">
                  <a16:creationId xmlns:a16="http://schemas.microsoft.com/office/drawing/2014/main" id="{5CF85FB8-3873-8D7E-FF26-2B09BCF463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9" y="352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66" name="Oval 448">
              <a:extLst>
                <a:ext uri="{FF2B5EF4-FFF2-40B4-BE49-F238E27FC236}">
                  <a16:creationId xmlns:a16="http://schemas.microsoft.com/office/drawing/2014/main" id="{C670C2EC-CE40-A135-861D-6B5B678B72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65" y="237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67" name="Oval 449">
              <a:extLst>
                <a:ext uri="{FF2B5EF4-FFF2-40B4-BE49-F238E27FC236}">
                  <a16:creationId xmlns:a16="http://schemas.microsoft.com/office/drawing/2014/main" id="{3AED050A-DF53-8E69-2B2D-8524D7440C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9" y="266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68" name="Oval 450">
              <a:extLst>
                <a:ext uri="{FF2B5EF4-FFF2-40B4-BE49-F238E27FC236}">
                  <a16:creationId xmlns:a16="http://schemas.microsoft.com/office/drawing/2014/main" id="{8A4A094C-3710-F1D8-DEE6-B5E6A516690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61" y="290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69" name="Oval 451">
              <a:extLst>
                <a:ext uri="{FF2B5EF4-FFF2-40B4-BE49-F238E27FC236}">
                  <a16:creationId xmlns:a16="http://schemas.microsoft.com/office/drawing/2014/main" id="{B26549D8-BC49-7437-B5A8-4E4F32BBCA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7" y="319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70" name="Oval 452">
              <a:extLst>
                <a:ext uri="{FF2B5EF4-FFF2-40B4-BE49-F238E27FC236}">
                  <a16:creationId xmlns:a16="http://schemas.microsoft.com/office/drawing/2014/main" id="{554D0BBA-6FC9-83FD-AB5F-176C7FDFC3D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3" y="348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71" name="Oval 453">
              <a:extLst>
                <a:ext uri="{FF2B5EF4-FFF2-40B4-BE49-F238E27FC236}">
                  <a16:creationId xmlns:a16="http://schemas.microsoft.com/office/drawing/2014/main" id="{EFD9C874-938A-0737-CC9D-0866CA5CCA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05" y="333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72" name="Oval 454">
              <a:extLst>
                <a:ext uri="{FF2B5EF4-FFF2-40B4-BE49-F238E27FC236}">
                  <a16:creationId xmlns:a16="http://schemas.microsoft.com/office/drawing/2014/main" id="{B2CBB28D-7B94-7AA2-04D7-8D4FA45A6B8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61" y="357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73" name="Oval 455">
              <a:extLst>
                <a:ext uri="{FF2B5EF4-FFF2-40B4-BE49-F238E27FC236}">
                  <a16:creationId xmlns:a16="http://schemas.microsoft.com/office/drawing/2014/main" id="{25A0868C-441B-F388-1CFB-4241B21BDD3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97" y="328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74" name="Oval 456">
              <a:extLst>
                <a:ext uri="{FF2B5EF4-FFF2-40B4-BE49-F238E27FC236}">
                  <a16:creationId xmlns:a16="http://schemas.microsoft.com/office/drawing/2014/main" id="{77123EEB-500C-E5AB-7E43-BE5DE271CDC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21" y="218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75" name="Oval 457">
              <a:extLst>
                <a:ext uri="{FF2B5EF4-FFF2-40B4-BE49-F238E27FC236}">
                  <a16:creationId xmlns:a16="http://schemas.microsoft.com/office/drawing/2014/main" id="{AEE0618B-1468-9305-1EBC-FF1DD6C688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05" y="237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76" name="Oval 458">
              <a:extLst>
                <a:ext uri="{FF2B5EF4-FFF2-40B4-BE49-F238E27FC236}">
                  <a16:creationId xmlns:a16="http://schemas.microsoft.com/office/drawing/2014/main" id="{C18C2531-9E97-F4BE-8EA7-4DE6FA3A7A4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7" y="261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77" name="Oval 459">
              <a:extLst>
                <a:ext uri="{FF2B5EF4-FFF2-40B4-BE49-F238E27FC236}">
                  <a16:creationId xmlns:a16="http://schemas.microsoft.com/office/drawing/2014/main" id="{4D7882E9-0BC2-1B47-4203-D13A8AFA04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7" y="309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78" name="Oval 460">
              <a:extLst>
                <a:ext uri="{FF2B5EF4-FFF2-40B4-BE49-F238E27FC236}">
                  <a16:creationId xmlns:a16="http://schemas.microsoft.com/office/drawing/2014/main" id="{7AA2A1C4-5A6C-7D73-5E63-2FEFB1E6E57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3" y="338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79" name="Oval 461">
              <a:extLst>
                <a:ext uri="{FF2B5EF4-FFF2-40B4-BE49-F238E27FC236}">
                  <a16:creationId xmlns:a16="http://schemas.microsoft.com/office/drawing/2014/main" id="{9A30BC2C-FF04-CD8B-785A-67F279CD88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5" y="324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80" name="Oval 462">
              <a:extLst>
                <a:ext uri="{FF2B5EF4-FFF2-40B4-BE49-F238E27FC236}">
                  <a16:creationId xmlns:a16="http://schemas.microsoft.com/office/drawing/2014/main" id="{02D7F05A-6084-6283-F8D1-25FE365F57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01" y="348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81" name="Oval 463">
              <a:extLst>
                <a:ext uri="{FF2B5EF4-FFF2-40B4-BE49-F238E27FC236}">
                  <a16:creationId xmlns:a16="http://schemas.microsoft.com/office/drawing/2014/main" id="{E19E0A68-BD1A-541B-18AA-872E2D51D8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61" y="208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82" name="Oval 464">
              <a:extLst>
                <a:ext uri="{FF2B5EF4-FFF2-40B4-BE49-F238E27FC236}">
                  <a16:creationId xmlns:a16="http://schemas.microsoft.com/office/drawing/2014/main" id="{44E91859-881D-6650-DE6B-73DF4F4824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5" y="237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83" name="Oval 465">
              <a:extLst>
                <a:ext uri="{FF2B5EF4-FFF2-40B4-BE49-F238E27FC236}">
                  <a16:creationId xmlns:a16="http://schemas.microsoft.com/office/drawing/2014/main" id="{2AC1F60D-911F-86F0-3E59-B0259E5CAE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7" y="252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84" name="Oval 466">
              <a:extLst>
                <a:ext uri="{FF2B5EF4-FFF2-40B4-BE49-F238E27FC236}">
                  <a16:creationId xmlns:a16="http://schemas.microsoft.com/office/drawing/2014/main" id="{08383A03-04F5-7F32-5D02-C67D872B32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3" y="290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85" name="Oval 467">
              <a:extLst>
                <a:ext uri="{FF2B5EF4-FFF2-40B4-BE49-F238E27FC236}">
                  <a16:creationId xmlns:a16="http://schemas.microsoft.com/office/drawing/2014/main" id="{9C9E524B-15D8-72D9-D3F6-0D5B0C15C1D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69" y="319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86" name="Oval 468">
              <a:extLst>
                <a:ext uri="{FF2B5EF4-FFF2-40B4-BE49-F238E27FC236}">
                  <a16:creationId xmlns:a16="http://schemas.microsoft.com/office/drawing/2014/main" id="{C7AF97B3-5E2A-C654-0706-26D54D559F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01" y="304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87" name="Oval 469">
              <a:extLst>
                <a:ext uri="{FF2B5EF4-FFF2-40B4-BE49-F238E27FC236}">
                  <a16:creationId xmlns:a16="http://schemas.microsoft.com/office/drawing/2014/main" id="{38D9A9D4-E660-3599-F8FD-985BD2BC3D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7" y="328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88" name="Oval 470">
              <a:extLst>
                <a:ext uri="{FF2B5EF4-FFF2-40B4-BE49-F238E27FC236}">
                  <a16:creationId xmlns:a16="http://schemas.microsoft.com/office/drawing/2014/main" id="{8A6150E0-4785-4843-0B92-6B5B0C9007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9" y="348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89" name="Oval 471">
              <a:extLst>
                <a:ext uri="{FF2B5EF4-FFF2-40B4-BE49-F238E27FC236}">
                  <a16:creationId xmlns:a16="http://schemas.microsoft.com/office/drawing/2014/main" id="{3E88E1EB-3E29-DA4F-E347-FE06884AEA5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93" y="300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90" name="Oval 472">
              <a:extLst>
                <a:ext uri="{FF2B5EF4-FFF2-40B4-BE49-F238E27FC236}">
                  <a16:creationId xmlns:a16="http://schemas.microsoft.com/office/drawing/2014/main" id="{5E7C40D1-BFE3-8C23-00D9-CAF17E0D3D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01" y="208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91" name="Oval 473">
              <a:extLst>
                <a:ext uri="{FF2B5EF4-FFF2-40B4-BE49-F238E27FC236}">
                  <a16:creationId xmlns:a16="http://schemas.microsoft.com/office/drawing/2014/main" id="{9DB0524A-0892-6AFB-64B9-71C534E8C5B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3" y="232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92" name="Oval 474">
              <a:extLst>
                <a:ext uri="{FF2B5EF4-FFF2-40B4-BE49-F238E27FC236}">
                  <a16:creationId xmlns:a16="http://schemas.microsoft.com/office/drawing/2014/main" id="{E5F56330-4E4B-E583-DC9E-573B1C8BDD5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7" y="348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93" name="Oval 475">
              <a:extLst>
                <a:ext uri="{FF2B5EF4-FFF2-40B4-BE49-F238E27FC236}">
                  <a16:creationId xmlns:a16="http://schemas.microsoft.com/office/drawing/2014/main" id="{AEFEF56D-B87D-7B76-4716-6E29C99984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61" y="247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94" name="Oval 476">
              <a:extLst>
                <a:ext uri="{FF2B5EF4-FFF2-40B4-BE49-F238E27FC236}">
                  <a16:creationId xmlns:a16="http://schemas.microsoft.com/office/drawing/2014/main" id="{B2F52750-7781-E338-20E3-CF1298A945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5" y="276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95" name="Oval 477">
              <a:extLst>
                <a:ext uri="{FF2B5EF4-FFF2-40B4-BE49-F238E27FC236}">
                  <a16:creationId xmlns:a16="http://schemas.microsoft.com/office/drawing/2014/main" id="{BBDDF6C5-AAB4-9E7F-222F-295DBD26B8A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7" y="300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96" name="Oval 478">
              <a:extLst>
                <a:ext uri="{FF2B5EF4-FFF2-40B4-BE49-F238E27FC236}">
                  <a16:creationId xmlns:a16="http://schemas.microsoft.com/office/drawing/2014/main" id="{82A9123F-B893-4ECA-704D-02DCCB70E7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7" y="348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97" name="Oval 479">
              <a:extLst>
                <a:ext uri="{FF2B5EF4-FFF2-40B4-BE49-F238E27FC236}">
                  <a16:creationId xmlns:a16="http://schemas.microsoft.com/office/drawing/2014/main" id="{FDD820A5-9926-06AD-D1BB-E470481DED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7" y="300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98" name="Oval 480">
              <a:extLst>
                <a:ext uri="{FF2B5EF4-FFF2-40B4-BE49-F238E27FC236}">
                  <a16:creationId xmlns:a16="http://schemas.microsoft.com/office/drawing/2014/main" id="{B4DB2B6B-9AEE-DEFB-C8A4-33B9283508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3" y="328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99" name="Oval 481">
              <a:extLst>
                <a:ext uri="{FF2B5EF4-FFF2-40B4-BE49-F238E27FC236}">
                  <a16:creationId xmlns:a16="http://schemas.microsoft.com/office/drawing/2014/main" id="{7A722C0F-A4B2-552E-0596-03EB56EF0F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69" y="357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00" name="Oval 482">
              <a:extLst>
                <a:ext uri="{FF2B5EF4-FFF2-40B4-BE49-F238E27FC236}">
                  <a16:creationId xmlns:a16="http://schemas.microsoft.com/office/drawing/2014/main" id="{66DD9976-B540-27F1-6AAC-BB26206F34D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01" y="343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01" name="Oval 483">
              <a:extLst>
                <a:ext uri="{FF2B5EF4-FFF2-40B4-BE49-F238E27FC236}">
                  <a16:creationId xmlns:a16="http://schemas.microsoft.com/office/drawing/2014/main" id="{1E7258F0-7372-EC1A-9C24-60C53E6513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3" y="280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02" name="Oval 484">
              <a:extLst>
                <a:ext uri="{FF2B5EF4-FFF2-40B4-BE49-F238E27FC236}">
                  <a16:creationId xmlns:a16="http://schemas.microsoft.com/office/drawing/2014/main" id="{F5B02D9A-8DAE-E98E-9B18-1C0A14D7BD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3" y="319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03" name="Oval 485">
              <a:extLst>
                <a:ext uri="{FF2B5EF4-FFF2-40B4-BE49-F238E27FC236}">
                  <a16:creationId xmlns:a16="http://schemas.microsoft.com/office/drawing/2014/main" id="{42EF7627-6841-D787-218D-E9553844F1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09" y="348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04" name="Oval 486">
              <a:extLst>
                <a:ext uri="{FF2B5EF4-FFF2-40B4-BE49-F238E27FC236}">
                  <a16:creationId xmlns:a16="http://schemas.microsoft.com/office/drawing/2014/main" id="{FE7EFDEE-491D-260D-5BE4-E4A6EC77FB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25" y="352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05" name="Oval 487">
              <a:extLst>
                <a:ext uri="{FF2B5EF4-FFF2-40B4-BE49-F238E27FC236}">
                  <a16:creationId xmlns:a16="http://schemas.microsoft.com/office/drawing/2014/main" id="{3CBDE6AE-4B2D-49CE-70CD-310591F970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97" y="357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06" name="Oval 488">
              <a:extLst>
                <a:ext uri="{FF2B5EF4-FFF2-40B4-BE49-F238E27FC236}">
                  <a16:creationId xmlns:a16="http://schemas.microsoft.com/office/drawing/2014/main" id="{BCF410EC-F45C-0AD0-CA71-DE1615381C3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69" y="300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07" name="Oval 489">
              <a:extLst>
                <a:ext uri="{FF2B5EF4-FFF2-40B4-BE49-F238E27FC236}">
                  <a16:creationId xmlns:a16="http://schemas.microsoft.com/office/drawing/2014/main" id="{0121967F-BE77-3CFD-0AB6-B1DAE9FE71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65" y="328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08" name="Oval 490">
              <a:extLst>
                <a:ext uri="{FF2B5EF4-FFF2-40B4-BE49-F238E27FC236}">
                  <a16:creationId xmlns:a16="http://schemas.microsoft.com/office/drawing/2014/main" id="{5058AA8A-3F78-5C79-E936-826C3180F6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97" y="314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09" name="Oval 491">
              <a:extLst>
                <a:ext uri="{FF2B5EF4-FFF2-40B4-BE49-F238E27FC236}">
                  <a16:creationId xmlns:a16="http://schemas.microsoft.com/office/drawing/2014/main" id="{96561A48-A744-1A27-CC11-9B007078DB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53" y="338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10" name="Oval 492">
              <a:extLst>
                <a:ext uri="{FF2B5EF4-FFF2-40B4-BE49-F238E27FC236}">
                  <a16:creationId xmlns:a16="http://schemas.microsoft.com/office/drawing/2014/main" id="{17DD470E-1D09-7221-787B-29F19C3E23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3" y="357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11" name="Oval 493">
              <a:extLst>
                <a:ext uri="{FF2B5EF4-FFF2-40B4-BE49-F238E27FC236}">
                  <a16:creationId xmlns:a16="http://schemas.microsoft.com/office/drawing/2014/main" id="{51FA866F-467A-ABC3-A8F0-210B054777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53" y="309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12" name="Oval 494">
              <a:extLst>
                <a:ext uri="{FF2B5EF4-FFF2-40B4-BE49-F238E27FC236}">
                  <a16:creationId xmlns:a16="http://schemas.microsoft.com/office/drawing/2014/main" id="{BA7EC8FB-017E-D2DC-CAFA-40EF89EA5EA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65" y="266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13" name="Oval 495">
              <a:extLst>
                <a:ext uri="{FF2B5EF4-FFF2-40B4-BE49-F238E27FC236}">
                  <a16:creationId xmlns:a16="http://schemas.microsoft.com/office/drawing/2014/main" id="{78EE1437-AF85-84B0-3628-BF84E9410D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21" y="300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14" name="Oval 496">
              <a:extLst>
                <a:ext uri="{FF2B5EF4-FFF2-40B4-BE49-F238E27FC236}">
                  <a16:creationId xmlns:a16="http://schemas.microsoft.com/office/drawing/2014/main" id="{73759DFD-5FF8-A663-0090-4C1BCF2062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25" y="343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15" name="Oval 497">
              <a:extLst>
                <a:ext uri="{FF2B5EF4-FFF2-40B4-BE49-F238E27FC236}">
                  <a16:creationId xmlns:a16="http://schemas.microsoft.com/office/drawing/2014/main" id="{AA644473-858C-90E3-E608-301A7B96E3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3" y="319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16" name="Oval 498">
              <a:extLst>
                <a:ext uri="{FF2B5EF4-FFF2-40B4-BE49-F238E27FC236}">
                  <a16:creationId xmlns:a16="http://schemas.microsoft.com/office/drawing/2014/main" id="{B372E37B-8C4A-550D-611D-584AF63C3D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21" y="247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17" name="Oval 499">
              <a:extLst>
                <a:ext uri="{FF2B5EF4-FFF2-40B4-BE49-F238E27FC236}">
                  <a16:creationId xmlns:a16="http://schemas.microsoft.com/office/drawing/2014/main" id="{D6E9CE28-A11E-6FB0-75EF-C67B172D71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7" y="280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18" name="Oval 500">
              <a:extLst>
                <a:ext uri="{FF2B5EF4-FFF2-40B4-BE49-F238E27FC236}">
                  <a16:creationId xmlns:a16="http://schemas.microsoft.com/office/drawing/2014/main" id="{85CD63AB-9307-DA9C-5158-CE02F903A1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69" y="300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19" name="Oval 501">
              <a:extLst>
                <a:ext uri="{FF2B5EF4-FFF2-40B4-BE49-F238E27FC236}">
                  <a16:creationId xmlns:a16="http://schemas.microsoft.com/office/drawing/2014/main" id="{C6EDCED9-61BD-ECEF-5B9E-C853D615F8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3" y="242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20" name="Oval 502">
              <a:extLst>
                <a:ext uri="{FF2B5EF4-FFF2-40B4-BE49-F238E27FC236}">
                  <a16:creationId xmlns:a16="http://schemas.microsoft.com/office/drawing/2014/main" id="{2B369D77-302F-B121-7351-7ED84B5BC6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21" y="333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21" name="Oval 503">
              <a:extLst>
                <a:ext uri="{FF2B5EF4-FFF2-40B4-BE49-F238E27FC236}">
                  <a16:creationId xmlns:a16="http://schemas.microsoft.com/office/drawing/2014/main" id="{4F748AA7-ECC8-38AC-9E84-B53BABF8AE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7" y="261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22" name="Oval 504">
              <a:extLst>
                <a:ext uri="{FF2B5EF4-FFF2-40B4-BE49-F238E27FC236}">
                  <a16:creationId xmlns:a16="http://schemas.microsoft.com/office/drawing/2014/main" id="{5B74EF20-A47F-BD86-01B6-7518978C4F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21" y="314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23" name="Oval 505">
              <a:extLst>
                <a:ext uri="{FF2B5EF4-FFF2-40B4-BE49-F238E27FC236}">
                  <a16:creationId xmlns:a16="http://schemas.microsoft.com/office/drawing/2014/main" id="{0278F4F1-A65B-57B4-D4E7-B93CE7226F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7" y="218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24" name="Oval 506">
              <a:extLst>
                <a:ext uri="{FF2B5EF4-FFF2-40B4-BE49-F238E27FC236}">
                  <a16:creationId xmlns:a16="http://schemas.microsoft.com/office/drawing/2014/main" id="{4F8C451D-FAF8-7AEC-678E-19CB4CF898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3" y="242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25" name="Oval 507">
              <a:extLst>
                <a:ext uri="{FF2B5EF4-FFF2-40B4-BE49-F238E27FC236}">
                  <a16:creationId xmlns:a16="http://schemas.microsoft.com/office/drawing/2014/main" id="{6D106CB0-F217-B974-C6A7-1249AC715A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7" y="295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26" name="Oval 508">
              <a:extLst>
                <a:ext uri="{FF2B5EF4-FFF2-40B4-BE49-F238E27FC236}">
                  <a16:creationId xmlns:a16="http://schemas.microsoft.com/office/drawing/2014/main" id="{78316F51-B230-7CB7-910B-55CB8B6A535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65" y="261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27" name="Oval 509">
              <a:extLst>
                <a:ext uri="{FF2B5EF4-FFF2-40B4-BE49-F238E27FC236}">
                  <a16:creationId xmlns:a16="http://schemas.microsoft.com/office/drawing/2014/main" id="{F11DEFBD-F7D4-BE03-1D39-7E72773851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7" y="304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28" name="Oval 510">
              <a:extLst>
                <a:ext uri="{FF2B5EF4-FFF2-40B4-BE49-F238E27FC236}">
                  <a16:creationId xmlns:a16="http://schemas.microsoft.com/office/drawing/2014/main" id="{7870674E-8CA0-5DE9-D59B-78D6CC9E4E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7" y="309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29" name="Oval 511">
              <a:extLst>
                <a:ext uri="{FF2B5EF4-FFF2-40B4-BE49-F238E27FC236}">
                  <a16:creationId xmlns:a16="http://schemas.microsoft.com/office/drawing/2014/main" id="{39B8C324-D148-64AA-A8CF-F9EDA83B54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3" y="213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30" name="Oval 512">
              <a:extLst>
                <a:ext uri="{FF2B5EF4-FFF2-40B4-BE49-F238E27FC236}">
                  <a16:creationId xmlns:a16="http://schemas.microsoft.com/office/drawing/2014/main" id="{B0F971E5-81BF-9502-596C-99CFBC9580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3" y="213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31" name="Oval 513">
              <a:extLst>
                <a:ext uri="{FF2B5EF4-FFF2-40B4-BE49-F238E27FC236}">
                  <a16:creationId xmlns:a16="http://schemas.microsoft.com/office/drawing/2014/main" id="{F2F09189-0DD3-5A7A-557A-111D0EFF6C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7" y="256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32" name="Oval 514">
              <a:extLst>
                <a:ext uri="{FF2B5EF4-FFF2-40B4-BE49-F238E27FC236}">
                  <a16:creationId xmlns:a16="http://schemas.microsoft.com/office/drawing/2014/main" id="{4BE1E3F3-FF62-0CD4-AD7C-470E9E9F2A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3" y="290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33" name="Oval 515">
              <a:extLst>
                <a:ext uri="{FF2B5EF4-FFF2-40B4-BE49-F238E27FC236}">
                  <a16:creationId xmlns:a16="http://schemas.microsoft.com/office/drawing/2014/main" id="{D5E636DC-706F-AE2D-C4B2-94809C593A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25" y="261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34" name="Oval 516">
              <a:extLst>
                <a:ext uri="{FF2B5EF4-FFF2-40B4-BE49-F238E27FC236}">
                  <a16:creationId xmlns:a16="http://schemas.microsoft.com/office/drawing/2014/main" id="{938069B5-E198-E35B-0A03-B543E9EEBC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3" y="280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35" name="Oval 517">
              <a:extLst>
                <a:ext uri="{FF2B5EF4-FFF2-40B4-BE49-F238E27FC236}">
                  <a16:creationId xmlns:a16="http://schemas.microsoft.com/office/drawing/2014/main" id="{4870DC48-BE64-61EB-EF59-E8AF3DA754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3" y="228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36" name="Oval 518">
              <a:extLst>
                <a:ext uri="{FF2B5EF4-FFF2-40B4-BE49-F238E27FC236}">
                  <a16:creationId xmlns:a16="http://schemas.microsoft.com/office/drawing/2014/main" id="{F5C6A608-8458-A6C1-0867-E15955B48F5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69" y="252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37" name="Oval 519">
              <a:extLst>
                <a:ext uri="{FF2B5EF4-FFF2-40B4-BE49-F238E27FC236}">
                  <a16:creationId xmlns:a16="http://schemas.microsoft.com/office/drawing/2014/main" id="{449C1D22-FF35-1B18-34E5-DC9A6055BA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69" y="223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38" name="Oval 520">
              <a:extLst>
                <a:ext uri="{FF2B5EF4-FFF2-40B4-BE49-F238E27FC236}">
                  <a16:creationId xmlns:a16="http://schemas.microsoft.com/office/drawing/2014/main" id="{7226C667-4B0A-FD4E-41DC-2BE6FAF3403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0" y="187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39" name="Oval 521">
              <a:extLst>
                <a:ext uri="{FF2B5EF4-FFF2-40B4-BE49-F238E27FC236}">
                  <a16:creationId xmlns:a16="http://schemas.microsoft.com/office/drawing/2014/main" id="{BF3604C9-BD9E-F8A2-B689-C94AA32FAE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182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40" name="Oval 522">
              <a:extLst>
                <a:ext uri="{FF2B5EF4-FFF2-40B4-BE49-F238E27FC236}">
                  <a16:creationId xmlns:a16="http://schemas.microsoft.com/office/drawing/2014/main" id="{9FEDC7FC-C9C0-AB2B-8623-6E33C86604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52" y="206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41" name="Oval 523">
              <a:extLst>
                <a:ext uri="{FF2B5EF4-FFF2-40B4-BE49-F238E27FC236}">
                  <a16:creationId xmlns:a16="http://schemas.microsoft.com/office/drawing/2014/main" id="{A32ACF31-DE1A-DC20-A928-B7C60553F62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56" y="153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42" name="Oval 524">
              <a:extLst>
                <a:ext uri="{FF2B5EF4-FFF2-40B4-BE49-F238E27FC236}">
                  <a16:creationId xmlns:a16="http://schemas.microsoft.com/office/drawing/2014/main" id="{2A09B291-DB4A-05C9-8D17-8D245E0F1B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124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43" name="Oval 525">
              <a:extLst>
                <a:ext uri="{FF2B5EF4-FFF2-40B4-BE49-F238E27FC236}">
                  <a16:creationId xmlns:a16="http://schemas.microsoft.com/office/drawing/2014/main" id="{979760F0-47F1-5CDB-6375-E58A557594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16" y="124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44" name="Oval 526">
              <a:extLst>
                <a:ext uri="{FF2B5EF4-FFF2-40B4-BE49-F238E27FC236}">
                  <a16:creationId xmlns:a16="http://schemas.microsoft.com/office/drawing/2014/main" id="{5542D0F3-C816-1F3C-4960-ADBA0310E1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134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45" name="Oval 527">
              <a:extLst>
                <a:ext uri="{FF2B5EF4-FFF2-40B4-BE49-F238E27FC236}">
                  <a16:creationId xmlns:a16="http://schemas.microsoft.com/office/drawing/2014/main" id="{4BBBD915-C28F-3B03-AD24-9E26FEAE0C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139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46" name="Oval 528">
              <a:extLst>
                <a:ext uri="{FF2B5EF4-FFF2-40B4-BE49-F238E27FC236}">
                  <a16:creationId xmlns:a16="http://schemas.microsoft.com/office/drawing/2014/main" id="{CB6591A9-87B0-A9F0-514C-380AD5C848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129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47" name="Oval 529">
              <a:extLst>
                <a:ext uri="{FF2B5EF4-FFF2-40B4-BE49-F238E27FC236}">
                  <a16:creationId xmlns:a16="http://schemas.microsoft.com/office/drawing/2014/main" id="{7D8EEE80-2A5B-5CFA-DD94-CF64091F51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139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48" name="Oval 530">
              <a:extLst>
                <a:ext uri="{FF2B5EF4-FFF2-40B4-BE49-F238E27FC236}">
                  <a16:creationId xmlns:a16="http://schemas.microsoft.com/office/drawing/2014/main" id="{443DD82F-DA69-AFC1-49A8-B28C91AFEC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120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49" name="Oval 531">
              <a:extLst>
                <a:ext uri="{FF2B5EF4-FFF2-40B4-BE49-F238E27FC236}">
                  <a16:creationId xmlns:a16="http://schemas.microsoft.com/office/drawing/2014/main" id="{7A0DCF04-8716-C818-67CE-9C6E8653E1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9" y="132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50" name="Oval 532">
              <a:extLst>
                <a:ext uri="{FF2B5EF4-FFF2-40B4-BE49-F238E27FC236}">
                  <a16:creationId xmlns:a16="http://schemas.microsoft.com/office/drawing/2014/main" id="{4FAC3240-8645-FD4D-F77F-E9A50A76BD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5" y="132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51" name="Oval 533">
              <a:extLst>
                <a:ext uri="{FF2B5EF4-FFF2-40B4-BE49-F238E27FC236}">
                  <a16:creationId xmlns:a16="http://schemas.microsoft.com/office/drawing/2014/main" id="{DFC1517F-C670-E1A1-5C0F-CB63F20096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01" y="127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52" name="Oval 534">
              <a:extLst>
                <a:ext uri="{FF2B5EF4-FFF2-40B4-BE49-F238E27FC236}">
                  <a16:creationId xmlns:a16="http://schemas.microsoft.com/office/drawing/2014/main" id="{D1D55430-1C8F-521F-D3F5-20D6DAEB38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01" y="127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53" name="Oval 535">
              <a:extLst>
                <a:ext uri="{FF2B5EF4-FFF2-40B4-BE49-F238E27FC236}">
                  <a16:creationId xmlns:a16="http://schemas.microsoft.com/office/drawing/2014/main" id="{056F2929-F025-DD28-4F30-B3BA8EAF0F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41" y="141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54" name="Oval 536">
              <a:extLst>
                <a:ext uri="{FF2B5EF4-FFF2-40B4-BE49-F238E27FC236}">
                  <a16:creationId xmlns:a16="http://schemas.microsoft.com/office/drawing/2014/main" id="{79F98FB1-AA0B-F834-2A6E-34CCF3D580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97" y="136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55" name="Oval 537">
              <a:extLst>
                <a:ext uri="{FF2B5EF4-FFF2-40B4-BE49-F238E27FC236}">
                  <a16:creationId xmlns:a16="http://schemas.microsoft.com/office/drawing/2014/main" id="{BD76899D-031E-6F7C-5CC0-AC46E36C4E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72" y="182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56" name="Oval 538">
              <a:extLst>
                <a:ext uri="{FF2B5EF4-FFF2-40B4-BE49-F238E27FC236}">
                  <a16:creationId xmlns:a16="http://schemas.microsoft.com/office/drawing/2014/main" id="{D4F53F95-14C9-155B-DF69-CF886FCB5A6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211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57" name="Oval 539">
              <a:extLst>
                <a:ext uri="{FF2B5EF4-FFF2-40B4-BE49-F238E27FC236}">
                  <a16:creationId xmlns:a16="http://schemas.microsoft.com/office/drawing/2014/main" id="{118FA624-97E9-A3E3-2487-71606CC80A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84" y="216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58" name="Oval 540">
              <a:extLst>
                <a:ext uri="{FF2B5EF4-FFF2-40B4-BE49-F238E27FC236}">
                  <a16:creationId xmlns:a16="http://schemas.microsoft.com/office/drawing/2014/main" id="{32365014-5E08-83A5-4F38-55EC13C127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163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59" name="Oval 541">
              <a:extLst>
                <a:ext uri="{FF2B5EF4-FFF2-40B4-BE49-F238E27FC236}">
                  <a16:creationId xmlns:a16="http://schemas.microsoft.com/office/drawing/2014/main" id="{E336EE66-BD27-304F-3FE7-492CD89974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192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60" name="Oval 542">
              <a:extLst>
                <a:ext uri="{FF2B5EF4-FFF2-40B4-BE49-F238E27FC236}">
                  <a16:creationId xmlns:a16="http://schemas.microsoft.com/office/drawing/2014/main" id="{72356E92-51D3-DC29-E452-B81166118A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61" name="Oval 543">
              <a:extLst>
                <a:ext uri="{FF2B5EF4-FFF2-40B4-BE49-F238E27FC236}">
                  <a16:creationId xmlns:a16="http://schemas.microsoft.com/office/drawing/2014/main" id="{FF2EB048-2C9A-1AF0-805A-119D50CAB6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153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62" name="Oval 544">
              <a:extLst>
                <a:ext uri="{FF2B5EF4-FFF2-40B4-BE49-F238E27FC236}">
                  <a16:creationId xmlns:a16="http://schemas.microsoft.com/office/drawing/2014/main" id="{087324DE-B10C-9D67-1229-0A27F01E763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182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63" name="Oval 545">
              <a:extLst>
                <a:ext uri="{FF2B5EF4-FFF2-40B4-BE49-F238E27FC236}">
                  <a16:creationId xmlns:a16="http://schemas.microsoft.com/office/drawing/2014/main" id="{1A43DB44-25EA-D34C-B363-6B402FF38D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80" y="187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64" name="Oval 546">
              <a:extLst>
                <a:ext uri="{FF2B5EF4-FFF2-40B4-BE49-F238E27FC236}">
                  <a16:creationId xmlns:a16="http://schemas.microsoft.com/office/drawing/2014/main" id="{093B4DF7-D9D5-2354-9CEE-A8814F9E15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163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65" name="Oval 547">
              <a:extLst>
                <a:ext uri="{FF2B5EF4-FFF2-40B4-BE49-F238E27FC236}">
                  <a16:creationId xmlns:a16="http://schemas.microsoft.com/office/drawing/2014/main" id="{6573750A-ABCA-D65D-58CF-371C88AD04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168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66" name="Oval 548">
              <a:extLst>
                <a:ext uri="{FF2B5EF4-FFF2-40B4-BE49-F238E27FC236}">
                  <a16:creationId xmlns:a16="http://schemas.microsoft.com/office/drawing/2014/main" id="{8D8DF6C5-4DCA-6119-692F-240734F9AFE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8" y="172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67" name="Oval 549">
              <a:extLst>
                <a:ext uri="{FF2B5EF4-FFF2-40B4-BE49-F238E27FC236}">
                  <a16:creationId xmlns:a16="http://schemas.microsoft.com/office/drawing/2014/main" id="{FF8F39B3-A08F-61D5-180A-A3086BB059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216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68" name="Oval 550">
              <a:extLst>
                <a:ext uri="{FF2B5EF4-FFF2-40B4-BE49-F238E27FC236}">
                  <a16:creationId xmlns:a16="http://schemas.microsoft.com/office/drawing/2014/main" id="{11C52B43-9A60-D949-3462-7833339053E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192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69" name="Oval 551">
              <a:extLst>
                <a:ext uri="{FF2B5EF4-FFF2-40B4-BE49-F238E27FC236}">
                  <a16:creationId xmlns:a16="http://schemas.microsoft.com/office/drawing/2014/main" id="{4DEA940D-A930-94BA-6D11-3F100DDE1F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192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70" name="Oval 552">
              <a:extLst>
                <a:ext uri="{FF2B5EF4-FFF2-40B4-BE49-F238E27FC236}">
                  <a16:creationId xmlns:a16="http://schemas.microsoft.com/office/drawing/2014/main" id="{ADBC17C2-EE57-100B-B4CE-9AAE9F4B17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172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71" name="Oval 553">
              <a:extLst>
                <a:ext uri="{FF2B5EF4-FFF2-40B4-BE49-F238E27FC236}">
                  <a16:creationId xmlns:a16="http://schemas.microsoft.com/office/drawing/2014/main" id="{E736A1EA-2C84-7B0C-3F77-09E19D4F5D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20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72" name="Oval 554">
              <a:extLst>
                <a:ext uri="{FF2B5EF4-FFF2-40B4-BE49-F238E27FC236}">
                  <a16:creationId xmlns:a16="http://schemas.microsoft.com/office/drawing/2014/main" id="{38EE1D53-8C41-88D7-D5B0-998B074450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206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73" name="Oval 555">
              <a:extLst>
                <a:ext uri="{FF2B5EF4-FFF2-40B4-BE49-F238E27FC236}">
                  <a16:creationId xmlns:a16="http://schemas.microsoft.com/office/drawing/2014/main" id="{82C8C2E2-C151-F1F0-7EB3-3E4EFA31F7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8" y="211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74" name="Oval 556">
              <a:extLst>
                <a:ext uri="{FF2B5EF4-FFF2-40B4-BE49-F238E27FC236}">
                  <a16:creationId xmlns:a16="http://schemas.microsoft.com/office/drawing/2014/main" id="{21F85923-ED41-CCCD-2858-D273C2F348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163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75" name="Oval 557">
              <a:extLst>
                <a:ext uri="{FF2B5EF4-FFF2-40B4-BE49-F238E27FC236}">
                  <a16:creationId xmlns:a16="http://schemas.microsoft.com/office/drawing/2014/main" id="{51BBA59A-5BD9-D1FB-CAD9-3F78292409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0" y="192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76" name="Oval 558">
              <a:extLst>
                <a:ext uri="{FF2B5EF4-FFF2-40B4-BE49-F238E27FC236}">
                  <a16:creationId xmlns:a16="http://schemas.microsoft.com/office/drawing/2014/main" id="{CB9E5F5B-D1E4-240D-4F03-FB28B6916B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6" y="196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77" name="Oval 559">
              <a:extLst>
                <a:ext uri="{FF2B5EF4-FFF2-40B4-BE49-F238E27FC236}">
                  <a16:creationId xmlns:a16="http://schemas.microsoft.com/office/drawing/2014/main" id="{AE7B5F14-7FB7-FEB0-D6AC-3203C9CD054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16" y="172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78" name="Oval 560">
              <a:extLst>
                <a:ext uri="{FF2B5EF4-FFF2-40B4-BE49-F238E27FC236}">
                  <a16:creationId xmlns:a16="http://schemas.microsoft.com/office/drawing/2014/main" id="{A0EAA50C-6A45-C4DB-9BA7-F27D662C34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177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79" name="Oval 561">
              <a:extLst>
                <a:ext uri="{FF2B5EF4-FFF2-40B4-BE49-F238E27FC236}">
                  <a16:creationId xmlns:a16="http://schemas.microsoft.com/office/drawing/2014/main" id="{847EC91C-09A6-7647-4E35-43B634B8F8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201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80" name="Oval 562">
              <a:extLst>
                <a:ext uri="{FF2B5EF4-FFF2-40B4-BE49-F238E27FC236}">
                  <a16:creationId xmlns:a16="http://schemas.microsoft.com/office/drawing/2014/main" id="{1D0C6376-DB4E-C24C-32AA-B4818CFE68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6" y="187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81" name="Oval 563">
              <a:extLst>
                <a:ext uri="{FF2B5EF4-FFF2-40B4-BE49-F238E27FC236}">
                  <a16:creationId xmlns:a16="http://schemas.microsoft.com/office/drawing/2014/main" id="{93665F45-3887-436D-E431-073CFD8D65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4" y="163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82" name="Oval 564">
              <a:extLst>
                <a:ext uri="{FF2B5EF4-FFF2-40B4-BE49-F238E27FC236}">
                  <a16:creationId xmlns:a16="http://schemas.microsoft.com/office/drawing/2014/main" id="{9B588320-00BB-5C6B-0116-C1EF5F40D9E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2" y="168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83" name="Oval 565">
              <a:extLst>
                <a:ext uri="{FF2B5EF4-FFF2-40B4-BE49-F238E27FC236}">
                  <a16:creationId xmlns:a16="http://schemas.microsoft.com/office/drawing/2014/main" id="{B97E0A9D-29B6-FD32-A9C1-E0F73018DB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72" y="177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84" name="Oval 566">
              <a:extLst>
                <a:ext uri="{FF2B5EF4-FFF2-40B4-BE49-F238E27FC236}">
                  <a16:creationId xmlns:a16="http://schemas.microsoft.com/office/drawing/2014/main" id="{332B9923-891A-EA87-1CB1-6EEF776172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72" y="158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85" name="Oval 567">
              <a:extLst>
                <a:ext uri="{FF2B5EF4-FFF2-40B4-BE49-F238E27FC236}">
                  <a16:creationId xmlns:a16="http://schemas.microsoft.com/office/drawing/2014/main" id="{24AE5654-5590-42DD-B9AE-54BEA86301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8" y="153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86" name="Oval 568">
              <a:extLst>
                <a:ext uri="{FF2B5EF4-FFF2-40B4-BE49-F238E27FC236}">
                  <a16:creationId xmlns:a16="http://schemas.microsoft.com/office/drawing/2014/main" id="{A4A7BC69-F06B-D6D3-53D5-753A0378CB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97" y="189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87" name="Oval 569">
              <a:extLst>
                <a:ext uri="{FF2B5EF4-FFF2-40B4-BE49-F238E27FC236}">
                  <a16:creationId xmlns:a16="http://schemas.microsoft.com/office/drawing/2014/main" id="{EDC8937A-5E55-3795-7140-7E8D7CA919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53" y="170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88" name="Oval 570">
              <a:extLst>
                <a:ext uri="{FF2B5EF4-FFF2-40B4-BE49-F238E27FC236}">
                  <a16:creationId xmlns:a16="http://schemas.microsoft.com/office/drawing/2014/main" id="{C3AC0F0A-ECB2-16CE-3A09-281E09CF26D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7" y="189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89" name="Oval 571">
              <a:extLst>
                <a:ext uri="{FF2B5EF4-FFF2-40B4-BE49-F238E27FC236}">
                  <a16:creationId xmlns:a16="http://schemas.microsoft.com/office/drawing/2014/main" id="{F2677D81-49C7-EC4C-E03C-AD2C6EF5852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9" y="213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90" name="Oval 572">
              <a:extLst>
                <a:ext uri="{FF2B5EF4-FFF2-40B4-BE49-F238E27FC236}">
                  <a16:creationId xmlns:a16="http://schemas.microsoft.com/office/drawing/2014/main" id="{75D791C7-3CF4-4288-8F60-ADA73D9E3A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93" y="160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91" name="Oval 573">
              <a:extLst>
                <a:ext uri="{FF2B5EF4-FFF2-40B4-BE49-F238E27FC236}">
                  <a16:creationId xmlns:a16="http://schemas.microsoft.com/office/drawing/2014/main" id="{0DFE74B1-4BC1-F26F-0CA9-618FD4E978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89" y="204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92" name="Oval 574">
              <a:extLst>
                <a:ext uri="{FF2B5EF4-FFF2-40B4-BE49-F238E27FC236}">
                  <a16:creationId xmlns:a16="http://schemas.microsoft.com/office/drawing/2014/main" id="{170771F7-6838-5856-40A1-D9A8D01A592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33" y="160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93" name="Oval 575">
              <a:extLst>
                <a:ext uri="{FF2B5EF4-FFF2-40B4-BE49-F238E27FC236}">
                  <a16:creationId xmlns:a16="http://schemas.microsoft.com/office/drawing/2014/main" id="{D93E6709-A69C-291A-832F-9A30C5DD0F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5" y="184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94" name="Oval 576">
              <a:extLst>
                <a:ext uri="{FF2B5EF4-FFF2-40B4-BE49-F238E27FC236}">
                  <a16:creationId xmlns:a16="http://schemas.microsoft.com/office/drawing/2014/main" id="{5EDC4003-9DD1-FF92-8705-AA0D3245A4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93" y="199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95" name="Oval 577">
              <a:extLst>
                <a:ext uri="{FF2B5EF4-FFF2-40B4-BE49-F238E27FC236}">
                  <a16:creationId xmlns:a16="http://schemas.microsoft.com/office/drawing/2014/main" id="{0A803049-22B6-88AB-94D8-306DEEF458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97" y="218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96" name="Oval 578">
              <a:extLst>
                <a:ext uri="{FF2B5EF4-FFF2-40B4-BE49-F238E27FC236}">
                  <a16:creationId xmlns:a16="http://schemas.microsoft.com/office/drawing/2014/main" id="{33A2A557-2A20-186A-B56A-81ABF32AA73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53" y="199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97" name="Oval 579">
              <a:extLst>
                <a:ext uri="{FF2B5EF4-FFF2-40B4-BE49-F238E27FC236}">
                  <a16:creationId xmlns:a16="http://schemas.microsoft.com/office/drawing/2014/main" id="{4F26FBC6-787A-FD56-2845-0035A3ADF6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5" y="194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98" name="Oval 580">
              <a:extLst>
                <a:ext uri="{FF2B5EF4-FFF2-40B4-BE49-F238E27FC236}">
                  <a16:creationId xmlns:a16="http://schemas.microsoft.com/office/drawing/2014/main" id="{33F745AB-79D7-A255-58A2-57488308F9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9" y="213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99" name="Oval 581">
              <a:extLst>
                <a:ext uri="{FF2B5EF4-FFF2-40B4-BE49-F238E27FC236}">
                  <a16:creationId xmlns:a16="http://schemas.microsoft.com/office/drawing/2014/main" id="{E3F8FE14-01FB-DA96-E265-E743081C33D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9" y="170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00" name="Oval 582">
              <a:extLst>
                <a:ext uri="{FF2B5EF4-FFF2-40B4-BE49-F238E27FC236}">
                  <a16:creationId xmlns:a16="http://schemas.microsoft.com/office/drawing/2014/main" id="{895B198B-FEF0-4542-9586-D33A096342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05" y="194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01" name="Oval 583">
              <a:extLst>
                <a:ext uri="{FF2B5EF4-FFF2-40B4-BE49-F238E27FC236}">
                  <a16:creationId xmlns:a16="http://schemas.microsoft.com/office/drawing/2014/main" id="{360D810A-BD5E-F224-8852-EF0DC934F6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97" y="213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02" name="Oval 584">
              <a:extLst>
                <a:ext uri="{FF2B5EF4-FFF2-40B4-BE49-F238E27FC236}">
                  <a16:creationId xmlns:a16="http://schemas.microsoft.com/office/drawing/2014/main" id="{5349801F-1BE8-7AED-4E12-222823CCE05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05" y="165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03" name="Oval 585">
              <a:extLst>
                <a:ext uri="{FF2B5EF4-FFF2-40B4-BE49-F238E27FC236}">
                  <a16:creationId xmlns:a16="http://schemas.microsoft.com/office/drawing/2014/main" id="{E4FB3360-9153-597C-405A-F52D666EA9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05" y="165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04" name="Oval 586">
              <a:extLst>
                <a:ext uri="{FF2B5EF4-FFF2-40B4-BE49-F238E27FC236}">
                  <a16:creationId xmlns:a16="http://schemas.microsoft.com/office/drawing/2014/main" id="{1EE380B6-8C28-00BD-5F26-0EBAEA7AE7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49" y="208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05" name="Oval 587">
              <a:extLst>
                <a:ext uri="{FF2B5EF4-FFF2-40B4-BE49-F238E27FC236}">
                  <a16:creationId xmlns:a16="http://schemas.microsoft.com/office/drawing/2014/main" id="{E501C1FD-509B-69DF-6C9C-0B55F78BA3E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7" y="213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06" name="Oval 588">
              <a:extLst>
                <a:ext uri="{FF2B5EF4-FFF2-40B4-BE49-F238E27FC236}">
                  <a16:creationId xmlns:a16="http://schemas.microsoft.com/office/drawing/2014/main" id="{5DCD1CC3-7172-74E2-4B56-CA86E3D0B1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5" y="180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07" name="Oval 589">
              <a:extLst>
                <a:ext uri="{FF2B5EF4-FFF2-40B4-BE49-F238E27FC236}">
                  <a16:creationId xmlns:a16="http://schemas.microsoft.com/office/drawing/2014/main" id="{619C6541-CB81-60BC-4118-53147E01D6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01" y="204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08" name="Oval 590">
              <a:extLst>
                <a:ext uri="{FF2B5EF4-FFF2-40B4-BE49-F238E27FC236}">
                  <a16:creationId xmlns:a16="http://schemas.microsoft.com/office/drawing/2014/main" id="{9125D106-CA50-8CE1-6511-E43807FF10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01" y="175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09" name="Oval 591">
              <a:extLst>
                <a:ext uri="{FF2B5EF4-FFF2-40B4-BE49-F238E27FC236}">
                  <a16:creationId xmlns:a16="http://schemas.microsoft.com/office/drawing/2014/main" id="{BB8C6673-189D-1208-356C-8CEFFAA9D2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8" y="264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10" name="Oval 592">
              <a:extLst>
                <a:ext uri="{FF2B5EF4-FFF2-40B4-BE49-F238E27FC236}">
                  <a16:creationId xmlns:a16="http://schemas.microsoft.com/office/drawing/2014/main" id="{A3D5F6CC-18E7-5EBB-BCDF-19D96B837A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0" y="273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11" name="Oval 593">
              <a:extLst>
                <a:ext uri="{FF2B5EF4-FFF2-40B4-BE49-F238E27FC236}">
                  <a16:creationId xmlns:a16="http://schemas.microsoft.com/office/drawing/2014/main" id="{CF45C9E8-B440-5D66-6ADA-D4E6B90089D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0" y="225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12" name="Oval 594">
              <a:extLst>
                <a:ext uri="{FF2B5EF4-FFF2-40B4-BE49-F238E27FC236}">
                  <a16:creationId xmlns:a16="http://schemas.microsoft.com/office/drawing/2014/main" id="{989CDA76-E819-DA8C-55A9-326EBDF62C4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0" y="254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13" name="Oval 595">
              <a:extLst>
                <a:ext uri="{FF2B5EF4-FFF2-40B4-BE49-F238E27FC236}">
                  <a16:creationId xmlns:a16="http://schemas.microsoft.com/office/drawing/2014/main" id="{27EAD82A-28F4-A29A-80E1-C498EF03D0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278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14" name="Oval 596">
              <a:extLst>
                <a:ext uri="{FF2B5EF4-FFF2-40B4-BE49-F238E27FC236}">
                  <a16:creationId xmlns:a16="http://schemas.microsoft.com/office/drawing/2014/main" id="{AF9BA259-530E-1387-282C-0E606DB8F2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8" y="235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15" name="Oval 597">
              <a:extLst>
                <a:ext uri="{FF2B5EF4-FFF2-40B4-BE49-F238E27FC236}">
                  <a16:creationId xmlns:a16="http://schemas.microsoft.com/office/drawing/2014/main" id="{D59EC324-3C50-DC39-53CE-9F29950BB3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2688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16" name="Oval 598">
              <a:extLst>
                <a:ext uri="{FF2B5EF4-FFF2-40B4-BE49-F238E27FC236}">
                  <a16:creationId xmlns:a16="http://schemas.microsoft.com/office/drawing/2014/main" id="{99568125-53ED-847B-5DB7-17335A37C5E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8" y="192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17" name="Oval 599">
              <a:extLst>
                <a:ext uri="{FF2B5EF4-FFF2-40B4-BE49-F238E27FC236}">
                  <a16:creationId xmlns:a16="http://schemas.microsoft.com/office/drawing/2014/main" id="{FE5D72CC-B94E-2FD7-9F08-80E69B7217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8" y="259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18" name="Oval 600">
              <a:extLst>
                <a:ext uri="{FF2B5EF4-FFF2-40B4-BE49-F238E27FC236}">
                  <a16:creationId xmlns:a16="http://schemas.microsoft.com/office/drawing/2014/main" id="{FADC2433-FDF2-BDDC-CA90-907CE205FC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8" y="2400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19" name="Oval 601">
              <a:extLst>
                <a:ext uri="{FF2B5EF4-FFF2-40B4-BE49-F238E27FC236}">
                  <a16:creationId xmlns:a16="http://schemas.microsoft.com/office/drawing/2014/main" id="{4E0FA1A4-B8A1-2F8E-1FC9-80CA8C03D3A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0" y="1872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20" name="Oval 602">
              <a:extLst>
                <a:ext uri="{FF2B5EF4-FFF2-40B4-BE49-F238E27FC236}">
                  <a16:creationId xmlns:a16="http://schemas.microsoft.com/office/drawing/2014/main" id="{3119A066-AD29-3C77-A49B-3E1F634001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0" y="2256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21" name="Oval 603">
              <a:extLst>
                <a:ext uri="{FF2B5EF4-FFF2-40B4-BE49-F238E27FC236}">
                  <a16:creationId xmlns:a16="http://schemas.microsoft.com/office/drawing/2014/main" id="{F04FA0DF-A6BC-BDCA-C56E-C71CDDE86C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2" y="2064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22" name="Oval 604">
              <a:extLst>
                <a:ext uri="{FF2B5EF4-FFF2-40B4-BE49-F238E27FC236}">
                  <a16:creationId xmlns:a16="http://schemas.microsoft.com/office/drawing/2014/main" id="{CB8A128C-8334-39A0-50D6-9973DDDFB6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85" y="295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23" name="Oval 605">
              <a:extLst>
                <a:ext uri="{FF2B5EF4-FFF2-40B4-BE49-F238E27FC236}">
                  <a16:creationId xmlns:a16="http://schemas.microsoft.com/office/drawing/2014/main" id="{37B43AB1-1AD9-D13B-AC87-E1AC18E6E95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85" y="2953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24" name="Oval 606">
              <a:extLst>
                <a:ext uri="{FF2B5EF4-FFF2-40B4-BE49-F238E27FC236}">
                  <a16:creationId xmlns:a16="http://schemas.microsoft.com/office/drawing/2014/main" id="{D4B93A86-1BF5-9058-7F4A-2C215BBB0C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85" y="2521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25" name="Oval 607">
              <a:extLst>
                <a:ext uri="{FF2B5EF4-FFF2-40B4-BE49-F238E27FC236}">
                  <a16:creationId xmlns:a16="http://schemas.microsoft.com/office/drawing/2014/main" id="{C55B8F4D-F0C4-1FF9-9C12-043480A3B5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85" y="2905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26" name="Oval 608">
              <a:extLst>
                <a:ext uri="{FF2B5EF4-FFF2-40B4-BE49-F238E27FC236}">
                  <a16:creationId xmlns:a16="http://schemas.microsoft.com/office/drawing/2014/main" id="{9406BCB7-1366-CC48-5FDF-9E1E6C9A18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7" y="2857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27" name="Oval 609">
              <a:extLst>
                <a:ext uri="{FF2B5EF4-FFF2-40B4-BE49-F238E27FC236}">
                  <a16:creationId xmlns:a16="http://schemas.microsoft.com/office/drawing/2014/main" id="{51A38393-EC0D-267B-1CC7-25B51252B1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7" y="2569"/>
              <a:ext cx="23" cy="2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1128" name="Group 1127">
            <a:extLst>
              <a:ext uri="{FF2B5EF4-FFF2-40B4-BE49-F238E27FC236}">
                <a16:creationId xmlns:a16="http://schemas.microsoft.com/office/drawing/2014/main" id="{D38E70EE-A41B-529E-EEB4-B6CC713E7E2F}"/>
              </a:ext>
            </a:extLst>
          </p:cNvPr>
          <p:cNvGrpSpPr/>
          <p:nvPr/>
        </p:nvGrpSpPr>
        <p:grpSpPr>
          <a:xfrm>
            <a:off x="8073835" y="3262437"/>
            <a:ext cx="971550" cy="1771650"/>
            <a:chOff x="6252784" y="2877518"/>
            <a:chExt cx="971550" cy="1771650"/>
          </a:xfrm>
        </p:grpSpPr>
        <p:sp>
          <p:nvSpPr>
            <p:cNvPr id="1129" name="Oval 24">
              <a:extLst>
                <a:ext uri="{FF2B5EF4-FFF2-40B4-BE49-F238E27FC236}">
                  <a16:creationId xmlns:a16="http://schemas.microsoft.com/office/drawing/2014/main" id="{F10DE864-F3B0-026F-1F98-5F563EE05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2784" y="2877518"/>
              <a:ext cx="971550" cy="177165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0" name="AutoShape 13">
              <a:extLst>
                <a:ext uri="{FF2B5EF4-FFF2-40B4-BE49-F238E27FC236}">
                  <a16:creationId xmlns:a16="http://schemas.microsoft.com/office/drawing/2014/main" id="{F18D07E7-142A-0F39-49CE-485BC48F81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82587" y="3507359"/>
              <a:ext cx="109538" cy="109538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00B05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1" name="AutoShape 14">
              <a:extLst>
                <a:ext uri="{FF2B5EF4-FFF2-40B4-BE49-F238E27FC236}">
                  <a16:creationId xmlns:a16="http://schemas.microsoft.com/office/drawing/2014/main" id="{1559878E-D715-B88C-D2C9-608157E713E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5450" y="3135884"/>
              <a:ext cx="109538" cy="109538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00B05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2" name="AutoShape 15">
              <a:extLst>
                <a:ext uri="{FF2B5EF4-FFF2-40B4-BE49-F238E27FC236}">
                  <a16:creationId xmlns:a16="http://schemas.microsoft.com/office/drawing/2014/main" id="{A8F9EDF8-C265-6291-DD4F-2A3635D2CF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39787" y="3708575"/>
              <a:ext cx="109538" cy="109538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00B05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3" name="AutoShape 16">
              <a:extLst>
                <a:ext uri="{FF2B5EF4-FFF2-40B4-BE49-F238E27FC236}">
                  <a16:creationId xmlns:a16="http://schemas.microsoft.com/office/drawing/2014/main" id="{FD760600-B020-F9FF-B18E-00FAF82743B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54037" y="3680000"/>
              <a:ext cx="109538" cy="109538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00B05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4" name="AutoShape 17">
              <a:extLst>
                <a:ext uri="{FF2B5EF4-FFF2-40B4-BE49-F238E27FC236}">
                  <a16:creationId xmlns:a16="http://schemas.microsoft.com/office/drawing/2014/main" id="{9383E8AB-1853-D22C-153F-0FC3B75EA3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96912" y="4038378"/>
              <a:ext cx="109538" cy="109538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00B05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5" name="AutoShape 18">
              <a:extLst>
                <a:ext uri="{FF2B5EF4-FFF2-40B4-BE49-F238E27FC236}">
                  <a16:creationId xmlns:a16="http://schemas.microsoft.com/office/drawing/2014/main" id="{BD7766DB-1301-6DA5-8E27-FB4FF80D7D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68337" y="3794300"/>
              <a:ext cx="109538" cy="109538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00B05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6" name="AutoShape 19">
              <a:extLst>
                <a:ext uri="{FF2B5EF4-FFF2-40B4-BE49-F238E27FC236}">
                  <a16:creationId xmlns:a16="http://schemas.microsoft.com/office/drawing/2014/main" id="{1A0FA88A-E699-298A-A6A5-ABA7BD726B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54050" y="3151362"/>
              <a:ext cx="109538" cy="109538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00B05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7" name="AutoShape 20">
              <a:extLst>
                <a:ext uri="{FF2B5EF4-FFF2-40B4-BE49-F238E27FC236}">
                  <a16:creationId xmlns:a16="http://schemas.microsoft.com/office/drawing/2014/main" id="{7E365E26-D9C2-98F7-5CC5-ADD5C5C3F7A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39725" y="3824066"/>
              <a:ext cx="109538" cy="109538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00B05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8" name="AutoShape 22">
              <a:extLst>
                <a:ext uri="{FF2B5EF4-FFF2-40B4-BE49-F238E27FC236}">
                  <a16:creationId xmlns:a16="http://schemas.microsoft.com/office/drawing/2014/main" id="{613D5200-D659-D6D2-CEF7-F1DE5AA692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96887" y="4088073"/>
              <a:ext cx="109538" cy="109538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00B05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39" name="AutoShape 21">
              <a:extLst>
                <a:ext uri="{FF2B5EF4-FFF2-40B4-BE49-F238E27FC236}">
                  <a16:creationId xmlns:a16="http://schemas.microsoft.com/office/drawing/2014/main" id="{88855E1B-3BEC-FB8E-3B09-FED5C6591A8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82625" y="3494262"/>
              <a:ext cx="109538" cy="109538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00B05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40" name="AutoShape 23">
              <a:extLst>
                <a:ext uri="{FF2B5EF4-FFF2-40B4-BE49-F238E27FC236}">
                  <a16:creationId xmlns:a16="http://schemas.microsoft.com/office/drawing/2014/main" id="{2A94AAD5-6055-E56C-2EF8-F5A2176B264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63023" y="4413222"/>
              <a:ext cx="68015" cy="68015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00B05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2BDEDBB8-C2BA-FFD1-7E46-60F2F44FF87C}"/>
              </a:ext>
            </a:extLst>
          </p:cNvPr>
          <p:cNvGrpSpPr/>
          <p:nvPr/>
        </p:nvGrpSpPr>
        <p:grpSpPr>
          <a:xfrm>
            <a:off x="7918689" y="2989188"/>
            <a:ext cx="971550" cy="1771650"/>
            <a:chOff x="6252784" y="2877518"/>
            <a:chExt cx="971550" cy="1771650"/>
          </a:xfrm>
        </p:grpSpPr>
        <p:sp>
          <p:nvSpPr>
            <p:cNvPr id="1142" name="Oval 24">
              <a:extLst>
                <a:ext uri="{FF2B5EF4-FFF2-40B4-BE49-F238E27FC236}">
                  <a16:creationId xmlns:a16="http://schemas.microsoft.com/office/drawing/2014/main" id="{D60B98CE-C78A-C454-F123-E4891340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2784" y="2877518"/>
              <a:ext cx="971550" cy="177165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43" name="AutoShape 13">
              <a:extLst>
                <a:ext uri="{FF2B5EF4-FFF2-40B4-BE49-F238E27FC236}">
                  <a16:creationId xmlns:a16="http://schemas.microsoft.com/office/drawing/2014/main" id="{BE1AF884-9216-3E33-AA5A-7B49AEAD257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82587" y="3507359"/>
              <a:ext cx="109538" cy="109538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FF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44" name="AutoShape 14">
              <a:extLst>
                <a:ext uri="{FF2B5EF4-FFF2-40B4-BE49-F238E27FC236}">
                  <a16:creationId xmlns:a16="http://schemas.microsoft.com/office/drawing/2014/main" id="{CA7A0AA2-B29F-568F-B030-5E100834CD0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5450" y="3135884"/>
              <a:ext cx="109538" cy="109538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FF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45" name="AutoShape 15">
              <a:extLst>
                <a:ext uri="{FF2B5EF4-FFF2-40B4-BE49-F238E27FC236}">
                  <a16:creationId xmlns:a16="http://schemas.microsoft.com/office/drawing/2014/main" id="{6889A711-B25A-56D9-30A6-AB73545567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39787" y="3708575"/>
              <a:ext cx="109538" cy="109538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FF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46" name="AutoShape 16">
              <a:extLst>
                <a:ext uri="{FF2B5EF4-FFF2-40B4-BE49-F238E27FC236}">
                  <a16:creationId xmlns:a16="http://schemas.microsoft.com/office/drawing/2014/main" id="{8BF1A93A-A9F1-DB04-B39A-19320339C2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54037" y="3680000"/>
              <a:ext cx="109538" cy="109538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FF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47" name="AutoShape 17">
              <a:extLst>
                <a:ext uri="{FF2B5EF4-FFF2-40B4-BE49-F238E27FC236}">
                  <a16:creationId xmlns:a16="http://schemas.microsoft.com/office/drawing/2014/main" id="{19A0B4AE-A866-BB91-938F-EEE598C25A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96912" y="4038378"/>
              <a:ext cx="109538" cy="109538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FF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48" name="AutoShape 18">
              <a:extLst>
                <a:ext uri="{FF2B5EF4-FFF2-40B4-BE49-F238E27FC236}">
                  <a16:creationId xmlns:a16="http://schemas.microsoft.com/office/drawing/2014/main" id="{4CAEB278-9446-A541-54D7-C97896A370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68337" y="3794300"/>
              <a:ext cx="109538" cy="109538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FF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49" name="AutoShape 19">
              <a:extLst>
                <a:ext uri="{FF2B5EF4-FFF2-40B4-BE49-F238E27FC236}">
                  <a16:creationId xmlns:a16="http://schemas.microsoft.com/office/drawing/2014/main" id="{2831E827-8EFD-35DE-25D6-023AEBC0FC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54050" y="3151362"/>
              <a:ext cx="109538" cy="109538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FF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50" name="AutoShape 20">
              <a:extLst>
                <a:ext uri="{FF2B5EF4-FFF2-40B4-BE49-F238E27FC236}">
                  <a16:creationId xmlns:a16="http://schemas.microsoft.com/office/drawing/2014/main" id="{664ACB61-4939-EDC5-1B0E-DD0A9183DE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39725" y="3824066"/>
              <a:ext cx="109538" cy="109538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FF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51" name="AutoShape 22">
              <a:extLst>
                <a:ext uri="{FF2B5EF4-FFF2-40B4-BE49-F238E27FC236}">
                  <a16:creationId xmlns:a16="http://schemas.microsoft.com/office/drawing/2014/main" id="{9AF7A405-D527-D0D9-CADB-3FC6E7C1FA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96887" y="4088073"/>
              <a:ext cx="109538" cy="109538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FF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52" name="AutoShape 21">
              <a:extLst>
                <a:ext uri="{FF2B5EF4-FFF2-40B4-BE49-F238E27FC236}">
                  <a16:creationId xmlns:a16="http://schemas.microsoft.com/office/drawing/2014/main" id="{0CDC01BF-E26C-ADD7-0BCD-2EB21F25CE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82625" y="3494262"/>
              <a:ext cx="109538" cy="109538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FF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53" name="AutoShape 23">
              <a:extLst>
                <a:ext uri="{FF2B5EF4-FFF2-40B4-BE49-F238E27FC236}">
                  <a16:creationId xmlns:a16="http://schemas.microsoft.com/office/drawing/2014/main" id="{73EABCA8-D7B4-3F36-9158-635CC8565A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63023" y="4413222"/>
              <a:ext cx="68015" cy="68015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FF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154" name="Group 1153">
            <a:extLst>
              <a:ext uri="{FF2B5EF4-FFF2-40B4-BE49-F238E27FC236}">
                <a16:creationId xmlns:a16="http://schemas.microsoft.com/office/drawing/2014/main" id="{A1CDFF14-1CF2-F6F1-D38A-169E6ECABA13}"/>
              </a:ext>
            </a:extLst>
          </p:cNvPr>
          <p:cNvGrpSpPr/>
          <p:nvPr/>
        </p:nvGrpSpPr>
        <p:grpSpPr>
          <a:xfrm>
            <a:off x="7629732" y="2658516"/>
            <a:ext cx="971550" cy="1803131"/>
            <a:chOff x="6252784" y="2877518"/>
            <a:chExt cx="971550" cy="1771650"/>
          </a:xfrm>
        </p:grpSpPr>
        <p:sp>
          <p:nvSpPr>
            <p:cNvPr id="1155" name="Oval 24">
              <a:extLst>
                <a:ext uri="{FF2B5EF4-FFF2-40B4-BE49-F238E27FC236}">
                  <a16:creationId xmlns:a16="http://schemas.microsoft.com/office/drawing/2014/main" id="{6BABADB8-181E-AE33-305B-DEC7AE556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2784" y="2877518"/>
              <a:ext cx="971550" cy="1771650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56" name="AutoShape 13">
              <a:extLst>
                <a:ext uri="{FF2B5EF4-FFF2-40B4-BE49-F238E27FC236}">
                  <a16:creationId xmlns:a16="http://schemas.microsoft.com/office/drawing/2014/main" id="{A6133B20-8534-CACA-7B81-28AD759950B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82587" y="3507359"/>
              <a:ext cx="109538" cy="109538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0070C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57" name="AutoShape 14">
              <a:extLst>
                <a:ext uri="{FF2B5EF4-FFF2-40B4-BE49-F238E27FC236}">
                  <a16:creationId xmlns:a16="http://schemas.microsoft.com/office/drawing/2014/main" id="{20FB45A9-AD04-25BD-0C0D-7B903C3F1B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25450" y="3135884"/>
              <a:ext cx="109538" cy="109538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0070C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58" name="AutoShape 15">
              <a:extLst>
                <a:ext uri="{FF2B5EF4-FFF2-40B4-BE49-F238E27FC236}">
                  <a16:creationId xmlns:a16="http://schemas.microsoft.com/office/drawing/2014/main" id="{2CBC5CC9-902F-67E7-7367-E836C269F8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39787" y="3708575"/>
              <a:ext cx="109538" cy="109538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0070C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59" name="AutoShape 16">
              <a:extLst>
                <a:ext uri="{FF2B5EF4-FFF2-40B4-BE49-F238E27FC236}">
                  <a16:creationId xmlns:a16="http://schemas.microsoft.com/office/drawing/2014/main" id="{4CFD6275-F894-67B1-0489-2FE3007DDB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54037" y="3680000"/>
              <a:ext cx="109538" cy="109538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0070C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60" name="AutoShape 17">
              <a:extLst>
                <a:ext uri="{FF2B5EF4-FFF2-40B4-BE49-F238E27FC236}">
                  <a16:creationId xmlns:a16="http://schemas.microsoft.com/office/drawing/2014/main" id="{F98FA636-34B2-9DC1-E16A-8451EC0890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96912" y="4038378"/>
              <a:ext cx="109538" cy="109538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0070C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61" name="AutoShape 18">
              <a:extLst>
                <a:ext uri="{FF2B5EF4-FFF2-40B4-BE49-F238E27FC236}">
                  <a16:creationId xmlns:a16="http://schemas.microsoft.com/office/drawing/2014/main" id="{D14D36D1-53C9-FF45-DF7D-A73BA331D6A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68337" y="3794300"/>
              <a:ext cx="109538" cy="109538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0070C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62" name="AutoShape 19">
              <a:extLst>
                <a:ext uri="{FF2B5EF4-FFF2-40B4-BE49-F238E27FC236}">
                  <a16:creationId xmlns:a16="http://schemas.microsoft.com/office/drawing/2014/main" id="{291454FF-1814-F041-521E-5D1DBED3AC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54050" y="3151362"/>
              <a:ext cx="109538" cy="109538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0070C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63" name="AutoShape 20">
              <a:extLst>
                <a:ext uri="{FF2B5EF4-FFF2-40B4-BE49-F238E27FC236}">
                  <a16:creationId xmlns:a16="http://schemas.microsoft.com/office/drawing/2014/main" id="{10E2B1E9-43FE-99BC-9EA9-02C522E9BC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39725" y="3824066"/>
              <a:ext cx="109538" cy="109538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0070C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64" name="AutoShape 22">
              <a:extLst>
                <a:ext uri="{FF2B5EF4-FFF2-40B4-BE49-F238E27FC236}">
                  <a16:creationId xmlns:a16="http://schemas.microsoft.com/office/drawing/2014/main" id="{01ED9A4C-A2B0-479C-B6B3-AA7A1C9E35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96887" y="4088073"/>
              <a:ext cx="109538" cy="109538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0070C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65" name="AutoShape 21">
              <a:extLst>
                <a:ext uri="{FF2B5EF4-FFF2-40B4-BE49-F238E27FC236}">
                  <a16:creationId xmlns:a16="http://schemas.microsoft.com/office/drawing/2014/main" id="{5F68A944-FC70-6DF2-5D15-D02AF48642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82625" y="3494262"/>
              <a:ext cx="109538" cy="109538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0070C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66" name="AutoShape 23">
              <a:extLst>
                <a:ext uri="{FF2B5EF4-FFF2-40B4-BE49-F238E27FC236}">
                  <a16:creationId xmlns:a16="http://schemas.microsoft.com/office/drawing/2014/main" id="{D3736DE5-1A52-5864-B292-BCA0769785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63023" y="4413222"/>
              <a:ext cx="68015" cy="68015"/>
            </a:xfrm>
            <a:prstGeom prst="star4">
              <a:avLst>
                <a:gd name="adj" fmla="val 12500"/>
              </a:avLst>
            </a:prstGeom>
            <a:solidFill>
              <a:srgbClr val="0070C0"/>
            </a:solidFill>
            <a:ln w="28575" cap="rnd">
              <a:solidFill>
                <a:srgbClr val="0070C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1167" name="Text Box 324">
            <a:extLst>
              <a:ext uri="{FF2B5EF4-FFF2-40B4-BE49-F238E27FC236}">
                <a16:creationId xmlns:a16="http://schemas.microsoft.com/office/drawing/2014/main" id="{8D673FD7-D505-6D73-2D03-5B2A207DB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2905" y="2693145"/>
            <a:ext cx="1780540" cy="4288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solidFill>
                  <a:srgbClr val="0070C0"/>
                </a:solidFill>
              </a:rPr>
              <a:t>sample mean</a:t>
            </a:r>
          </a:p>
        </p:txBody>
      </p:sp>
      <p:sp>
        <p:nvSpPr>
          <p:cNvPr id="1168" name="Text Box 324">
            <a:extLst>
              <a:ext uri="{FF2B5EF4-FFF2-40B4-BE49-F238E27FC236}">
                <a16:creationId xmlns:a16="http://schemas.microsoft.com/office/drawing/2014/main" id="{DF97938C-FAB8-0D30-5A7B-D47C8C813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2905" y="3351126"/>
            <a:ext cx="1780540" cy="4288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solidFill>
                  <a:srgbClr val="FF0000"/>
                </a:solidFill>
              </a:rPr>
              <a:t>sample mean</a:t>
            </a:r>
          </a:p>
        </p:txBody>
      </p:sp>
      <p:sp>
        <p:nvSpPr>
          <p:cNvPr id="1169" name="Text Box 324">
            <a:extLst>
              <a:ext uri="{FF2B5EF4-FFF2-40B4-BE49-F238E27FC236}">
                <a16:creationId xmlns:a16="http://schemas.microsoft.com/office/drawing/2014/main" id="{1AC506B9-B2CB-30E9-E02D-EE5AAC632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3868" y="4029929"/>
            <a:ext cx="1780540" cy="4288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solidFill>
                  <a:srgbClr val="00B050"/>
                </a:solidFill>
              </a:rPr>
              <a:t>sample mean</a:t>
            </a:r>
          </a:p>
        </p:txBody>
      </p:sp>
    </p:spTree>
    <p:extLst>
      <p:ext uri="{BB962C8B-B14F-4D97-AF65-F5344CB8AC3E}">
        <p14:creationId xmlns:p14="http://schemas.microsoft.com/office/powerpoint/2010/main" val="14182580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95534-AA25-DAE9-E58B-5B38232ED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256196F-7CFB-EE5A-9E70-691EC2F6A0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65126"/>
                <a:ext cx="10515600" cy="82824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en-US" dirty="0"/>
                  <a:t>Sampling: Fluctuations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en-US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2256196F-7CFB-EE5A-9E70-691EC2F6A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5126"/>
                <a:ext cx="10515600" cy="828244"/>
              </a:xfrm>
              <a:prstGeom prst="rect">
                <a:avLst/>
              </a:prstGeom>
              <a:blipFill>
                <a:blip r:embed="rId3"/>
                <a:stretch>
                  <a:fillRect l="-2413" t="-22388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EFE47761-6E7E-449F-7100-27E026B300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891153"/>
                <a:ext cx="10515600" cy="74391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i="1" dirty="0">
                    <a:solidFill>
                      <a:schemeClr val="bg1">
                        <a:lumMod val="50000"/>
                      </a:schemeClr>
                    </a:solidFill>
                  </a:rPr>
                  <a:t>How to guess the population 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b="0" i="1">
                            <a:latin typeface="Cambria Math"/>
                            <a:ea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en-US" sz="2400" dirty="0"/>
                  <a:t> </a:t>
                </a:r>
                <a:endParaRPr lang="en-US" sz="24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EFE47761-6E7E-449F-7100-27E026B30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891153"/>
                <a:ext cx="10515600" cy="743918"/>
              </a:xfrm>
              <a:prstGeom prst="rect">
                <a:avLst/>
              </a:prstGeom>
              <a:blipFill>
                <a:blip r:embed="rId4"/>
                <a:stretch>
                  <a:fillRect l="-965" t="-1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5">
                <a:extLst>
                  <a:ext uri="{FF2B5EF4-FFF2-40B4-BE49-F238E27FC236}">
                    <a16:creationId xmlns:a16="http://schemas.microsoft.com/office/drawing/2014/main" id="{BE141A48-1B01-9E2A-ED23-2542AEC5DC2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38200" y="1402917"/>
                <a:ext cx="8776298" cy="5089957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ct val="50000"/>
                  </a:spcBef>
                  <a:buNone/>
                </a:pPr>
                <a:r>
                  <a:rPr lang="en-US" sz="2400" dirty="0"/>
                  <a:t>Since samples are selected at random, the </a:t>
                </a:r>
                <a:r>
                  <a:rPr lang="en-US" sz="2400" dirty="0">
                    <a:solidFill>
                      <a:srgbClr val="00B0F0"/>
                    </a:solidFill>
                  </a:rPr>
                  <a:t>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fluctuates from sample to sample.</a:t>
                </a:r>
              </a:p>
              <a:p>
                <a:pPr lvl="1">
                  <a:spcBef>
                    <a:spcPct val="50000"/>
                  </a:spcBef>
                </a:pPr>
                <a:r>
                  <a:rPr lang="en-US" dirty="0">
                    <a:solidFill>
                      <a:srgbClr val="00B0F0"/>
                    </a:solidFill>
                  </a:rPr>
                  <a:t>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random variable</a:t>
                </a:r>
              </a:p>
              <a:p>
                <a:pPr lvl="1"/>
                <a:r>
                  <a:rPr lang="en-US" dirty="0"/>
                  <a:t>Like any random variable, the </a:t>
                </a:r>
                <a:r>
                  <a:rPr lang="en-US" dirty="0">
                    <a:solidFill>
                      <a:srgbClr val="00B0F0"/>
                    </a:solidFill>
                  </a:rPr>
                  <a:t>sample mean </a:t>
                </a:r>
                <a:r>
                  <a:rPr lang="en-US" dirty="0"/>
                  <a:t>has an expected value and a standard deviation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Why does it matter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a random variable?</a:t>
                </a:r>
              </a:p>
              <a:p>
                <a:pPr lvl="1"/>
                <a:r>
                  <a:rPr lang="en-US" dirty="0"/>
                  <a:t>The distribution of the </a:t>
                </a:r>
                <a:r>
                  <a:rPr lang="en-US" dirty="0">
                    <a:solidFill>
                      <a:srgbClr val="00B0F0"/>
                    </a:solidFill>
                  </a:rPr>
                  <a:t>sample mean </a:t>
                </a:r>
                <a:r>
                  <a:rPr lang="en-US" dirty="0"/>
                  <a:t>can help us understand 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a good guess for the population mean.</a:t>
                </a:r>
                <a:endParaRPr lang="en-US" sz="2400" dirty="0"/>
              </a:p>
              <a:p>
                <a:r>
                  <a:rPr lang="en-US" sz="2400" dirty="0"/>
                  <a:t>How do we figure out the population mean?</a:t>
                </a:r>
              </a:p>
              <a:p>
                <a:pPr lvl="1"/>
                <a:r>
                  <a:rPr lang="en-US" dirty="0"/>
                  <a:t>We need to know </a:t>
                </a:r>
                <a:r>
                  <a:rPr lang="en-US"/>
                  <a:t>the distribution </a:t>
                </a:r>
                <a:r>
                  <a:rPr lang="en-US" dirty="0"/>
                  <a:t>of the </a:t>
                </a:r>
                <a:r>
                  <a:rPr lang="en-US" dirty="0">
                    <a:solidFill>
                      <a:srgbClr val="00B0F0"/>
                    </a:solidFill>
                  </a:rPr>
                  <a:t>sample mean</a:t>
                </a:r>
              </a:p>
            </p:txBody>
          </p:sp>
        </mc:Choice>
        <mc:Fallback>
          <p:sp>
            <p:nvSpPr>
              <p:cNvPr id="4" name="Content Placeholder 5">
                <a:extLst>
                  <a:ext uri="{FF2B5EF4-FFF2-40B4-BE49-F238E27FC236}">
                    <a16:creationId xmlns:a16="http://schemas.microsoft.com/office/drawing/2014/main" id="{BE141A48-1B01-9E2A-ED23-2542AEC5D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38200" y="1402917"/>
                <a:ext cx="8776298" cy="5089957"/>
              </a:xfrm>
              <a:blipFill>
                <a:blip r:embed="rId5"/>
                <a:stretch>
                  <a:fillRect l="-1158" t="-1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338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86AEC-5DFF-A624-13ED-28560FD68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F4C2-0E2E-BFE1-D985-531432E4B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 anchor="t"/>
          <a:lstStyle/>
          <a:p>
            <a:r>
              <a:rPr lang="en-US" dirty="0"/>
              <a:t>Measures of Location: Example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E2D9EA-722B-F0D7-C45E-D3617E58FB31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5156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Q. Where is most of the data?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EE908D3F-753B-8A8B-A156-537D33405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005534"/>
            <a:ext cx="233120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+mj-lt"/>
              </a:rPr>
              <a:t>Mode:      </a:t>
            </a:r>
            <a:r>
              <a:rPr lang="en-US" sz="2400" b="1" dirty="0">
                <a:latin typeface="+mj-lt"/>
              </a:rPr>
              <a:t>?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+mj-lt"/>
              </a:rPr>
              <a:t>Median:   </a:t>
            </a:r>
            <a:r>
              <a:rPr lang="en-US" sz="2400" b="1" dirty="0">
                <a:latin typeface="+mj-lt"/>
              </a:rPr>
              <a:t>?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+mj-lt"/>
              </a:rPr>
              <a:t>Mean:      </a:t>
            </a:r>
            <a:r>
              <a:rPr lang="en-US" sz="2400" b="1" dirty="0">
                <a:latin typeface="+mj-lt"/>
              </a:rPr>
              <a:t>?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AF4E032-7136-F107-11E5-6D0B4246D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180" y="3005534"/>
            <a:ext cx="316841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5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B8A54E86-0CB7-26B0-2F39-5AC82E7D1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180" y="3559531"/>
            <a:ext cx="316841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5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6A4B2FB3-82B1-0A0F-0E53-0DD362736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180" y="4113529"/>
            <a:ext cx="679342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4.1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C0CD6E2-C814-A1F8-853E-718E91CC4BE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592377"/>
            <a:ext cx="10515600" cy="4616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Data on customer ratings for Pittsburgh public transit in December 2017.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A09335-FA14-A326-671A-895D854D9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503" y="2289175"/>
            <a:ext cx="8286498" cy="456882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29C6EE-CCFF-0A69-730C-3AFE085202E7}"/>
              </a:ext>
            </a:extLst>
          </p:cNvPr>
          <p:cNvCxnSpPr>
            <a:cxnSpLocks/>
          </p:cNvCxnSpPr>
          <p:nvPr/>
        </p:nvCxnSpPr>
        <p:spPr>
          <a:xfrm>
            <a:off x="10199177" y="2355742"/>
            <a:ext cx="0" cy="4078792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00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E46BD-5817-68A7-D359-91CC043FE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D6D3-91D7-2B37-ECFE-48CEB2EB4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244"/>
          </a:xfrm>
        </p:spPr>
        <p:txBody>
          <a:bodyPr anchor="t"/>
          <a:lstStyle/>
          <a:p>
            <a:r>
              <a:rPr lang="en-US" dirty="0"/>
              <a:t>Measures of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51FFD-D52C-45AB-C082-C89392D2D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071"/>
            <a:ext cx="10515600" cy="45418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Which one is better: </a:t>
            </a:r>
            <a:r>
              <a:rPr lang="en-US" sz="2400" dirty="0">
                <a:solidFill>
                  <a:srgbClr val="00B0F0"/>
                </a:solidFill>
              </a:rPr>
              <a:t>Mean </a:t>
            </a:r>
            <a:r>
              <a:rPr lang="en-US" sz="2400" dirty="0"/>
              <a:t>vs. </a:t>
            </a:r>
            <a:r>
              <a:rPr lang="en-US" sz="2400" dirty="0">
                <a:solidFill>
                  <a:srgbClr val="00B0F0"/>
                </a:solidFill>
              </a:rPr>
              <a:t>Median </a:t>
            </a:r>
            <a:r>
              <a:rPr lang="en-US" sz="2400" dirty="0"/>
              <a:t>vs. </a:t>
            </a:r>
            <a:r>
              <a:rPr lang="en-US" sz="2400" dirty="0">
                <a:solidFill>
                  <a:srgbClr val="00B0F0"/>
                </a:solidFill>
              </a:rPr>
              <a:t>Mode</a:t>
            </a:r>
          </a:p>
          <a:p>
            <a:endParaRPr lang="en-US" sz="700" dirty="0">
              <a:solidFill>
                <a:srgbClr val="00B0F0"/>
              </a:solidFill>
            </a:endParaRPr>
          </a:p>
          <a:p>
            <a:pPr lvl="1"/>
            <a:r>
              <a:rPr lang="en-US" dirty="0"/>
              <a:t>Make a guess:</a:t>
            </a:r>
          </a:p>
          <a:p>
            <a:endParaRPr lang="en-US" sz="700" dirty="0"/>
          </a:p>
          <a:p>
            <a:pPr lvl="2"/>
            <a:r>
              <a:rPr lang="en-US" sz="2400" dirty="0"/>
              <a:t>Mean number of twitter followers = ?</a:t>
            </a:r>
          </a:p>
          <a:p>
            <a:pPr lvl="2"/>
            <a:endParaRPr lang="en-US" sz="400" dirty="0"/>
          </a:p>
          <a:p>
            <a:pPr lvl="2"/>
            <a:r>
              <a:rPr lang="en-US" sz="2400" dirty="0"/>
              <a:t>Median number of twitter followers = ?</a:t>
            </a:r>
          </a:p>
          <a:p>
            <a:pPr lvl="2"/>
            <a:endParaRPr lang="en-US" sz="700" dirty="0">
              <a:solidFill>
                <a:srgbClr val="00B0F0"/>
              </a:solidFill>
            </a:endParaRPr>
          </a:p>
          <a:p>
            <a:pPr lvl="1"/>
            <a:r>
              <a:rPr lang="en-US" dirty="0"/>
              <a:t>Depends on:</a:t>
            </a:r>
          </a:p>
          <a:p>
            <a:pPr lvl="2"/>
            <a:endParaRPr lang="en-US" sz="700" dirty="0"/>
          </a:p>
          <a:p>
            <a:pPr lvl="2"/>
            <a:r>
              <a:rPr lang="en-US" sz="2400" dirty="0"/>
              <a:t>What we are trying to measure</a:t>
            </a:r>
          </a:p>
          <a:p>
            <a:pPr lvl="1"/>
            <a:endParaRPr lang="en-US" sz="700" dirty="0"/>
          </a:p>
          <a:p>
            <a:pPr lvl="2"/>
            <a:r>
              <a:rPr lang="en-US" sz="2400" dirty="0"/>
              <a:t>Shape of the distributions of values</a:t>
            </a:r>
          </a:p>
          <a:p>
            <a:pPr lvl="1"/>
            <a:endParaRPr lang="en-US" sz="1200" dirty="0"/>
          </a:p>
          <a:p>
            <a:pPr lvl="1"/>
            <a:r>
              <a:rPr lang="en-US" sz="2300" dirty="0"/>
              <a:t>Median is a better measure of central value when a small number </a:t>
            </a:r>
            <a:r>
              <a:rPr lang="en-US" sz="2300" dirty="0">
                <a:solidFill>
                  <a:srgbClr val="202124"/>
                </a:solidFill>
              </a:rPr>
              <a:t>of outliers could drastically skew the mean</a:t>
            </a:r>
            <a:endParaRPr lang="en-US" sz="2300" dirty="0"/>
          </a:p>
          <a:p>
            <a:endParaRPr lang="en-US" sz="24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	</a:t>
            </a:r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4DCEB9-D44C-6C9E-C403-B9B09DC76BF4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5156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Q. Where is most of the data?</a:t>
            </a:r>
          </a:p>
        </p:txBody>
      </p:sp>
    </p:spTree>
    <p:extLst>
      <p:ext uri="{BB962C8B-B14F-4D97-AF65-F5344CB8AC3E}">
        <p14:creationId xmlns:p14="http://schemas.microsoft.com/office/powerpoint/2010/main" val="3552953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5553</Words>
  <Application>Microsoft Macintosh PowerPoint</Application>
  <PresentationFormat>Widescreen</PresentationFormat>
  <Paragraphs>939</Paragraphs>
  <Slides>71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1" baseType="lpstr">
      <vt:lpstr>Aptos</vt:lpstr>
      <vt:lpstr>Arial</vt:lpstr>
      <vt:lpstr>Cambria Math</vt:lpstr>
      <vt:lpstr>Marlett</vt:lpstr>
      <vt:lpstr>Perpetua</vt:lpstr>
      <vt:lpstr>Symbol</vt:lpstr>
      <vt:lpstr>tci2</vt:lpstr>
      <vt:lpstr>Times New Roman</vt:lpstr>
      <vt:lpstr>Wingdings</vt:lpstr>
      <vt:lpstr>Office Theme</vt:lpstr>
      <vt:lpstr>Basic Statistical Concepts</vt:lpstr>
      <vt:lpstr>Descriptive Statistics</vt:lpstr>
      <vt:lpstr>Measures of Location</vt:lpstr>
      <vt:lpstr>Measures of Location: Example</vt:lpstr>
      <vt:lpstr>Measures of Location: Example</vt:lpstr>
      <vt:lpstr>Measures of Location: Example</vt:lpstr>
      <vt:lpstr>Measures of Location: Example</vt:lpstr>
      <vt:lpstr>Measures of Location: Example</vt:lpstr>
      <vt:lpstr>Measures of Location</vt:lpstr>
      <vt:lpstr>Measures of Dispersion</vt:lpstr>
      <vt:lpstr>Measures of Dispersion</vt:lpstr>
      <vt:lpstr>Measures of Dispersion</vt:lpstr>
      <vt:lpstr>Measures of Dispersion</vt:lpstr>
      <vt:lpstr>Measures of Dispersion</vt:lpstr>
      <vt:lpstr>Summary Statistics: Example</vt:lpstr>
      <vt:lpstr>Summary Statistics: Example</vt:lpstr>
      <vt:lpstr>Summary Statistics: Example</vt:lpstr>
      <vt:lpstr>Random Variables</vt:lpstr>
      <vt:lpstr>Discrete Random Variables</vt:lpstr>
      <vt:lpstr>Discrete Random Variables: Example</vt:lpstr>
      <vt:lpstr>Discrete Random Variables: Example</vt:lpstr>
      <vt:lpstr>Discrete Random Variables: Example</vt:lpstr>
      <vt:lpstr>Discrete Random Variables: Example</vt:lpstr>
      <vt:lpstr>Discrete Random Variables: Example</vt:lpstr>
      <vt:lpstr>Discrete Random Variables: Example</vt:lpstr>
      <vt:lpstr>Discrete Random Variables: Example</vt:lpstr>
      <vt:lpstr>Discrete Random Variables: Expected Value</vt:lpstr>
      <vt:lpstr>Discrete Random Variables: Expected Value</vt:lpstr>
      <vt:lpstr>Discrete Random Variables: Expected Value</vt:lpstr>
      <vt:lpstr>Discrete Random Variables: Variance</vt:lpstr>
      <vt:lpstr>Discrete Random Variables: Variance</vt:lpstr>
      <vt:lpstr>Discrete Random Variables: Standard Deviation</vt:lpstr>
      <vt:lpstr>Discrete Random Variables: Summary</vt:lpstr>
      <vt:lpstr>Discrete Random Variables: Summary</vt:lpstr>
      <vt:lpstr>Discrete Random Variables: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Continuous Random Variables</vt:lpstr>
      <vt:lpstr>Continuous Random Variables</vt:lpstr>
      <vt:lpstr>Continuous Random Variables</vt:lpstr>
      <vt:lpstr>Continuous Random Variables</vt:lpstr>
      <vt:lpstr>Continuous Random Variables</vt:lpstr>
      <vt:lpstr>Continuous Random Variables</vt:lpstr>
      <vt:lpstr>Continuous Random Variables</vt:lpstr>
      <vt:lpstr>Continuous Random Variables</vt:lpstr>
      <vt:lpstr>Continuous Random Variables</vt:lpstr>
      <vt:lpstr>PowerPoint Presentation</vt:lpstr>
      <vt:lpstr>PowerPoint Presentation</vt:lpstr>
      <vt:lpstr>Continuous Random Variables</vt:lpstr>
      <vt:lpstr>Continuous Random Variables</vt:lpstr>
      <vt:lpstr>Continuous Random Variables</vt:lpstr>
      <vt:lpstr>Linear Combinations of R.V.</vt:lpstr>
      <vt:lpstr>Linear Combinations of R.V.</vt:lpstr>
      <vt:lpstr>But how do we learn about the population?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Weidman, Taylor J.</dc:creator>
  <cp:lastModifiedBy>Weidman, Taylor J.</cp:lastModifiedBy>
  <cp:revision>119</cp:revision>
  <dcterms:created xsi:type="dcterms:W3CDTF">2024-10-17T12:57:03Z</dcterms:created>
  <dcterms:modified xsi:type="dcterms:W3CDTF">2024-10-22T17:40:16Z</dcterms:modified>
</cp:coreProperties>
</file>