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handoutMasterIdLst>
    <p:handoutMasterId r:id="rId11"/>
  </p:handoutMasterIdLst>
  <p:sldIdLst>
    <p:sldId id="1789" r:id="rId2"/>
    <p:sldId id="1794" r:id="rId3"/>
    <p:sldId id="1890" r:id="rId4"/>
    <p:sldId id="1889" r:id="rId5"/>
    <p:sldId id="1891" r:id="rId6"/>
    <p:sldId id="957" r:id="rId7"/>
    <p:sldId id="1892" r:id="rId8"/>
    <p:sldId id="1888" r:id="rId9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 Jiang" initials="JJ" lastIdx="4" clrIdx="0">
    <p:extLst>
      <p:ext uri="{19B8F6BF-5375-455C-9EA6-DF929625EA0E}">
        <p15:presenceInfo xmlns:p15="http://schemas.microsoft.com/office/powerpoint/2012/main" userId="f079c0884c58ec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DA9"/>
    <a:srgbClr val="D67F00"/>
    <a:srgbClr val="D09E00"/>
    <a:srgbClr val="FDF6C3"/>
    <a:srgbClr val="69F343"/>
    <a:srgbClr val="00FFFF"/>
    <a:srgbClr val="FFCABD"/>
    <a:srgbClr val="FF0066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3810" autoAdjust="0"/>
  </p:normalViewPr>
  <p:slideViewPr>
    <p:cSldViewPr>
      <p:cViewPr varScale="1">
        <p:scale>
          <a:sx n="64" d="100"/>
          <a:sy n="64" d="100"/>
        </p:scale>
        <p:origin x="200" y="13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4B42C-5AD6-4820-9BDB-82709AC91593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12454-3B41-42EF-AFA3-84ADD16560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0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1D813-F03D-49C0-B58F-842BE66AC72C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71523-6EE2-4A58-9A71-7C125106E7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latin typeface="Dcr10"/>
              </a:rPr>
              <a:t>A firm is considering a drug-testing program for its employees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69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latin typeface="Dcr10"/>
              </a:rPr>
              <a:t>A firm is considering a drug-testing program for its employees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52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2AFFF-248A-C65B-1EB6-0753C2AFD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E7D48E-A9F5-27D6-1A9E-38A58A3FB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B456C4-4C29-550A-70C5-826BF2E73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latin typeface="Dcr10"/>
              </a:rPr>
              <a:t>A firm is considering a drug-testing program for its employees</a:t>
            </a: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C2E9E-27FB-5E62-0508-D7FCA9A63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5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B8221-64B3-786D-7751-3276DB576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92FCA6-8DFD-0ABA-F531-0C8D8F80C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C4A18E-F891-8647-8574-36BB817E9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latin typeface="Dcr10"/>
              </a:rPr>
              <a:t>A firm is considering a drug-testing program for its employees</a:t>
            </a: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0E758-E2C9-6CE0-E806-C093E46CC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650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70F1C-78E6-562B-3569-9996CEAD4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605D3C-2D65-F02B-F852-CB9E7B2E2F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0F626-0442-18C2-41F8-AAF04CCE8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latin typeface="Dcr10"/>
              </a:rPr>
              <a:t>A firm is considering a drug-testing program for its employees</a:t>
            </a: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8AE79-F0EA-4351-A878-BDE79F0931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58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not that they have</a:t>
            </a:r>
            <a:r>
              <a:rPr lang="en-US" baseline="0" dirty="0"/>
              <a:t> nothing to do with each other. It is just that you do not revise the probability. An event does not care about which part of the event that occurs.</a:t>
            </a:r>
          </a:p>
          <a:p>
            <a:r>
              <a:rPr lang="en-US" baseline="0" dirty="0"/>
              <a:t>| 1  | 2 |.3 |</a:t>
            </a:r>
          </a:p>
          <a:p>
            <a:r>
              <a:rPr lang="en-US" baseline="0" dirty="0"/>
              <a:t>| 4 | 5  |.6| 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ea typeface="Cambria Math" pitchFamily="18" charset="0"/>
                <a:sym typeface="Symbol" pitchFamily="18" charset="2"/>
              </a:rPr>
              <a:t>A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and </a:t>
            </a:r>
            <a:r>
              <a:rPr lang="en-US" dirty="0">
                <a:solidFill>
                  <a:schemeClr val="tx1"/>
                </a:solidFill>
                <a:ea typeface="Cambria Math" pitchFamily="18" charset="0"/>
                <a:sym typeface="Symbol" pitchFamily="18" charset="2"/>
              </a:rPr>
              <a:t>B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 are independent if any of the following holds true: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If any of the above equalities is true,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  <a:sym typeface="Symbol" pitchFamily="18" charset="2"/>
              </a:rPr>
              <a:t>then all three are true (can you show this with math?)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53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45ACA-E77A-930E-6C99-A1AE4618C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91B09-0141-A049-8DC5-605893088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0389E1-5A4F-B583-4A99-9EEA69681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latin typeface="Dcr10"/>
              </a:rPr>
              <a:t>A firm is considering a drug-testing program for its employees</a:t>
            </a: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C1A0F-A915-DABC-F80F-452918E82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34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>
                <a:latin typeface="Dcr10"/>
              </a:rPr>
              <a:t>A firm is considering a drug-testing program for its employees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AD5D9-D074-4A7D-A79A-1135E9E5F1F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9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A9E-4F5C-4857-84EC-C9F65892F279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9B-3CF5-41F1-A2DA-CAA66F39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1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A9E-4F5C-4857-84EC-C9F65892F279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9B-3CF5-41F1-A2DA-CAA66F39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7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A9E-4F5C-4857-84EC-C9F65892F279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9B-3CF5-41F1-A2DA-CAA66F39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0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A9E-4F5C-4857-84EC-C9F65892F279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9B-3CF5-41F1-A2DA-CAA66F39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9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A9E-4F5C-4857-84EC-C9F65892F279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9B-3CF5-41F1-A2DA-CAA66F39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8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A9E-4F5C-4857-84EC-C9F65892F279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9B-3CF5-41F1-A2DA-CAA66F39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1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A9E-4F5C-4857-84EC-C9F65892F279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9B-3CF5-41F1-A2DA-CAA66F39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2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A9E-4F5C-4857-84EC-C9F65892F279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9B-3CF5-41F1-A2DA-CAA66F39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A9E-4F5C-4857-84EC-C9F65892F279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9B-3CF5-41F1-A2DA-CAA66F39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4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A9E-4F5C-4857-84EC-C9F65892F279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9B-3CF5-41F1-A2DA-CAA66F39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BA9E-4F5C-4857-84EC-C9F65892F279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96B9B-3CF5-41F1-A2DA-CAA66F39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0BA9E-4F5C-4857-84EC-C9F65892F279}" type="datetimeFigureOut">
              <a:rPr lang="en-US" smtClean="0"/>
              <a:pPr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96B9B-3CF5-41F1-A2DA-CAA66F397B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6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DFF47E-9870-451F-8EFD-147B2F45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98"/>
            <a:ext cx="12192000" cy="896802"/>
          </a:xfrm>
        </p:spPr>
        <p:txBody>
          <a:bodyPr>
            <a:normAutofit/>
          </a:bodyPr>
          <a:lstStyle/>
          <a:p>
            <a:pPr algn="ctr"/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A Sensitive Survey Question</a:t>
            </a:r>
            <a:endParaRPr lang="en-US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799" y="914400"/>
            <a:ext cx="10811483" cy="11430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/>
              <a:t>- A firm wants to know how many employees use illegal drugs.</a:t>
            </a:r>
            <a:endParaRPr lang="en-US" sz="500" dirty="0"/>
          </a:p>
          <a:p>
            <a:pPr marL="0" indent="0" algn="l">
              <a:buNone/>
            </a:pPr>
            <a:r>
              <a:rPr lang="en-US" dirty="0"/>
              <a:t>- The survey is randomized so respondents can be honest.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4B504B2-4087-4F89-9ED1-CCE0817FDC5D}"/>
              </a:ext>
            </a:extLst>
          </p:cNvPr>
          <p:cNvSpPr txBox="1">
            <a:spLocks/>
          </p:cNvSpPr>
          <p:nvPr/>
        </p:nvSpPr>
        <p:spPr>
          <a:xfrm>
            <a:off x="2048483" y="2057400"/>
            <a:ext cx="8200382" cy="2667000"/>
          </a:xfrm>
          <a:prstGeom prst="rect">
            <a:avLst/>
          </a:prstGeom>
          <a:solidFill>
            <a:srgbClr val="FFFFCC">
              <a:alpha val="25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Respondents Flip a Coin: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H, see Q1: “Do you carpool to work?”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T, see Q2: “Have you used illegal drugs within the last month?”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answer: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firm cannot distinguish whether you were answering Q1 or Q2.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6511531-A300-53E5-A581-5F7E5BE44F43}"/>
              </a:ext>
            </a:extLst>
          </p:cNvPr>
          <p:cNvSpPr txBox="1">
            <a:spLocks/>
          </p:cNvSpPr>
          <p:nvPr/>
        </p:nvSpPr>
        <p:spPr>
          <a:xfrm>
            <a:off x="685798" y="4800600"/>
            <a:ext cx="10811483" cy="2039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we know:</a:t>
            </a:r>
          </a:p>
          <a:p>
            <a:pPr>
              <a:buFontTx/>
              <a:buChar char="-"/>
            </a:pPr>
            <a:r>
              <a:rPr lang="en-US" dirty="0"/>
              <a:t>8000 employees; all use a fair coin; all answer honestly.</a:t>
            </a:r>
          </a:p>
          <a:p>
            <a:pPr>
              <a:buFontTx/>
              <a:buChar char="-"/>
            </a:pPr>
            <a:r>
              <a:rPr lang="en-US" dirty="0"/>
              <a:t>1420 answer “Yes” (either to Q1 or Q2)</a:t>
            </a:r>
          </a:p>
          <a:p>
            <a:pPr>
              <a:buFontTx/>
              <a:buChar char="-"/>
            </a:pPr>
            <a:r>
              <a:rPr lang="en-US" dirty="0"/>
              <a:t>35% of employees carpool to work</a:t>
            </a:r>
          </a:p>
        </p:txBody>
      </p:sp>
    </p:spTree>
    <p:extLst>
      <p:ext uri="{BB962C8B-B14F-4D97-AF65-F5344CB8AC3E}">
        <p14:creationId xmlns:p14="http://schemas.microsoft.com/office/powerpoint/2010/main" val="360640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F5004FB-49C4-4AE3-F881-5340FE89FD47}"/>
              </a:ext>
            </a:extLst>
          </p:cNvPr>
          <p:cNvSpPr txBox="1">
            <a:spLocks/>
          </p:cNvSpPr>
          <p:nvPr/>
        </p:nvSpPr>
        <p:spPr>
          <a:xfrm>
            <a:off x="690258" y="834532"/>
            <a:ext cx="10811483" cy="5337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What we know:</a:t>
            </a:r>
          </a:p>
          <a:p>
            <a:pPr>
              <a:buFontTx/>
              <a:buChar char="-"/>
            </a:pPr>
            <a:r>
              <a:rPr lang="en-US" dirty="0"/>
              <a:t>8000 employees; all use a fair coin; all answer honestly.</a:t>
            </a:r>
          </a:p>
          <a:p>
            <a:pPr marL="457200" lvl="1" indent="0">
              <a:buNone/>
            </a:pPr>
            <a:r>
              <a:rPr lang="en-US" dirty="0"/>
              <a:t>P(Q1) = P(Q2) = 1 / 2</a:t>
            </a:r>
          </a:p>
          <a:p>
            <a:pPr>
              <a:buFontTx/>
              <a:buChar char="-"/>
            </a:pPr>
            <a:r>
              <a:rPr lang="en-US" dirty="0"/>
              <a:t>1420 answer “Yes” (either to Q1 or Q2)</a:t>
            </a:r>
          </a:p>
          <a:p>
            <a:pPr marL="457200" lvl="1" indent="0">
              <a:buNone/>
            </a:pPr>
            <a:r>
              <a:rPr lang="en-US" dirty="0"/>
              <a:t>P(Yes) = 1420 / 8000 = 0.1775</a:t>
            </a:r>
          </a:p>
          <a:p>
            <a:pPr>
              <a:buFontTx/>
              <a:buChar char="-"/>
            </a:pPr>
            <a:r>
              <a:rPr lang="en-US" dirty="0"/>
              <a:t>35% of employees carpool to work</a:t>
            </a:r>
          </a:p>
          <a:p>
            <a:pPr marL="457200" lvl="1" indent="0">
              <a:buNone/>
            </a:pPr>
            <a:r>
              <a:rPr lang="en-US" dirty="0"/>
              <a:t>P(Yes | Q1) = 0.35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Q. How many employees answered “Yes” to Q2?</a:t>
            </a:r>
          </a:p>
          <a:p>
            <a:pPr marL="0" indent="0">
              <a:buNone/>
            </a:pPr>
            <a:r>
              <a:rPr lang="en-US" dirty="0"/>
              <a:t>	P(Yes | Q2) =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54382D7-1568-5CC9-A455-896C234048BD}"/>
              </a:ext>
            </a:extLst>
          </p:cNvPr>
          <p:cNvSpPr txBox="1">
            <a:spLocks/>
          </p:cNvSpPr>
          <p:nvPr/>
        </p:nvSpPr>
        <p:spPr>
          <a:xfrm>
            <a:off x="0" y="17598"/>
            <a:ext cx="12192000" cy="896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3500" dirty="0"/>
              <a:t>Example 1: A Sensitive Survey Question</a:t>
            </a:r>
            <a:endParaRPr lang="en-US" altLang="en-US" sz="35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AA6DB8-F831-E3A4-B673-604DF9879864}"/>
              </a:ext>
            </a:extLst>
          </p:cNvPr>
          <p:cNvSpPr/>
          <p:nvPr/>
        </p:nvSpPr>
        <p:spPr>
          <a:xfrm>
            <a:off x="1371600" y="1828800"/>
            <a:ext cx="609600" cy="352646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B2F39F-7474-B106-99C6-7B6C8E89BEA0}"/>
              </a:ext>
            </a:extLst>
          </p:cNvPr>
          <p:cNvSpPr/>
          <p:nvPr/>
        </p:nvSpPr>
        <p:spPr>
          <a:xfrm>
            <a:off x="2438400" y="1828800"/>
            <a:ext cx="609600" cy="352646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F44C531-9A31-CDBE-9DDC-90BBD25AAC1B}"/>
              </a:ext>
            </a:extLst>
          </p:cNvPr>
          <p:cNvSpPr/>
          <p:nvPr/>
        </p:nvSpPr>
        <p:spPr>
          <a:xfrm>
            <a:off x="5105400" y="2286000"/>
            <a:ext cx="609600" cy="352646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A0C04D-4C69-1A31-1BA2-8D95C1D20241}"/>
              </a:ext>
            </a:extLst>
          </p:cNvPr>
          <p:cNvSpPr/>
          <p:nvPr/>
        </p:nvSpPr>
        <p:spPr>
          <a:xfrm>
            <a:off x="6055670" y="2286000"/>
            <a:ext cx="609600" cy="352646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D47CE9-E762-8DE9-A15F-319B562966F7}"/>
              </a:ext>
            </a:extLst>
          </p:cNvPr>
          <p:cNvSpPr/>
          <p:nvPr/>
        </p:nvSpPr>
        <p:spPr>
          <a:xfrm>
            <a:off x="2690252" y="5143278"/>
            <a:ext cx="609600" cy="352646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847431-2553-FC84-545B-8E3AD091F3BF}"/>
              </a:ext>
            </a:extLst>
          </p:cNvPr>
          <p:cNvSpPr/>
          <p:nvPr/>
        </p:nvSpPr>
        <p:spPr>
          <a:xfrm>
            <a:off x="2080652" y="3616842"/>
            <a:ext cx="609600" cy="352646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A8AFA8-3F48-7203-6108-0AD76E8E7077}"/>
              </a:ext>
            </a:extLst>
          </p:cNvPr>
          <p:cNvSpPr/>
          <p:nvPr/>
        </p:nvSpPr>
        <p:spPr>
          <a:xfrm>
            <a:off x="7162800" y="4648200"/>
            <a:ext cx="609600" cy="352646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818E18A-9151-2E84-899D-0D1C78E17776}"/>
              </a:ext>
            </a:extLst>
          </p:cNvPr>
          <p:cNvSpPr/>
          <p:nvPr/>
        </p:nvSpPr>
        <p:spPr>
          <a:xfrm>
            <a:off x="3023405" y="2254767"/>
            <a:ext cx="723014" cy="41511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1BD026-1140-B34F-501D-D7A2D74CA10B}"/>
              </a:ext>
            </a:extLst>
          </p:cNvPr>
          <p:cNvSpPr/>
          <p:nvPr/>
        </p:nvSpPr>
        <p:spPr>
          <a:xfrm>
            <a:off x="1362740" y="2691588"/>
            <a:ext cx="723014" cy="41511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483DEC-18F6-AA4C-E080-E4DCEEC07B5E}"/>
              </a:ext>
            </a:extLst>
          </p:cNvPr>
          <p:cNvSpPr/>
          <p:nvPr/>
        </p:nvSpPr>
        <p:spPr>
          <a:xfrm>
            <a:off x="1390393" y="3585609"/>
            <a:ext cx="723014" cy="41511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D351F63-E3D4-307F-1CA4-890848EECFF3}"/>
              </a:ext>
            </a:extLst>
          </p:cNvPr>
          <p:cNvSpPr/>
          <p:nvPr/>
        </p:nvSpPr>
        <p:spPr>
          <a:xfrm>
            <a:off x="1967238" y="5112045"/>
            <a:ext cx="723014" cy="41511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AE6DDA-FB9F-804F-0CA1-F66352E53147}"/>
              </a:ext>
            </a:extLst>
          </p:cNvPr>
          <p:cNvSpPr/>
          <p:nvPr/>
        </p:nvSpPr>
        <p:spPr>
          <a:xfrm>
            <a:off x="5998963" y="4583408"/>
            <a:ext cx="723014" cy="415112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2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7665-EFE3-3F36-94D9-48891C44A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594ACF-D84A-8372-5E71-4C141EBCD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98"/>
            <a:ext cx="12192000" cy="896802"/>
          </a:xfrm>
        </p:spPr>
        <p:txBody>
          <a:bodyPr>
            <a:normAutofit/>
          </a:bodyPr>
          <a:lstStyle/>
          <a:p>
            <a:pPr algn="ctr"/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Die Rolls</a:t>
            </a:r>
            <a:endParaRPr lang="en-US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24C18863-4FC7-FD42-8C66-1B9B400B6301}"/>
              </a:ext>
            </a:extLst>
          </p:cNvPr>
          <p:cNvSpPr txBox="1">
            <a:spLocks/>
          </p:cNvSpPr>
          <p:nvPr/>
        </p:nvSpPr>
        <p:spPr>
          <a:xfrm>
            <a:off x="4270851" y="2286000"/>
            <a:ext cx="3650297" cy="1828800"/>
          </a:xfrm>
          <a:prstGeom prst="rect">
            <a:avLst/>
          </a:prstGeom>
          <a:solidFill>
            <a:srgbClr val="FFFFCC">
              <a:alpha val="25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: Even : {2, 4, 6}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: Odd : {1, 3, 5}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: Low : {1, 2, 3}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: High : {4, 5, 6}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3F5B1BA-E552-89E3-91F0-2DD63F80F4DC}"/>
              </a:ext>
            </a:extLst>
          </p:cNvPr>
          <p:cNvSpPr txBox="1">
            <a:spLocks/>
          </p:cNvSpPr>
          <p:nvPr/>
        </p:nvSpPr>
        <p:spPr>
          <a:xfrm>
            <a:off x="690258" y="1173476"/>
            <a:ext cx="10811483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Q. Set up the complete probability grid. </a:t>
            </a:r>
          </a:p>
        </p:txBody>
      </p:sp>
    </p:spTree>
    <p:extLst>
      <p:ext uri="{BB962C8B-B14F-4D97-AF65-F5344CB8AC3E}">
        <p14:creationId xmlns:p14="http://schemas.microsoft.com/office/powerpoint/2010/main" val="337236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B7466-2EDA-C0AE-91CB-9DC6DF3C7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0DF7122-2F9D-92FE-5201-13CE40CB3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98"/>
            <a:ext cx="12192000" cy="896802"/>
          </a:xfrm>
        </p:spPr>
        <p:txBody>
          <a:bodyPr>
            <a:normAutofit/>
          </a:bodyPr>
          <a:lstStyle/>
          <a:p>
            <a:pPr algn="ctr"/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 Walmart Adds on Facebook</a:t>
            </a:r>
            <a:endParaRPr lang="en-US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A0685-6178-7302-58D9-AAFE1BC7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914400"/>
            <a:ext cx="10811483" cy="6096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/>
              <a:t>- Walmart collected data on ads displayed on Facebook.</a:t>
            </a:r>
            <a:endParaRPr lang="en-US" sz="5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9491D89-D0CD-1FD9-EC9C-830F9F215A10}"/>
              </a:ext>
            </a:extLst>
          </p:cNvPr>
          <p:cNvSpPr txBox="1">
            <a:spLocks/>
          </p:cNvSpPr>
          <p:nvPr/>
        </p:nvSpPr>
        <p:spPr>
          <a:xfrm>
            <a:off x="2133600" y="2142338"/>
            <a:ext cx="8200382" cy="2039802"/>
          </a:xfrm>
          <a:prstGeom prst="rect">
            <a:avLst/>
          </a:prstGeom>
          <a:solidFill>
            <a:srgbClr val="FFFFCC">
              <a:alpha val="25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P(Click) = 0.2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P(Young) = 0.34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P(Female and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NotYoung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0.4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P(Young and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NoClick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0.3366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NotFemale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NotYoung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NoClick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0.2587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869D140-4DE4-5682-61D1-93564A6165D8}"/>
              </a:ext>
            </a:extLst>
          </p:cNvPr>
          <p:cNvSpPr txBox="1">
            <a:spLocks/>
          </p:cNvSpPr>
          <p:nvPr/>
        </p:nvSpPr>
        <p:spPr>
          <a:xfrm>
            <a:off x="685798" y="4800600"/>
            <a:ext cx="10811483" cy="2039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Q. What’s the probability an ad targeted at women above 24 will click?</a:t>
            </a:r>
          </a:p>
          <a:p>
            <a:pPr marL="0" indent="0">
              <a:buNone/>
            </a:pPr>
            <a:r>
              <a:rPr lang="en-US" dirty="0"/>
              <a:t>	P(Click | Female and </a:t>
            </a:r>
            <a:r>
              <a:rPr lang="en-US" dirty="0" err="1"/>
              <a:t>NotYoung</a:t>
            </a:r>
            <a:r>
              <a:rPr lang="en-US" dirty="0"/>
              <a:t>) = ?</a:t>
            </a:r>
          </a:p>
        </p:txBody>
      </p:sp>
    </p:spTree>
    <p:extLst>
      <p:ext uri="{BB962C8B-B14F-4D97-AF65-F5344CB8AC3E}">
        <p14:creationId xmlns:p14="http://schemas.microsoft.com/office/powerpoint/2010/main" val="92030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86514-278B-BC9C-AE97-659196BC3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F0820EA-576D-4931-E272-A9FB7B98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98"/>
            <a:ext cx="12192000" cy="896802"/>
          </a:xfrm>
        </p:spPr>
        <p:txBody>
          <a:bodyPr>
            <a:normAutofit/>
          </a:bodyPr>
          <a:lstStyle/>
          <a:p>
            <a:pPr algn="ctr"/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4: Reaching the World Cup Final</a:t>
            </a:r>
            <a:endParaRPr lang="en-US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5CAF8-0F04-CAB0-4A0F-5D2D816E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914400"/>
            <a:ext cx="10811483" cy="6096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dirty="0"/>
              <a:t>- ENG played AUS and ESP played SWE.</a:t>
            </a:r>
            <a:endParaRPr lang="en-US" sz="50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70429FA-377E-6EB0-1920-E645259D3323}"/>
              </a:ext>
            </a:extLst>
          </p:cNvPr>
          <p:cNvSpPr txBox="1">
            <a:spLocks/>
          </p:cNvSpPr>
          <p:nvPr/>
        </p:nvSpPr>
        <p:spPr>
          <a:xfrm>
            <a:off x="4110339" y="2095500"/>
            <a:ext cx="3962400" cy="914400"/>
          </a:xfrm>
          <a:prstGeom prst="rect">
            <a:avLst/>
          </a:prstGeom>
          <a:solidFill>
            <a:srgbClr val="FFFFCC">
              <a:alpha val="25000"/>
            </a:srgbClr>
          </a:solidFill>
          <a:ln w="25400">
            <a:solidFill>
              <a:schemeClr val="tx1"/>
            </a:solidFill>
          </a:ln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P(ENG beats AUS) = 0.57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P(ESP beats SWE) = 0.6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D415DD7-067A-D887-0C3F-0FCC5AD97300}"/>
              </a:ext>
            </a:extLst>
          </p:cNvPr>
          <p:cNvSpPr txBox="1">
            <a:spLocks/>
          </p:cNvSpPr>
          <p:nvPr/>
        </p:nvSpPr>
        <p:spPr>
          <a:xfrm>
            <a:off x="715924" y="3581400"/>
            <a:ext cx="10811483" cy="68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Q. Set up the complete probability grid. </a:t>
            </a:r>
          </a:p>
        </p:txBody>
      </p:sp>
    </p:spTree>
    <p:extLst>
      <p:ext uri="{BB962C8B-B14F-4D97-AF65-F5344CB8AC3E}">
        <p14:creationId xmlns:p14="http://schemas.microsoft.com/office/powerpoint/2010/main" val="375044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9ED4B76-4CD2-4B44-9296-DB50E374D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00" y="3048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sz="4500" dirty="0"/>
              <a:t>Independence</a:t>
            </a:r>
            <a:endParaRPr lang="en-US" altLang="en-US" sz="4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1911096"/>
                <a:ext cx="8153400" cy="319430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1350"/>
                  </a:spcBef>
                </a:pPr>
                <a:r>
                  <a:rPr lang="en-US" sz="2200" dirty="0"/>
                  <a:t>Events A and B are (statistically) </a:t>
                </a:r>
                <a:r>
                  <a:rPr lang="en-US" sz="2200" dirty="0">
                    <a:solidFill>
                      <a:srgbClr val="00B0F0"/>
                    </a:solidFill>
                  </a:rPr>
                  <a:t>independent</a:t>
                </a:r>
                <a:r>
                  <a:rPr lang="en-US" sz="2200" dirty="0"/>
                  <a:t> if </a:t>
                </a:r>
                <a:endParaRPr lang="en-US" sz="700" dirty="0"/>
              </a:p>
              <a:p>
                <a:pPr lvl="1">
                  <a:spcBef>
                    <a:spcPts val="1350"/>
                  </a:spcBef>
                </a:pPr>
                <a:r>
                  <a:rPr lang="en-US" sz="2200" dirty="0"/>
                  <a:t>Information about one’s happening does </a:t>
                </a:r>
                <a:r>
                  <a:rPr lang="en-US" sz="2200" dirty="0">
                    <a:solidFill>
                      <a:srgbClr val="FF0000"/>
                    </a:solidFill>
                  </a:rPr>
                  <a:t>not</a:t>
                </a:r>
                <a:r>
                  <a:rPr lang="en-US" sz="2200" b="1" dirty="0"/>
                  <a:t> </a:t>
                </a:r>
                <a:r>
                  <a:rPr lang="en-US" sz="2200" dirty="0"/>
                  <a:t>change </a:t>
                </a:r>
              </a:p>
              <a:p>
                <a:pPr marL="393192" lvl="1" indent="0">
                  <a:spcBef>
                    <a:spcPts val="1350"/>
                  </a:spcBef>
                  <a:buNone/>
                </a:pPr>
                <a:r>
                  <a:rPr lang="en-US" sz="2200" dirty="0"/>
                  <a:t>    the probability of the other one. </a:t>
                </a:r>
                <a:endParaRPr lang="en-US" sz="100" dirty="0">
                  <a:solidFill>
                    <a:srgbClr val="10213F"/>
                  </a:solidFill>
                </a:endParaRPr>
              </a:p>
              <a:p>
                <a:pPr marL="393192" lvl="1" indent="0">
                  <a:buNone/>
                </a:pPr>
                <a:endParaRPr lang="en-US" sz="700" dirty="0"/>
              </a:p>
              <a:p>
                <a:pPr lvl="1"/>
                <a:r>
                  <a:rPr lang="en-US" sz="2200" dirty="0"/>
                  <a:t>A </a:t>
                </a:r>
                <a:r>
                  <a:rPr lang="en-US" sz="2200" dirty="0">
                    <a:solidFill>
                      <a:srgbClr val="10213F"/>
                    </a:solidFill>
                  </a:rPr>
                  <a:t>and B </a:t>
                </a:r>
                <a:r>
                  <a:rPr lang="en-US" sz="2200" dirty="0"/>
                  <a:t>are independent if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ea typeface="Cambria Math" pitchFamily="18" charset="0"/>
                    <a:sym typeface="Symbol" pitchFamily="18" charset="2"/>
                  </a:rPr>
                  <a:t>			 P(A | B) = P(A)</a:t>
                </a:r>
                <a:endParaRPr lang="en-US" sz="1200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  <a:ea typeface="Cambria Math"/>
                        </a:rPr>
                        <m:t>P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  <a:ea typeface="Cambria Math"/>
                            </a:rPr>
                            <m:t>B</m:t>
                          </m:r>
                        </m:e>
                      </m:d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en-US" sz="2200" dirty="0"/>
                  <a:t>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/>
                          </a:rPr>
                          <m:t>A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/>
                      </a:rPr>
                      <m:t>P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/>
                          </a:rPr>
                          <m:t>B</m:t>
                        </m:r>
                      </m:e>
                    </m:d>
                  </m:oMath>
                </a14:m>
                <a:r>
                  <a:rPr lang="en-US" sz="2200" dirty="0"/>
                  <a:t>      </a:t>
                </a:r>
              </a:p>
              <a:p>
                <a:endParaRPr lang="en-US" sz="2200" dirty="0"/>
              </a:p>
              <a:p>
                <a:endParaRPr lang="en-US" sz="500" dirty="0"/>
              </a:p>
              <a:p>
                <a:pPr marL="240024" lvl="1" indent="0">
                  <a:spcBef>
                    <a:spcPct val="30000"/>
                  </a:spcBef>
                  <a:buNone/>
                </a:pPr>
                <a:endParaRPr lang="en-US" dirty="0"/>
              </a:p>
              <a:p>
                <a:pPr marL="240024" lvl="1" indent="0">
                  <a:spcBef>
                    <a:spcPct val="30000"/>
                  </a:spcBef>
                  <a:buNone/>
                </a:pPr>
                <a:endParaRPr lang="en-US" b="1" dirty="0">
                  <a:solidFill>
                    <a:srgbClr val="000099"/>
                  </a:solidFill>
                  <a:highlight>
                    <a:srgbClr val="00FF00"/>
                  </a:highlight>
                  <a:sym typeface="Symbol" pitchFamily="18" charset="2"/>
                </a:endParaRPr>
              </a:p>
              <a:p>
                <a:pPr marL="393192" lvl="1" indent="0">
                  <a:buNone/>
                </a:pPr>
                <a:endParaRPr lang="en-US" sz="700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sz="2200" dirty="0">
                  <a:ea typeface="Cambria Math"/>
                </a:endParaRPr>
              </a:p>
              <a:p>
                <a:pPr marL="240024" lvl="1" indent="0">
                  <a:spcBef>
                    <a:spcPct val="30000"/>
                  </a:spcBef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pitchFamily="18" charset="0"/>
                    <a:sym typeface="Symbol" pitchFamily="18" charset="2"/>
                  </a:rPr>
                  <a:t> </a:t>
                </a:r>
                <a:endParaRPr lang="en-US" b="1" dirty="0">
                  <a:solidFill>
                    <a:srgbClr val="000099"/>
                  </a:solidFill>
                  <a:highlight>
                    <a:srgbClr val="00FF00"/>
                  </a:highlight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1911096"/>
                <a:ext cx="8153400" cy="3194304"/>
              </a:xfrm>
              <a:blipFill>
                <a:blip r:embed="rId3"/>
                <a:stretch>
                  <a:fillRect l="-933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20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68410-0074-0AA4-7F5D-09D1D3CEB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AA13C09-B1A4-0C42-5D38-C6EFDCEF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598"/>
            <a:ext cx="12192000" cy="896802"/>
          </a:xfrm>
        </p:spPr>
        <p:txBody>
          <a:bodyPr>
            <a:normAutofit/>
          </a:bodyPr>
          <a:lstStyle/>
          <a:p>
            <a:pPr algn="ctr"/>
            <a:r>
              <a:rPr lang="en-US" altLang="zh-C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5: Morning Tea</a:t>
            </a:r>
            <a:endParaRPr lang="en-US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616D5-139C-C225-5C58-7754995F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914400"/>
            <a:ext cx="10811483" cy="1676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effectLst/>
                <a:latin typeface="Palatino" pitchFamily="2" charset="77"/>
              </a:rPr>
              <a:t>Q. Taylor always drinks tea after arriving at </a:t>
            </a:r>
            <a:r>
              <a:rPr lang="en-US" sz="2400" dirty="0" err="1">
                <a:solidFill>
                  <a:srgbClr val="333333"/>
                </a:solidFill>
                <a:effectLst/>
                <a:latin typeface="Palatino" pitchFamily="2" charset="77"/>
              </a:rPr>
              <a:t>Posvar</a:t>
            </a:r>
            <a:r>
              <a:rPr lang="en-US" sz="2400" dirty="0">
                <a:solidFill>
                  <a:srgbClr val="333333"/>
                </a:solidFill>
                <a:effectLst/>
                <a:latin typeface="Palatino" pitchFamily="2" charset="77"/>
              </a:rPr>
              <a:t> Hall in the morning, while Katherine and Jane sometimes join him. The probability that Katherine drinks tea with Taylor is ¼ and the probability that Jane drinks tea with Taylor is 3/8. The probability that Taylor drinks tea by himself is 1/2. </a:t>
            </a:r>
            <a:endParaRPr lang="en-US" sz="2400" dirty="0">
              <a:effectLst/>
            </a:endParaRPr>
          </a:p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254D8A5-7E52-6941-D70F-607CB56013DE}"/>
              </a:ext>
            </a:extLst>
          </p:cNvPr>
          <p:cNvSpPr txBox="1">
            <a:spLocks/>
          </p:cNvSpPr>
          <p:nvPr/>
        </p:nvSpPr>
        <p:spPr>
          <a:xfrm>
            <a:off x="715924" y="2718465"/>
            <a:ext cx="10811483" cy="2895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a. </a:t>
            </a:r>
            <a:r>
              <a:rPr lang="en-US" sz="2400" dirty="0">
                <a:solidFill>
                  <a:srgbClr val="333333"/>
                </a:solidFill>
                <a:effectLst/>
              </a:rPr>
              <a:t>What is the probability that Taylor has tea with Jane while Katherine is not there? </a:t>
            </a: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b. </a:t>
            </a:r>
            <a:r>
              <a:rPr lang="en-US" sz="2400" dirty="0">
                <a:solidFill>
                  <a:srgbClr val="333333"/>
                </a:solidFill>
                <a:effectLst/>
              </a:rPr>
              <a:t>If Katherine did not have tea with Taylor, what is the probability that Jane was not there either? </a:t>
            </a:r>
            <a:endParaRPr lang="en-US" sz="2400" dirty="0">
              <a:effectLst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c. </a:t>
            </a:r>
            <a:r>
              <a:rPr lang="en-US" sz="2400" dirty="0">
                <a:solidFill>
                  <a:srgbClr val="333333"/>
                </a:solidFill>
                <a:effectLst/>
              </a:rPr>
              <a:t>If Taylor had tea with Jane this morning, what is the probability that Katherine did not join them?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8668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reeform 4">
            <a:extLst>
              <a:ext uri="{FF2B5EF4-FFF2-40B4-BE49-F238E27FC236}">
                <a16:creationId xmlns:a16="http://schemas.microsoft.com/office/drawing/2014/main" id="{1A003E28-4BF4-44A8-AB33-59F233D2E357}"/>
              </a:ext>
            </a:extLst>
          </p:cNvPr>
          <p:cNvSpPr>
            <a:spLocks/>
          </p:cNvSpPr>
          <p:nvPr/>
        </p:nvSpPr>
        <p:spPr bwMode="auto">
          <a:xfrm>
            <a:off x="1828800" y="2667001"/>
            <a:ext cx="808784" cy="1394915"/>
          </a:xfrm>
          <a:custGeom>
            <a:avLst/>
            <a:gdLst/>
            <a:ahLst/>
            <a:cxnLst>
              <a:cxn ang="0">
                <a:pos x="0" y="1092"/>
              </a:cxn>
              <a:cxn ang="0">
                <a:pos x="459" y="0"/>
              </a:cxn>
            </a:cxnLst>
            <a:rect l="0" t="0" r="r" b="b"/>
            <a:pathLst>
              <a:path w="459" h="1092">
                <a:moveTo>
                  <a:pt x="0" y="1092"/>
                </a:moveTo>
                <a:lnTo>
                  <a:pt x="459" y="0"/>
                </a:lnTo>
              </a:path>
            </a:pathLst>
          </a:custGeom>
          <a:noFill/>
          <a:ln w="4445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D0D98482-9A7C-41EF-84BB-08E234FF9AFA}"/>
              </a:ext>
            </a:extLst>
          </p:cNvPr>
          <p:cNvSpPr>
            <a:spLocks/>
          </p:cNvSpPr>
          <p:nvPr/>
        </p:nvSpPr>
        <p:spPr bwMode="auto">
          <a:xfrm>
            <a:off x="1827284" y="4054948"/>
            <a:ext cx="821205" cy="1394915"/>
          </a:xfrm>
          <a:custGeom>
            <a:avLst/>
            <a:gdLst/>
            <a:ahLst/>
            <a:cxnLst>
              <a:cxn ang="0">
                <a:pos x="378" y="1088"/>
              </a:cxn>
              <a:cxn ang="0">
                <a:pos x="0" y="0"/>
              </a:cxn>
            </a:cxnLst>
            <a:rect l="0" t="0" r="r" b="b"/>
            <a:pathLst>
              <a:path w="378" h="1088">
                <a:moveTo>
                  <a:pt x="378" y="1088"/>
                </a:moveTo>
                <a:lnTo>
                  <a:pt x="0" y="0"/>
                </a:lnTo>
              </a:path>
            </a:pathLst>
          </a:custGeom>
          <a:noFill/>
          <a:ln w="4445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1" name="Freeform 7">
            <a:extLst>
              <a:ext uri="{FF2B5EF4-FFF2-40B4-BE49-F238E27FC236}">
                <a16:creationId xmlns:a16="http://schemas.microsoft.com/office/drawing/2014/main" id="{FD03A1B5-06A7-4444-90A1-5FF643427685}"/>
              </a:ext>
            </a:extLst>
          </p:cNvPr>
          <p:cNvSpPr>
            <a:spLocks/>
          </p:cNvSpPr>
          <p:nvPr/>
        </p:nvSpPr>
        <p:spPr bwMode="auto">
          <a:xfrm>
            <a:off x="2648487" y="5441528"/>
            <a:ext cx="1828800" cy="83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1" y="7"/>
              </a:cxn>
            </a:cxnLst>
            <a:rect l="0" t="0" r="r" b="b"/>
            <a:pathLst>
              <a:path w="1421" h="7">
                <a:moveTo>
                  <a:pt x="0" y="0"/>
                </a:moveTo>
                <a:lnTo>
                  <a:pt x="1421" y="7"/>
                </a:lnTo>
              </a:path>
            </a:pathLst>
          </a:custGeom>
          <a:noFill/>
          <a:ln w="4445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4" name="Freeform 7">
            <a:extLst>
              <a:ext uri="{FF2B5EF4-FFF2-40B4-BE49-F238E27FC236}">
                <a16:creationId xmlns:a16="http://schemas.microsoft.com/office/drawing/2014/main" id="{47C3F77F-B641-47FE-8002-6D205178BCBE}"/>
              </a:ext>
            </a:extLst>
          </p:cNvPr>
          <p:cNvSpPr>
            <a:spLocks/>
          </p:cNvSpPr>
          <p:nvPr/>
        </p:nvSpPr>
        <p:spPr bwMode="auto">
          <a:xfrm>
            <a:off x="2637584" y="2650710"/>
            <a:ext cx="1828800" cy="83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21" y="7"/>
              </a:cxn>
            </a:cxnLst>
            <a:rect l="0" t="0" r="r" b="b"/>
            <a:pathLst>
              <a:path w="1421" h="7">
                <a:moveTo>
                  <a:pt x="0" y="0"/>
                </a:moveTo>
                <a:lnTo>
                  <a:pt x="1421" y="7"/>
                </a:lnTo>
              </a:path>
            </a:pathLst>
          </a:custGeom>
          <a:noFill/>
          <a:ln w="4445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91" name="Text Box 39">
            <a:extLst>
              <a:ext uri="{FF2B5EF4-FFF2-40B4-BE49-F238E27FC236}">
                <a16:creationId xmlns:a16="http://schemas.microsoft.com/office/drawing/2014/main" id="{759E4837-8C7D-4A80-BCFE-615F2B774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059" y="2735005"/>
            <a:ext cx="16551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P(Q1) = 0.5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6E889-9095-4665-9361-0516D31365F8}"/>
              </a:ext>
            </a:extLst>
          </p:cNvPr>
          <p:cNvSpPr txBox="1"/>
          <p:nvPr/>
        </p:nvSpPr>
        <p:spPr>
          <a:xfrm>
            <a:off x="3343490" y="2211762"/>
            <a:ext cx="60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6281C1-AC2E-474A-87D5-B0EA75B88FA0}"/>
              </a:ext>
            </a:extLst>
          </p:cNvPr>
          <p:cNvSpPr txBox="1"/>
          <p:nvPr/>
        </p:nvSpPr>
        <p:spPr>
          <a:xfrm>
            <a:off x="3327503" y="4990457"/>
            <a:ext cx="61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Q2</a:t>
            </a:r>
          </a:p>
        </p:txBody>
      </p:sp>
      <p:sp>
        <p:nvSpPr>
          <p:cNvPr id="96" name="Text Box 39">
            <a:extLst>
              <a:ext uri="{FF2B5EF4-FFF2-40B4-BE49-F238E27FC236}">
                <a16:creationId xmlns:a16="http://schemas.microsoft.com/office/drawing/2014/main" id="{8B8C3C03-7500-437E-898D-3640A8AA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893" y="5534913"/>
            <a:ext cx="160019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  <a:ea typeface="Cambria Math" pitchFamily="18" charset="0"/>
              </a:rPr>
              <a:t>P(Q2) = 0.5</a:t>
            </a:r>
          </a:p>
        </p:txBody>
      </p:sp>
      <p:sp>
        <p:nvSpPr>
          <p:cNvPr id="67" name="Text Box 2">
            <a:extLst>
              <a:ext uri="{FF2B5EF4-FFF2-40B4-BE49-F238E27FC236}">
                <a16:creationId xmlns:a16="http://schemas.microsoft.com/office/drawing/2014/main" id="{ED97A785-8D7D-43CD-8D5D-502F73F6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97" y="4621733"/>
            <a:ext cx="196721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  <a:ea typeface="Cambria Math" pitchFamily="18" charset="0"/>
              </a:rPr>
              <a:t>P(Yes | Q2) = ?</a:t>
            </a:r>
          </a:p>
        </p:txBody>
      </p:sp>
      <p:sp>
        <p:nvSpPr>
          <p:cNvPr id="72" name="Freeform 10">
            <a:extLst>
              <a:ext uri="{FF2B5EF4-FFF2-40B4-BE49-F238E27FC236}">
                <a16:creationId xmlns:a16="http://schemas.microsoft.com/office/drawing/2014/main" id="{DD5A7AD9-8D3C-40E9-8195-114CF04FD0E7}"/>
              </a:ext>
            </a:extLst>
          </p:cNvPr>
          <p:cNvSpPr>
            <a:spLocks/>
          </p:cNvSpPr>
          <p:nvPr/>
        </p:nvSpPr>
        <p:spPr bwMode="auto">
          <a:xfrm>
            <a:off x="4477183" y="4587833"/>
            <a:ext cx="859536" cy="84124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472" y="0"/>
              </a:cxn>
            </a:cxnLst>
            <a:rect l="0" t="0" r="r" b="b"/>
            <a:pathLst>
              <a:path w="472" h="381">
                <a:moveTo>
                  <a:pt x="0" y="381"/>
                </a:moveTo>
                <a:lnTo>
                  <a:pt x="472" y="0"/>
                </a:lnTo>
              </a:path>
            </a:pathLst>
          </a:custGeom>
          <a:noFill/>
          <a:ln w="4445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3" name="Freeform 15">
            <a:extLst>
              <a:ext uri="{FF2B5EF4-FFF2-40B4-BE49-F238E27FC236}">
                <a16:creationId xmlns:a16="http://schemas.microsoft.com/office/drawing/2014/main" id="{C1E7CB0D-9F71-4F86-965B-033A3198061C}"/>
              </a:ext>
            </a:extLst>
          </p:cNvPr>
          <p:cNvSpPr>
            <a:spLocks/>
          </p:cNvSpPr>
          <p:nvPr/>
        </p:nvSpPr>
        <p:spPr bwMode="auto">
          <a:xfrm>
            <a:off x="4447542" y="5426456"/>
            <a:ext cx="861748" cy="838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2" y="428"/>
              </a:cxn>
            </a:cxnLst>
            <a:rect l="0" t="0" r="r" b="b"/>
            <a:pathLst>
              <a:path w="452" h="428">
                <a:moveTo>
                  <a:pt x="0" y="0"/>
                </a:moveTo>
                <a:lnTo>
                  <a:pt x="452" y="428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4" name="Line 16">
            <a:extLst>
              <a:ext uri="{FF2B5EF4-FFF2-40B4-BE49-F238E27FC236}">
                <a16:creationId xmlns:a16="http://schemas.microsoft.com/office/drawing/2014/main" id="{BC2B722C-7032-43A0-BD83-52FB0B0E4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0856" y="6250202"/>
            <a:ext cx="2194560" cy="191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75" name="Text Box 28">
            <a:extLst>
              <a:ext uri="{FF2B5EF4-FFF2-40B4-BE49-F238E27FC236}">
                <a16:creationId xmlns:a16="http://schemas.microsoft.com/office/drawing/2014/main" id="{D079CABD-9334-43E3-AB37-02C416FFA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483" y="4184796"/>
            <a:ext cx="8212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ea typeface="Cambria Math" pitchFamily="18" charset="0"/>
              </a:rPr>
              <a:t>Yes</a:t>
            </a:r>
          </a:p>
        </p:txBody>
      </p:sp>
      <p:sp>
        <p:nvSpPr>
          <p:cNvPr id="76" name="Rectangle 33">
            <a:extLst>
              <a:ext uri="{FF2B5EF4-FFF2-40B4-BE49-F238E27FC236}">
                <a16:creationId xmlns:a16="http://schemas.microsoft.com/office/drawing/2014/main" id="{514FFEA3-715A-4F4E-A89D-C32FB7E9E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854" y="4384689"/>
            <a:ext cx="1903923" cy="521016"/>
          </a:xfrm>
          <a:prstGeom prst="rect">
            <a:avLst/>
          </a:prstGeom>
          <a:solidFill>
            <a:srgbClr val="FF0000">
              <a:alpha val="10000"/>
            </a:srgbClr>
          </a:solidFill>
          <a:ln w="444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ea typeface="Cambria Math" pitchFamily="18" charset="0"/>
              </a:rPr>
              <a:t>P(Yes and Q2</a:t>
            </a:r>
            <a:r>
              <a:rPr lang="en-US" sz="2400" dirty="0">
                <a:solidFill>
                  <a:prstClr val="black"/>
                </a:solidFill>
                <a:ea typeface="Cambria Math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16661E6B-8A30-4620-A4A2-72D724482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5415" y="5989694"/>
            <a:ext cx="1945361" cy="521016"/>
          </a:xfrm>
          <a:prstGeom prst="rect">
            <a:avLst/>
          </a:prstGeom>
          <a:solidFill>
            <a:schemeClr val="bg1"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ea typeface="Cambria Math" pitchFamily="18" charset="0"/>
              </a:rPr>
              <a:t>P(No and Q2</a:t>
            </a:r>
            <a:r>
              <a:rPr lang="en-US" sz="2400" dirty="0">
                <a:solidFill>
                  <a:prstClr val="black"/>
                </a:solidFill>
                <a:ea typeface="Cambria Math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9607D68-ECA0-4F10-AC52-0705E1924632}"/>
              </a:ext>
            </a:extLst>
          </p:cNvPr>
          <p:cNvSpPr/>
          <p:nvPr/>
        </p:nvSpPr>
        <p:spPr>
          <a:xfrm>
            <a:off x="6087838" y="5798126"/>
            <a:ext cx="572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ea typeface="Cambria Math" pitchFamily="18" charset="0"/>
              </a:rPr>
              <a:t>No</a:t>
            </a:r>
            <a:endParaRPr lang="en-US" sz="2400" baseline="30000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81" name="Line 16">
            <a:extLst>
              <a:ext uri="{FF2B5EF4-FFF2-40B4-BE49-F238E27FC236}">
                <a16:creationId xmlns:a16="http://schemas.microsoft.com/office/drawing/2014/main" id="{1CA44B23-8745-407C-9FFA-F592A1AA2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295" y="4609039"/>
            <a:ext cx="2194560" cy="19176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2" name="Text Box 2">
            <a:extLst>
              <a:ext uri="{FF2B5EF4-FFF2-40B4-BE49-F238E27FC236}">
                <a16:creationId xmlns:a16="http://schemas.microsoft.com/office/drawing/2014/main" id="{BCC4FAA8-DB7D-4C72-8BAC-972496440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850335"/>
            <a:ext cx="239843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solidFill>
                  <a:prstClr val="black"/>
                </a:solidFill>
                <a:ea typeface="Cambria Math" pitchFamily="18" charset="0"/>
              </a:rPr>
              <a:t>P(Yes | Q1) = 0.35</a:t>
            </a:r>
          </a:p>
        </p:txBody>
      </p:sp>
      <p:sp>
        <p:nvSpPr>
          <p:cNvPr id="85" name="Freeform 10">
            <a:extLst>
              <a:ext uri="{FF2B5EF4-FFF2-40B4-BE49-F238E27FC236}">
                <a16:creationId xmlns:a16="http://schemas.microsoft.com/office/drawing/2014/main" id="{B12BEB8E-E3AC-4681-9C79-8DAB71FEDF64}"/>
              </a:ext>
            </a:extLst>
          </p:cNvPr>
          <p:cNvSpPr>
            <a:spLocks/>
          </p:cNvSpPr>
          <p:nvPr/>
        </p:nvSpPr>
        <p:spPr bwMode="auto">
          <a:xfrm>
            <a:off x="4466280" y="1796756"/>
            <a:ext cx="859536" cy="84124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472" y="0"/>
              </a:cxn>
            </a:cxnLst>
            <a:rect l="0" t="0" r="r" b="b"/>
            <a:pathLst>
              <a:path w="472" h="381">
                <a:moveTo>
                  <a:pt x="0" y="381"/>
                </a:moveTo>
                <a:lnTo>
                  <a:pt x="472" y="0"/>
                </a:lnTo>
              </a:path>
            </a:pathLst>
          </a:custGeom>
          <a:noFill/>
          <a:ln w="44450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6" name="Freeform 15">
            <a:extLst>
              <a:ext uri="{FF2B5EF4-FFF2-40B4-BE49-F238E27FC236}">
                <a16:creationId xmlns:a16="http://schemas.microsoft.com/office/drawing/2014/main" id="{D027E6AA-3D21-4905-A6CB-7013D760ADD8}"/>
              </a:ext>
            </a:extLst>
          </p:cNvPr>
          <p:cNvSpPr>
            <a:spLocks/>
          </p:cNvSpPr>
          <p:nvPr/>
        </p:nvSpPr>
        <p:spPr bwMode="auto">
          <a:xfrm>
            <a:off x="4436639" y="2635379"/>
            <a:ext cx="861748" cy="8387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2" y="428"/>
              </a:cxn>
            </a:cxnLst>
            <a:rect l="0" t="0" r="r" b="b"/>
            <a:pathLst>
              <a:path w="452" h="428">
                <a:moveTo>
                  <a:pt x="0" y="0"/>
                </a:moveTo>
                <a:lnTo>
                  <a:pt x="452" y="428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7" name="Line 16">
            <a:extLst>
              <a:ext uri="{FF2B5EF4-FFF2-40B4-BE49-F238E27FC236}">
                <a16:creationId xmlns:a16="http://schemas.microsoft.com/office/drawing/2014/main" id="{73DE98D1-853E-4108-9765-06C64A90C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9953" y="3459125"/>
            <a:ext cx="2194560" cy="191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CCA2194A-020C-4783-A91C-260506B3B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2580" y="1393719"/>
            <a:ext cx="7536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ea typeface="Cambria Math" pitchFamily="18" charset="0"/>
              </a:rPr>
              <a:t>Yes</a:t>
            </a:r>
          </a:p>
        </p:txBody>
      </p:sp>
      <p:sp>
        <p:nvSpPr>
          <p:cNvPr id="89" name="Rectangle 33">
            <a:extLst>
              <a:ext uri="{FF2B5EF4-FFF2-40B4-BE49-F238E27FC236}">
                <a16:creationId xmlns:a16="http://schemas.microsoft.com/office/drawing/2014/main" id="{2C927CE4-58C9-43A9-A300-86B615E66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952" y="1593612"/>
            <a:ext cx="1914826" cy="521016"/>
          </a:xfrm>
          <a:prstGeom prst="rect">
            <a:avLst/>
          </a:prstGeom>
          <a:solidFill>
            <a:srgbClr val="FF0000">
              <a:alpha val="10000"/>
            </a:srgbClr>
          </a:solidFill>
          <a:ln w="444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P(Yes and Q1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  <a:sym typeface="Symbol" pitchFamily="18" charset="2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36">
                <a:extLst>
                  <a:ext uri="{FF2B5EF4-FFF2-40B4-BE49-F238E27FC236}">
                    <a16:creationId xmlns:a16="http://schemas.microsoft.com/office/drawing/2014/main" id="{37F8CD68-EB8F-496D-AFA9-D8DA30D4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4512" y="3198617"/>
                <a:ext cx="1914825" cy="521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</a:rPr>
                  <a:t>P(No</a:t>
                </a:r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/>
                      </a:rPr>
                      <m:t>a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/>
                      </a:rPr>
                      <m:t>nd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/>
                      </a:rPr>
                      <m:t>Q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ea typeface="Cambria Math" pitchFamily="18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90" name="Rectangle 36">
                <a:extLst>
                  <a:ext uri="{FF2B5EF4-FFF2-40B4-BE49-F238E27FC236}">
                    <a16:creationId xmlns:a16="http://schemas.microsoft.com/office/drawing/2014/main" id="{37F8CD68-EB8F-496D-AFA9-D8DA30D45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74512" y="3198617"/>
                <a:ext cx="1914825" cy="521016"/>
              </a:xfrm>
              <a:prstGeom prst="rect">
                <a:avLst/>
              </a:prstGeom>
              <a:blipFill>
                <a:blip r:embed="rId3"/>
                <a:stretch>
                  <a:fillRect l="-4605" t="-2326" r="-4605" b="-18605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>
            <a:extLst>
              <a:ext uri="{FF2B5EF4-FFF2-40B4-BE49-F238E27FC236}">
                <a16:creationId xmlns:a16="http://schemas.microsoft.com/office/drawing/2014/main" id="{4B77AB83-98F2-4490-B82D-2108A87A5861}"/>
              </a:ext>
            </a:extLst>
          </p:cNvPr>
          <p:cNvSpPr/>
          <p:nvPr/>
        </p:nvSpPr>
        <p:spPr>
          <a:xfrm>
            <a:off x="6076935" y="3007049"/>
            <a:ext cx="5725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prstClr val="black"/>
                </a:solidFill>
                <a:ea typeface="Cambria Math" pitchFamily="18" charset="0"/>
              </a:rPr>
              <a:t>No</a:t>
            </a:r>
            <a:endParaRPr lang="en-US" sz="2400" baseline="30000" dirty="0">
              <a:solidFill>
                <a:prstClr val="black"/>
              </a:solidFill>
              <a:ea typeface="Cambria Math" pitchFamily="18" charset="0"/>
            </a:endParaRPr>
          </a:p>
        </p:txBody>
      </p:sp>
      <p:sp>
        <p:nvSpPr>
          <p:cNvPr id="94" name="Line 16">
            <a:extLst>
              <a:ext uri="{FF2B5EF4-FFF2-40B4-BE49-F238E27FC236}">
                <a16:creationId xmlns:a16="http://schemas.microsoft.com/office/drawing/2014/main" id="{4CFB59A2-7976-4311-A7F0-F14045F19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1392" y="1817962"/>
            <a:ext cx="2194560" cy="19176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747FB-842A-C6F9-2532-BF9271719050}"/>
              </a:ext>
            </a:extLst>
          </p:cNvPr>
          <p:cNvSpPr txBox="1"/>
          <p:nvPr/>
        </p:nvSpPr>
        <p:spPr>
          <a:xfrm>
            <a:off x="10135315" y="2978625"/>
            <a:ext cx="1905000" cy="430887"/>
          </a:xfrm>
          <a:prstGeom prst="rect">
            <a:avLst/>
          </a:prstGeom>
          <a:solidFill>
            <a:srgbClr val="FFEEB9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P(Y) = 0.1775</a:t>
            </a:r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C1E6C095-1B93-0219-B0AA-FF199585E35E}"/>
              </a:ext>
            </a:extLst>
          </p:cNvPr>
          <p:cNvSpPr>
            <a:spLocks/>
          </p:cNvSpPr>
          <p:nvPr/>
        </p:nvSpPr>
        <p:spPr bwMode="auto">
          <a:xfrm>
            <a:off x="9538467" y="1936497"/>
            <a:ext cx="802796" cy="9305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2" y="428"/>
              </a:cxn>
            </a:cxnLst>
            <a:rect l="0" t="0" r="r" b="b"/>
            <a:pathLst>
              <a:path w="452" h="428">
                <a:moveTo>
                  <a:pt x="0" y="0"/>
                </a:moveTo>
                <a:lnTo>
                  <a:pt x="452" y="428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C32100F9-6272-631F-3686-0ED57B42ECFA}"/>
              </a:ext>
            </a:extLst>
          </p:cNvPr>
          <p:cNvSpPr>
            <a:spLocks/>
          </p:cNvSpPr>
          <p:nvPr/>
        </p:nvSpPr>
        <p:spPr bwMode="auto">
          <a:xfrm flipV="1">
            <a:off x="9560404" y="3525476"/>
            <a:ext cx="802796" cy="954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52" y="428"/>
              </a:cxn>
            </a:cxnLst>
            <a:rect l="0" t="0" r="r" b="b"/>
            <a:pathLst>
              <a:path w="452" h="428">
                <a:moveTo>
                  <a:pt x="0" y="0"/>
                </a:moveTo>
                <a:lnTo>
                  <a:pt x="452" y="428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C2905F-D6B3-9F6D-2E2D-3AB8973178A3}"/>
              </a:ext>
            </a:extLst>
          </p:cNvPr>
          <p:cNvSpPr txBox="1">
            <a:spLocks/>
          </p:cNvSpPr>
          <p:nvPr/>
        </p:nvSpPr>
        <p:spPr>
          <a:xfrm>
            <a:off x="0" y="17598"/>
            <a:ext cx="12192000" cy="896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3500" dirty="0"/>
              <a:t>Example: A Sensitive Survey Question</a:t>
            </a:r>
            <a:endParaRPr lang="en-US" altLang="en-US" sz="35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F78BA26-5432-DAA8-C621-8096D7243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58" y="683056"/>
            <a:ext cx="10811483" cy="57716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i="1" dirty="0"/>
              <a:t>Q. How many employees answered “Yes” to Q2? P(Yes | Q2) = …</a:t>
            </a:r>
          </a:p>
        </p:txBody>
      </p:sp>
    </p:spTree>
    <p:extLst>
      <p:ext uri="{BB962C8B-B14F-4D97-AF65-F5344CB8AC3E}">
        <p14:creationId xmlns:p14="http://schemas.microsoft.com/office/powerpoint/2010/main" val="318491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16271</TotalTime>
  <Words>838</Words>
  <Application>Microsoft Macintosh PowerPoint</Application>
  <PresentationFormat>Widescreen</PresentationFormat>
  <Paragraphs>110</Paragraphs>
  <Slides>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Dcr10</vt:lpstr>
      <vt:lpstr>Palatino</vt:lpstr>
      <vt:lpstr>Symbol</vt:lpstr>
      <vt:lpstr>Times New Roman</vt:lpstr>
      <vt:lpstr>Office Theme</vt:lpstr>
      <vt:lpstr>Example 1: A Sensitive Survey Question</vt:lpstr>
      <vt:lpstr>PowerPoint Presentation</vt:lpstr>
      <vt:lpstr>Example 2: Die Rolls</vt:lpstr>
      <vt:lpstr>Example 3: Walmart Adds on Facebook</vt:lpstr>
      <vt:lpstr>Example 4: Reaching the World Cup Final</vt:lpstr>
      <vt:lpstr>Independence</vt:lpstr>
      <vt:lpstr>Example 5: Morning Tea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Jiang</dc:creator>
  <cp:lastModifiedBy>Weidman, Taylor J.</cp:lastModifiedBy>
  <cp:revision>1026</cp:revision>
  <cp:lastPrinted>2016-09-07T13:31:49Z</cp:lastPrinted>
  <dcterms:created xsi:type="dcterms:W3CDTF">2016-08-31T07:22:41Z</dcterms:created>
  <dcterms:modified xsi:type="dcterms:W3CDTF">2024-10-10T18:06:16Z</dcterms:modified>
</cp:coreProperties>
</file>