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101" r:id="rId2"/>
    <p:sldId id="1422" r:id="rId3"/>
    <p:sldId id="1423" r:id="rId4"/>
    <p:sldId id="1424" r:id="rId5"/>
    <p:sldId id="1426" r:id="rId6"/>
    <p:sldId id="1431" r:id="rId7"/>
    <p:sldId id="1433" r:id="rId8"/>
    <p:sldId id="1434" r:id="rId9"/>
    <p:sldId id="1676" r:id="rId10"/>
    <p:sldId id="1436" r:id="rId11"/>
    <p:sldId id="1899" r:id="rId12"/>
    <p:sldId id="1900" r:id="rId13"/>
    <p:sldId id="1901" r:id="rId14"/>
    <p:sldId id="1902" r:id="rId15"/>
    <p:sldId id="1903" r:id="rId16"/>
    <p:sldId id="1904" r:id="rId17"/>
    <p:sldId id="1446" r:id="rId18"/>
    <p:sldId id="1447" r:id="rId19"/>
    <p:sldId id="1449" r:id="rId20"/>
    <p:sldId id="1452" r:id="rId21"/>
    <p:sldId id="1474" r:id="rId22"/>
    <p:sldId id="1456" r:id="rId23"/>
    <p:sldId id="1921" r:id="rId24"/>
    <p:sldId id="1892" r:id="rId25"/>
    <p:sldId id="1917" r:id="rId26"/>
    <p:sldId id="2105" r:id="rId27"/>
    <p:sldId id="1914" r:id="rId28"/>
    <p:sldId id="1461" r:id="rId29"/>
    <p:sldId id="1521" r:id="rId30"/>
    <p:sldId id="2106" r:id="rId31"/>
    <p:sldId id="2107" r:id="rId32"/>
    <p:sldId id="2108" r:id="rId33"/>
    <p:sldId id="2113" r:id="rId34"/>
    <p:sldId id="2111" r:id="rId35"/>
    <p:sldId id="2109" r:id="rId36"/>
    <p:sldId id="2114" r:id="rId37"/>
    <p:sldId id="1920" r:id="rId38"/>
    <p:sldId id="1913" r:id="rId39"/>
    <p:sldId id="2115" r:id="rId40"/>
    <p:sldId id="1681" r:id="rId41"/>
    <p:sldId id="1898" r:id="rId42"/>
    <p:sldId id="2116" r:id="rId43"/>
    <p:sldId id="1508" r:id="rId44"/>
    <p:sldId id="1513" r:id="rId45"/>
    <p:sldId id="2120" r:id="rId46"/>
    <p:sldId id="1516" r:id="rId47"/>
    <p:sldId id="1515" r:id="rId48"/>
    <p:sldId id="1517" r:id="rId49"/>
    <p:sldId id="1518" r:id="rId50"/>
    <p:sldId id="1950" r:id="rId51"/>
    <p:sldId id="168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5"/>
    <p:restoredTop sz="94670"/>
  </p:normalViewPr>
  <p:slideViewPr>
    <p:cSldViewPr snapToGrid="0">
      <p:cViewPr varScale="1">
        <p:scale>
          <a:sx n="165" d="100"/>
          <a:sy n="165" d="100"/>
        </p:scale>
        <p:origin x="1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AFD6C-23A6-4641-AE0F-FC82B207B90B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1C3AD-988D-894C-A32B-B91D0F0B3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0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1523-6EE2-4A58-9A71-7C125106E76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24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368">
              <a:defRPr/>
            </a:pPr>
            <a:r>
              <a:rPr lang="en-US" dirty="0"/>
              <a:t>Any data point (</a:t>
            </a:r>
            <a:r>
              <a:rPr lang="en-US" dirty="0" err="1"/>
              <a:t>x,y</a:t>
            </a:r>
            <a:r>
              <a:rPr lang="en-US" dirty="0"/>
              <a:t>) can be described using the line and the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1523-6EE2-4A58-9A71-7C125106E76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2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368">
              <a:defRPr/>
            </a:pPr>
            <a:r>
              <a:rPr lang="en-US" dirty="0"/>
              <a:t>Any data point (</a:t>
            </a:r>
            <a:r>
              <a:rPr lang="en-US" dirty="0" err="1"/>
              <a:t>x,y</a:t>
            </a:r>
            <a:r>
              <a:rPr lang="en-US" dirty="0"/>
              <a:t>) can be described using the line and the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1523-6EE2-4A58-9A71-7C125106E76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28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That’s lots of assumptions about the population!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1523-6EE2-4A58-9A71-7C125106E76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16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That’s lots of assumptions about the population!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1523-6EE2-4A58-9A71-7C125106E76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56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That’s lots of assumptions about the population!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1523-6EE2-4A58-9A71-7C125106E76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35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That’s lots of assumptions about the population!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1523-6EE2-4A58-9A71-7C125106E76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56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200" i="1" dirty="0"/>
                  <a:t>Notation: we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/>
                    </m:acc>
                  </m:oMath>
                </a14:m>
                <a:r>
                  <a:rPr lang="en-US" sz="2200" dirty="0"/>
                  <a:t> for estimated things</a:t>
                </a:r>
              </a:p>
              <a:p>
                <a:pPr lvl="1"/>
                <a:endParaRPr lang="en-US" sz="700" dirty="0"/>
              </a:p>
              <a:p>
                <a:pPr lvl="1"/>
                <a:r>
                  <a:rPr lang="en-US" sz="2200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 is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200" i="1" dirty="0"/>
                  <a:t>Notation: we use </a:t>
                </a:r>
                <a:r>
                  <a:rPr lang="en-US" sz="2200" b="0" i="0">
                    <a:latin typeface="Cambria Math" panose="02040503050406030204" pitchFamily="18" charset="0"/>
                  </a:rPr>
                  <a:t>() ̂</a:t>
                </a:r>
                <a:r>
                  <a:rPr lang="en-US" sz="2200" dirty="0"/>
                  <a:t> for estimated things</a:t>
                </a:r>
              </a:p>
              <a:p>
                <a:pPr lvl="1"/>
                <a:endParaRPr lang="en-US" sz="700" dirty="0"/>
              </a:p>
              <a:p>
                <a:pPr lvl="1"/>
                <a:r>
                  <a:rPr lang="en-US" sz="2200" dirty="0"/>
                  <a:t>Example: </a:t>
                </a:r>
                <a:r>
                  <a:rPr lang="en-US" sz="2200" b="0" i="0">
                    <a:latin typeface="Cambria Math"/>
                  </a:rPr>
                  <a:t>𝛽</a:t>
                </a:r>
                <a:r>
                  <a:rPr lang="en-US" sz="2200" b="0" i="0">
                    <a:latin typeface="Cambria Math" panose="02040503050406030204" pitchFamily="18" charset="0"/>
                  </a:rPr>
                  <a:t> ̂_</a:t>
                </a:r>
                <a:r>
                  <a:rPr lang="en-US" sz="2200" b="0" i="0">
                    <a:latin typeface="Cambria Math"/>
                  </a:rPr>
                  <a:t>𝑗  </a:t>
                </a:r>
                <a:r>
                  <a:rPr lang="en-US" sz="2200" dirty="0"/>
                  <a:t> is the estimate for </a:t>
                </a:r>
                <a:r>
                  <a:rPr lang="en-US" sz="2200" i="0">
                    <a:latin typeface="Cambria Math"/>
                  </a:rPr>
                  <a:t>𝛽</a:t>
                </a:r>
                <a:r>
                  <a:rPr lang="en-US" sz="2200" i="0">
                    <a:latin typeface="Cambria Math" panose="02040503050406030204" pitchFamily="18" charset="0"/>
                  </a:rPr>
                  <a:t>_</a:t>
                </a:r>
                <a:r>
                  <a:rPr lang="en-US" sz="2200" i="0">
                    <a:latin typeface="Cambria Math"/>
                  </a:rPr>
                  <a:t>𝑗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1523-6EE2-4A58-9A71-7C125106E76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8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BBFE7-138B-D864-B9B8-6805CCE46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20889F-1D43-0E98-2C85-BE9B4E4F82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660F55-63A0-A38F-7479-BD777944E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That’s lots of assumptions about the population!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79E18-2F61-030E-7C95-4CAC65787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1523-6EE2-4A58-9A71-7C125106E76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80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26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9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en-US" sz="2400" i="1" dirty="0"/>
              <a:t>Y</a:t>
            </a:r>
            <a:r>
              <a:rPr lang="en-US" altLang="en-US" sz="2400" dirty="0"/>
              <a:t> = </a:t>
            </a:r>
            <a:r>
              <a:rPr lang="en-US" altLang="en-US" sz="2400" dirty="0">
                <a:solidFill>
                  <a:srgbClr val="00B0F0"/>
                </a:solidFill>
              </a:rPr>
              <a:t>dependent variable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SzTx/>
              <a:buFont typeface="Wingdings" panose="05000000000000000000" pitchFamily="2" charset="2"/>
              <a:buChar char="§"/>
            </a:pPr>
            <a:endParaRPr lang="en-US" altLang="en-US" sz="700" dirty="0"/>
          </a:p>
          <a:p>
            <a:pPr lvl="1">
              <a:lnSpc>
                <a:spcPct val="90000"/>
              </a:lnSpc>
              <a:spcBef>
                <a:spcPct val="4000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en-US" dirty="0"/>
              <a:t>variable we wish to explain or predict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SzTx/>
              <a:buFont typeface="Wingdings" panose="05000000000000000000" pitchFamily="2" charset="2"/>
              <a:buChar char="§"/>
            </a:pPr>
            <a:endParaRPr lang="en-US" altLang="en-US" sz="700" dirty="0">
              <a:solidFill>
                <a:srgbClr val="00B0F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SzTx/>
              <a:buFont typeface="Wingdings" panose="05000000000000000000" pitchFamily="2" charset="2"/>
              <a:buChar char="§"/>
            </a:pPr>
            <a:endParaRPr lang="en-US" altLang="en-US" sz="700" dirty="0">
              <a:solidFill>
                <a:srgbClr val="00B0F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en-US" sz="2400" i="1" dirty="0"/>
              <a:t>X</a:t>
            </a:r>
            <a:r>
              <a:rPr lang="en-US" altLang="en-US" sz="2400" dirty="0"/>
              <a:t> = </a:t>
            </a:r>
            <a:r>
              <a:rPr lang="en-US" altLang="en-US" sz="2400" dirty="0">
                <a:solidFill>
                  <a:srgbClr val="00B0F0"/>
                </a:solidFill>
              </a:rPr>
              <a:t>independent variable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SzTx/>
              <a:buFont typeface="Wingdings" panose="05000000000000000000" pitchFamily="2" charset="2"/>
              <a:buChar char="§"/>
            </a:pPr>
            <a:endParaRPr lang="en-US" altLang="en-US" sz="700" dirty="0"/>
          </a:p>
          <a:p>
            <a:pPr lvl="1">
              <a:lnSpc>
                <a:spcPct val="90000"/>
              </a:lnSpc>
              <a:spcBef>
                <a:spcPct val="4000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en-US" dirty="0"/>
              <a:t>variable used to explain or predict the dependent variable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1523-6EE2-4A58-9A71-7C125106E7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78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368">
              <a:defRPr/>
            </a:pPr>
            <a:r>
              <a:rPr lang="en-US" dirty="0"/>
              <a:t>Any data point (</a:t>
            </a:r>
            <a:r>
              <a:rPr lang="en-US" dirty="0" err="1"/>
              <a:t>x,y</a:t>
            </a:r>
            <a:r>
              <a:rPr lang="en-US" dirty="0"/>
              <a:t>) can be described using the line and the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1523-6EE2-4A58-9A71-7C125106E76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80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220DE-AD30-87DF-5844-E753058A2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AB5B3E-AA8D-A968-35BF-A7AA7F8A0B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B6C8BF-FF30-6221-3BC6-06688D8EF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368">
              <a:defRPr/>
            </a:pPr>
            <a:r>
              <a:rPr lang="en-US" dirty="0"/>
              <a:t>Any data point (</a:t>
            </a:r>
            <a:r>
              <a:rPr lang="en-US" dirty="0" err="1"/>
              <a:t>x,y</a:t>
            </a:r>
            <a:r>
              <a:rPr lang="en-US" dirty="0"/>
              <a:t>) can be described using the line and the error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7506-AEC8-A4E9-5130-037D81997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1523-6EE2-4A58-9A71-7C125106E76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22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counter example:</a:t>
            </a:r>
          </a:p>
          <a:p>
            <a:r>
              <a:rPr lang="en-US" dirty="0"/>
              <a:t>Regress Y on Y. </a:t>
            </a:r>
          </a:p>
          <a:p>
            <a:r>
              <a:rPr lang="en-US" dirty="0"/>
              <a:t>R2=1</a:t>
            </a:r>
          </a:p>
          <a:p>
            <a:r>
              <a:rPr lang="en-US" dirty="0"/>
              <a:t>But no prediction  power at ala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1523-6EE2-4A58-9A71-7C125106E76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26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53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Second bullet point: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life style, work onsite or work from home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Take public transport or drive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Whether the household has other cars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Personal preference: luxury car or economy car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That are lots of assumptions about the population!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1523-6EE2-4A58-9A71-7C125106E76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10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1523-6EE2-4A58-9A71-7C125106E76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Equation of the line is the </a:t>
            </a:r>
            <a:r>
              <a:rPr lang="en-US" dirty="0">
                <a:latin typeface="Century Gothic"/>
              </a:rPr>
              <a:t>tendency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1523-6EE2-4A58-9A71-7C125106E76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39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1523-6EE2-4A58-9A71-7C125106E76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37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1523-6EE2-4A58-9A71-7C125106E76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3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1523-6EE2-4A58-9A71-7C125106E76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11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1523-6EE2-4A58-9A71-7C125106E76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3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5358-620C-46DD-1914-62F289A5F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E61C4-4AF9-70A8-FFA9-073F69906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BC6F6-A927-F6C5-0586-AE91B890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11473-03FB-6680-FBAA-94178FD3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FEFD6-FD2D-EB5B-4B26-3B29F0F1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95FB-2295-D866-7261-50CDEE57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1B704-7712-68C4-6D10-E67997AD4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29AE2-FAE2-3C70-C21D-98B18F67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11F1-0A83-3209-3A16-842EE45E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421FD-E707-9276-9AB5-8270B57F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D3C94-546E-EC5A-9D75-859CDCCE4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9BB51-9659-1BEA-17A5-6095CD93F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0140-E385-1E29-E22A-83F64CDD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C787-4ED2-6A78-45FB-8D5D5E77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3FF6C-CCBF-448E-0122-D1189037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D158-C81C-3387-D92F-D2D65A70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1FEB8-3EFC-CE06-0CCA-1DC0DE5D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DA839-E3C5-6E5A-0E35-0A2102B3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23A2-D47D-7917-0F5C-DF1F1177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5F1ED-4272-25D9-84B0-CAF5119C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0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692B-0EA1-8F85-9117-8FF957A7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023A9-9A83-DB39-EACA-296F106A8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E5750-FC35-5876-08F3-3D3D1FF5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13DDA-BE10-3081-1AC3-56A49F52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ACF43-4E52-AF31-1123-9482C4F6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3372-D642-48B8-E523-8189983E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9769-52EA-AED7-79EF-E93056031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C7D77-B9D8-8A81-5B16-346BBB943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8AE6F-EB94-D502-B2D8-A18BD211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6A6BA-BB16-CF47-599B-3922FCEA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5DFA6-431C-87A1-998C-BA58AA5A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6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CC4F-F69D-A4B0-8295-6305FD09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4142D-C15D-9024-4A9D-38DC7DC04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6AA67-FCB2-849F-3C51-2EE3429ED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CD32D-F5C9-33A6-8278-BEB00C18E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3078D-D414-0076-73D9-86620BD35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CCF9A-92BD-CB2E-C2A4-B3799DF4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3A920-4CF4-455D-2166-0BD13D9F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7F370-9DCD-2169-5243-FD73D364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0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2A8E-53B3-46DB-19D8-1EBCE906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81AB-4A24-A6D0-C68F-CA14BFCB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5BC71-1C99-A5F2-588D-795F9550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F74D0-E3DA-30AA-C14E-BBFF6282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92233-D5B4-60E8-21AF-BC251138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49545-EDFE-7693-5552-02ECE262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75891-81BF-C618-8627-AB9C288F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28EE-BCB8-2D77-5BB8-B7AFBB45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3994-386E-9739-7A8C-155EDA78A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E68D5-69E9-DCD1-1203-3DFD8C066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5E94C-D4E1-04E6-2AEE-5F6ADE05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1357F-7A21-3679-6B80-19841CFE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C48E1-3439-BD6A-301F-C908EB90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2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7BB5-2968-BE51-84D2-80EDC8E6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11F67-8FD9-A9B2-C6A4-629F2A93F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1A268-B2A2-5C2C-7BA9-E122216B0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70F82-150F-BF39-8BFE-FEF4CE3A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B8E60-A8A3-B8A5-F312-4272A118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F6284-3C70-5695-7D2C-D98DB4DC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3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38EEF-E90C-E852-12CB-5CFD6DEF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F3455-38FA-8945-0694-4967E85CC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C640F-E04B-FD65-1593-69A24F2DC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197FB-3FD0-A040-8409-1DAC1EA6405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86538-4B0D-4CDE-133C-31CCC5992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53DB-75A6-8002-7A21-1A820BEE5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6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4.png"/><Relationship Id="rId5" Type="http://schemas.openxmlformats.org/officeDocument/2006/relationships/image" Target="../media/image28.png"/><Relationship Id="rId10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NUL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image" Target="../media/image7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75.png"/><Relationship Id="rId4" Type="http://schemas.openxmlformats.org/officeDocument/2006/relationships/image" Target="../media/image62.png"/><Relationship Id="rId9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7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4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1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NULL"/><Relationship Id="rId5" Type="http://schemas.openxmlformats.org/officeDocument/2006/relationships/image" Target="../media/image117.png"/><Relationship Id="rId10" Type="http://schemas.openxmlformats.org/officeDocument/2006/relationships/image" Target="NULL"/><Relationship Id="rId4" Type="http://schemas.openxmlformats.org/officeDocument/2006/relationships/image" Target="../media/image116.png"/><Relationship Id="rId9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0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23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7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3E7C-7306-635C-948D-256160EB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3594"/>
            <a:ext cx="9144000" cy="969908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Linear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A0610-59D0-B364-01FC-93B74CC3E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13502"/>
            <a:ext cx="12192000" cy="1655762"/>
          </a:xfrm>
        </p:spPr>
        <p:txBody>
          <a:bodyPr>
            <a:norm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3.3 Linear Regression, Correlation,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95055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782664" y="1193371"/>
            <a:ext cx="9675786" cy="60332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/>
              <a:t>X </a:t>
            </a:r>
            <a:r>
              <a:rPr lang="en-US" dirty="0"/>
              <a:t>are </a:t>
            </a:r>
            <a:r>
              <a:rPr lang="en-US" u="sng" dirty="0">
                <a:solidFill>
                  <a:srgbClr val="FF0000"/>
                </a:solidFill>
              </a:rPr>
              <a:t>linearly related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(sometimes called the </a:t>
            </a:r>
            <a:r>
              <a:rPr lang="en-US" dirty="0">
                <a:solidFill>
                  <a:srgbClr val="00B0F0"/>
                </a:solidFill>
              </a:rPr>
              <a:t>tendency</a:t>
            </a:r>
            <a:r>
              <a:rPr lang="en-US" dirty="0"/>
              <a:t>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Individual observations can differ from the tendency in a random way (These differences are called </a:t>
            </a:r>
            <a:r>
              <a:rPr lang="en-US" dirty="0">
                <a:solidFill>
                  <a:srgbClr val="00B0F0"/>
                </a:solidFill>
              </a:rPr>
              <a:t>error terms</a:t>
            </a:r>
            <a:r>
              <a:rPr lang="en-US" dirty="0"/>
              <a:t>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error terms </a:t>
            </a:r>
            <a:r>
              <a:rPr lang="en-US" dirty="0"/>
              <a:t>follow a standard normal distribution.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Let's look at some pictures to show these assumptions!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F33BA-AC2E-AD47-DD03-081C2A90C54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17203D-3A90-9813-45CC-E0EE860356E5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86302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describes our assumptions about the population relationship between Y and X.</a:t>
            </a:r>
          </a:p>
        </p:txBody>
      </p:sp>
    </p:spTree>
    <p:extLst>
      <p:ext uri="{BB962C8B-B14F-4D97-AF65-F5344CB8AC3E}">
        <p14:creationId xmlns:p14="http://schemas.microsoft.com/office/powerpoint/2010/main" val="96065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C0F639-472F-485B-BA72-24B131D2DFA2}"/>
              </a:ext>
            </a:extLst>
          </p:cNvPr>
          <p:cNvGrpSpPr/>
          <p:nvPr/>
        </p:nvGrpSpPr>
        <p:grpSpPr>
          <a:xfrm>
            <a:off x="3007519" y="1905000"/>
            <a:ext cx="6481763" cy="4295776"/>
            <a:chOff x="1473995" y="1498085"/>
            <a:chExt cx="6481763" cy="4295776"/>
          </a:xfrm>
        </p:grpSpPr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id="{FEA98D21-26A5-4E78-A5C3-EA36F408EF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3995" y="1498085"/>
              <a:ext cx="6481763" cy="4295776"/>
              <a:chOff x="278" y="350"/>
              <a:chExt cx="5444" cy="3608"/>
            </a:xfrm>
          </p:grpSpPr>
          <p:grpSp>
            <p:nvGrpSpPr>
              <p:cNvPr id="8" name="Group 14">
                <a:extLst>
                  <a:ext uri="{FF2B5EF4-FFF2-40B4-BE49-F238E27FC236}">
                    <a16:creationId xmlns:a16="http://schemas.microsoft.com/office/drawing/2014/main" id="{C687B567-B135-4C69-8C52-274A39A3F9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480"/>
                <a:ext cx="5088" cy="3408"/>
                <a:chOff x="288" y="480"/>
                <a:chExt cx="5088" cy="3408"/>
              </a:xfrm>
            </p:grpSpPr>
            <p:sp>
              <p:nvSpPr>
                <p:cNvPr id="11" name="Line 15">
                  <a:extLst>
                    <a:ext uri="{FF2B5EF4-FFF2-40B4-BE49-F238E27FC236}">
                      <a16:creationId xmlns:a16="http://schemas.microsoft.com/office/drawing/2014/main" id="{E21E56DF-D16D-444B-A11A-BC5C11377B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480"/>
                  <a:ext cx="0" cy="3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350" dirty="0">
                    <a:latin typeface="Century Gothic"/>
                  </a:endParaRPr>
                </a:p>
              </p:txBody>
            </p:sp>
            <p:sp>
              <p:nvSpPr>
                <p:cNvPr id="12" name="Line 16">
                  <a:extLst>
                    <a:ext uri="{FF2B5EF4-FFF2-40B4-BE49-F238E27FC236}">
                      <a16:creationId xmlns:a16="http://schemas.microsoft.com/office/drawing/2014/main" id="{FFBFC863-E66A-42A9-B9FD-3D8FDD4823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3552"/>
                  <a:ext cx="50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 dirty="0">
                    <a:latin typeface="Century Gothic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 Box 18">
                    <a:extLst>
                      <a:ext uri="{FF2B5EF4-FFF2-40B4-BE49-F238E27FC236}">
                        <a16:creationId xmlns:a16="http://schemas.microsoft.com/office/drawing/2014/main" id="{2406151D-6BC7-4024-9AAB-A5B065F63FD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77" y="3648"/>
                    <a:ext cx="1245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i="1">
                            <a:latin typeface="Cambria Math"/>
                            <a:sym typeface="Wingdings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  <a:sym typeface="Wingdings"/>
                          </a:rPr>
                          <m:t>= </m:t>
                        </m:r>
                      </m:oMath>
                    </a14:m>
                    <a:r>
                      <a:rPr lang="en-US" i="1" dirty="0">
                        <a:latin typeface="Century Gothic"/>
                      </a:rPr>
                      <a:t>income</a:t>
                    </a:r>
                  </a:p>
                </p:txBody>
              </p:sp>
            </mc:Choice>
            <mc:Fallback xmlns="">
              <p:sp>
                <p:nvSpPr>
                  <p:cNvPr id="9" name="Text Box 18">
                    <a:extLst>
                      <a:ext uri="{FF2B5EF4-FFF2-40B4-BE49-F238E27FC236}">
                        <a16:creationId xmlns:a16="http://schemas.microsoft.com/office/drawing/2014/main" id="{2406151D-6BC7-4024-9AAB-A5B065F63F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77" y="3648"/>
                    <a:ext cx="1245" cy="3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0000" r="-3689" b="-26667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 Box 19">
                    <a:extLst>
                      <a:ext uri="{FF2B5EF4-FFF2-40B4-BE49-F238E27FC236}">
                        <a16:creationId xmlns:a16="http://schemas.microsoft.com/office/drawing/2014/main" id="{4F939FB6-A9FA-4A10-BE81-98B657D298C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rot="16200000">
                    <a:off x="-73" y="701"/>
                    <a:ext cx="1011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i="1">
                            <a:latin typeface="Cambria Math"/>
                            <a:sym typeface="Wingdings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  <a:sym typeface="Wingdings"/>
                          </a:rPr>
                          <m:t>=</m:t>
                        </m:r>
                      </m:oMath>
                    </a14:m>
                    <a:r>
                      <a:rPr lang="en-US" i="1" dirty="0">
                        <a:latin typeface="Century Gothic"/>
                      </a:rPr>
                      <a:t> price</a:t>
                    </a:r>
                  </a:p>
                </p:txBody>
              </p:sp>
            </mc:Choice>
            <mc:Fallback xmlns="">
              <p:sp>
                <p:nvSpPr>
                  <p:cNvPr id="10" name="Text Box 19">
                    <a:extLst>
                      <a:ext uri="{FF2B5EF4-FFF2-40B4-BE49-F238E27FC236}">
                        <a16:creationId xmlns:a16="http://schemas.microsoft.com/office/drawing/2014/main" id="{4F939FB6-A9FA-4A10-BE81-98B657D298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rot="16200000">
                    <a:off x="-73" y="701"/>
                    <a:ext cx="1011" cy="3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197" t="-4569" r="-24590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0697F53B-0B06-4DE4-A217-32EA962F6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510" y="3725744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30632F87-98DC-4C61-BD06-FB39CD697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968" y="3385382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5" name="Oval 8">
              <a:extLst>
                <a:ext uri="{FF2B5EF4-FFF2-40B4-BE49-F238E27FC236}">
                  <a16:creationId xmlns:a16="http://schemas.microsoft.com/office/drawing/2014/main" id="{F9F1DCBF-192C-472E-A526-0EBEB8CEA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776" y="3871000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50A709B1-4152-4077-A09E-D117BF350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410" y="4068644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FB140B09-5ADE-4A69-B9A2-AC79589DA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2214" y="2582404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8" name="Oval 11">
              <a:extLst>
                <a:ext uri="{FF2B5EF4-FFF2-40B4-BE49-F238E27FC236}">
                  <a16:creationId xmlns:a16="http://schemas.microsoft.com/office/drawing/2014/main" id="{F21477EC-6535-4C3F-AC6C-81027C4A7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945" y="3104756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92E7EAF7-A176-4EA7-BA93-45F2EE9CE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558" y="3687800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20" name="Oval 13">
              <a:extLst>
                <a:ext uri="{FF2B5EF4-FFF2-40B4-BE49-F238E27FC236}">
                  <a16:creationId xmlns:a16="http://schemas.microsoft.com/office/drawing/2014/main" id="{255B1006-50ED-487B-AC9E-ACC62776E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954" y="3384035"/>
              <a:ext cx="55959" cy="559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21" name="Oval 14">
              <a:extLst>
                <a:ext uri="{FF2B5EF4-FFF2-40B4-BE49-F238E27FC236}">
                  <a16:creationId xmlns:a16="http://schemas.microsoft.com/office/drawing/2014/main" id="{11F701EF-40F7-42A5-9C4A-CA5186C08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3751" y="2929373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22" name="Oval 15">
              <a:extLst>
                <a:ext uri="{FF2B5EF4-FFF2-40B4-BE49-F238E27FC236}">
                  <a16:creationId xmlns:a16="http://schemas.microsoft.com/office/drawing/2014/main" id="{F32C55D7-CBC7-4A38-AD50-2A13198A9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2576" y="3131622"/>
              <a:ext cx="55960" cy="559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41D45F55-FC70-4720-A108-AA7D1AE50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810" y="3840044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24" name="Oval 7">
              <a:extLst>
                <a:ext uri="{FF2B5EF4-FFF2-40B4-BE49-F238E27FC236}">
                  <a16:creationId xmlns:a16="http://schemas.microsoft.com/office/drawing/2014/main" id="{CE3BC66E-D204-4A78-921F-00610B0C5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268" y="3499682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4E8EDD7D-2334-4934-A07D-D55ADE9BD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076" y="3985300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25030B93-50EB-453D-AB55-19BCBE8A7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3014" y="2442824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27" name="Oval 10">
              <a:extLst>
                <a:ext uri="{FF2B5EF4-FFF2-40B4-BE49-F238E27FC236}">
                  <a16:creationId xmlns:a16="http://schemas.microsoft.com/office/drawing/2014/main" id="{7E9300B5-FF46-42DF-850C-177E2F1CF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046" y="3239212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105AEAA3-60F5-473B-B19D-9D9933160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793" y="3009144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29" name="Oval 12">
              <a:extLst>
                <a:ext uri="{FF2B5EF4-FFF2-40B4-BE49-F238E27FC236}">
                  <a16:creationId xmlns:a16="http://schemas.microsoft.com/office/drawing/2014/main" id="{00B4B9BC-C869-41D3-82F7-5777FD5DD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858" y="3802100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30" name="Oval 13">
              <a:extLst>
                <a:ext uri="{FF2B5EF4-FFF2-40B4-BE49-F238E27FC236}">
                  <a16:creationId xmlns:a16="http://schemas.microsoft.com/office/drawing/2014/main" id="{6AE13AC6-7806-4318-8E55-E8A3FB2F7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254" y="3498335"/>
              <a:ext cx="55959" cy="559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31" name="Oval 14">
              <a:extLst>
                <a:ext uri="{FF2B5EF4-FFF2-40B4-BE49-F238E27FC236}">
                  <a16:creationId xmlns:a16="http://schemas.microsoft.com/office/drawing/2014/main" id="{D43DA799-2FA0-442D-852F-10B48CC92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1972" y="2538614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32" name="Oval 15">
              <a:extLst>
                <a:ext uri="{FF2B5EF4-FFF2-40B4-BE49-F238E27FC236}">
                  <a16:creationId xmlns:a16="http://schemas.microsoft.com/office/drawing/2014/main" id="{474CE964-6A13-4A20-B742-5CD9EC65A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76" y="3245922"/>
              <a:ext cx="55960" cy="559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33" name="Oval 6">
              <a:extLst>
                <a:ext uri="{FF2B5EF4-FFF2-40B4-BE49-F238E27FC236}">
                  <a16:creationId xmlns:a16="http://schemas.microsoft.com/office/drawing/2014/main" id="{000D5AA3-C585-4DC3-8576-96613E0D4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954" y="3104756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34" name="Oval 7">
              <a:extLst>
                <a:ext uri="{FF2B5EF4-FFF2-40B4-BE49-F238E27FC236}">
                  <a16:creationId xmlns:a16="http://schemas.microsoft.com/office/drawing/2014/main" id="{C17F7FA5-6FA1-4B44-9042-37723A3EA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9576" y="3962006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35" name="Oval 8">
              <a:extLst>
                <a:ext uri="{FF2B5EF4-FFF2-40B4-BE49-F238E27FC236}">
                  <a16:creationId xmlns:a16="http://schemas.microsoft.com/office/drawing/2014/main" id="{63626B94-070D-457E-824F-89A4C663F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20" y="4120072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36" name="Oval 9">
              <a:extLst>
                <a:ext uri="{FF2B5EF4-FFF2-40B4-BE49-F238E27FC236}">
                  <a16:creationId xmlns:a16="http://schemas.microsoft.com/office/drawing/2014/main" id="{308BC46C-2245-4750-BAA7-5295A2ECD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854" y="3447656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37" name="Oval 10">
              <a:extLst>
                <a:ext uri="{FF2B5EF4-FFF2-40B4-BE49-F238E27FC236}">
                  <a16:creationId xmlns:a16="http://schemas.microsoft.com/office/drawing/2014/main" id="{BFEE7C4A-1328-4340-8D84-F86993247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2258" y="3097612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0E8A9F44-133F-4893-95FB-2C5C10F37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3101" y="3471468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39" name="Oval 12">
              <a:extLst>
                <a:ext uri="{FF2B5EF4-FFF2-40B4-BE49-F238E27FC236}">
                  <a16:creationId xmlns:a16="http://schemas.microsoft.com/office/drawing/2014/main" id="{18872E71-F5A4-446A-94D1-50246CD9D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6470" y="2524304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40" name="Oval 14">
              <a:extLst>
                <a:ext uri="{FF2B5EF4-FFF2-40B4-BE49-F238E27FC236}">
                  <a16:creationId xmlns:a16="http://schemas.microsoft.com/office/drawing/2014/main" id="{A37EA943-232F-481E-9CFC-20C98C71B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3341" y="3357402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41" name="Oval 15">
              <a:extLst>
                <a:ext uri="{FF2B5EF4-FFF2-40B4-BE49-F238E27FC236}">
                  <a16:creationId xmlns:a16="http://schemas.microsoft.com/office/drawing/2014/main" id="{4FDB80EB-72A2-41F8-B1D5-C37D2D854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20" y="2510634"/>
              <a:ext cx="55960" cy="559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42" name="Oval 6">
              <a:extLst>
                <a:ext uri="{FF2B5EF4-FFF2-40B4-BE49-F238E27FC236}">
                  <a16:creationId xmlns:a16="http://schemas.microsoft.com/office/drawing/2014/main" id="{9AB80A7C-CAEE-42A9-8DCA-245E4D4C8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586" y="2632196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A2BD1024-098E-4971-901C-EE6DA40F8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2536" y="3385382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44" name="Oval 8">
              <a:extLst>
                <a:ext uri="{FF2B5EF4-FFF2-40B4-BE49-F238E27FC236}">
                  <a16:creationId xmlns:a16="http://schemas.microsoft.com/office/drawing/2014/main" id="{B9F212AB-2E18-4121-8036-110241E34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384" y="3319960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45" name="Oval 9">
              <a:extLst>
                <a:ext uri="{FF2B5EF4-FFF2-40B4-BE49-F238E27FC236}">
                  <a16:creationId xmlns:a16="http://schemas.microsoft.com/office/drawing/2014/main" id="{D585CC2C-8422-4662-B441-796E467E0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5018" y="3517604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FA64C659-185C-49C4-AEC2-538EAA57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9861" y="4165812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47" name="Oval 12">
              <a:extLst>
                <a:ext uri="{FF2B5EF4-FFF2-40B4-BE49-F238E27FC236}">
                  <a16:creationId xmlns:a16="http://schemas.microsoft.com/office/drawing/2014/main" id="{EF86ED5A-A2BF-4A0D-892B-259FEAC79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166" y="3136760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48" name="Oval 13">
              <a:extLst>
                <a:ext uri="{FF2B5EF4-FFF2-40B4-BE49-F238E27FC236}">
                  <a16:creationId xmlns:a16="http://schemas.microsoft.com/office/drawing/2014/main" id="{D9AA8E35-2E2F-4CC8-884C-C8B5B81A3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562" y="2832995"/>
              <a:ext cx="55959" cy="559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49" name="Oval 6">
              <a:extLst>
                <a:ext uri="{FF2B5EF4-FFF2-40B4-BE49-F238E27FC236}">
                  <a16:creationId xmlns:a16="http://schemas.microsoft.com/office/drawing/2014/main" id="{AFF61494-7B98-4726-8E0B-1E44624E5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886" y="2746496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50" name="Oval 7">
              <a:extLst>
                <a:ext uri="{FF2B5EF4-FFF2-40B4-BE49-F238E27FC236}">
                  <a16:creationId xmlns:a16="http://schemas.microsoft.com/office/drawing/2014/main" id="{78A4578C-6121-4D22-8D5E-44D5D4E44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0876" y="2948642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51" name="Oval 8">
              <a:extLst>
                <a:ext uri="{FF2B5EF4-FFF2-40B4-BE49-F238E27FC236}">
                  <a16:creationId xmlns:a16="http://schemas.microsoft.com/office/drawing/2014/main" id="{05236227-3D30-453D-876F-A3020C8C4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684" y="3434260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52" name="Oval 12">
              <a:extLst>
                <a:ext uri="{FF2B5EF4-FFF2-40B4-BE49-F238E27FC236}">
                  <a16:creationId xmlns:a16="http://schemas.microsoft.com/office/drawing/2014/main" id="{132FB29C-A41A-45A5-82BF-6DDB1653B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466" y="3251060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53" name="Oval 13">
              <a:extLst>
                <a:ext uri="{FF2B5EF4-FFF2-40B4-BE49-F238E27FC236}">
                  <a16:creationId xmlns:a16="http://schemas.microsoft.com/office/drawing/2014/main" id="{72D58924-7DEF-4140-946E-29C3AD6AF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9862" y="2947295"/>
              <a:ext cx="55959" cy="559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54" name="Oval 7">
              <a:extLst>
                <a:ext uri="{FF2B5EF4-FFF2-40B4-BE49-F238E27FC236}">
                  <a16:creationId xmlns:a16="http://schemas.microsoft.com/office/drawing/2014/main" id="{C58481A0-09CA-4B8B-902E-938C708EC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184" y="3410966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55" name="Oval 8">
              <a:extLst>
                <a:ext uri="{FF2B5EF4-FFF2-40B4-BE49-F238E27FC236}">
                  <a16:creationId xmlns:a16="http://schemas.microsoft.com/office/drawing/2014/main" id="{9E823CD8-0D3D-4FC5-81E9-795249709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828" y="3569032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56" name="Oval 9">
              <a:extLst>
                <a:ext uri="{FF2B5EF4-FFF2-40B4-BE49-F238E27FC236}">
                  <a16:creationId xmlns:a16="http://schemas.microsoft.com/office/drawing/2014/main" id="{34DFBB0E-63D4-4B3A-A796-5851C0470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0462" y="2896616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57" name="Oval 9">
              <a:extLst>
                <a:ext uri="{FF2B5EF4-FFF2-40B4-BE49-F238E27FC236}">
                  <a16:creationId xmlns:a16="http://schemas.microsoft.com/office/drawing/2014/main" id="{6DE6A7FA-ED18-457A-B8FE-3EDE24751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2914" y="4256300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0B9C72AB-65EE-4D01-A486-E16193207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550" y="3152516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59" name="Oval 9">
              <a:extLst>
                <a:ext uri="{FF2B5EF4-FFF2-40B4-BE49-F238E27FC236}">
                  <a16:creationId xmlns:a16="http://schemas.microsoft.com/office/drawing/2014/main" id="{5C0F4264-782C-4F94-8372-354B71E40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850" y="3266816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60" name="Oval 9">
              <a:extLst>
                <a:ext uri="{FF2B5EF4-FFF2-40B4-BE49-F238E27FC236}">
                  <a16:creationId xmlns:a16="http://schemas.microsoft.com/office/drawing/2014/main" id="{7B0A925C-6ECB-48FF-81EB-BD4EE496D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150" y="3381116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61" name="Oval 7">
              <a:extLst>
                <a:ext uri="{FF2B5EF4-FFF2-40B4-BE49-F238E27FC236}">
                  <a16:creationId xmlns:a16="http://schemas.microsoft.com/office/drawing/2014/main" id="{BC3845AA-1412-4254-A746-EE3CE725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5176" y="3062942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7DF140DF-25DE-42BB-92EB-979F62342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6926" y="2747884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20994912-877A-4A0E-A36C-11E9E0C7B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226" y="2862184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64" name="Oval 13">
              <a:extLst>
                <a:ext uri="{FF2B5EF4-FFF2-40B4-BE49-F238E27FC236}">
                  <a16:creationId xmlns:a16="http://schemas.microsoft.com/office/drawing/2014/main" id="{292F0235-609A-4AEE-AC6F-94A25FD59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4434" y="3121307"/>
              <a:ext cx="55959" cy="559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FA1411AA-2697-4E8E-8C13-23FE55671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6281" y="3094440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66" name="Oval 12">
              <a:extLst>
                <a:ext uri="{FF2B5EF4-FFF2-40B4-BE49-F238E27FC236}">
                  <a16:creationId xmlns:a16="http://schemas.microsoft.com/office/drawing/2014/main" id="{9866092B-5817-4F50-B33C-622F324D8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1182" y="2689784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67" name="Oval 6">
              <a:extLst>
                <a:ext uri="{FF2B5EF4-FFF2-40B4-BE49-F238E27FC236}">
                  <a16:creationId xmlns:a16="http://schemas.microsoft.com/office/drawing/2014/main" id="{6F51D2A2-04B8-4DF7-81B4-90F12992D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298" y="2797676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68" name="Oval 6">
              <a:extLst>
                <a:ext uri="{FF2B5EF4-FFF2-40B4-BE49-F238E27FC236}">
                  <a16:creationId xmlns:a16="http://schemas.microsoft.com/office/drawing/2014/main" id="{2D4AE0DC-F22A-4EC0-A14F-74EFB0B7C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598" y="2911976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69" name="Oval 9">
              <a:extLst>
                <a:ext uri="{FF2B5EF4-FFF2-40B4-BE49-F238E27FC236}">
                  <a16:creationId xmlns:a16="http://schemas.microsoft.com/office/drawing/2014/main" id="{90E17209-54E7-4E31-A54D-562302399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3730" y="2775488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70" name="Oval 9">
              <a:extLst>
                <a:ext uri="{FF2B5EF4-FFF2-40B4-BE49-F238E27FC236}">
                  <a16:creationId xmlns:a16="http://schemas.microsoft.com/office/drawing/2014/main" id="{0E20143F-FB09-4C6F-A5B6-C73A00348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2190" y="2664596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71" name="Oval 9">
              <a:extLst>
                <a:ext uri="{FF2B5EF4-FFF2-40B4-BE49-F238E27FC236}">
                  <a16:creationId xmlns:a16="http://schemas.microsoft.com/office/drawing/2014/main" id="{9311EEA1-E907-4E7A-A4A6-0787C0862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2330" y="3004088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72" name="Oval 7">
              <a:extLst>
                <a:ext uri="{FF2B5EF4-FFF2-40B4-BE49-F238E27FC236}">
                  <a16:creationId xmlns:a16="http://schemas.microsoft.com/office/drawing/2014/main" id="{A68C0BFF-CBD8-42D4-94E3-AD1B00F40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356" y="2685914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ADC4FBAA-1DAD-49A0-B66D-78311A1E6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378" y="3658888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74" name="Oval 9">
              <a:extLst>
                <a:ext uri="{FF2B5EF4-FFF2-40B4-BE49-F238E27FC236}">
                  <a16:creationId xmlns:a16="http://schemas.microsoft.com/office/drawing/2014/main" id="{E1289E6F-15EA-4AF9-910B-24F5D367E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178" y="3519308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75" name="Oval 10">
              <a:extLst>
                <a:ext uri="{FF2B5EF4-FFF2-40B4-BE49-F238E27FC236}">
                  <a16:creationId xmlns:a16="http://schemas.microsoft.com/office/drawing/2014/main" id="{4E9520A8-8FA1-44E3-AD9D-5A57A2767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678" y="3773188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DF980E4C-DFB4-4277-99EA-3304D9E6A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733" y="4005444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77" name="Oval 12">
              <a:extLst>
                <a:ext uri="{FF2B5EF4-FFF2-40B4-BE49-F238E27FC236}">
                  <a16:creationId xmlns:a16="http://schemas.microsoft.com/office/drawing/2014/main" id="{DEC81979-3BD4-46AD-9363-EBE332197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634" y="3600788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78" name="Oval 6">
              <a:extLst>
                <a:ext uri="{FF2B5EF4-FFF2-40B4-BE49-F238E27FC236}">
                  <a16:creationId xmlns:a16="http://schemas.microsoft.com/office/drawing/2014/main" id="{6AEB29B5-2BCA-4C86-B967-328B537A1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4050" y="3822980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79" name="Oval 9">
              <a:extLst>
                <a:ext uri="{FF2B5EF4-FFF2-40B4-BE49-F238E27FC236}">
                  <a16:creationId xmlns:a16="http://schemas.microsoft.com/office/drawing/2014/main" id="{1570FA9C-603C-4C95-9B06-990E77955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182" y="3686492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80" name="Oval 9">
              <a:extLst>
                <a:ext uri="{FF2B5EF4-FFF2-40B4-BE49-F238E27FC236}">
                  <a16:creationId xmlns:a16="http://schemas.microsoft.com/office/drawing/2014/main" id="{62BC2646-7DC1-4C52-9917-6BD163155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482" y="3800792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81" name="Oval 7">
              <a:extLst>
                <a:ext uri="{FF2B5EF4-FFF2-40B4-BE49-F238E27FC236}">
                  <a16:creationId xmlns:a16="http://schemas.microsoft.com/office/drawing/2014/main" id="{6AA91272-BE00-4BB9-8851-79270B8B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808" y="3596918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82" name="Oval 12">
              <a:extLst>
                <a:ext uri="{FF2B5EF4-FFF2-40B4-BE49-F238E27FC236}">
                  <a16:creationId xmlns:a16="http://schemas.microsoft.com/office/drawing/2014/main" id="{2048D9E5-CFAF-4CF5-888F-E01DCE751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778" y="3148700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83" name="Oval 11">
              <a:extLst>
                <a:ext uri="{FF2B5EF4-FFF2-40B4-BE49-F238E27FC236}">
                  <a16:creationId xmlns:a16="http://schemas.microsoft.com/office/drawing/2014/main" id="{B2F6FF4B-5E9C-420D-A21E-24452FD2F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709" y="4363704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84" name="Oval 11">
              <a:extLst>
                <a:ext uri="{FF2B5EF4-FFF2-40B4-BE49-F238E27FC236}">
                  <a16:creationId xmlns:a16="http://schemas.microsoft.com/office/drawing/2014/main" id="{F7319646-6B4C-4334-A65F-727729344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413" y="4150452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85" name="Oval 11">
              <a:extLst>
                <a:ext uri="{FF2B5EF4-FFF2-40B4-BE49-F238E27FC236}">
                  <a16:creationId xmlns:a16="http://schemas.microsoft.com/office/drawing/2014/main" id="{3BF94F60-E095-44B7-9F93-58DAB9F18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413" y="3761484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334D5989-C8A8-3BD0-EF2B-531E97E810D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Regression: Population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5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A7BDFCCE-5D49-4343-BD70-F6E261C269E1}"/>
              </a:ext>
            </a:extLst>
          </p:cNvPr>
          <p:cNvGrpSpPr/>
          <p:nvPr/>
        </p:nvGrpSpPr>
        <p:grpSpPr>
          <a:xfrm>
            <a:off x="3005329" y="1901952"/>
            <a:ext cx="6481763" cy="4295776"/>
            <a:chOff x="1473995" y="1498085"/>
            <a:chExt cx="6481763" cy="4295776"/>
          </a:xfrm>
        </p:grpSpPr>
        <p:grpSp>
          <p:nvGrpSpPr>
            <p:cNvPr id="88" name="Group 13">
              <a:extLst>
                <a:ext uri="{FF2B5EF4-FFF2-40B4-BE49-F238E27FC236}">
                  <a16:creationId xmlns:a16="http://schemas.microsoft.com/office/drawing/2014/main" id="{E5BE2ECA-451C-4338-84EF-C6D7F73D6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3995" y="1498085"/>
              <a:ext cx="6481763" cy="4295776"/>
              <a:chOff x="278" y="350"/>
              <a:chExt cx="5444" cy="3608"/>
            </a:xfrm>
          </p:grpSpPr>
          <p:grpSp>
            <p:nvGrpSpPr>
              <p:cNvPr id="163" name="Group 14">
                <a:extLst>
                  <a:ext uri="{FF2B5EF4-FFF2-40B4-BE49-F238E27FC236}">
                    <a16:creationId xmlns:a16="http://schemas.microsoft.com/office/drawing/2014/main" id="{5C1D2501-8BD7-41D7-AC96-6D5062D90F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480"/>
                <a:ext cx="5088" cy="3408"/>
                <a:chOff x="288" y="480"/>
                <a:chExt cx="5088" cy="3408"/>
              </a:xfrm>
            </p:grpSpPr>
            <p:sp>
              <p:nvSpPr>
                <p:cNvPr id="166" name="Line 15">
                  <a:extLst>
                    <a:ext uri="{FF2B5EF4-FFF2-40B4-BE49-F238E27FC236}">
                      <a16:creationId xmlns:a16="http://schemas.microsoft.com/office/drawing/2014/main" id="{C8E8F9D0-A440-4302-BB97-920E011B54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480"/>
                  <a:ext cx="0" cy="3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350" dirty="0">
                    <a:latin typeface="Century Gothic"/>
                  </a:endParaRPr>
                </a:p>
              </p:txBody>
            </p:sp>
            <p:sp>
              <p:nvSpPr>
                <p:cNvPr id="167" name="Line 16">
                  <a:extLst>
                    <a:ext uri="{FF2B5EF4-FFF2-40B4-BE49-F238E27FC236}">
                      <a16:creationId xmlns:a16="http://schemas.microsoft.com/office/drawing/2014/main" id="{1A066E08-67C4-49A3-B9AC-FB1963224C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3552"/>
                  <a:ext cx="50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 dirty="0">
                    <a:latin typeface="Century Gothic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 Box 18">
                    <a:extLst>
                      <a:ext uri="{FF2B5EF4-FFF2-40B4-BE49-F238E27FC236}">
                        <a16:creationId xmlns:a16="http://schemas.microsoft.com/office/drawing/2014/main" id="{5212C387-B4FB-4141-9DFD-5C954E0178C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77" y="3648"/>
                    <a:ext cx="1245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i="1">
                            <a:latin typeface="Cambria Math"/>
                            <a:sym typeface="Wingdings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  <a:sym typeface="Wingdings"/>
                          </a:rPr>
                          <m:t>= </m:t>
                        </m:r>
                      </m:oMath>
                    </a14:m>
                    <a:r>
                      <a:rPr lang="en-US" i="1" dirty="0">
                        <a:latin typeface="Century Gothic"/>
                      </a:rPr>
                      <a:t>income</a:t>
                    </a:r>
                  </a:p>
                </p:txBody>
              </p:sp>
            </mc:Choice>
            <mc:Fallback xmlns="">
              <p:sp>
                <p:nvSpPr>
                  <p:cNvPr id="164" name="Text Box 18">
                    <a:extLst>
                      <a:ext uri="{FF2B5EF4-FFF2-40B4-BE49-F238E27FC236}">
                        <a16:creationId xmlns:a16="http://schemas.microsoft.com/office/drawing/2014/main" id="{5212C387-B4FB-4141-9DFD-5C954E0178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77" y="3648"/>
                    <a:ext cx="1245" cy="3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8197" r="-4115" b="-24590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 Box 19">
                    <a:extLst>
                      <a:ext uri="{FF2B5EF4-FFF2-40B4-BE49-F238E27FC236}">
                        <a16:creationId xmlns:a16="http://schemas.microsoft.com/office/drawing/2014/main" id="{01B5EEC8-A06F-45EA-BA1D-ACC85E06C10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rot="16200000">
                    <a:off x="-73" y="701"/>
                    <a:ext cx="1011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i="1">
                            <a:latin typeface="Cambria Math"/>
                            <a:sym typeface="Wingdings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  <a:sym typeface="Wingdings"/>
                          </a:rPr>
                          <m:t>=</m:t>
                        </m:r>
                      </m:oMath>
                    </a14:m>
                    <a:r>
                      <a:rPr lang="en-US" i="1" dirty="0">
                        <a:latin typeface="Century Gothic"/>
                      </a:rPr>
                      <a:t> price</a:t>
                    </a:r>
                  </a:p>
                </p:txBody>
              </p:sp>
            </mc:Choice>
            <mc:Fallback xmlns="">
              <p:sp>
                <p:nvSpPr>
                  <p:cNvPr id="165" name="Text Box 19">
                    <a:extLst>
                      <a:ext uri="{FF2B5EF4-FFF2-40B4-BE49-F238E27FC236}">
                        <a16:creationId xmlns:a16="http://schemas.microsoft.com/office/drawing/2014/main" id="{01B5EEC8-A06F-45EA-BA1D-ACC85E06C1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rot="16200000">
                    <a:off x="-73" y="701"/>
                    <a:ext cx="1011" cy="3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000" t="-4545" r="-26667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Oval 6">
              <a:extLst>
                <a:ext uri="{FF2B5EF4-FFF2-40B4-BE49-F238E27FC236}">
                  <a16:creationId xmlns:a16="http://schemas.microsoft.com/office/drawing/2014/main" id="{002E624A-1B27-4075-AD9D-96C9A90A2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510" y="3725744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90" name="Oval 7">
              <a:extLst>
                <a:ext uri="{FF2B5EF4-FFF2-40B4-BE49-F238E27FC236}">
                  <a16:creationId xmlns:a16="http://schemas.microsoft.com/office/drawing/2014/main" id="{7AB1E914-1F1A-4538-840B-1EC56FC00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968" y="3385382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91" name="Oval 8">
              <a:extLst>
                <a:ext uri="{FF2B5EF4-FFF2-40B4-BE49-F238E27FC236}">
                  <a16:creationId xmlns:a16="http://schemas.microsoft.com/office/drawing/2014/main" id="{0AFC0929-32CA-4872-BA5E-82A7E342D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776" y="3871000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92" name="Oval 9">
              <a:extLst>
                <a:ext uri="{FF2B5EF4-FFF2-40B4-BE49-F238E27FC236}">
                  <a16:creationId xmlns:a16="http://schemas.microsoft.com/office/drawing/2014/main" id="{9CF61D28-6EAC-4FCA-9D59-BD434F98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410" y="4068644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93" name="Oval 10">
              <a:extLst>
                <a:ext uri="{FF2B5EF4-FFF2-40B4-BE49-F238E27FC236}">
                  <a16:creationId xmlns:a16="http://schemas.microsoft.com/office/drawing/2014/main" id="{5D20A5AE-4E87-4A10-9A92-C19EAF306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2214" y="2582404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94" name="Oval 11">
              <a:extLst>
                <a:ext uri="{FF2B5EF4-FFF2-40B4-BE49-F238E27FC236}">
                  <a16:creationId xmlns:a16="http://schemas.microsoft.com/office/drawing/2014/main" id="{A438920F-FA6D-42C3-B13D-785A39EBF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945" y="3104756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95" name="Oval 12">
              <a:extLst>
                <a:ext uri="{FF2B5EF4-FFF2-40B4-BE49-F238E27FC236}">
                  <a16:creationId xmlns:a16="http://schemas.microsoft.com/office/drawing/2014/main" id="{7F215D30-98E4-489D-8710-E7D232AFB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558" y="3687800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96" name="Oval 13">
              <a:extLst>
                <a:ext uri="{FF2B5EF4-FFF2-40B4-BE49-F238E27FC236}">
                  <a16:creationId xmlns:a16="http://schemas.microsoft.com/office/drawing/2014/main" id="{404A59AC-2546-4AA8-A5C0-38B59E55C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954" y="3384035"/>
              <a:ext cx="55959" cy="559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97" name="Oval 14">
              <a:extLst>
                <a:ext uri="{FF2B5EF4-FFF2-40B4-BE49-F238E27FC236}">
                  <a16:creationId xmlns:a16="http://schemas.microsoft.com/office/drawing/2014/main" id="{459EE754-AB59-4A5A-BEC0-A1BF8AF83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3751" y="2929373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98" name="Oval 15">
              <a:extLst>
                <a:ext uri="{FF2B5EF4-FFF2-40B4-BE49-F238E27FC236}">
                  <a16:creationId xmlns:a16="http://schemas.microsoft.com/office/drawing/2014/main" id="{E6CEBD5D-EDD4-48E4-836E-6457DC122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2576" y="3131622"/>
              <a:ext cx="55960" cy="559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99" name="Oval 6">
              <a:extLst>
                <a:ext uri="{FF2B5EF4-FFF2-40B4-BE49-F238E27FC236}">
                  <a16:creationId xmlns:a16="http://schemas.microsoft.com/office/drawing/2014/main" id="{739FD046-5CA6-4D6A-B41B-5884559E0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810" y="3840044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00" name="Oval 7">
              <a:extLst>
                <a:ext uri="{FF2B5EF4-FFF2-40B4-BE49-F238E27FC236}">
                  <a16:creationId xmlns:a16="http://schemas.microsoft.com/office/drawing/2014/main" id="{92ED38EF-B594-4B26-B5F1-FBBD67CF5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268" y="3499682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01" name="Oval 8">
              <a:extLst>
                <a:ext uri="{FF2B5EF4-FFF2-40B4-BE49-F238E27FC236}">
                  <a16:creationId xmlns:a16="http://schemas.microsoft.com/office/drawing/2014/main" id="{D6A66BC3-FFAA-4243-B0BE-1D601C65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076" y="3985300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02" name="Oval 9">
              <a:extLst>
                <a:ext uri="{FF2B5EF4-FFF2-40B4-BE49-F238E27FC236}">
                  <a16:creationId xmlns:a16="http://schemas.microsoft.com/office/drawing/2014/main" id="{C7ECA27E-17BA-4DBD-82E1-614750528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3014" y="2442824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03" name="Oval 10">
              <a:extLst>
                <a:ext uri="{FF2B5EF4-FFF2-40B4-BE49-F238E27FC236}">
                  <a16:creationId xmlns:a16="http://schemas.microsoft.com/office/drawing/2014/main" id="{E072A95B-1C49-4ADB-9A92-FA1F4A193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046" y="3239212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04" name="Oval 11">
              <a:extLst>
                <a:ext uri="{FF2B5EF4-FFF2-40B4-BE49-F238E27FC236}">
                  <a16:creationId xmlns:a16="http://schemas.microsoft.com/office/drawing/2014/main" id="{05FD9269-A5C8-4A2D-AA8F-E74BDA751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793" y="3009144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05" name="Oval 12">
              <a:extLst>
                <a:ext uri="{FF2B5EF4-FFF2-40B4-BE49-F238E27FC236}">
                  <a16:creationId xmlns:a16="http://schemas.microsoft.com/office/drawing/2014/main" id="{F6AA3013-545A-4EEE-B21C-33AF5423A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858" y="3802100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06" name="Oval 13">
              <a:extLst>
                <a:ext uri="{FF2B5EF4-FFF2-40B4-BE49-F238E27FC236}">
                  <a16:creationId xmlns:a16="http://schemas.microsoft.com/office/drawing/2014/main" id="{0FB6CF39-7F7E-49E5-A974-D38BA964C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254" y="3498335"/>
              <a:ext cx="55959" cy="559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07" name="Oval 14">
              <a:extLst>
                <a:ext uri="{FF2B5EF4-FFF2-40B4-BE49-F238E27FC236}">
                  <a16:creationId xmlns:a16="http://schemas.microsoft.com/office/drawing/2014/main" id="{D71CE6D9-8737-4F4F-8049-9800A0429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1972" y="2538614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08" name="Oval 15">
              <a:extLst>
                <a:ext uri="{FF2B5EF4-FFF2-40B4-BE49-F238E27FC236}">
                  <a16:creationId xmlns:a16="http://schemas.microsoft.com/office/drawing/2014/main" id="{EACF5C6F-24A8-4B27-8712-098BCE3FE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76" y="3245922"/>
              <a:ext cx="55960" cy="559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09" name="Oval 6">
              <a:extLst>
                <a:ext uri="{FF2B5EF4-FFF2-40B4-BE49-F238E27FC236}">
                  <a16:creationId xmlns:a16="http://schemas.microsoft.com/office/drawing/2014/main" id="{17178986-1724-4B87-8C9C-467610FB4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954" y="3104756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10" name="Oval 7">
              <a:extLst>
                <a:ext uri="{FF2B5EF4-FFF2-40B4-BE49-F238E27FC236}">
                  <a16:creationId xmlns:a16="http://schemas.microsoft.com/office/drawing/2014/main" id="{B898ADE5-52E9-4A2C-936D-15618CA3A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9576" y="3962006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11" name="Oval 8">
              <a:extLst>
                <a:ext uri="{FF2B5EF4-FFF2-40B4-BE49-F238E27FC236}">
                  <a16:creationId xmlns:a16="http://schemas.microsoft.com/office/drawing/2014/main" id="{2C0607A9-A6D8-47B1-BB6C-BDAB9E19F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20" y="4120072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12" name="Oval 9">
              <a:extLst>
                <a:ext uri="{FF2B5EF4-FFF2-40B4-BE49-F238E27FC236}">
                  <a16:creationId xmlns:a16="http://schemas.microsoft.com/office/drawing/2014/main" id="{A784463D-0A87-4B4B-8E75-F63CCD983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854" y="3447656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13" name="Oval 10">
              <a:extLst>
                <a:ext uri="{FF2B5EF4-FFF2-40B4-BE49-F238E27FC236}">
                  <a16:creationId xmlns:a16="http://schemas.microsoft.com/office/drawing/2014/main" id="{A21BC3AA-9D7E-46E8-AD04-2C4565D5F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2258" y="3097612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14" name="Oval 11">
              <a:extLst>
                <a:ext uri="{FF2B5EF4-FFF2-40B4-BE49-F238E27FC236}">
                  <a16:creationId xmlns:a16="http://schemas.microsoft.com/office/drawing/2014/main" id="{AEDB8AEC-BE90-465E-9D61-94D7D6200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3101" y="3471468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15" name="Oval 12">
              <a:extLst>
                <a:ext uri="{FF2B5EF4-FFF2-40B4-BE49-F238E27FC236}">
                  <a16:creationId xmlns:a16="http://schemas.microsoft.com/office/drawing/2014/main" id="{D97122C2-9242-498C-8B50-947B552F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6470" y="2524304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16" name="Oval 14">
              <a:extLst>
                <a:ext uri="{FF2B5EF4-FFF2-40B4-BE49-F238E27FC236}">
                  <a16:creationId xmlns:a16="http://schemas.microsoft.com/office/drawing/2014/main" id="{B7080C46-112D-4895-8F14-FF279F690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3341" y="3357402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17" name="Oval 15">
              <a:extLst>
                <a:ext uri="{FF2B5EF4-FFF2-40B4-BE49-F238E27FC236}">
                  <a16:creationId xmlns:a16="http://schemas.microsoft.com/office/drawing/2014/main" id="{AD57BE35-7925-46A5-96D6-795195CA2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20" y="2510634"/>
              <a:ext cx="55960" cy="559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18" name="Oval 6">
              <a:extLst>
                <a:ext uri="{FF2B5EF4-FFF2-40B4-BE49-F238E27FC236}">
                  <a16:creationId xmlns:a16="http://schemas.microsoft.com/office/drawing/2014/main" id="{BBFE55B4-B1BC-4567-8DE2-51A39CBEC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586" y="2632196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19" name="Oval 7">
              <a:extLst>
                <a:ext uri="{FF2B5EF4-FFF2-40B4-BE49-F238E27FC236}">
                  <a16:creationId xmlns:a16="http://schemas.microsoft.com/office/drawing/2014/main" id="{A44897F0-1406-49CD-AF72-B972ABA95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2536" y="3385382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20" name="Oval 8">
              <a:extLst>
                <a:ext uri="{FF2B5EF4-FFF2-40B4-BE49-F238E27FC236}">
                  <a16:creationId xmlns:a16="http://schemas.microsoft.com/office/drawing/2014/main" id="{6BD72BCE-463C-422A-87BB-95B9DE668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384" y="3319960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21" name="Oval 9">
              <a:extLst>
                <a:ext uri="{FF2B5EF4-FFF2-40B4-BE49-F238E27FC236}">
                  <a16:creationId xmlns:a16="http://schemas.microsoft.com/office/drawing/2014/main" id="{86CF477A-5EBF-4E22-8F49-0EC1D65CF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5018" y="3517604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22" name="Oval 11">
              <a:extLst>
                <a:ext uri="{FF2B5EF4-FFF2-40B4-BE49-F238E27FC236}">
                  <a16:creationId xmlns:a16="http://schemas.microsoft.com/office/drawing/2014/main" id="{DF0CABC4-EACD-412A-9C90-AEC13E81D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9861" y="4165812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23" name="Oval 12">
              <a:extLst>
                <a:ext uri="{FF2B5EF4-FFF2-40B4-BE49-F238E27FC236}">
                  <a16:creationId xmlns:a16="http://schemas.microsoft.com/office/drawing/2014/main" id="{52EAB6B1-9F62-494B-8934-85416B3F5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166" y="3136760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24" name="Oval 13">
              <a:extLst>
                <a:ext uri="{FF2B5EF4-FFF2-40B4-BE49-F238E27FC236}">
                  <a16:creationId xmlns:a16="http://schemas.microsoft.com/office/drawing/2014/main" id="{358C7864-DE1B-4887-9924-47B072509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562" y="2832995"/>
              <a:ext cx="55959" cy="559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25" name="Oval 6">
              <a:extLst>
                <a:ext uri="{FF2B5EF4-FFF2-40B4-BE49-F238E27FC236}">
                  <a16:creationId xmlns:a16="http://schemas.microsoft.com/office/drawing/2014/main" id="{4858C575-1DB9-47F9-91E9-3A70E44EC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886" y="2746496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26" name="Oval 7">
              <a:extLst>
                <a:ext uri="{FF2B5EF4-FFF2-40B4-BE49-F238E27FC236}">
                  <a16:creationId xmlns:a16="http://schemas.microsoft.com/office/drawing/2014/main" id="{EE2CFFC1-915F-4D74-BFEB-A067FC664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0876" y="2948642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27" name="Oval 8">
              <a:extLst>
                <a:ext uri="{FF2B5EF4-FFF2-40B4-BE49-F238E27FC236}">
                  <a16:creationId xmlns:a16="http://schemas.microsoft.com/office/drawing/2014/main" id="{14C47CA3-7FD0-40EC-8721-D5E222D91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684" y="3434260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28" name="Oval 12">
              <a:extLst>
                <a:ext uri="{FF2B5EF4-FFF2-40B4-BE49-F238E27FC236}">
                  <a16:creationId xmlns:a16="http://schemas.microsoft.com/office/drawing/2014/main" id="{5AC5C671-6F38-47DE-BC6A-4D6670B9A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466" y="3251060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29" name="Oval 13">
              <a:extLst>
                <a:ext uri="{FF2B5EF4-FFF2-40B4-BE49-F238E27FC236}">
                  <a16:creationId xmlns:a16="http://schemas.microsoft.com/office/drawing/2014/main" id="{D6B9D5E2-C78F-465B-B187-DE4F4BD9B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9862" y="2947295"/>
              <a:ext cx="55959" cy="559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30" name="Oval 7">
              <a:extLst>
                <a:ext uri="{FF2B5EF4-FFF2-40B4-BE49-F238E27FC236}">
                  <a16:creationId xmlns:a16="http://schemas.microsoft.com/office/drawing/2014/main" id="{849D5FEC-3744-4E75-9EEB-216277043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184" y="3410966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31" name="Oval 8">
              <a:extLst>
                <a:ext uri="{FF2B5EF4-FFF2-40B4-BE49-F238E27FC236}">
                  <a16:creationId xmlns:a16="http://schemas.microsoft.com/office/drawing/2014/main" id="{B8CDA418-D013-45CE-B1A3-4BBB8BFDF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828" y="3569032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32" name="Oval 9">
              <a:extLst>
                <a:ext uri="{FF2B5EF4-FFF2-40B4-BE49-F238E27FC236}">
                  <a16:creationId xmlns:a16="http://schemas.microsoft.com/office/drawing/2014/main" id="{3B9B9BAE-0FD2-46AC-AB4C-88078B9ED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0462" y="2896616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33" name="Oval 9">
              <a:extLst>
                <a:ext uri="{FF2B5EF4-FFF2-40B4-BE49-F238E27FC236}">
                  <a16:creationId xmlns:a16="http://schemas.microsoft.com/office/drawing/2014/main" id="{25443A0B-5ABA-4E01-A828-DCD3CFA28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2914" y="4256300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34" name="Oval 9">
              <a:extLst>
                <a:ext uri="{FF2B5EF4-FFF2-40B4-BE49-F238E27FC236}">
                  <a16:creationId xmlns:a16="http://schemas.microsoft.com/office/drawing/2014/main" id="{B2C424F3-161B-435E-9B0C-193129472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550" y="3152516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35" name="Oval 9">
              <a:extLst>
                <a:ext uri="{FF2B5EF4-FFF2-40B4-BE49-F238E27FC236}">
                  <a16:creationId xmlns:a16="http://schemas.microsoft.com/office/drawing/2014/main" id="{FECAAB4E-C5C0-4E3C-A1FE-3D22DF5BE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850" y="3266816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36" name="Oval 9">
              <a:extLst>
                <a:ext uri="{FF2B5EF4-FFF2-40B4-BE49-F238E27FC236}">
                  <a16:creationId xmlns:a16="http://schemas.microsoft.com/office/drawing/2014/main" id="{2D505541-655C-40A2-A0F5-7FE42F098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150" y="3381116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37" name="Oval 7">
              <a:extLst>
                <a:ext uri="{FF2B5EF4-FFF2-40B4-BE49-F238E27FC236}">
                  <a16:creationId xmlns:a16="http://schemas.microsoft.com/office/drawing/2014/main" id="{AF248CF1-1CDB-4AB5-A6F0-6A3E95326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5176" y="3062942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38" name="Oval 10">
              <a:extLst>
                <a:ext uri="{FF2B5EF4-FFF2-40B4-BE49-F238E27FC236}">
                  <a16:creationId xmlns:a16="http://schemas.microsoft.com/office/drawing/2014/main" id="{26BDA794-45F6-4654-A9F2-87C02F333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6926" y="2747884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39" name="Oval 10">
              <a:extLst>
                <a:ext uri="{FF2B5EF4-FFF2-40B4-BE49-F238E27FC236}">
                  <a16:creationId xmlns:a16="http://schemas.microsoft.com/office/drawing/2014/main" id="{7F3B845B-06C5-4682-BA2E-2F787E1CB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226" y="2862184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40" name="Oval 13">
              <a:extLst>
                <a:ext uri="{FF2B5EF4-FFF2-40B4-BE49-F238E27FC236}">
                  <a16:creationId xmlns:a16="http://schemas.microsoft.com/office/drawing/2014/main" id="{1FDDC636-BC65-43A3-A28C-3D839A7B9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4434" y="3121307"/>
              <a:ext cx="55959" cy="559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41" name="Oval 11">
              <a:extLst>
                <a:ext uri="{FF2B5EF4-FFF2-40B4-BE49-F238E27FC236}">
                  <a16:creationId xmlns:a16="http://schemas.microsoft.com/office/drawing/2014/main" id="{11A52DF5-507C-45BE-86A0-6E04EC488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6281" y="3094440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42" name="Oval 12">
              <a:extLst>
                <a:ext uri="{FF2B5EF4-FFF2-40B4-BE49-F238E27FC236}">
                  <a16:creationId xmlns:a16="http://schemas.microsoft.com/office/drawing/2014/main" id="{CC0CDF2B-D376-4536-B409-0D67F6F15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1182" y="2689784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43" name="Oval 6">
              <a:extLst>
                <a:ext uri="{FF2B5EF4-FFF2-40B4-BE49-F238E27FC236}">
                  <a16:creationId xmlns:a16="http://schemas.microsoft.com/office/drawing/2014/main" id="{803F22A6-2825-4509-93CE-30DB019B4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298" y="2797676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44" name="Oval 6">
              <a:extLst>
                <a:ext uri="{FF2B5EF4-FFF2-40B4-BE49-F238E27FC236}">
                  <a16:creationId xmlns:a16="http://schemas.microsoft.com/office/drawing/2014/main" id="{809069F0-4725-4971-A3B9-8CAA68274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598" y="2911976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45" name="Oval 9">
              <a:extLst>
                <a:ext uri="{FF2B5EF4-FFF2-40B4-BE49-F238E27FC236}">
                  <a16:creationId xmlns:a16="http://schemas.microsoft.com/office/drawing/2014/main" id="{AE0B0E1A-5372-4FBB-9002-BE5E35829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3730" y="2775488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46" name="Oval 9">
              <a:extLst>
                <a:ext uri="{FF2B5EF4-FFF2-40B4-BE49-F238E27FC236}">
                  <a16:creationId xmlns:a16="http://schemas.microsoft.com/office/drawing/2014/main" id="{C84CC2E4-C0E8-4D4E-B4BD-FAC053A4B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2190" y="2664596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47" name="Oval 9">
              <a:extLst>
                <a:ext uri="{FF2B5EF4-FFF2-40B4-BE49-F238E27FC236}">
                  <a16:creationId xmlns:a16="http://schemas.microsoft.com/office/drawing/2014/main" id="{1073C842-8505-443F-A87A-EC80D31C9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2330" y="3004088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48" name="Oval 7">
              <a:extLst>
                <a:ext uri="{FF2B5EF4-FFF2-40B4-BE49-F238E27FC236}">
                  <a16:creationId xmlns:a16="http://schemas.microsoft.com/office/drawing/2014/main" id="{8526AF2B-F1BC-44C0-B534-B6DFD034A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356" y="2685914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49" name="Oval 10">
              <a:extLst>
                <a:ext uri="{FF2B5EF4-FFF2-40B4-BE49-F238E27FC236}">
                  <a16:creationId xmlns:a16="http://schemas.microsoft.com/office/drawing/2014/main" id="{40E099C0-888B-45BE-A4F0-5F605BF85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378" y="3658888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50" name="Oval 9">
              <a:extLst>
                <a:ext uri="{FF2B5EF4-FFF2-40B4-BE49-F238E27FC236}">
                  <a16:creationId xmlns:a16="http://schemas.microsoft.com/office/drawing/2014/main" id="{ECE79721-73EB-42B2-8100-E7BDE32BD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178" y="3519308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51" name="Oval 10">
              <a:extLst>
                <a:ext uri="{FF2B5EF4-FFF2-40B4-BE49-F238E27FC236}">
                  <a16:creationId xmlns:a16="http://schemas.microsoft.com/office/drawing/2014/main" id="{D16C73BC-72AE-4B97-8234-72B6ACE4E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678" y="3773188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52" name="Oval 11">
              <a:extLst>
                <a:ext uri="{FF2B5EF4-FFF2-40B4-BE49-F238E27FC236}">
                  <a16:creationId xmlns:a16="http://schemas.microsoft.com/office/drawing/2014/main" id="{11D7CD6D-AD22-48C2-B603-C2E2CE3A3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733" y="4005444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53" name="Oval 12">
              <a:extLst>
                <a:ext uri="{FF2B5EF4-FFF2-40B4-BE49-F238E27FC236}">
                  <a16:creationId xmlns:a16="http://schemas.microsoft.com/office/drawing/2014/main" id="{57185C09-A525-4EA3-85CC-479EA224F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634" y="3600788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54" name="Oval 6">
              <a:extLst>
                <a:ext uri="{FF2B5EF4-FFF2-40B4-BE49-F238E27FC236}">
                  <a16:creationId xmlns:a16="http://schemas.microsoft.com/office/drawing/2014/main" id="{2AC06923-65FB-4CDF-9F43-FB6338488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4050" y="3822980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55" name="Oval 9">
              <a:extLst>
                <a:ext uri="{FF2B5EF4-FFF2-40B4-BE49-F238E27FC236}">
                  <a16:creationId xmlns:a16="http://schemas.microsoft.com/office/drawing/2014/main" id="{90D74488-D70F-479C-AE4D-C0D77456A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182" y="3686492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56" name="Oval 9">
              <a:extLst>
                <a:ext uri="{FF2B5EF4-FFF2-40B4-BE49-F238E27FC236}">
                  <a16:creationId xmlns:a16="http://schemas.microsoft.com/office/drawing/2014/main" id="{06A015FB-2752-4589-A761-20FAB957C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482" y="3800792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57" name="Oval 7">
              <a:extLst>
                <a:ext uri="{FF2B5EF4-FFF2-40B4-BE49-F238E27FC236}">
                  <a16:creationId xmlns:a16="http://schemas.microsoft.com/office/drawing/2014/main" id="{38BCE65B-7EA5-4894-9209-FCBB3A845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808" y="3596918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58" name="Line 17">
              <a:extLst>
                <a:ext uri="{FF2B5EF4-FFF2-40B4-BE49-F238E27FC236}">
                  <a16:creationId xmlns:a16="http://schemas.microsoft.com/office/drawing/2014/main" id="{FA387B70-2FAC-444C-9923-803C42A1D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3050" y="2281515"/>
              <a:ext cx="5657852" cy="24574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59" name="Oval 12">
              <a:extLst>
                <a:ext uri="{FF2B5EF4-FFF2-40B4-BE49-F238E27FC236}">
                  <a16:creationId xmlns:a16="http://schemas.microsoft.com/office/drawing/2014/main" id="{44AFEBDE-E258-486C-924A-330BD2DA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778" y="3148700"/>
              <a:ext cx="55959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60" name="Oval 11">
              <a:extLst>
                <a:ext uri="{FF2B5EF4-FFF2-40B4-BE49-F238E27FC236}">
                  <a16:creationId xmlns:a16="http://schemas.microsoft.com/office/drawing/2014/main" id="{CC34782F-DE99-46FF-99C6-F431CEEB6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709" y="4363704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61" name="Oval 11">
              <a:extLst>
                <a:ext uri="{FF2B5EF4-FFF2-40B4-BE49-F238E27FC236}">
                  <a16:creationId xmlns:a16="http://schemas.microsoft.com/office/drawing/2014/main" id="{ECB4C133-2743-4160-A87A-592BDFE65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413" y="4150452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62" name="Oval 11">
              <a:extLst>
                <a:ext uri="{FF2B5EF4-FFF2-40B4-BE49-F238E27FC236}">
                  <a16:creationId xmlns:a16="http://schemas.microsoft.com/office/drawing/2014/main" id="{5B38F331-AE9F-4ADE-9A7D-3C5A0E257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413" y="3761484"/>
              <a:ext cx="55960" cy="559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607480F-C225-436B-8573-5F6FBDE0AC9A}"/>
                  </a:ext>
                </a:extLst>
              </p:cNvPr>
              <p:cNvSpPr txBox="1"/>
              <p:nvPr/>
            </p:nvSpPr>
            <p:spPr>
              <a:xfrm>
                <a:off x="6870479" y="1872710"/>
                <a:ext cx="41727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the line: 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  <a:sym typeface="Wingdings"/>
                      </a:rPr>
                      <m:t>𝑋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607480F-C225-436B-8573-5F6FBDE0A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479" y="1872710"/>
                <a:ext cx="4172705" cy="461665"/>
              </a:xfrm>
              <a:prstGeom prst="rect">
                <a:avLst/>
              </a:prstGeom>
              <a:blipFill>
                <a:blip r:embed="rId5"/>
                <a:stretch>
                  <a:fillRect l="-2121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22ECEC0-7D1E-DA79-C242-C45912375A8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Regression: Tendency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FE49F13C-AB64-420C-829F-15340A842212}"/>
              </a:ext>
            </a:extLst>
          </p:cNvPr>
          <p:cNvGrpSpPr/>
          <p:nvPr/>
        </p:nvGrpSpPr>
        <p:grpSpPr>
          <a:xfrm>
            <a:off x="3005328" y="1905001"/>
            <a:ext cx="6482478" cy="4294665"/>
            <a:chOff x="1473281" y="1499435"/>
            <a:chExt cx="6482478" cy="4294665"/>
          </a:xfrm>
        </p:grpSpPr>
        <p:grpSp>
          <p:nvGrpSpPr>
            <p:cNvPr id="86" name="Group 14">
              <a:extLst>
                <a:ext uri="{FF2B5EF4-FFF2-40B4-BE49-F238E27FC236}">
                  <a16:creationId xmlns:a16="http://schemas.microsoft.com/office/drawing/2014/main" id="{B3317934-F975-4A38-AAAB-EEE0CB02EA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5900" y="1652865"/>
              <a:ext cx="6057902" cy="4057650"/>
              <a:chOff x="288" y="480"/>
              <a:chExt cx="5088" cy="3408"/>
            </a:xfrm>
          </p:grpSpPr>
          <p:sp>
            <p:nvSpPr>
              <p:cNvPr id="180" name="Line 15">
                <a:extLst>
                  <a:ext uri="{FF2B5EF4-FFF2-40B4-BE49-F238E27FC236}">
                    <a16:creationId xmlns:a16="http://schemas.microsoft.com/office/drawing/2014/main" id="{08ED633E-AAA9-4CAF-A56C-B1B000755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480"/>
                <a:ext cx="0" cy="3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81" name="Line 16">
                <a:extLst>
                  <a:ext uri="{FF2B5EF4-FFF2-40B4-BE49-F238E27FC236}">
                    <a16:creationId xmlns:a16="http://schemas.microsoft.com/office/drawing/2014/main" id="{5096FC95-0473-4C03-9697-6D0B245F3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3552"/>
                <a:ext cx="50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</p:grpSp>
        <p:sp>
          <p:nvSpPr>
            <p:cNvPr id="169" name="Line 17">
              <a:extLst>
                <a:ext uri="{FF2B5EF4-FFF2-40B4-BE49-F238E27FC236}">
                  <a16:creationId xmlns:a16="http://schemas.microsoft.com/office/drawing/2014/main" id="{3D6663D0-C5A4-4C22-907C-27BEE1DE40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3050" y="2281515"/>
              <a:ext cx="5657852" cy="24574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grpSp>
          <p:nvGrpSpPr>
            <p:cNvPr id="170" name="Group 2">
              <a:extLst>
                <a:ext uri="{FF2B5EF4-FFF2-40B4-BE49-F238E27FC236}">
                  <a16:creationId xmlns:a16="http://schemas.microsoft.com/office/drawing/2014/main" id="{1DAD1413-6234-4CF0-A5BB-D8DD1B55AD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6388" y="2738717"/>
              <a:ext cx="4400550" cy="1828800"/>
              <a:chOff x="576" y="1392"/>
              <a:chExt cx="3696" cy="1536"/>
            </a:xfrm>
          </p:grpSpPr>
          <p:sp>
            <p:nvSpPr>
              <p:cNvPr id="175" name="Text Box 3">
                <a:extLst>
                  <a:ext uri="{FF2B5EF4-FFF2-40B4-BE49-F238E27FC236}">
                    <a16:creationId xmlns:a16="http://schemas.microsoft.com/office/drawing/2014/main" id="{D3F5F8EB-97B1-401F-BD66-28C12C9BF4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1680"/>
                <a:ext cx="26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entury Gothic"/>
                  </a:rPr>
                  <a:t>1</a:t>
                </a:r>
              </a:p>
            </p:txBody>
          </p: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1EC5F9D-F9A3-416F-8F7F-75DD7D1322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392"/>
                <a:ext cx="3696" cy="1536"/>
                <a:chOff x="576" y="1392"/>
                <a:chExt cx="3696" cy="1536"/>
              </a:xfrm>
            </p:grpSpPr>
            <p:sp>
              <p:nvSpPr>
                <p:cNvPr id="177" name="Line 5">
                  <a:extLst>
                    <a:ext uri="{FF2B5EF4-FFF2-40B4-BE49-F238E27FC236}">
                      <a16:creationId xmlns:a16="http://schemas.microsoft.com/office/drawing/2014/main" id="{C5CDA565-4919-4050-9517-510340DDB5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8" y="1632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350" dirty="0">
                    <a:latin typeface="Century Gothic"/>
                  </a:endParaRPr>
                </a:p>
              </p:txBody>
            </p:sp>
            <p:sp>
              <p:nvSpPr>
                <p:cNvPr id="178" name="Line 6">
                  <a:extLst>
                    <a:ext uri="{FF2B5EF4-FFF2-40B4-BE49-F238E27FC236}">
                      <a16:creationId xmlns:a16="http://schemas.microsoft.com/office/drawing/2014/main" id="{97BC7435-7998-4DF4-BB8C-6731E8CD8A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72" y="139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350" dirty="0">
                    <a:latin typeface="Century Gothic"/>
                  </a:endParaRPr>
                </a:p>
              </p:txBody>
            </p:sp>
            <p:sp>
              <p:nvSpPr>
                <p:cNvPr id="179" name="Line 10">
                  <a:extLst>
                    <a:ext uri="{FF2B5EF4-FFF2-40B4-BE49-F238E27FC236}">
                      <a16:creationId xmlns:a16="http://schemas.microsoft.com/office/drawing/2014/main" id="{5365C032-AA0A-49B4-8791-3177881A66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2928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350" dirty="0">
                    <a:latin typeface="Century Gothic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 Box 19">
                  <a:extLst>
                    <a:ext uri="{FF2B5EF4-FFF2-40B4-BE49-F238E27FC236}">
                      <a16:creationId xmlns:a16="http://schemas.microsoft.com/office/drawing/2014/main" id="{026BD85F-CAE2-4E3E-B6FB-7167AD028B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1056244" y="1916472"/>
                  <a:ext cx="1203406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Wingdings"/>
                        </a:rPr>
                        <m:t>𝑌</m:t>
                      </m:r>
                      <m:r>
                        <a:rPr lang="en-US" i="1">
                          <a:latin typeface="Cambria Math"/>
                          <a:sym typeface="Wingdings"/>
                        </a:rPr>
                        <m:t>=</m:t>
                      </m:r>
                    </m:oMath>
                  </a14:m>
                  <a:r>
                    <a:rPr lang="en-US" i="1" dirty="0">
                      <a:latin typeface="Century Gothic"/>
                    </a:rPr>
                    <a:t> price</a:t>
                  </a:r>
                </a:p>
              </p:txBody>
            </p:sp>
          </mc:Choice>
          <mc:Fallback xmlns="">
            <p:sp>
              <p:nvSpPr>
                <p:cNvPr id="171" name="Text Box 19">
                  <a:extLst>
                    <a:ext uri="{FF2B5EF4-FFF2-40B4-BE49-F238E27FC236}">
                      <a16:creationId xmlns:a16="http://schemas.microsoft.com/office/drawing/2014/main" id="{026BD85F-CAE2-4E3E-B6FB-7167AD028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1056244" y="1916472"/>
                  <a:ext cx="120340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197" t="-4569" r="-2459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2736F1DF-59DC-4A26-907C-730B70ED1773}"/>
                    </a:ext>
                  </a:extLst>
                </p:cNvPr>
                <p:cNvSpPr txBox="1"/>
                <p:nvPr/>
              </p:nvSpPr>
              <p:spPr>
                <a:xfrm>
                  <a:off x="5195592" y="2681568"/>
                  <a:ext cx="2307837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𝛽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/>
                          <a:sym typeface="Wingdings"/>
                        </a:rPr>
                        <m:t>: </m:t>
                      </m:r>
                    </m:oMath>
                  </a14:m>
                  <a:r>
                    <a:rPr lang="en-US" sz="2100" dirty="0"/>
                    <a:t> slope</a:t>
                  </a:r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2736F1DF-59DC-4A26-907C-730B70ED1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592" y="2681568"/>
                  <a:ext cx="2307837" cy="415498"/>
                </a:xfrm>
                <a:prstGeom prst="rect">
                  <a:avLst/>
                </a:prstGeom>
                <a:blipFill>
                  <a:blip r:embed="rId4"/>
                  <a:stretch>
                    <a:fillRect t="-8824" r="-3175" b="-27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86C5D408-E49B-42F3-A19E-45E0C3EC8C29}"/>
                    </a:ext>
                  </a:extLst>
                </p:cNvPr>
                <p:cNvSpPr txBox="1"/>
                <p:nvPr/>
              </p:nvSpPr>
              <p:spPr>
                <a:xfrm>
                  <a:off x="1638005" y="4396065"/>
                  <a:ext cx="2307837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𝛽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0</m:t>
                          </m:r>
                        </m:sub>
                      </m:sSub>
                      <m:r>
                        <a:rPr lang="en-US" sz="2100" i="1">
                          <a:latin typeface="Cambria Math"/>
                          <a:sym typeface="Wingdings"/>
                        </a:rPr>
                        <m:t>: </m:t>
                      </m:r>
                    </m:oMath>
                  </a14:m>
                  <a:r>
                    <a:rPr lang="en-US" sz="2100" dirty="0"/>
                    <a:t> intercept</a:t>
                  </a:r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86C5D408-E49B-42F3-A19E-45E0C3EC8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005" y="4396065"/>
                  <a:ext cx="2307837" cy="415498"/>
                </a:xfrm>
                <a:prstGeom prst="rect">
                  <a:avLst/>
                </a:prstGeom>
                <a:blipFill>
                  <a:blip r:embed="rId5"/>
                  <a:stretch>
                    <a:fillRect t="-8824" r="-2902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 Box 18">
                  <a:extLst>
                    <a:ext uri="{FF2B5EF4-FFF2-40B4-BE49-F238E27FC236}">
                      <a16:creationId xmlns:a16="http://schemas.microsoft.com/office/drawing/2014/main" id="{9C7AC364-D511-4872-A304-341E7025CD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73430" y="5424768"/>
                  <a:ext cx="1482329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Wingdings"/>
                        </a:rPr>
                        <m:t>𝑋</m:t>
                      </m:r>
                      <m:r>
                        <a:rPr lang="en-US" i="1">
                          <a:latin typeface="Cambria Math"/>
                          <a:sym typeface="Wingdings"/>
                        </a:rPr>
                        <m:t>= </m:t>
                      </m:r>
                    </m:oMath>
                  </a14:m>
                  <a:r>
                    <a:rPr lang="en-US" i="1" dirty="0">
                      <a:latin typeface="Century Gothic"/>
                    </a:rPr>
                    <a:t>income</a:t>
                  </a:r>
                </a:p>
              </p:txBody>
            </p:sp>
          </mc:Choice>
          <mc:Fallback xmlns="">
            <p:sp>
              <p:nvSpPr>
                <p:cNvPr id="174" name="Text Box 18">
                  <a:extLst>
                    <a:ext uri="{FF2B5EF4-FFF2-40B4-BE49-F238E27FC236}">
                      <a16:creationId xmlns:a16="http://schemas.microsoft.com/office/drawing/2014/main" id="{9C7AC364-D511-4872-A304-341E7025C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73430" y="5424768"/>
                  <a:ext cx="148232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9836" r="-4115" b="-2459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63A712-8804-13B8-1F10-0442B68958A0}"/>
                  </a:ext>
                </a:extLst>
              </p:cNvPr>
              <p:cNvSpPr txBox="1"/>
              <p:nvPr/>
            </p:nvSpPr>
            <p:spPr>
              <a:xfrm>
                <a:off x="6870479" y="1872710"/>
                <a:ext cx="41727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the line: 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  <a:sym typeface="Wingdings"/>
                      </a:rPr>
                      <m:t>𝑋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63A712-8804-13B8-1F10-0442B6895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479" y="1872710"/>
                <a:ext cx="4172705" cy="461665"/>
              </a:xfrm>
              <a:prstGeom prst="rect">
                <a:avLst/>
              </a:prstGeom>
              <a:blipFill>
                <a:blip r:embed="rId7"/>
                <a:stretch>
                  <a:fillRect l="-2121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4D5BD909-4C27-86D1-45BD-B76FD16046C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Regression: Tendency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9E38A2E-000B-4A1C-965C-D5BCD4781CF3}"/>
              </a:ext>
            </a:extLst>
          </p:cNvPr>
          <p:cNvGrpSpPr/>
          <p:nvPr/>
        </p:nvGrpSpPr>
        <p:grpSpPr>
          <a:xfrm>
            <a:off x="3005328" y="1901953"/>
            <a:ext cx="6482478" cy="4294665"/>
            <a:chOff x="1473281" y="1499435"/>
            <a:chExt cx="6482478" cy="4294665"/>
          </a:xfrm>
        </p:grpSpPr>
        <p:grpSp>
          <p:nvGrpSpPr>
            <p:cNvPr id="26" name="Group 14">
              <a:extLst>
                <a:ext uri="{FF2B5EF4-FFF2-40B4-BE49-F238E27FC236}">
                  <a16:creationId xmlns:a16="http://schemas.microsoft.com/office/drawing/2014/main" id="{DDFE71A4-2778-4A7B-87F0-ACCF804C00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5900" y="1652865"/>
              <a:ext cx="6057902" cy="4057650"/>
              <a:chOff x="288" y="480"/>
              <a:chExt cx="5088" cy="3408"/>
            </a:xfrm>
          </p:grpSpPr>
          <p:sp>
            <p:nvSpPr>
              <p:cNvPr id="30" name="Line 15">
                <a:extLst>
                  <a:ext uri="{FF2B5EF4-FFF2-40B4-BE49-F238E27FC236}">
                    <a16:creationId xmlns:a16="http://schemas.microsoft.com/office/drawing/2014/main" id="{1CD045EF-276D-4EAF-BB5A-D825F4B5F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480"/>
                <a:ext cx="0" cy="3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31" name="Line 16">
                <a:extLst>
                  <a:ext uri="{FF2B5EF4-FFF2-40B4-BE49-F238E27FC236}">
                    <a16:creationId xmlns:a16="http://schemas.microsoft.com/office/drawing/2014/main" id="{EE02C67D-A706-475F-B9B8-A31D10CF2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3552"/>
                <a:ext cx="50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</p:grp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6B23B3EB-22F7-4E26-AC91-EF79AD735F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3050" y="2281515"/>
              <a:ext cx="5657852" cy="245745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9">
                  <a:extLst>
                    <a:ext uri="{FF2B5EF4-FFF2-40B4-BE49-F238E27FC236}">
                      <a16:creationId xmlns:a16="http://schemas.microsoft.com/office/drawing/2014/main" id="{A7B273DC-AAA5-4BF7-9FC3-73AF17EC85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1056244" y="1916472"/>
                  <a:ext cx="1203406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Wingdings"/>
                        </a:rPr>
                        <m:t>𝑌</m:t>
                      </m:r>
                      <m:r>
                        <a:rPr lang="en-US" i="1">
                          <a:latin typeface="Cambria Math"/>
                          <a:sym typeface="Wingdings"/>
                        </a:rPr>
                        <m:t>=</m:t>
                      </m:r>
                    </m:oMath>
                  </a14:m>
                  <a:r>
                    <a:rPr lang="en-US" i="1" dirty="0">
                      <a:latin typeface="Century Gothic"/>
                    </a:rPr>
                    <a:t> price</a:t>
                  </a:r>
                </a:p>
              </p:txBody>
            </p:sp>
          </mc:Choice>
          <mc:Fallback xmlns="">
            <p:sp>
              <p:nvSpPr>
                <p:cNvPr id="28" name="Text Box 19">
                  <a:extLst>
                    <a:ext uri="{FF2B5EF4-FFF2-40B4-BE49-F238E27FC236}">
                      <a16:creationId xmlns:a16="http://schemas.microsoft.com/office/drawing/2014/main" id="{A7B273DC-AAA5-4BF7-9FC3-73AF17EC8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1056244" y="1916472"/>
                  <a:ext cx="120340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197" t="-4569" r="-2459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8">
                  <a:extLst>
                    <a:ext uri="{FF2B5EF4-FFF2-40B4-BE49-F238E27FC236}">
                      <a16:creationId xmlns:a16="http://schemas.microsoft.com/office/drawing/2014/main" id="{EF47BF7D-6E06-424F-BB87-2B9DCAE630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73430" y="5424768"/>
                  <a:ext cx="1482329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Wingdings"/>
                        </a:rPr>
                        <m:t>𝑋</m:t>
                      </m:r>
                      <m:r>
                        <a:rPr lang="en-US" i="1">
                          <a:latin typeface="Cambria Math"/>
                          <a:sym typeface="Wingdings"/>
                        </a:rPr>
                        <m:t>= </m:t>
                      </m:r>
                    </m:oMath>
                  </a14:m>
                  <a:r>
                    <a:rPr lang="en-US" i="1" dirty="0">
                      <a:latin typeface="Century Gothic"/>
                    </a:rPr>
                    <a:t>income</a:t>
                  </a:r>
                </a:p>
              </p:txBody>
            </p:sp>
          </mc:Choice>
          <mc:Fallback xmlns="">
            <p:sp>
              <p:nvSpPr>
                <p:cNvPr id="29" name="Text Box 18">
                  <a:extLst>
                    <a:ext uri="{FF2B5EF4-FFF2-40B4-BE49-F238E27FC236}">
                      <a16:creationId xmlns:a16="http://schemas.microsoft.com/office/drawing/2014/main" id="{EF47BF7D-6E06-424F-BB87-2B9DCAE63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73430" y="5424768"/>
                  <a:ext cx="148232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9836" r="-4115" b="-2459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4D09142-C8C8-41B5-A2AC-37EBFB05EA39}"/>
              </a:ext>
            </a:extLst>
          </p:cNvPr>
          <p:cNvSpPr txBox="1"/>
          <p:nvPr/>
        </p:nvSpPr>
        <p:spPr>
          <a:xfrm>
            <a:off x="5284133" y="4255354"/>
            <a:ext cx="544268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expect observations to be on the line.</a:t>
            </a:r>
          </a:p>
          <a:p>
            <a:endParaRPr lang="en-US" sz="700" dirty="0"/>
          </a:p>
          <a:p>
            <a:endParaRPr lang="en-US" sz="700" dirty="0"/>
          </a:p>
          <a:p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tendency</a:t>
            </a:r>
            <a:r>
              <a:rPr lang="en-US" sz="2000" dirty="0"/>
              <a:t> gives the predicted value of Y </a:t>
            </a:r>
          </a:p>
          <a:p>
            <a:r>
              <a:rPr lang="en-US" sz="2000" dirty="0"/>
              <a:t>for some given value of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78445C-2DCA-4077-9B7D-61078B879342}"/>
                  </a:ext>
                </a:extLst>
              </p:cNvPr>
              <p:cNvSpPr txBox="1"/>
              <p:nvPr/>
            </p:nvSpPr>
            <p:spPr>
              <a:xfrm>
                <a:off x="4884480" y="2376268"/>
                <a:ext cx="304799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100" b="1" i="1">
                          <a:solidFill>
                            <a:srgbClr val="FF0000"/>
                          </a:solidFill>
                          <a:latin typeface="Cambria Math"/>
                          <a:sym typeface="Wingdings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100" b="1" i="1">
                              <a:solidFill>
                                <a:srgbClr val="FF0000"/>
                              </a:solidFill>
                              <a:latin typeface="Cambria Math"/>
                              <a:sym typeface="Wingdings"/>
                            </a:rPr>
                            <m:t>𝒀</m:t>
                          </m:r>
                        </m:e>
                        <m:e>
                          <m:r>
                            <a:rPr lang="en-US" sz="2100" b="1" i="1">
                              <a:solidFill>
                                <a:srgbClr val="FF0000"/>
                              </a:solidFill>
                              <a:latin typeface="Cambria Math"/>
                              <a:sym typeface="Wingdings"/>
                            </a:rPr>
                            <m:t>𝑿</m:t>
                          </m:r>
                        </m:e>
                      </m:d>
                      <m:r>
                        <a:rPr lang="en-US" sz="2100" b="1" i="1">
                          <a:solidFill>
                            <a:srgbClr val="FF0000"/>
                          </a:solidFill>
                          <a:latin typeface="Cambria Math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rgbClr val="FF000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sz="2100" b="1" i="1">
                              <a:solidFill>
                                <a:srgbClr val="FF0000"/>
                              </a:solidFill>
                              <a:latin typeface="Cambria Math"/>
                              <a:sym typeface="Wingdings"/>
                            </a:rPr>
                            <m:t>𝟎</m:t>
                          </m:r>
                        </m:sub>
                      </m:sSub>
                      <m:r>
                        <a:rPr lang="en-US" sz="2100" b="1" i="1">
                          <a:solidFill>
                            <a:srgbClr val="FF0000"/>
                          </a:solidFill>
                          <a:latin typeface="Cambria Math"/>
                          <a:sym typeface="Wingdings"/>
                        </a:rPr>
                        <m:t>+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rgbClr val="FF000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sz="2100" b="1" i="1">
                              <a:solidFill>
                                <a:srgbClr val="FF0000"/>
                              </a:solidFill>
                              <a:latin typeface="Cambria Math"/>
                              <a:sym typeface="Wingdings"/>
                            </a:rPr>
                            <m:t>𝟏</m:t>
                          </m:r>
                        </m:sub>
                      </m:sSub>
                      <m:r>
                        <a:rPr lang="en-US" sz="2100" b="1" i="1">
                          <a:solidFill>
                            <a:srgbClr val="FF0000"/>
                          </a:solidFill>
                          <a:latin typeface="Cambria Math"/>
                          <a:sym typeface="Wingdings"/>
                        </a:rPr>
                        <m:t>𝑿</m:t>
                      </m:r>
                    </m:oMath>
                  </m:oMathPara>
                </a14:m>
                <a:endParaRPr lang="en-US" sz="21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78445C-2DCA-4077-9B7D-61078B87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480" y="2376268"/>
                <a:ext cx="3047998" cy="415498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31A4A156-656C-72A5-C237-E30A78508A2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Regression: Tendency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3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02387F-52A4-4A33-855C-CC9C693DA240}"/>
              </a:ext>
            </a:extLst>
          </p:cNvPr>
          <p:cNvGrpSpPr/>
          <p:nvPr/>
        </p:nvGrpSpPr>
        <p:grpSpPr>
          <a:xfrm>
            <a:off x="3005328" y="1901953"/>
            <a:ext cx="6482478" cy="4294665"/>
            <a:chOff x="1473281" y="1499435"/>
            <a:chExt cx="6482478" cy="4294665"/>
          </a:xfrm>
        </p:grpSpPr>
        <p:grpSp>
          <p:nvGrpSpPr>
            <p:cNvPr id="13" name="Group 14">
              <a:extLst>
                <a:ext uri="{FF2B5EF4-FFF2-40B4-BE49-F238E27FC236}">
                  <a16:creationId xmlns:a16="http://schemas.microsoft.com/office/drawing/2014/main" id="{136EE666-936C-4543-9B87-CFBCC33CA5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5900" y="1652865"/>
              <a:ext cx="6057902" cy="4057650"/>
              <a:chOff x="288" y="480"/>
              <a:chExt cx="5088" cy="3408"/>
            </a:xfrm>
          </p:grpSpPr>
          <p:sp>
            <p:nvSpPr>
              <p:cNvPr id="100" name="Line 15">
                <a:extLst>
                  <a:ext uri="{FF2B5EF4-FFF2-40B4-BE49-F238E27FC236}">
                    <a16:creationId xmlns:a16="http://schemas.microsoft.com/office/drawing/2014/main" id="{1AD2FD94-7DDF-4A97-893B-9D7C08A49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480"/>
                <a:ext cx="0" cy="3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01" name="Line 16">
                <a:extLst>
                  <a:ext uri="{FF2B5EF4-FFF2-40B4-BE49-F238E27FC236}">
                    <a16:creationId xmlns:a16="http://schemas.microsoft.com/office/drawing/2014/main" id="{74682610-CDBE-49A8-94C1-A0DE22D8D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3552"/>
                <a:ext cx="50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</p:grp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30620346-3C06-44FD-9326-3AFB6D052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3050" y="2281515"/>
              <a:ext cx="5657852" cy="24574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6F107D8-D8E9-436C-8D32-2D7D9A25C7B3}"/>
                </a:ext>
              </a:extLst>
            </p:cNvPr>
            <p:cNvGrpSpPr/>
            <p:nvPr/>
          </p:nvGrpSpPr>
          <p:grpSpPr>
            <a:xfrm>
              <a:off x="2492914" y="2442823"/>
              <a:ext cx="4145235" cy="1976840"/>
              <a:chOff x="3323885" y="2114098"/>
              <a:chExt cx="5526980" cy="2635786"/>
            </a:xfrm>
          </p:grpSpPr>
          <p:sp>
            <p:nvSpPr>
              <p:cNvPr id="18" name="Oval 6">
                <a:extLst>
                  <a:ext uri="{FF2B5EF4-FFF2-40B4-BE49-F238E27FC236}">
                    <a16:creationId xmlns:a16="http://schemas.microsoft.com/office/drawing/2014/main" id="{C678C844-D64A-4AC5-B3BD-5BB7361F6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8013" y="3824658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9" name="Oval 7">
                <a:extLst>
                  <a:ext uri="{FF2B5EF4-FFF2-40B4-BE49-F238E27FC236}">
                    <a16:creationId xmlns:a16="http://schemas.microsoft.com/office/drawing/2014/main" id="{E6A553BA-0EA9-4D86-9741-B78E2A026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0624" y="3370842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20" name="Oval 8">
                <a:extLst>
                  <a:ext uri="{FF2B5EF4-FFF2-40B4-BE49-F238E27FC236}">
                    <a16:creationId xmlns:a16="http://schemas.microsoft.com/office/drawing/2014/main" id="{49A892E8-E541-4F1D-AF8E-7D3951D5B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5701" y="4018333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21" name="Oval 9">
                <a:extLst>
                  <a:ext uri="{FF2B5EF4-FFF2-40B4-BE49-F238E27FC236}">
                    <a16:creationId xmlns:a16="http://schemas.microsoft.com/office/drawing/2014/main" id="{105912D4-884F-4F2D-A73B-CC61A329F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213" y="4281858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22" name="Oval 10">
                <a:extLst>
                  <a:ext uri="{FF2B5EF4-FFF2-40B4-BE49-F238E27FC236}">
                    <a16:creationId xmlns:a16="http://schemas.microsoft.com/office/drawing/2014/main" id="{55FEA1CF-E5AB-4181-BBF1-CC2F41F96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82951" y="2300205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23" name="Oval 11">
                <a:extLst>
                  <a:ext uri="{FF2B5EF4-FFF2-40B4-BE49-F238E27FC236}">
                    <a16:creationId xmlns:a16="http://schemas.microsoft.com/office/drawing/2014/main" id="{8DEF4C9F-CA32-49A2-9D06-0CF7F0B46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5260" y="2996674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24" name="Oval 12">
                <a:extLst>
                  <a:ext uri="{FF2B5EF4-FFF2-40B4-BE49-F238E27FC236}">
                    <a16:creationId xmlns:a16="http://schemas.microsoft.com/office/drawing/2014/main" id="{41D01462-3AEF-401E-98D7-BF16E22A6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3411" y="3774067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34" name="Oval 13">
                <a:extLst>
                  <a:ext uri="{FF2B5EF4-FFF2-40B4-BE49-F238E27FC236}">
                    <a16:creationId xmlns:a16="http://schemas.microsoft.com/office/drawing/2014/main" id="{515CD19E-2349-426B-A023-D6EF8A899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5938" y="3369046"/>
                <a:ext cx="74612" cy="746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35" name="Oval 14">
                <a:extLst>
                  <a:ext uri="{FF2B5EF4-FFF2-40B4-BE49-F238E27FC236}">
                    <a16:creationId xmlns:a16="http://schemas.microsoft.com/office/drawing/2014/main" id="{EA3D4C50-9982-4DC3-9C26-3CB80647C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1668" y="2762830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36" name="Oval 15">
                <a:extLst>
                  <a:ext uri="{FF2B5EF4-FFF2-40B4-BE49-F238E27FC236}">
                    <a16:creationId xmlns:a16="http://schemas.microsoft.com/office/drawing/2014/main" id="{421EE74A-4B69-40C3-9E98-5777F87F1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0101" y="3032496"/>
                <a:ext cx="74613" cy="746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37" name="Oval 6">
                <a:extLst>
                  <a:ext uri="{FF2B5EF4-FFF2-40B4-BE49-F238E27FC236}">
                    <a16:creationId xmlns:a16="http://schemas.microsoft.com/office/drawing/2014/main" id="{D2AF0BBB-60E3-4E6B-96CF-CE9B16E83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0413" y="3977058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C9F7B485-C9C5-4AB0-B43C-A6B7EAE30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3024" y="3523242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39" name="Oval 8">
                <a:extLst>
                  <a:ext uri="{FF2B5EF4-FFF2-40B4-BE49-F238E27FC236}">
                    <a16:creationId xmlns:a16="http://schemas.microsoft.com/office/drawing/2014/main" id="{F4469829-A83D-4ED8-A502-7C4F22AB4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101" y="4170733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40" name="Oval 9">
                <a:extLst>
                  <a:ext uri="{FF2B5EF4-FFF2-40B4-BE49-F238E27FC236}">
                    <a16:creationId xmlns:a16="http://schemas.microsoft.com/office/drawing/2014/main" id="{5471101E-1B8C-490B-A697-34C5AA43B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0685" y="2114098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41" name="Oval 10">
                <a:extLst>
                  <a:ext uri="{FF2B5EF4-FFF2-40B4-BE49-F238E27FC236}">
                    <a16:creationId xmlns:a16="http://schemas.microsoft.com/office/drawing/2014/main" id="{AC455C0E-EA38-46CF-9C2B-7514B7923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0727" y="3175949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42" name="Oval 11">
                <a:extLst>
                  <a:ext uri="{FF2B5EF4-FFF2-40B4-BE49-F238E27FC236}">
                    <a16:creationId xmlns:a16="http://schemas.microsoft.com/office/drawing/2014/main" id="{FD2E802D-2242-4003-A87B-4177FD6F4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7724" y="2869192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43" name="Oval 12">
                <a:extLst>
                  <a:ext uri="{FF2B5EF4-FFF2-40B4-BE49-F238E27FC236}">
                    <a16:creationId xmlns:a16="http://schemas.microsoft.com/office/drawing/2014/main" id="{E7B7D799-3003-4917-82BB-CE246058E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5811" y="3926467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44" name="Oval 13">
                <a:extLst>
                  <a:ext uri="{FF2B5EF4-FFF2-40B4-BE49-F238E27FC236}">
                    <a16:creationId xmlns:a16="http://schemas.microsoft.com/office/drawing/2014/main" id="{55FDA78F-1B06-4B5C-AE18-A37A31A4F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8338" y="3521446"/>
                <a:ext cx="74612" cy="746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45" name="Oval 14">
                <a:extLst>
                  <a:ext uri="{FF2B5EF4-FFF2-40B4-BE49-F238E27FC236}">
                    <a16:creationId xmlns:a16="http://schemas.microsoft.com/office/drawing/2014/main" id="{C6DD8498-D697-4802-86D1-669826E32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5963" y="2241818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46" name="Oval 15">
                <a:extLst>
                  <a:ext uri="{FF2B5EF4-FFF2-40B4-BE49-F238E27FC236}">
                    <a16:creationId xmlns:a16="http://schemas.microsoft.com/office/drawing/2014/main" id="{C9B69E41-B82F-4448-84E6-5BCF0B301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2501" y="3184896"/>
                <a:ext cx="74613" cy="746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47" name="Oval 6">
                <a:extLst>
                  <a:ext uri="{FF2B5EF4-FFF2-40B4-BE49-F238E27FC236}">
                    <a16:creationId xmlns:a16="http://schemas.microsoft.com/office/drawing/2014/main" id="{87DABB5C-00F7-47F2-A96B-D04CDF49F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8605" y="2996674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48" name="Oval 7">
                <a:extLst>
                  <a:ext uri="{FF2B5EF4-FFF2-40B4-BE49-F238E27FC236}">
                    <a16:creationId xmlns:a16="http://schemas.microsoft.com/office/drawing/2014/main" id="{DBB33BCE-899C-4609-98A7-E2640E6F8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768" y="4139674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49" name="Oval 8">
                <a:extLst>
                  <a:ext uri="{FF2B5EF4-FFF2-40B4-BE49-F238E27FC236}">
                    <a16:creationId xmlns:a16="http://schemas.microsoft.com/office/drawing/2014/main" id="{FF142643-5891-4197-96CE-6D9B52F20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293" y="4350429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50" name="Oval 9">
                <a:extLst>
                  <a:ext uri="{FF2B5EF4-FFF2-40B4-BE49-F238E27FC236}">
                    <a16:creationId xmlns:a16="http://schemas.microsoft.com/office/drawing/2014/main" id="{66F3D160-64E3-4DC1-87C4-70D3D3E71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805" y="3453874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51" name="Oval 10">
                <a:extLst>
                  <a:ext uri="{FF2B5EF4-FFF2-40B4-BE49-F238E27FC236}">
                    <a16:creationId xmlns:a16="http://schemas.microsoft.com/office/drawing/2014/main" id="{6C415EE3-67F6-457B-9E26-618DB54C5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36343" y="2987149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52" name="Oval 11">
                <a:extLst>
                  <a:ext uri="{FF2B5EF4-FFF2-40B4-BE49-F238E27FC236}">
                    <a16:creationId xmlns:a16="http://schemas.microsoft.com/office/drawing/2014/main" id="{F1711289-804E-4BC4-B92A-552713F45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7468" y="3485624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53" name="Oval 12">
                <a:extLst>
                  <a:ext uri="{FF2B5EF4-FFF2-40B4-BE49-F238E27FC236}">
                    <a16:creationId xmlns:a16="http://schemas.microsoft.com/office/drawing/2014/main" id="{CADD5769-2CDD-48AA-965F-D8F9DBE47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8627" y="2222739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54" name="Oval 14">
                <a:extLst>
                  <a:ext uri="{FF2B5EF4-FFF2-40B4-BE49-F238E27FC236}">
                    <a16:creationId xmlns:a16="http://schemas.microsoft.com/office/drawing/2014/main" id="{EED4AE5E-0A7C-41E5-8BEE-6674C475E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7788" y="3333536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55" name="Oval 15">
                <a:extLst>
                  <a:ext uri="{FF2B5EF4-FFF2-40B4-BE49-F238E27FC236}">
                    <a16:creationId xmlns:a16="http://schemas.microsoft.com/office/drawing/2014/main" id="{3347FE90-291B-43EA-B2B6-40F7FE5F0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0693" y="2204512"/>
                <a:ext cx="74613" cy="746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56" name="Oval 6">
                <a:extLst>
                  <a:ext uri="{FF2B5EF4-FFF2-40B4-BE49-F238E27FC236}">
                    <a16:creationId xmlns:a16="http://schemas.microsoft.com/office/drawing/2014/main" id="{ACE6E823-E0F7-4545-8087-54F73C451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0781" y="2366594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57" name="Oval 7">
                <a:extLst>
                  <a:ext uri="{FF2B5EF4-FFF2-40B4-BE49-F238E27FC236}">
                    <a16:creationId xmlns:a16="http://schemas.microsoft.com/office/drawing/2014/main" id="{E481A261-16CE-4E56-A9C3-24FCB8933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3381" y="3370842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58" name="Oval 8">
                <a:extLst>
                  <a:ext uri="{FF2B5EF4-FFF2-40B4-BE49-F238E27FC236}">
                    <a16:creationId xmlns:a16="http://schemas.microsoft.com/office/drawing/2014/main" id="{164304B5-CAB5-4EC6-92D1-DEB4D935E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845" y="3283613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59" name="Oval 9">
                <a:extLst>
                  <a:ext uri="{FF2B5EF4-FFF2-40B4-BE49-F238E27FC236}">
                    <a16:creationId xmlns:a16="http://schemas.microsoft.com/office/drawing/2014/main" id="{8EAD20D9-38C0-4E8B-AE4F-CDA8CF393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357" y="3547138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F2AE402F-2CC0-40BF-96CA-5215D8726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3148" y="4411416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61" name="Oval 12">
                <a:extLst>
                  <a:ext uri="{FF2B5EF4-FFF2-40B4-BE49-F238E27FC236}">
                    <a16:creationId xmlns:a16="http://schemas.microsoft.com/office/drawing/2014/main" id="{3071FD58-E7AF-49C2-9FE5-51AAF8BA0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1555" y="3039347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62" name="Oval 13">
                <a:extLst>
                  <a:ext uri="{FF2B5EF4-FFF2-40B4-BE49-F238E27FC236}">
                    <a16:creationId xmlns:a16="http://schemas.microsoft.com/office/drawing/2014/main" id="{2D46552F-206F-481F-9E2A-9E7BEE3BB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4082" y="2634326"/>
                <a:ext cx="74612" cy="746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63" name="Oval 6">
                <a:extLst>
                  <a:ext uri="{FF2B5EF4-FFF2-40B4-BE49-F238E27FC236}">
                    <a16:creationId xmlns:a16="http://schemas.microsoft.com/office/drawing/2014/main" id="{F6922058-6054-43A0-BB60-BCDAFA4B7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3181" y="2518994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64" name="Oval 7">
                <a:extLst>
                  <a:ext uri="{FF2B5EF4-FFF2-40B4-BE49-F238E27FC236}">
                    <a16:creationId xmlns:a16="http://schemas.microsoft.com/office/drawing/2014/main" id="{26A168BB-CF38-4D14-85EC-0179BBF97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1168" y="2788522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65" name="Oval 8">
                <a:extLst>
                  <a:ext uri="{FF2B5EF4-FFF2-40B4-BE49-F238E27FC236}">
                    <a16:creationId xmlns:a16="http://schemas.microsoft.com/office/drawing/2014/main" id="{355F6D62-54F3-4167-8DB5-9B5261711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6245" y="3436013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66" name="Oval 12">
                <a:extLst>
                  <a:ext uri="{FF2B5EF4-FFF2-40B4-BE49-F238E27FC236}">
                    <a16:creationId xmlns:a16="http://schemas.microsoft.com/office/drawing/2014/main" id="{E686B5D7-9D09-4428-964A-453B0C7F1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3955" y="3191747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67" name="Oval 13">
                <a:extLst>
                  <a:ext uri="{FF2B5EF4-FFF2-40B4-BE49-F238E27FC236}">
                    <a16:creationId xmlns:a16="http://schemas.microsoft.com/office/drawing/2014/main" id="{A5941816-3DB0-4C35-B092-9F1B4573D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6482" y="2786726"/>
                <a:ext cx="74612" cy="746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68" name="Oval 7">
                <a:extLst>
                  <a:ext uri="{FF2B5EF4-FFF2-40B4-BE49-F238E27FC236}">
                    <a16:creationId xmlns:a16="http://schemas.microsoft.com/office/drawing/2014/main" id="{B63BF479-6351-46E1-B1BD-5B5D4D1DC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0912" y="3404954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69" name="Oval 8">
                <a:extLst>
                  <a:ext uri="{FF2B5EF4-FFF2-40B4-BE49-F238E27FC236}">
                    <a16:creationId xmlns:a16="http://schemas.microsoft.com/office/drawing/2014/main" id="{74534E19-EC19-4038-8700-138232D44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437" y="3615709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70" name="Oval 9">
                <a:extLst>
                  <a:ext uri="{FF2B5EF4-FFF2-40B4-BE49-F238E27FC236}">
                    <a16:creationId xmlns:a16="http://schemas.microsoft.com/office/drawing/2014/main" id="{5872FBF5-B7A7-42E7-B9D4-A4C0F741E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3949" y="2719154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71" name="Oval 9">
                <a:extLst>
                  <a:ext uri="{FF2B5EF4-FFF2-40B4-BE49-F238E27FC236}">
                    <a16:creationId xmlns:a16="http://schemas.microsoft.com/office/drawing/2014/main" id="{36370A27-8D08-4531-BD5C-14AAF72BA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3885" y="4532066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72" name="Oval 9">
                <a:extLst>
                  <a:ext uri="{FF2B5EF4-FFF2-40B4-BE49-F238E27FC236}">
                    <a16:creationId xmlns:a16="http://schemas.microsoft.com/office/drawing/2014/main" id="{BC026803-2D61-45D2-ABE0-C4EED9759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0733" y="3060354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73" name="Oval 9">
                <a:extLst>
                  <a:ext uri="{FF2B5EF4-FFF2-40B4-BE49-F238E27FC236}">
                    <a16:creationId xmlns:a16="http://schemas.microsoft.com/office/drawing/2014/main" id="{96EA48B5-8B3B-46C8-82AE-8CB901823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3133" y="3212754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74" name="Oval 9">
                <a:extLst>
                  <a:ext uri="{FF2B5EF4-FFF2-40B4-BE49-F238E27FC236}">
                    <a16:creationId xmlns:a16="http://schemas.microsoft.com/office/drawing/2014/main" id="{407EB1D4-00F4-4110-8DC3-1733F751E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5533" y="3365154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75" name="Oval 7">
                <a:extLst>
                  <a:ext uri="{FF2B5EF4-FFF2-40B4-BE49-F238E27FC236}">
                    <a16:creationId xmlns:a16="http://schemas.microsoft.com/office/drawing/2014/main" id="{248619B7-2618-4778-96ED-A19CAFBEB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3568" y="2940922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76" name="Oval 10">
                <a:extLst>
                  <a:ext uri="{FF2B5EF4-FFF2-40B4-BE49-F238E27FC236}">
                    <a16:creationId xmlns:a16="http://schemas.microsoft.com/office/drawing/2014/main" id="{F8DE86D7-1943-423B-BCBF-8B401CC7E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2567" y="2520845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77" name="Oval 10">
                <a:extLst>
                  <a:ext uri="{FF2B5EF4-FFF2-40B4-BE49-F238E27FC236}">
                    <a16:creationId xmlns:a16="http://schemas.microsoft.com/office/drawing/2014/main" id="{43549184-7701-4548-A3AD-F2905F466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4967" y="2673245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78" name="Oval 13">
                <a:extLst>
                  <a:ext uri="{FF2B5EF4-FFF2-40B4-BE49-F238E27FC236}">
                    <a16:creationId xmlns:a16="http://schemas.microsoft.com/office/drawing/2014/main" id="{86D82D87-2EE3-4180-BF70-35D23B21F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2578" y="3018742"/>
                <a:ext cx="74612" cy="746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79" name="Oval 11">
                <a:extLst>
                  <a:ext uri="{FF2B5EF4-FFF2-40B4-BE49-F238E27FC236}">
                    <a16:creationId xmlns:a16="http://schemas.microsoft.com/office/drawing/2014/main" id="{8007B131-40D5-4FF0-A323-1B2990DB4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1708" y="2982920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80" name="Oval 12">
                <a:extLst>
                  <a:ext uri="{FF2B5EF4-FFF2-40B4-BE49-F238E27FC236}">
                    <a16:creationId xmlns:a16="http://schemas.microsoft.com/office/drawing/2014/main" id="{FC21AAC8-A240-44FD-BC84-F479330B1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243" y="2443379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81" name="Oval 6">
                <a:extLst>
                  <a:ext uri="{FF2B5EF4-FFF2-40B4-BE49-F238E27FC236}">
                    <a16:creationId xmlns:a16="http://schemas.microsoft.com/office/drawing/2014/main" id="{EE566FD0-BECB-4F7A-842D-C6C16C8F4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0397" y="2587234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82" name="Oval 6">
                <a:extLst>
                  <a:ext uri="{FF2B5EF4-FFF2-40B4-BE49-F238E27FC236}">
                    <a16:creationId xmlns:a16="http://schemas.microsoft.com/office/drawing/2014/main" id="{4B719A60-98AB-479B-9AF2-DDEBF27BF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797" y="2739634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83" name="Oval 9">
                <a:extLst>
                  <a:ext uri="{FF2B5EF4-FFF2-40B4-BE49-F238E27FC236}">
                    <a16:creationId xmlns:a16="http://schemas.microsoft.com/office/drawing/2014/main" id="{858DB9C4-ABD2-48F3-B548-F2536E4A0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4973" y="2557650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84" name="Oval 9">
                <a:extLst>
                  <a:ext uri="{FF2B5EF4-FFF2-40B4-BE49-F238E27FC236}">
                    <a16:creationId xmlns:a16="http://schemas.microsoft.com/office/drawing/2014/main" id="{1FF75461-A0BD-4D8F-BFB9-E8470B042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6253" y="2409794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85" name="Oval 9">
                <a:extLst>
                  <a:ext uri="{FF2B5EF4-FFF2-40B4-BE49-F238E27FC236}">
                    <a16:creationId xmlns:a16="http://schemas.microsoft.com/office/drawing/2014/main" id="{757820A6-697D-4E06-95C6-7FBFA3F27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9773" y="2862450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86" name="Oval 7">
                <a:extLst>
                  <a:ext uri="{FF2B5EF4-FFF2-40B4-BE49-F238E27FC236}">
                    <a16:creationId xmlns:a16="http://schemas.microsoft.com/office/drawing/2014/main" id="{4BB83CC4-AFCA-4182-8B73-D748E270A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7808" y="2438218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87" name="Oval 10">
                <a:extLst>
                  <a:ext uri="{FF2B5EF4-FFF2-40B4-BE49-F238E27FC236}">
                    <a16:creationId xmlns:a16="http://schemas.microsoft.com/office/drawing/2014/main" id="{824F7A69-6100-4621-A49B-E2757C899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8503" y="3735517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88" name="Oval 9">
                <a:extLst>
                  <a:ext uri="{FF2B5EF4-FFF2-40B4-BE49-F238E27FC236}">
                    <a16:creationId xmlns:a16="http://schemas.microsoft.com/office/drawing/2014/main" id="{0CA6D82D-BA62-44BD-97CA-3F6B77DA1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237" y="3549410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89" name="Oval 10">
                <a:extLst>
                  <a:ext uri="{FF2B5EF4-FFF2-40B4-BE49-F238E27FC236}">
                    <a16:creationId xmlns:a16="http://schemas.microsoft.com/office/drawing/2014/main" id="{06AE13BB-CDD4-4D96-A9EB-102BE5DBA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903" y="3887917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90" name="Oval 11">
                <a:extLst>
                  <a:ext uri="{FF2B5EF4-FFF2-40B4-BE49-F238E27FC236}">
                    <a16:creationId xmlns:a16="http://schemas.microsoft.com/office/drawing/2014/main" id="{8B9C072E-8331-47EA-9B60-626F005D3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644" y="4197592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91" name="Oval 12">
                <a:extLst>
                  <a:ext uri="{FF2B5EF4-FFF2-40B4-BE49-F238E27FC236}">
                    <a16:creationId xmlns:a16="http://schemas.microsoft.com/office/drawing/2014/main" id="{B82EA477-EC21-4CEA-9DA5-65BBA6092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179" y="3658051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92" name="Oval 6">
                <a:extLst>
                  <a:ext uri="{FF2B5EF4-FFF2-40B4-BE49-F238E27FC236}">
                    <a16:creationId xmlns:a16="http://schemas.microsoft.com/office/drawing/2014/main" id="{1BC8D34B-A671-4CED-AB83-F6D188768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8733" y="3954306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93" name="Oval 9">
                <a:extLst>
                  <a:ext uri="{FF2B5EF4-FFF2-40B4-BE49-F238E27FC236}">
                    <a16:creationId xmlns:a16="http://schemas.microsoft.com/office/drawing/2014/main" id="{F88D497A-BD8E-4A20-8398-FFC9B065D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0909" y="3772322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94" name="Oval 9">
                <a:extLst>
                  <a:ext uri="{FF2B5EF4-FFF2-40B4-BE49-F238E27FC236}">
                    <a16:creationId xmlns:a16="http://schemas.microsoft.com/office/drawing/2014/main" id="{BEFCA63C-F513-413D-AED6-3EBEA2FBD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3309" y="3924722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95" name="Oval 7">
                <a:extLst>
                  <a:ext uri="{FF2B5EF4-FFF2-40B4-BE49-F238E27FC236}">
                    <a16:creationId xmlns:a16="http://schemas.microsoft.com/office/drawing/2014/main" id="{D8BB788B-612B-4CE0-86E2-834D5E105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744" y="3652890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96" name="Oval 12">
                <a:extLst>
                  <a:ext uri="{FF2B5EF4-FFF2-40B4-BE49-F238E27FC236}">
                    <a16:creationId xmlns:a16="http://schemas.microsoft.com/office/drawing/2014/main" id="{53017FFB-E0C3-4E06-B027-0B4B43159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2371" y="3055267"/>
                <a:ext cx="74612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97" name="Oval 11">
                <a:extLst>
                  <a:ext uri="{FF2B5EF4-FFF2-40B4-BE49-F238E27FC236}">
                    <a16:creationId xmlns:a16="http://schemas.microsoft.com/office/drawing/2014/main" id="{A02A0EEF-81E2-466E-89E1-063D2D72D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3612" y="4675272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98" name="Oval 11">
                <a:extLst>
                  <a:ext uri="{FF2B5EF4-FFF2-40B4-BE49-F238E27FC236}">
                    <a16:creationId xmlns:a16="http://schemas.microsoft.com/office/drawing/2014/main" id="{4F678E2A-BA11-437D-B127-48D7F727B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884" y="4390936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99" name="Oval 11">
                <a:extLst>
                  <a:ext uri="{FF2B5EF4-FFF2-40B4-BE49-F238E27FC236}">
                    <a16:creationId xmlns:a16="http://schemas.microsoft.com/office/drawing/2014/main" id="{C3F755DF-A791-4F76-A465-87A1673C8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884" y="3872312"/>
                <a:ext cx="74613" cy="7461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9">
                  <a:extLst>
                    <a:ext uri="{FF2B5EF4-FFF2-40B4-BE49-F238E27FC236}">
                      <a16:creationId xmlns:a16="http://schemas.microsoft.com/office/drawing/2014/main" id="{A14D4CCE-0F03-4C73-8967-4D003204CF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1056244" y="1916472"/>
                  <a:ext cx="1203406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Wingdings"/>
                        </a:rPr>
                        <m:t>𝑌</m:t>
                      </m:r>
                      <m:r>
                        <a:rPr lang="en-US" i="1">
                          <a:latin typeface="Cambria Math"/>
                          <a:sym typeface="Wingdings"/>
                        </a:rPr>
                        <m:t>=</m:t>
                      </m:r>
                    </m:oMath>
                  </a14:m>
                  <a:r>
                    <a:rPr lang="en-US" i="1" dirty="0">
                      <a:latin typeface="Century Gothic"/>
                    </a:rPr>
                    <a:t> price</a:t>
                  </a:r>
                </a:p>
              </p:txBody>
            </p:sp>
          </mc:Choice>
          <mc:Fallback xmlns="">
            <p:sp>
              <p:nvSpPr>
                <p:cNvPr id="16" name="Text Box 19">
                  <a:extLst>
                    <a:ext uri="{FF2B5EF4-FFF2-40B4-BE49-F238E27FC236}">
                      <a16:creationId xmlns:a16="http://schemas.microsoft.com/office/drawing/2014/main" id="{A14D4CCE-0F03-4C73-8967-4D003204C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1056244" y="1916472"/>
                  <a:ext cx="120340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197" t="-4569" r="-2459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8">
                  <a:extLst>
                    <a:ext uri="{FF2B5EF4-FFF2-40B4-BE49-F238E27FC236}">
                      <a16:creationId xmlns:a16="http://schemas.microsoft.com/office/drawing/2014/main" id="{AA9EC4DD-D0B1-4B78-BD2B-CC12716C3C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73430" y="5424768"/>
                  <a:ext cx="1482329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Wingdings"/>
                        </a:rPr>
                        <m:t>𝑋</m:t>
                      </m:r>
                      <m:r>
                        <a:rPr lang="en-US" i="1">
                          <a:latin typeface="Cambria Math"/>
                          <a:sym typeface="Wingdings"/>
                        </a:rPr>
                        <m:t>= </m:t>
                      </m:r>
                    </m:oMath>
                  </a14:m>
                  <a:r>
                    <a:rPr lang="en-US" i="1" dirty="0">
                      <a:latin typeface="Century Gothic"/>
                    </a:rPr>
                    <a:t>income</a:t>
                  </a:r>
                </a:p>
              </p:txBody>
            </p:sp>
          </mc:Choice>
          <mc:Fallback xmlns="">
            <p:sp>
              <p:nvSpPr>
                <p:cNvPr id="17" name="Text Box 18">
                  <a:extLst>
                    <a:ext uri="{FF2B5EF4-FFF2-40B4-BE49-F238E27FC236}">
                      <a16:creationId xmlns:a16="http://schemas.microsoft.com/office/drawing/2014/main" id="{AA9EC4DD-D0B1-4B78-BD2B-CC12716C3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73430" y="5424768"/>
                  <a:ext cx="148232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9836" r="-4115" b="-2459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2AC10EC-B6B7-4525-940A-AC7AC6B42F80}"/>
              </a:ext>
            </a:extLst>
          </p:cNvPr>
          <p:cNvSpPr txBox="1"/>
          <p:nvPr/>
        </p:nvSpPr>
        <p:spPr>
          <a:xfrm>
            <a:off x="5702585" y="4255034"/>
            <a:ext cx="505745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expect observations to be on the line.</a:t>
            </a:r>
          </a:p>
          <a:p>
            <a:r>
              <a:rPr lang="en-US" sz="2000" dirty="0"/>
              <a:t>But individuals may be above or below </a:t>
            </a:r>
          </a:p>
          <a:p>
            <a:r>
              <a:rPr lang="en-US" sz="2000" dirty="0"/>
              <a:t> the line</a:t>
            </a:r>
          </a:p>
          <a:p>
            <a:endParaRPr lang="en-US" sz="700" dirty="0"/>
          </a:p>
          <a:p>
            <a:r>
              <a:rPr lang="en-US" sz="2000" dirty="0"/>
              <a:t>Why? Because of </a:t>
            </a:r>
            <a:r>
              <a:rPr lang="en-US" sz="2000" dirty="0">
                <a:solidFill>
                  <a:srgbClr val="FF0000"/>
                </a:solidFill>
              </a:rPr>
              <a:t>unknown</a:t>
            </a:r>
            <a:r>
              <a:rPr lang="en-US" sz="2000" dirty="0"/>
              <a:t>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062A563-1414-4228-A456-92B9FA95FF12}"/>
                  </a:ext>
                </a:extLst>
              </p:cNvPr>
              <p:cNvSpPr txBox="1"/>
              <p:nvPr/>
            </p:nvSpPr>
            <p:spPr>
              <a:xfrm>
                <a:off x="4884480" y="2376268"/>
                <a:ext cx="304799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100" b="1" i="1">
                          <a:latin typeface="Cambria Math"/>
                          <a:sym typeface="Wingdings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100" b="1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sz="2100" b="1" i="1">
                              <a:latin typeface="Cambria Math"/>
                              <a:sym typeface="Wingdings"/>
                            </a:rPr>
                            <m:t>𝒀</m:t>
                          </m:r>
                        </m:e>
                        <m:e>
                          <m:r>
                            <a:rPr lang="en-US" sz="2100" b="1" i="1">
                              <a:latin typeface="Cambria Math"/>
                              <a:sym typeface="Wingdings"/>
                            </a:rPr>
                            <m:t>𝑿</m:t>
                          </m:r>
                        </m:e>
                      </m:d>
                      <m:r>
                        <a:rPr lang="en-US" sz="2100" b="1" i="1">
                          <a:latin typeface="Cambria Math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sz="2100" b="1" i="1">
                              <a:latin typeface="Cambria Math"/>
                              <a:sym typeface="Wingdings"/>
                            </a:rPr>
                            <m:t>𝟎</m:t>
                          </m:r>
                        </m:sub>
                      </m:sSub>
                      <m:r>
                        <a:rPr lang="en-US" sz="2100" b="1" i="1">
                          <a:latin typeface="Cambria Math"/>
                          <a:sym typeface="Wingdings"/>
                        </a:rPr>
                        <m:t>+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sz="2100" b="1" i="1">
                              <a:latin typeface="Cambria Math"/>
                              <a:sym typeface="Wingdings"/>
                            </a:rPr>
                            <m:t>𝟏</m:t>
                          </m:r>
                        </m:sub>
                      </m:sSub>
                      <m:r>
                        <a:rPr lang="en-US" sz="2100" b="1" i="1">
                          <a:latin typeface="Cambria Math"/>
                          <a:sym typeface="Wingdings"/>
                        </a:rPr>
                        <m:t>𝑿</m:t>
                      </m:r>
                    </m:oMath>
                  </m:oMathPara>
                </a14:m>
                <a:endParaRPr lang="en-US" sz="2100" b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062A563-1414-4228-A456-92B9FA95F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480" y="2376268"/>
                <a:ext cx="3047998" cy="415498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272EDF6-EC72-48D9-1F1E-23515056F65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450658F-42BD-48AA-8EDF-80516C36C499}"/>
              </a:ext>
            </a:extLst>
          </p:cNvPr>
          <p:cNvGrpSpPr/>
          <p:nvPr/>
        </p:nvGrpSpPr>
        <p:grpSpPr>
          <a:xfrm>
            <a:off x="3005329" y="1901952"/>
            <a:ext cx="6481763" cy="4295776"/>
            <a:chOff x="1473995" y="1498085"/>
            <a:chExt cx="6481763" cy="4295776"/>
          </a:xfrm>
        </p:grpSpPr>
        <p:grpSp>
          <p:nvGrpSpPr>
            <p:cNvPr id="106" name="Group 13">
              <a:extLst>
                <a:ext uri="{FF2B5EF4-FFF2-40B4-BE49-F238E27FC236}">
                  <a16:creationId xmlns:a16="http://schemas.microsoft.com/office/drawing/2014/main" id="{B51266E1-6A4F-453E-9289-78A3C8AE7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3995" y="1498085"/>
              <a:ext cx="6481763" cy="4295776"/>
              <a:chOff x="278" y="350"/>
              <a:chExt cx="5444" cy="3608"/>
            </a:xfrm>
          </p:grpSpPr>
          <p:grpSp>
            <p:nvGrpSpPr>
              <p:cNvPr id="182" name="Group 14">
                <a:extLst>
                  <a:ext uri="{FF2B5EF4-FFF2-40B4-BE49-F238E27FC236}">
                    <a16:creationId xmlns:a16="http://schemas.microsoft.com/office/drawing/2014/main" id="{21B90E43-EFB6-4E0C-9041-FA733E71DE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480"/>
                <a:ext cx="5088" cy="3408"/>
                <a:chOff x="288" y="480"/>
                <a:chExt cx="5088" cy="3408"/>
              </a:xfrm>
            </p:grpSpPr>
            <p:sp>
              <p:nvSpPr>
                <p:cNvPr id="185" name="Line 15">
                  <a:extLst>
                    <a:ext uri="{FF2B5EF4-FFF2-40B4-BE49-F238E27FC236}">
                      <a16:creationId xmlns:a16="http://schemas.microsoft.com/office/drawing/2014/main" id="{2E5F206E-6D90-4082-BDA0-BC8A2494B0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480"/>
                  <a:ext cx="0" cy="3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350" dirty="0">
                    <a:latin typeface="Century Gothic"/>
                  </a:endParaRPr>
                </a:p>
              </p:txBody>
            </p:sp>
            <p:sp>
              <p:nvSpPr>
                <p:cNvPr id="186" name="Line 16">
                  <a:extLst>
                    <a:ext uri="{FF2B5EF4-FFF2-40B4-BE49-F238E27FC236}">
                      <a16:creationId xmlns:a16="http://schemas.microsoft.com/office/drawing/2014/main" id="{C8E2190B-2DDA-4CCB-BCBA-1B273C89CA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3552"/>
                  <a:ext cx="50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 dirty="0">
                    <a:latin typeface="Century Gothic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 Box 18">
                    <a:extLst>
                      <a:ext uri="{FF2B5EF4-FFF2-40B4-BE49-F238E27FC236}">
                        <a16:creationId xmlns:a16="http://schemas.microsoft.com/office/drawing/2014/main" id="{D892EEF5-4169-4108-AA14-4A2189B2E58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77" y="3648"/>
                    <a:ext cx="1245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i="1">
                            <a:latin typeface="Cambria Math"/>
                            <a:sym typeface="Wingdings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  <a:sym typeface="Wingdings"/>
                          </a:rPr>
                          <m:t>= </m:t>
                        </m:r>
                      </m:oMath>
                    </a14:m>
                    <a:r>
                      <a:rPr lang="en-US" i="1" dirty="0">
                        <a:latin typeface="Century Gothic"/>
                      </a:rPr>
                      <a:t>income</a:t>
                    </a:r>
                  </a:p>
                </p:txBody>
              </p:sp>
            </mc:Choice>
            <mc:Fallback xmlns="">
              <p:sp>
                <p:nvSpPr>
                  <p:cNvPr id="183" name="Text Box 18">
                    <a:extLst>
                      <a:ext uri="{FF2B5EF4-FFF2-40B4-BE49-F238E27FC236}">
                        <a16:creationId xmlns:a16="http://schemas.microsoft.com/office/drawing/2014/main" id="{D892EEF5-4169-4108-AA14-4A2189B2E5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77" y="3648"/>
                    <a:ext cx="1245" cy="3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8197" r="-4115" b="-24590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 Box 19">
                    <a:extLst>
                      <a:ext uri="{FF2B5EF4-FFF2-40B4-BE49-F238E27FC236}">
                        <a16:creationId xmlns:a16="http://schemas.microsoft.com/office/drawing/2014/main" id="{8B14AB2D-E72F-46EC-8810-8130C73008D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rot="16200000">
                    <a:off x="-73" y="701"/>
                    <a:ext cx="1011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i="1">
                            <a:latin typeface="Cambria Math"/>
                            <a:sym typeface="Wingdings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  <a:sym typeface="Wingdings"/>
                          </a:rPr>
                          <m:t>=</m:t>
                        </m:r>
                      </m:oMath>
                    </a14:m>
                    <a:r>
                      <a:rPr lang="en-US" i="1" dirty="0">
                        <a:latin typeface="Century Gothic"/>
                      </a:rPr>
                      <a:t> price</a:t>
                    </a:r>
                  </a:p>
                </p:txBody>
              </p:sp>
            </mc:Choice>
            <mc:Fallback xmlns="">
              <p:sp>
                <p:nvSpPr>
                  <p:cNvPr id="184" name="Text Box 19">
                    <a:extLst>
                      <a:ext uri="{FF2B5EF4-FFF2-40B4-BE49-F238E27FC236}">
                        <a16:creationId xmlns:a16="http://schemas.microsoft.com/office/drawing/2014/main" id="{8B14AB2D-E72F-46EC-8810-8130C73008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rot="16200000">
                    <a:off x="-73" y="701"/>
                    <a:ext cx="1011" cy="3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000" t="-4545" r="-26667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7" name="Line 17">
              <a:extLst>
                <a:ext uri="{FF2B5EF4-FFF2-40B4-BE49-F238E27FC236}">
                  <a16:creationId xmlns:a16="http://schemas.microsoft.com/office/drawing/2014/main" id="{F36B5E9D-3F5D-4A15-8C17-0AE9430A42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3050" y="2281515"/>
              <a:ext cx="5657852" cy="245745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BABA43F-ED5D-4CC8-9CFD-C28749BEB0FF}"/>
                </a:ext>
              </a:extLst>
            </p:cNvPr>
            <p:cNvGrpSpPr/>
            <p:nvPr/>
          </p:nvGrpSpPr>
          <p:grpSpPr>
            <a:xfrm>
              <a:off x="2492914" y="2442823"/>
              <a:ext cx="4145235" cy="1976840"/>
              <a:chOff x="3323885" y="2114098"/>
              <a:chExt cx="5526980" cy="2635786"/>
            </a:xfrm>
            <a:solidFill>
              <a:srgbClr val="FF0000"/>
            </a:solidFill>
          </p:grpSpPr>
          <p:sp>
            <p:nvSpPr>
              <p:cNvPr id="109" name="Oval 6">
                <a:extLst>
                  <a:ext uri="{FF2B5EF4-FFF2-40B4-BE49-F238E27FC236}">
                    <a16:creationId xmlns:a16="http://schemas.microsoft.com/office/drawing/2014/main" id="{9877A2B3-611A-4B2F-B4D3-BD821F75C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8013" y="3824658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10" name="Oval 7">
                <a:extLst>
                  <a:ext uri="{FF2B5EF4-FFF2-40B4-BE49-F238E27FC236}">
                    <a16:creationId xmlns:a16="http://schemas.microsoft.com/office/drawing/2014/main" id="{102EE21F-5DCF-4B6F-8889-5D9D8A3FA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0624" y="3370842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11" name="Oval 8">
                <a:extLst>
                  <a:ext uri="{FF2B5EF4-FFF2-40B4-BE49-F238E27FC236}">
                    <a16:creationId xmlns:a16="http://schemas.microsoft.com/office/drawing/2014/main" id="{F49BFE74-DAE4-4E5B-A40D-3BA286FF3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5701" y="4018333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12" name="Oval 9">
                <a:extLst>
                  <a:ext uri="{FF2B5EF4-FFF2-40B4-BE49-F238E27FC236}">
                    <a16:creationId xmlns:a16="http://schemas.microsoft.com/office/drawing/2014/main" id="{E24710B4-072B-4FEE-BD70-81280C3A6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213" y="4281858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13" name="Oval 10">
                <a:extLst>
                  <a:ext uri="{FF2B5EF4-FFF2-40B4-BE49-F238E27FC236}">
                    <a16:creationId xmlns:a16="http://schemas.microsoft.com/office/drawing/2014/main" id="{88328B45-69BF-4078-8C1A-90B73233D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82951" y="2300205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14" name="Oval 11">
                <a:extLst>
                  <a:ext uri="{FF2B5EF4-FFF2-40B4-BE49-F238E27FC236}">
                    <a16:creationId xmlns:a16="http://schemas.microsoft.com/office/drawing/2014/main" id="{BDF36F3E-AF1D-44BA-8A63-8E7ADEDBD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5260" y="2996674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15" name="Oval 12">
                <a:extLst>
                  <a:ext uri="{FF2B5EF4-FFF2-40B4-BE49-F238E27FC236}">
                    <a16:creationId xmlns:a16="http://schemas.microsoft.com/office/drawing/2014/main" id="{F6E6529C-BFF1-4658-A6D3-3A31DC588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3411" y="3774067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16" name="Oval 13">
                <a:extLst>
                  <a:ext uri="{FF2B5EF4-FFF2-40B4-BE49-F238E27FC236}">
                    <a16:creationId xmlns:a16="http://schemas.microsoft.com/office/drawing/2014/main" id="{B3FA7AA1-CE64-4C2E-A114-45B6F9B5F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5938" y="3369046"/>
                <a:ext cx="74612" cy="74613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17" name="Oval 14">
                <a:extLst>
                  <a:ext uri="{FF2B5EF4-FFF2-40B4-BE49-F238E27FC236}">
                    <a16:creationId xmlns:a16="http://schemas.microsoft.com/office/drawing/2014/main" id="{0172ECA5-329D-4B4A-BBD3-9C3C36A46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1668" y="2762830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18" name="Oval 15">
                <a:extLst>
                  <a:ext uri="{FF2B5EF4-FFF2-40B4-BE49-F238E27FC236}">
                    <a16:creationId xmlns:a16="http://schemas.microsoft.com/office/drawing/2014/main" id="{5D5AABEC-1768-409A-A2D4-74CF7B82C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0101" y="3032496"/>
                <a:ext cx="74613" cy="74613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19" name="Oval 6">
                <a:extLst>
                  <a:ext uri="{FF2B5EF4-FFF2-40B4-BE49-F238E27FC236}">
                    <a16:creationId xmlns:a16="http://schemas.microsoft.com/office/drawing/2014/main" id="{D791A297-DB70-4690-9E28-312FED30C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0413" y="3977058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20" name="Oval 7">
                <a:extLst>
                  <a:ext uri="{FF2B5EF4-FFF2-40B4-BE49-F238E27FC236}">
                    <a16:creationId xmlns:a16="http://schemas.microsoft.com/office/drawing/2014/main" id="{16BA2CA5-EE20-497C-AE35-194012F4B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3024" y="3523242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21" name="Oval 8">
                <a:extLst>
                  <a:ext uri="{FF2B5EF4-FFF2-40B4-BE49-F238E27FC236}">
                    <a16:creationId xmlns:a16="http://schemas.microsoft.com/office/drawing/2014/main" id="{B2DA3A16-BD43-470B-B018-E4F2BE5D9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101" y="4170733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22" name="Oval 9">
                <a:extLst>
                  <a:ext uri="{FF2B5EF4-FFF2-40B4-BE49-F238E27FC236}">
                    <a16:creationId xmlns:a16="http://schemas.microsoft.com/office/drawing/2014/main" id="{850EA2B4-70A1-4F37-B44E-B064D91CC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0685" y="2114098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23" name="Oval 10">
                <a:extLst>
                  <a:ext uri="{FF2B5EF4-FFF2-40B4-BE49-F238E27FC236}">
                    <a16:creationId xmlns:a16="http://schemas.microsoft.com/office/drawing/2014/main" id="{B2EA2A70-C82A-431D-B820-2B614EEB8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0727" y="3175949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24" name="Oval 11">
                <a:extLst>
                  <a:ext uri="{FF2B5EF4-FFF2-40B4-BE49-F238E27FC236}">
                    <a16:creationId xmlns:a16="http://schemas.microsoft.com/office/drawing/2014/main" id="{136121F2-BD56-4FD9-BAEB-8D11B61AB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7724" y="2869192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25" name="Oval 12">
                <a:extLst>
                  <a:ext uri="{FF2B5EF4-FFF2-40B4-BE49-F238E27FC236}">
                    <a16:creationId xmlns:a16="http://schemas.microsoft.com/office/drawing/2014/main" id="{3312AFEA-888B-4F9D-AE89-3B44ED168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5811" y="3926467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26" name="Oval 13">
                <a:extLst>
                  <a:ext uri="{FF2B5EF4-FFF2-40B4-BE49-F238E27FC236}">
                    <a16:creationId xmlns:a16="http://schemas.microsoft.com/office/drawing/2014/main" id="{C51AD733-1AC3-4152-8C37-65D0E82A3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8338" y="3521446"/>
                <a:ext cx="74612" cy="74613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27" name="Oval 14">
                <a:extLst>
                  <a:ext uri="{FF2B5EF4-FFF2-40B4-BE49-F238E27FC236}">
                    <a16:creationId xmlns:a16="http://schemas.microsoft.com/office/drawing/2014/main" id="{5CB1EB25-80A6-44C0-A0B3-4C72AEF3B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5963" y="2241818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28" name="Oval 15">
                <a:extLst>
                  <a:ext uri="{FF2B5EF4-FFF2-40B4-BE49-F238E27FC236}">
                    <a16:creationId xmlns:a16="http://schemas.microsoft.com/office/drawing/2014/main" id="{97AA044D-0B43-4AD7-AF17-B3217D1B1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2501" y="3184896"/>
                <a:ext cx="74613" cy="74613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29" name="Oval 6">
                <a:extLst>
                  <a:ext uri="{FF2B5EF4-FFF2-40B4-BE49-F238E27FC236}">
                    <a16:creationId xmlns:a16="http://schemas.microsoft.com/office/drawing/2014/main" id="{D2B85E02-3B47-4046-948F-9510CE385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8605" y="2996674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30" name="Oval 7">
                <a:extLst>
                  <a:ext uri="{FF2B5EF4-FFF2-40B4-BE49-F238E27FC236}">
                    <a16:creationId xmlns:a16="http://schemas.microsoft.com/office/drawing/2014/main" id="{B5A4B621-FF0C-42E3-A89B-6BDC7D64D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768" y="4139674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31" name="Oval 8">
                <a:extLst>
                  <a:ext uri="{FF2B5EF4-FFF2-40B4-BE49-F238E27FC236}">
                    <a16:creationId xmlns:a16="http://schemas.microsoft.com/office/drawing/2014/main" id="{21620B18-7280-48C8-BE5C-7A21935E8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293" y="4350429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32" name="Oval 9">
                <a:extLst>
                  <a:ext uri="{FF2B5EF4-FFF2-40B4-BE49-F238E27FC236}">
                    <a16:creationId xmlns:a16="http://schemas.microsoft.com/office/drawing/2014/main" id="{6B9D751B-6E6C-4784-BA3A-815CA17F8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805" y="3453874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33" name="Oval 10">
                <a:extLst>
                  <a:ext uri="{FF2B5EF4-FFF2-40B4-BE49-F238E27FC236}">
                    <a16:creationId xmlns:a16="http://schemas.microsoft.com/office/drawing/2014/main" id="{19422929-D486-4416-90DD-090516B94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36343" y="2987149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34" name="Oval 11">
                <a:extLst>
                  <a:ext uri="{FF2B5EF4-FFF2-40B4-BE49-F238E27FC236}">
                    <a16:creationId xmlns:a16="http://schemas.microsoft.com/office/drawing/2014/main" id="{99CB43B5-8FFC-4C93-99E6-7390F1AD3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7468" y="3485624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35" name="Oval 12">
                <a:extLst>
                  <a:ext uri="{FF2B5EF4-FFF2-40B4-BE49-F238E27FC236}">
                    <a16:creationId xmlns:a16="http://schemas.microsoft.com/office/drawing/2014/main" id="{4BE0B991-5BEF-40FC-BA26-F65CCD206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8627" y="2222739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36" name="Oval 14">
                <a:extLst>
                  <a:ext uri="{FF2B5EF4-FFF2-40B4-BE49-F238E27FC236}">
                    <a16:creationId xmlns:a16="http://schemas.microsoft.com/office/drawing/2014/main" id="{646FCCCE-59A7-43CE-8F2E-3A65FFE01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7788" y="3333536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37" name="Oval 15">
                <a:extLst>
                  <a:ext uri="{FF2B5EF4-FFF2-40B4-BE49-F238E27FC236}">
                    <a16:creationId xmlns:a16="http://schemas.microsoft.com/office/drawing/2014/main" id="{756BF674-2215-4D34-A9F5-36B1BA53A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0693" y="2204512"/>
                <a:ext cx="74613" cy="74613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38" name="Oval 6">
                <a:extLst>
                  <a:ext uri="{FF2B5EF4-FFF2-40B4-BE49-F238E27FC236}">
                    <a16:creationId xmlns:a16="http://schemas.microsoft.com/office/drawing/2014/main" id="{753F7201-348D-4D4B-AB16-2FB00BD9B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0781" y="2366594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39" name="Oval 7">
                <a:extLst>
                  <a:ext uri="{FF2B5EF4-FFF2-40B4-BE49-F238E27FC236}">
                    <a16:creationId xmlns:a16="http://schemas.microsoft.com/office/drawing/2014/main" id="{880DF41B-204A-4E0C-89F7-1EBE5DC39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3381" y="3370842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40" name="Oval 8">
                <a:extLst>
                  <a:ext uri="{FF2B5EF4-FFF2-40B4-BE49-F238E27FC236}">
                    <a16:creationId xmlns:a16="http://schemas.microsoft.com/office/drawing/2014/main" id="{7AEEFD97-0011-4D02-A1FE-7F325A81C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845" y="3283613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41" name="Oval 9">
                <a:extLst>
                  <a:ext uri="{FF2B5EF4-FFF2-40B4-BE49-F238E27FC236}">
                    <a16:creationId xmlns:a16="http://schemas.microsoft.com/office/drawing/2014/main" id="{C86AB297-0326-464C-B37E-9B2B9164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357" y="3547138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42" name="Oval 11">
                <a:extLst>
                  <a:ext uri="{FF2B5EF4-FFF2-40B4-BE49-F238E27FC236}">
                    <a16:creationId xmlns:a16="http://schemas.microsoft.com/office/drawing/2014/main" id="{52E1F411-A931-4DFE-8F24-B2FE9E5DE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3148" y="4411416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43" name="Oval 12">
                <a:extLst>
                  <a:ext uri="{FF2B5EF4-FFF2-40B4-BE49-F238E27FC236}">
                    <a16:creationId xmlns:a16="http://schemas.microsoft.com/office/drawing/2014/main" id="{61A3F307-3199-4B13-B07F-5EBFFC591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1555" y="3039347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44" name="Oval 13">
                <a:extLst>
                  <a:ext uri="{FF2B5EF4-FFF2-40B4-BE49-F238E27FC236}">
                    <a16:creationId xmlns:a16="http://schemas.microsoft.com/office/drawing/2014/main" id="{C5CBC26B-3F1F-4013-9BF8-F27CF8884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4082" y="2634326"/>
                <a:ext cx="74612" cy="74613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45" name="Oval 6">
                <a:extLst>
                  <a:ext uri="{FF2B5EF4-FFF2-40B4-BE49-F238E27FC236}">
                    <a16:creationId xmlns:a16="http://schemas.microsoft.com/office/drawing/2014/main" id="{20D90BA5-07BE-466A-BC70-36166EA8B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3181" y="2518994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46" name="Oval 7">
                <a:extLst>
                  <a:ext uri="{FF2B5EF4-FFF2-40B4-BE49-F238E27FC236}">
                    <a16:creationId xmlns:a16="http://schemas.microsoft.com/office/drawing/2014/main" id="{0E3030BE-E0B9-41E0-9F4A-79F20E350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1168" y="2788522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47" name="Oval 8">
                <a:extLst>
                  <a:ext uri="{FF2B5EF4-FFF2-40B4-BE49-F238E27FC236}">
                    <a16:creationId xmlns:a16="http://schemas.microsoft.com/office/drawing/2014/main" id="{904E4415-0D2C-4F20-B449-270383C9A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6245" y="3436013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48" name="Oval 12">
                <a:extLst>
                  <a:ext uri="{FF2B5EF4-FFF2-40B4-BE49-F238E27FC236}">
                    <a16:creationId xmlns:a16="http://schemas.microsoft.com/office/drawing/2014/main" id="{E16343B4-50C6-453C-80B0-BCBF0275F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3955" y="3191747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49" name="Oval 13">
                <a:extLst>
                  <a:ext uri="{FF2B5EF4-FFF2-40B4-BE49-F238E27FC236}">
                    <a16:creationId xmlns:a16="http://schemas.microsoft.com/office/drawing/2014/main" id="{1EC89D8F-74E3-4721-9B43-8EBE1B3A2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6482" y="2786726"/>
                <a:ext cx="74612" cy="74613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50" name="Oval 7">
                <a:extLst>
                  <a:ext uri="{FF2B5EF4-FFF2-40B4-BE49-F238E27FC236}">
                    <a16:creationId xmlns:a16="http://schemas.microsoft.com/office/drawing/2014/main" id="{7DCB7CCE-D49F-44D4-B72A-055CA22B8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0912" y="3404954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51" name="Oval 8">
                <a:extLst>
                  <a:ext uri="{FF2B5EF4-FFF2-40B4-BE49-F238E27FC236}">
                    <a16:creationId xmlns:a16="http://schemas.microsoft.com/office/drawing/2014/main" id="{63A9FE4F-4371-4C02-AA78-AED6BFC08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437" y="3615709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52" name="Oval 9">
                <a:extLst>
                  <a:ext uri="{FF2B5EF4-FFF2-40B4-BE49-F238E27FC236}">
                    <a16:creationId xmlns:a16="http://schemas.microsoft.com/office/drawing/2014/main" id="{1382F0B6-3DD4-486E-83B8-3092345FB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3949" y="2719154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53" name="Oval 9">
                <a:extLst>
                  <a:ext uri="{FF2B5EF4-FFF2-40B4-BE49-F238E27FC236}">
                    <a16:creationId xmlns:a16="http://schemas.microsoft.com/office/drawing/2014/main" id="{2981C5E2-0686-4FED-B99C-392BCCEF2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3885" y="4532066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54" name="Oval 9">
                <a:extLst>
                  <a:ext uri="{FF2B5EF4-FFF2-40B4-BE49-F238E27FC236}">
                    <a16:creationId xmlns:a16="http://schemas.microsoft.com/office/drawing/2014/main" id="{26F1F63C-B88C-4FAF-AC95-4774A2544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0733" y="3060354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55" name="Oval 9">
                <a:extLst>
                  <a:ext uri="{FF2B5EF4-FFF2-40B4-BE49-F238E27FC236}">
                    <a16:creationId xmlns:a16="http://schemas.microsoft.com/office/drawing/2014/main" id="{0A64DBC0-B73C-4DAB-BBC9-AF06978E9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3133" y="3212754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56" name="Oval 9">
                <a:extLst>
                  <a:ext uri="{FF2B5EF4-FFF2-40B4-BE49-F238E27FC236}">
                    <a16:creationId xmlns:a16="http://schemas.microsoft.com/office/drawing/2014/main" id="{39FDAF0D-A08A-41EC-A900-3BCAE431C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5533" y="3365154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57" name="Oval 7">
                <a:extLst>
                  <a:ext uri="{FF2B5EF4-FFF2-40B4-BE49-F238E27FC236}">
                    <a16:creationId xmlns:a16="http://schemas.microsoft.com/office/drawing/2014/main" id="{E3306FBD-A7EA-4A40-8328-5235402E1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3568" y="2940922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3868287D-8021-4B05-8C7A-C48B09D6B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2567" y="2520845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59" name="Oval 10">
                <a:extLst>
                  <a:ext uri="{FF2B5EF4-FFF2-40B4-BE49-F238E27FC236}">
                    <a16:creationId xmlns:a16="http://schemas.microsoft.com/office/drawing/2014/main" id="{4355685B-7026-4534-BA46-F3733EA34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4967" y="2673245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60" name="Oval 13">
                <a:extLst>
                  <a:ext uri="{FF2B5EF4-FFF2-40B4-BE49-F238E27FC236}">
                    <a16:creationId xmlns:a16="http://schemas.microsoft.com/office/drawing/2014/main" id="{5A102747-3683-499B-A34A-E12A0B785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2578" y="3018742"/>
                <a:ext cx="74612" cy="74613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61" name="Oval 11">
                <a:extLst>
                  <a:ext uri="{FF2B5EF4-FFF2-40B4-BE49-F238E27FC236}">
                    <a16:creationId xmlns:a16="http://schemas.microsoft.com/office/drawing/2014/main" id="{B6EEFA5E-9C7B-4F3C-BE58-87CAB40F1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1708" y="2982920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62" name="Oval 12">
                <a:extLst>
                  <a:ext uri="{FF2B5EF4-FFF2-40B4-BE49-F238E27FC236}">
                    <a16:creationId xmlns:a16="http://schemas.microsoft.com/office/drawing/2014/main" id="{0BA34DE6-4C0A-4F1A-8712-F81C28A5D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8243" y="2443379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63" name="Oval 6">
                <a:extLst>
                  <a:ext uri="{FF2B5EF4-FFF2-40B4-BE49-F238E27FC236}">
                    <a16:creationId xmlns:a16="http://schemas.microsoft.com/office/drawing/2014/main" id="{681F2431-70ED-433F-B180-7A524D23B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0397" y="2587234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64" name="Oval 6">
                <a:extLst>
                  <a:ext uri="{FF2B5EF4-FFF2-40B4-BE49-F238E27FC236}">
                    <a16:creationId xmlns:a16="http://schemas.microsoft.com/office/drawing/2014/main" id="{C1D1BCE3-0DE6-471E-97F9-8C30F57E5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797" y="2739634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65" name="Oval 9">
                <a:extLst>
                  <a:ext uri="{FF2B5EF4-FFF2-40B4-BE49-F238E27FC236}">
                    <a16:creationId xmlns:a16="http://schemas.microsoft.com/office/drawing/2014/main" id="{FFF58755-C1B0-4DC4-8A87-F7E58CA25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4973" y="2557650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66" name="Oval 9">
                <a:extLst>
                  <a:ext uri="{FF2B5EF4-FFF2-40B4-BE49-F238E27FC236}">
                    <a16:creationId xmlns:a16="http://schemas.microsoft.com/office/drawing/2014/main" id="{FDB9955A-96F7-4CAB-A249-EBE6766E8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6253" y="2409794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67" name="Oval 9">
                <a:extLst>
                  <a:ext uri="{FF2B5EF4-FFF2-40B4-BE49-F238E27FC236}">
                    <a16:creationId xmlns:a16="http://schemas.microsoft.com/office/drawing/2014/main" id="{C89A490D-7173-495D-A984-F75D53FB2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9773" y="2862450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68" name="Oval 7">
                <a:extLst>
                  <a:ext uri="{FF2B5EF4-FFF2-40B4-BE49-F238E27FC236}">
                    <a16:creationId xmlns:a16="http://schemas.microsoft.com/office/drawing/2014/main" id="{2E26C220-D49D-42EF-A96C-70B51FB37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7808" y="2438218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69" name="Oval 10">
                <a:extLst>
                  <a:ext uri="{FF2B5EF4-FFF2-40B4-BE49-F238E27FC236}">
                    <a16:creationId xmlns:a16="http://schemas.microsoft.com/office/drawing/2014/main" id="{BB536B5B-54C0-4BF6-AB68-05305CBA1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8503" y="3735517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70" name="Oval 9">
                <a:extLst>
                  <a:ext uri="{FF2B5EF4-FFF2-40B4-BE49-F238E27FC236}">
                    <a16:creationId xmlns:a16="http://schemas.microsoft.com/office/drawing/2014/main" id="{BA61326C-38F4-4080-BB88-D0615C2D6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237" y="3549410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71" name="Oval 10">
                <a:extLst>
                  <a:ext uri="{FF2B5EF4-FFF2-40B4-BE49-F238E27FC236}">
                    <a16:creationId xmlns:a16="http://schemas.microsoft.com/office/drawing/2014/main" id="{291ADA4A-A2A9-46D0-97A3-8D287D861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903" y="3887917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72" name="Oval 11">
                <a:extLst>
                  <a:ext uri="{FF2B5EF4-FFF2-40B4-BE49-F238E27FC236}">
                    <a16:creationId xmlns:a16="http://schemas.microsoft.com/office/drawing/2014/main" id="{C0D73151-9D2B-4602-B4BC-D1EBFDE0B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644" y="4197592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73" name="Oval 12">
                <a:extLst>
                  <a:ext uri="{FF2B5EF4-FFF2-40B4-BE49-F238E27FC236}">
                    <a16:creationId xmlns:a16="http://schemas.microsoft.com/office/drawing/2014/main" id="{E96B3E63-05A5-4EE5-A909-D646EBBD8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179" y="3658051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74" name="Oval 6">
                <a:extLst>
                  <a:ext uri="{FF2B5EF4-FFF2-40B4-BE49-F238E27FC236}">
                    <a16:creationId xmlns:a16="http://schemas.microsoft.com/office/drawing/2014/main" id="{905C4F68-E940-4EFE-91A0-EEAF969F7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8733" y="3954306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75" name="Oval 9">
                <a:extLst>
                  <a:ext uri="{FF2B5EF4-FFF2-40B4-BE49-F238E27FC236}">
                    <a16:creationId xmlns:a16="http://schemas.microsoft.com/office/drawing/2014/main" id="{C353DAC0-19BC-4318-A9C3-551B0CD4D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0909" y="3772322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76" name="Oval 9">
                <a:extLst>
                  <a:ext uri="{FF2B5EF4-FFF2-40B4-BE49-F238E27FC236}">
                    <a16:creationId xmlns:a16="http://schemas.microsoft.com/office/drawing/2014/main" id="{49D173A9-B17D-48D8-8571-3D5435D79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3309" y="3924722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77" name="Oval 7">
                <a:extLst>
                  <a:ext uri="{FF2B5EF4-FFF2-40B4-BE49-F238E27FC236}">
                    <a16:creationId xmlns:a16="http://schemas.microsoft.com/office/drawing/2014/main" id="{08EB4D02-15B8-4026-B9BB-DB3BB7C62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744" y="3652890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78" name="Oval 12">
                <a:extLst>
                  <a:ext uri="{FF2B5EF4-FFF2-40B4-BE49-F238E27FC236}">
                    <a16:creationId xmlns:a16="http://schemas.microsoft.com/office/drawing/2014/main" id="{80DF68C4-2135-45A9-9A71-E759A7EFD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2371" y="3055267"/>
                <a:ext cx="74612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79" name="Oval 11">
                <a:extLst>
                  <a:ext uri="{FF2B5EF4-FFF2-40B4-BE49-F238E27FC236}">
                    <a16:creationId xmlns:a16="http://schemas.microsoft.com/office/drawing/2014/main" id="{E697A471-CDCA-4321-B52E-83007A2F3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3612" y="4675272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80" name="Oval 11">
                <a:extLst>
                  <a:ext uri="{FF2B5EF4-FFF2-40B4-BE49-F238E27FC236}">
                    <a16:creationId xmlns:a16="http://schemas.microsoft.com/office/drawing/2014/main" id="{01424891-F489-44E3-AB09-738E84E24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884" y="4390936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  <p:sp>
            <p:nvSpPr>
              <p:cNvPr id="181" name="Oval 11">
                <a:extLst>
                  <a:ext uri="{FF2B5EF4-FFF2-40B4-BE49-F238E27FC236}">
                    <a16:creationId xmlns:a16="http://schemas.microsoft.com/office/drawing/2014/main" id="{E4917A1D-57ED-49A0-876F-113FFF008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884" y="3872312"/>
                <a:ext cx="74613" cy="74612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Century Gothic"/>
                </a:endParaRPr>
              </a:p>
            </p:txBody>
          </p:sp>
        </p:grpSp>
      </p:grpSp>
      <p:sp>
        <p:nvSpPr>
          <p:cNvPr id="188" name="Right Brace 187">
            <a:extLst>
              <a:ext uri="{FF2B5EF4-FFF2-40B4-BE49-F238E27FC236}">
                <a16:creationId xmlns:a16="http://schemas.microsoft.com/office/drawing/2014/main" id="{386BDAD0-E478-46A6-9884-FB9763B187AC}"/>
              </a:ext>
            </a:extLst>
          </p:cNvPr>
          <p:cNvSpPr/>
          <p:nvPr/>
        </p:nvSpPr>
        <p:spPr>
          <a:xfrm rot="5400000">
            <a:off x="7918471" y="1133518"/>
            <a:ext cx="210371" cy="1935888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9A797A2-D621-4E2B-9B69-D04C40B02B1A}"/>
              </a:ext>
            </a:extLst>
          </p:cNvPr>
          <p:cNvSpPr txBox="1"/>
          <p:nvPr/>
        </p:nvSpPr>
        <p:spPr>
          <a:xfrm>
            <a:off x="7160322" y="2248980"/>
            <a:ext cx="17266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rgbClr val="FF0000"/>
                </a:solidFill>
              </a:rPr>
              <a:t>data</a:t>
            </a:r>
            <a:r>
              <a:rPr lang="en-US" sz="2100" b="1" dirty="0"/>
              <a:t> </a:t>
            </a:r>
          </a:p>
        </p:txBody>
      </p:sp>
      <p:sp>
        <p:nvSpPr>
          <p:cNvPr id="190" name="Right Brace 189">
            <a:extLst>
              <a:ext uri="{FF2B5EF4-FFF2-40B4-BE49-F238E27FC236}">
                <a16:creationId xmlns:a16="http://schemas.microsoft.com/office/drawing/2014/main" id="{949544F0-2AA4-4D73-932C-288236AF02A0}"/>
              </a:ext>
            </a:extLst>
          </p:cNvPr>
          <p:cNvSpPr/>
          <p:nvPr/>
        </p:nvSpPr>
        <p:spPr>
          <a:xfrm rot="5400000">
            <a:off x="4919449" y="957736"/>
            <a:ext cx="279577" cy="2322306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78FF9FB-9325-4A2B-9912-B2C4EABC0C12}"/>
              </a:ext>
            </a:extLst>
          </p:cNvPr>
          <p:cNvSpPr txBox="1"/>
          <p:nvPr/>
        </p:nvSpPr>
        <p:spPr>
          <a:xfrm>
            <a:off x="4195903" y="2241232"/>
            <a:ext cx="17266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rgbClr val="00B050"/>
                </a:solidFill>
              </a:rPr>
              <a:t>tendency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0337CB-A3D0-44AA-BB86-DE4C6E63F88A}"/>
              </a:ext>
            </a:extLst>
          </p:cNvPr>
          <p:cNvSpPr/>
          <p:nvPr/>
        </p:nvSpPr>
        <p:spPr>
          <a:xfrm>
            <a:off x="8784172" y="1564391"/>
            <a:ext cx="352449" cy="458109"/>
          </a:xfrm>
          <a:prstGeom prst="rect">
            <a:avLst/>
          </a:prstGeom>
          <a:solidFill>
            <a:srgbClr val="FFFF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A273325-F753-4EDF-A1F6-AB8075F269C4}"/>
                  </a:ext>
                </a:extLst>
              </p:cNvPr>
              <p:cNvSpPr txBox="1"/>
              <p:nvPr/>
            </p:nvSpPr>
            <p:spPr>
              <a:xfrm>
                <a:off x="3435314" y="1585295"/>
                <a:ext cx="563982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sym typeface="Wingdings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𝑌</m:t>
                        </m:r>
                      </m:e>
                      <m:e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𝑋</m:t>
                        </m:r>
                      </m:e>
                    </m:d>
                    <m:r>
                      <a:rPr lang="en-US" sz="2100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100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100" i="1">
                        <a:latin typeface="Cambria Math"/>
                        <a:sym typeface="Wingdings"/>
                      </a:rPr>
                      <m:t>𝑋</m:t>
                    </m:r>
                  </m:oMath>
                </a14:m>
                <a:r>
                  <a:rPr lang="en-US" sz="2100" dirty="0"/>
                  <a:t>          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sym typeface="Wingdings"/>
                      </a:rPr>
                      <m:t>𝑌</m:t>
                    </m:r>
                    <m:r>
                      <a:rPr lang="en-US" sz="2100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100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100" i="1">
                        <a:latin typeface="Cambria Math"/>
                        <a:sym typeface="Wingdings"/>
                      </a:rPr>
                      <m:t>𝑋</m:t>
                    </m:r>
                    <m:r>
                      <a:rPr lang="en-US" sz="2100" i="1">
                        <a:latin typeface="Cambria Math"/>
                        <a:sym typeface="Wingdings"/>
                      </a:rPr>
                      <m:t>+</m:t>
                    </m:r>
                    <m:r>
                      <a:rPr lang="en-US" sz="2100" b="1" i="1">
                        <a:solidFill>
                          <a:srgbClr val="0070C0"/>
                        </a:solidFill>
                        <a:latin typeface="Cambria Math"/>
                        <a:sym typeface="Wingdings"/>
                      </a:rPr>
                      <m:t>𝜺</m:t>
                    </m:r>
                  </m:oMath>
                </a14:m>
                <a:r>
                  <a:rPr lang="en-US" sz="2100" dirty="0">
                    <a:solidFill>
                      <a:srgbClr val="0070C0"/>
                    </a:solidFill>
                  </a:rPr>
                  <a:t>  </a:t>
                </a:r>
                <a:endParaRPr lang="en-US" sz="21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A273325-F753-4EDF-A1F6-AB8075F2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314" y="1585295"/>
                <a:ext cx="5639821" cy="415498"/>
              </a:xfrm>
              <a:prstGeom prst="rect">
                <a:avLst/>
              </a:prstGeom>
              <a:blipFill>
                <a:blip r:embed="rId5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35AE954-0B90-4E07-814A-4EB50F72B52E}"/>
              </a:ext>
            </a:extLst>
          </p:cNvPr>
          <p:cNvSpPr/>
          <p:nvPr/>
        </p:nvSpPr>
        <p:spPr>
          <a:xfrm>
            <a:off x="8250242" y="5177685"/>
            <a:ext cx="706374" cy="436299"/>
          </a:xfrm>
          <a:prstGeom prst="rect">
            <a:avLst/>
          </a:prstGeom>
          <a:solidFill>
            <a:srgbClr val="FFFF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10">
            <a:extLst>
              <a:ext uri="{FF2B5EF4-FFF2-40B4-BE49-F238E27FC236}">
                <a16:creationId xmlns:a16="http://schemas.microsoft.com/office/drawing/2014/main" id="{B07A41C3-9782-425A-9D16-D870F8CDB59C}"/>
              </a:ext>
            </a:extLst>
          </p:cNvPr>
          <p:cNvSpPr/>
          <p:nvPr/>
        </p:nvSpPr>
        <p:spPr>
          <a:xfrm rot="644356">
            <a:off x="8932706" y="2128043"/>
            <a:ext cx="1150134" cy="3141237"/>
          </a:xfrm>
          <a:custGeom>
            <a:avLst/>
            <a:gdLst>
              <a:gd name="connsiteX0" fmla="*/ 0 w 1555069"/>
              <a:gd name="connsiteY0" fmla="*/ 0 h 3890803"/>
              <a:gd name="connsiteX1" fmla="*/ 1546502 w 1555069"/>
              <a:gd name="connsiteY1" fmla="*/ 1963812 h 3890803"/>
              <a:gd name="connsiteX2" fmla="*/ 662787 w 1555069"/>
              <a:gd name="connsiteY2" fmla="*/ 3890803 h 3890803"/>
              <a:gd name="connsiteX3" fmla="*/ 662787 w 1555069"/>
              <a:gd name="connsiteY3" fmla="*/ 3890803 h 389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5069" h="3890803">
                <a:moveTo>
                  <a:pt x="0" y="0"/>
                </a:moveTo>
                <a:cubicBezTo>
                  <a:pt x="718019" y="657672"/>
                  <a:pt x="1436038" y="1315345"/>
                  <a:pt x="1546502" y="1963812"/>
                </a:cubicBezTo>
                <a:cubicBezTo>
                  <a:pt x="1656966" y="2612279"/>
                  <a:pt x="662787" y="3890803"/>
                  <a:pt x="662787" y="3890803"/>
                </a:cubicBezTo>
                <a:lnTo>
                  <a:pt x="662787" y="3890803"/>
                </a:lnTo>
              </a:path>
            </a:pathLst>
          </a:custGeom>
          <a:noFill/>
          <a:ln w="158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89A438-26D5-4617-88A4-DFEF0A54B219}"/>
              </a:ext>
            </a:extLst>
          </p:cNvPr>
          <p:cNvSpPr txBox="1"/>
          <p:nvPr/>
        </p:nvSpPr>
        <p:spPr>
          <a:xfrm>
            <a:off x="5715622" y="4334913"/>
            <a:ext cx="4845654" cy="128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The unknown factors imply a difference between the tendency and the data.  </a:t>
            </a:r>
          </a:p>
          <a:p>
            <a:endParaRPr lang="en-US" sz="700" dirty="0"/>
          </a:p>
          <a:p>
            <a:endParaRPr lang="en-US" sz="700" dirty="0"/>
          </a:p>
          <a:p>
            <a:r>
              <a:rPr lang="en-US" sz="2100" dirty="0"/>
              <a:t>This diff. is called the </a:t>
            </a:r>
            <a:r>
              <a:rPr lang="en-US" sz="2100" b="1" dirty="0">
                <a:solidFill>
                  <a:srgbClr val="0070C0"/>
                </a:solidFill>
              </a:rPr>
              <a:t>error</a:t>
            </a:r>
            <a:r>
              <a:rPr lang="en-US" sz="2100" dirty="0">
                <a:solidFill>
                  <a:srgbClr val="0070C0"/>
                </a:solidFill>
              </a:rPr>
              <a:t> </a:t>
            </a:r>
            <a:r>
              <a:rPr lang="en-US" sz="2100" dirty="0"/>
              <a:t>term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46E8AA-1D6F-DC5F-D114-3108FDEDC70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Regression: The Error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42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14">
            <a:extLst>
              <a:ext uri="{FF2B5EF4-FFF2-40B4-BE49-F238E27FC236}">
                <a16:creationId xmlns:a16="http://schemas.microsoft.com/office/drawing/2014/main" id="{7515DA13-6C19-4A19-892E-29E3B52821B1}"/>
              </a:ext>
            </a:extLst>
          </p:cNvPr>
          <p:cNvGrpSpPr>
            <a:grpSpLocks/>
          </p:cNvGrpSpPr>
          <p:nvPr/>
        </p:nvGrpSpPr>
        <p:grpSpPr bwMode="auto">
          <a:xfrm>
            <a:off x="3474432" y="2055382"/>
            <a:ext cx="6057902" cy="4057650"/>
            <a:chOff x="288" y="480"/>
            <a:chExt cx="5088" cy="3408"/>
          </a:xfrm>
        </p:grpSpPr>
        <p:sp>
          <p:nvSpPr>
            <p:cNvPr id="265" name="Line 15">
              <a:extLst>
                <a:ext uri="{FF2B5EF4-FFF2-40B4-BE49-F238E27FC236}">
                  <a16:creationId xmlns:a16="http://schemas.microsoft.com/office/drawing/2014/main" id="{7A5F6AF6-EDE6-4D77-9E0F-0A6E33D11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480"/>
              <a:ext cx="0" cy="3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266" name="Line 16">
              <a:extLst>
                <a:ext uri="{FF2B5EF4-FFF2-40B4-BE49-F238E27FC236}">
                  <a16:creationId xmlns:a16="http://schemas.microsoft.com/office/drawing/2014/main" id="{6CF906F5-2FFD-4F46-B0E8-C11077545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552"/>
              <a:ext cx="5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</p:grpSp>
      <p:sp>
        <p:nvSpPr>
          <p:cNvPr id="92" name="Oval 6">
            <a:extLst>
              <a:ext uri="{FF2B5EF4-FFF2-40B4-BE49-F238E27FC236}">
                <a16:creationId xmlns:a16="http://schemas.microsoft.com/office/drawing/2014/main" id="{FF4BB0FE-14BC-4264-B1B2-6407E3E25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043" y="412826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93" name="Oval 7">
            <a:extLst>
              <a:ext uri="{FF2B5EF4-FFF2-40B4-BE49-F238E27FC236}">
                <a16:creationId xmlns:a16="http://schemas.microsoft.com/office/drawing/2014/main" id="{D829A37B-98D9-471C-B598-71C27704E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6500" y="378790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94" name="Oval 8">
            <a:extLst>
              <a:ext uri="{FF2B5EF4-FFF2-40B4-BE49-F238E27FC236}">
                <a16:creationId xmlns:a16="http://schemas.microsoft.com/office/drawing/2014/main" id="{126432FF-FEB8-4B46-9BAC-91B7D01E3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308" y="427351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95" name="Oval 9">
            <a:extLst>
              <a:ext uri="{FF2B5EF4-FFF2-40B4-BE49-F238E27FC236}">
                <a16:creationId xmlns:a16="http://schemas.microsoft.com/office/drawing/2014/main" id="{1830C1DE-0CD9-4E04-94B7-5F21FF672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943" y="447116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96" name="Oval 10">
            <a:extLst>
              <a:ext uri="{FF2B5EF4-FFF2-40B4-BE49-F238E27FC236}">
                <a16:creationId xmlns:a16="http://schemas.microsoft.com/office/drawing/2014/main" id="{13A4FC0D-F7C0-4FE2-879B-CEFC8F234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0746" y="2984922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97" name="Oval 11">
            <a:extLst>
              <a:ext uri="{FF2B5EF4-FFF2-40B4-BE49-F238E27FC236}">
                <a16:creationId xmlns:a16="http://schemas.microsoft.com/office/drawing/2014/main" id="{8929C3B6-163C-4A9E-A2CB-AEE279A0F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477" y="3507274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98" name="Oval 12">
            <a:extLst>
              <a:ext uri="{FF2B5EF4-FFF2-40B4-BE49-F238E27FC236}">
                <a16:creationId xmlns:a16="http://schemas.microsoft.com/office/drawing/2014/main" id="{D02E198D-157A-4CBF-8A22-30FE5FF66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1091" y="4090318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99" name="Oval 13">
            <a:extLst>
              <a:ext uri="{FF2B5EF4-FFF2-40B4-BE49-F238E27FC236}">
                <a16:creationId xmlns:a16="http://schemas.microsoft.com/office/drawing/2014/main" id="{71CEAAE9-C17A-49EC-91FF-4C0E43E42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487" y="3786552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00" name="Oval 14">
            <a:extLst>
              <a:ext uri="{FF2B5EF4-FFF2-40B4-BE49-F238E27FC236}">
                <a16:creationId xmlns:a16="http://schemas.microsoft.com/office/drawing/2014/main" id="{6C6EB473-E230-4687-8B4A-F7AA6960F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2284" y="3331891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01" name="Oval 15">
            <a:extLst>
              <a:ext uri="{FF2B5EF4-FFF2-40B4-BE49-F238E27FC236}">
                <a16:creationId xmlns:a16="http://schemas.microsoft.com/office/drawing/2014/main" id="{665385A6-9355-400F-8C5C-FD40D3B94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108" y="3534139"/>
            <a:ext cx="55960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02" name="Oval 6">
            <a:extLst>
              <a:ext uri="{FF2B5EF4-FFF2-40B4-BE49-F238E27FC236}">
                <a16:creationId xmlns:a16="http://schemas.microsoft.com/office/drawing/2014/main" id="{DBC6119C-BCA2-4FB2-B779-ABA347CFE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343" y="424256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03" name="Oval 7">
            <a:extLst>
              <a:ext uri="{FF2B5EF4-FFF2-40B4-BE49-F238E27FC236}">
                <a16:creationId xmlns:a16="http://schemas.microsoft.com/office/drawing/2014/main" id="{33C6BE97-7D09-4C10-B26E-E54BA9587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800" y="390220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2" name="Oval 8">
            <a:extLst>
              <a:ext uri="{FF2B5EF4-FFF2-40B4-BE49-F238E27FC236}">
                <a16:creationId xmlns:a16="http://schemas.microsoft.com/office/drawing/2014/main" id="{A955A5C3-6614-4885-9F55-8D5643BC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608" y="438781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3" name="Oval 9">
            <a:extLst>
              <a:ext uri="{FF2B5EF4-FFF2-40B4-BE49-F238E27FC236}">
                <a16:creationId xmlns:a16="http://schemas.microsoft.com/office/drawing/2014/main" id="{90C12214-4152-4035-AAC0-FD4ADB185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547" y="284534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4" name="Oval 10">
            <a:extLst>
              <a:ext uri="{FF2B5EF4-FFF2-40B4-BE49-F238E27FC236}">
                <a16:creationId xmlns:a16="http://schemas.microsoft.com/office/drawing/2014/main" id="{C5622495-FF4B-40C0-9424-A0035EE33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578" y="364173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5" name="Oval 11">
            <a:extLst>
              <a:ext uri="{FF2B5EF4-FFF2-40B4-BE49-F238E27FC236}">
                <a16:creationId xmlns:a16="http://schemas.microsoft.com/office/drawing/2014/main" id="{E65F9F05-CCDA-47B5-945D-8DD07CD6B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4325" y="3411662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6" name="Oval 12">
            <a:extLst>
              <a:ext uri="{FF2B5EF4-FFF2-40B4-BE49-F238E27FC236}">
                <a16:creationId xmlns:a16="http://schemas.microsoft.com/office/drawing/2014/main" id="{9D39C2D3-4148-41D9-A4B8-942117CCB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391" y="4204618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7" name="Oval 13">
            <a:extLst>
              <a:ext uri="{FF2B5EF4-FFF2-40B4-BE49-F238E27FC236}">
                <a16:creationId xmlns:a16="http://schemas.microsoft.com/office/drawing/2014/main" id="{69F0231F-0671-4869-899F-EBD6B7E58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787" y="3900852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8" name="Oval 14">
            <a:extLst>
              <a:ext uri="{FF2B5EF4-FFF2-40B4-BE49-F238E27FC236}">
                <a16:creationId xmlns:a16="http://schemas.microsoft.com/office/drawing/2014/main" id="{FE536B0F-36FF-49D9-8625-522D0AEA3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505" y="294113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9" name="Oval 15">
            <a:extLst>
              <a:ext uri="{FF2B5EF4-FFF2-40B4-BE49-F238E27FC236}">
                <a16:creationId xmlns:a16="http://schemas.microsoft.com/office/drawing/2014/main" id="{2D1B8009-7938-4679-B105-B994393D4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5408" y="3648439"/>
            <a:ext cx="55960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0" name="Oval 6">
            <a:extLst>
              <a:ext uri="{FF2B5EF4-FFF2-40B4-BE49-F238E27FC236}">
                <a16:creationId xmlns:a16="http://schemas.microsoft.com/office/drawing/2014/main" id="{4C007F1D-DB73-4678-9299-9BFCDA233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487" y="350727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1" name="Oval 7">
            <a:extLst>
              <a:ext uri="{FF2B5EF4-FFF2-40B4-BE49-F238E27FC236}">
                <a16:creationId xmlns:a16="http://schemas.microsoft.com/office/drawing/2014/main" id="{AB1D9E05-321A-46F9-A691-940C55E97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108" y="4364524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2" name="Oval 8">
            <a:extLst>
              <a:ext uri="{FF2B5EF4-FFF2-40B4-BE49-F238E27FC236}">
                <a16:creationId xmlns:a16="http://schemas.microsoft.com/office/drawing/2014/main" id="{AA27AE78-92DD-4437-97EC-939690F82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752" y="452259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3" name="Oval 9">
            <a:extLst>
              <a:ext uri="{FF2B5EF4-FFF2-40B4-BE49-F238E27FC236}">
                <a16:creationId xmlns:a16="http://schemas.microsoft.com/office/drawing/2014/main" id="{C5E4C8C4-87BB-4B13-B542-04A605C5C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387" y="385017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4" name="Oval 10">
            <a:extLst>
              <a:ext uri="{FF2B5EF4-FFF2-40B4-BE49-F238E27FC236}">
                <a16:creationId xmlns:a16="http://schemas.microsoft.com/office/drawing/2014/main" id="{17CC7A6E-CD50-438F-928A-6700B84C8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790" y="350013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5" name="Oval 11">
            <a:extLst>
              <a:ext uri="{FF2B5EF4-FFF2-40B4-BE49-F238E27FC236}">
                <a16:creationId xmlns:a16="http://schemas.microsoft.com/office/drawing/2014/main" id="{4657FD01-804A-420A-B007-1A24D972B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633" y="3873986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6" name="Oval 12">
            <a:extLst>
              <a:ext uri="{FF2B5EF4-FFF2-40B4-BE49-F238E27FC236}">
                <a16:creationId xmlns:a16="http://schemas.microsoft.com/office/drawing/2014/main" id="{CCB5DEEE-7750-4167-83CB-5247433D4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5003" y="292682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7" name="Oval 14">
            <a:extLst>
              <a:ext uri="{FF2B5EF4-FFF2-40B4-BE49-F238E27FC236}">
                <a16:creationId xmlns:a16="http://schemas.microsoft.com/office/drawing/2014/main" id="{0EDFC1C9-66CA-4EA5-AF09-34D97E1E4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874" y="3759920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8" name="Oval 15">
            <a:extLst>
              <a:ext uri="{FF2B5EF4-FFF2-40B4-BE49-F238E27FC236}">
                <a16:creationId xmlns:a16="http://schemas.microsoft.com/office/drawing/2014/main" id="{2CFC588B-1050-4736-BC5A-5FBE0A1EE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552" y="2913151"/>
            <a:ext cx="55960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9" name="Oval 6">
            <a:extLst>
              <a:ext uri="{FF2B5EF4-FFF2-40B4-BE49-F238E27FC236}">
                <a16:creationId xmlns:a16="http://schemas.microsoft.com/office/drawing/2014/main" id="{0BDF3F75-3DE9-4FE5-93C2-AD51C018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9" y="303471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0" name="Oval 7">
            <a:extLst>
              <a:ext uri="{FF2B5EF4-FFF2-40B4-BE49-F238E27FC236}">
                <a16:creationId xmlns:a16="http://schemas.microsoft.com/office/drawing/2014/main" id="{8128524F-F42D-430C-AFD6-3FF4297A1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068" y="378790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1" name="Oval 8">
            <a:extLst>
              <a:ext uri="{FF2B5EF4-FFF2-40B4-BE49-F238E27FC236}">
                <a16:creationId xmlns:a16="http://schemas.microsoft.com/office/drawing/2014/main" id="{DF8FFE1A-7ED7-41CF-857F-BFAEF19A9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916" y="372247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2" name="Oval 9">
            <a:extLst>
              <a:ext uri="{FF2B5EF4-FFF2-40B4-BE49-F238E27FC236}">
                <a16:creationId xmlns:a16="http://schemas.microsoft.com/office/drawing/2014/main" id="{89C24292-1629-4246-BF48-14B4683C4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1" y="392012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3" name="Oval 11">
            <a:extLst>
              <a:ext uri="{FF2B5EF4-FFF2-40B4-BE49-F238E27FC236}">
                <a16:creationId xmlns:a16="http://schemas.microsoft.com/office/drawing/2014/main" id="{5BC62808-5332-4FF1-8136-9A95DD8DE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393" y="456833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4" name="Oval 12">
            <a:extLst>
              <a:ext uri="{FF2B5EF4-FFF2-40B4-BE49-F238E27FC236}">
                <a16:creationId xmlns:a16="http://schemas.microsoft.com/office/drawing/2014/main" id="{68F3E994-5C7F-4900-9CFA-B9376137F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699" y="3539278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5" name="Oval 13">
            <a:extLst>
              <a:ext uri="{FF2B5EF4-FFF2-40B4-BE49-F238E27FC236}">
                <a16:creationId xmlns:a16="http://schemas.microsoft.com/office/drawing/2014/main" id="{D53BC054-4594-4504-B85C-87388B461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095" y="3235512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6" name="Oval 6">
            <a:extLst>
              <a:ext uri="{FF2B5EF4-FFF2-40B4-BE49-F238E27FC236}">
                <a16:creationId xmlns:a16="http://schemas.microsoft.com/office/drawing/2014/main" id="{0EBD7F39-4FA9-4A8E-8AE1-D7B26E2F0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3419" y="314901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7" name="Oval 7">
            <a:extLst>
              <a:ext uri="{FF2B5EF4-FFF2-40B4-BE49-F238E27FC236}">
                <a16:creationId xmlns:a16="http://schemas.microsoft.com/office/drawing/2014/main" id="{84728AE4-8894-4C1E-AE32-21D75AA4C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9408" y="3351160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8" name="Oval 8">
            <a:extLst>
              <a:ext uri="{FF2B5EF4-FFF2-40B4-BE49-F238E27FC236}">
                <a16:creationId xmlns:a16="http://schemas.microsoft.com/office/drawing/2014/main" id="{9C4F6562-2EF8-4307-BAE0-E8DD96A46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216" y="383677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9" name="Oval 12">
            <a:extLst>
              <a:ext uri="{FF2B5EF4-FFF2-40B4-BE49-F238E27FC236}">
                <a16:creationId xmlns:a16="http://schemas.microsoft.com/office/drawing/2014/main" id="{E230C633-2E4B-4E83-8380-525033F00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999" y="3653578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0" name="Oval 13">
            <a:extLst>
              <a:ext uri="{FF2B5EF4-FFF2-40B4-BE49-F238E27FC236}">
                <a16:creationId xmlns:a16="http://schemas.microsoft.com/office/drawing/2014/main" id="{2A54B72A-89E4-44A4-9A3B-E25D82988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95" y="3349812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1" name="Oval 7">
            <a:extLst>
              <a:ext uri="{FF2B5EF4-FFF2-40B4-BE49-F238E27FC236}">
                <a16:creationId xmlns:a16="http://schemas.microsoft.com/office/drawing/2014/main" id="{1EC515B9-E321-4369-ACB0-F2BFD9429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716" y="3813484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2" name="Oval 8">
            <a:extLst>
              <a:ext uri="{FF2B5EF4-FFF2-40B4-BE49-F238E27FC236}">
                <a16:creationId xmlns:a16="http://schemas.microsoft.com/office/drawing/2014/main" id="{BD111D74-92B3-42E2-9EE5-CF29039D4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360" y="397155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3" name="Oval 9">
            <a:extLst>
              <a:ext uri="{FF2B5EF4-FFF2-40B4-BE49-F238E27FC236}">
                <a16:creationId xmlns:a16="http://schemas.microsoft.com/office/drawing/2014/main" id="{16D8F26B-C175-4747-AEF0-7F48C99A2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8995" y="329913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4" name="Oval 9">
            <a:extLst>
              <a:ext uri="{FF2B5EF4-FFF2-40B4-BE49-F238E27FC236}">
                <a16:creationId xmlns:a16="http://schemas.microsoft.com/office/drawing/2014/main" id="{A9468864-DC04-47D6-85B4-9CAD73E21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447" y="4658818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5" name="Oval 9">
            <a:extLst>
              <a:ext uri="{FF2B5EF4-FFF2-40B4-BE49-F238E27FC236}">
                <a16:creationId xmlns:a16="http://schemas.microsoft.com/office/drawing/2014/main" id="{72AE06C3-50ED-4698-8D83-F74928EBE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083" y="355503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6" name="Oval 9">
            <a:extLst>
              <a:ext uri="{FF2B5EF4-FFF2-40B4-BE49-F238E27FC236}">
                <a16:creationId xmlns:a16="http://schemas.microsoft.com/office/drawing/2014/main" id="{475C8F1F-70A7-479E-AEF5-4FEB6BA10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383" y="366933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7" name="Oval 9">
            <a:extLst>
              <a:ext uri="{FF2B5EF4-FFF2-40B4-BE49-F238E27FC236}">
                <a16:creationId xmlns:a16="http://schemas.microsoft.com/office/drawing/2014/main" id="{3B02586C-B667-4717-84CC-69F1B007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683" y="378363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8" name="Oval 7">
            <a:extLst>
              <a:ext uri="{FF2B5EF4-FFF2-40B4-BE49-F238E27FC236}">
                <a16:creationId xmlns:a16="http://schemas.microsoft.com/office/drawing/2014/main" id="{208B671A-280D-4E68-8C85-A360C15CC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708" y="346546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9" name="Oval 10">
            <a:extLst>
              <a:ext uri="{FF2B5EF4-FFF2-40B4-BE49-F238E27FC236}">
                <a16:creationId xmlns:a16="http://schemas.microsoft.com/office/drawing/2014/main" id="{F444ED56-3461-4156-B228-376B011D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458" y="3150402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0" name="Oval 10">
            <a:extLst>
              <a:ext uri="{FF2B5EF4-FFF2-40B4-BE49-F238E27FC236}">
                <a16:creationId xmlns:a16="http://schemas.microsoft.com/office/drawing/2014/main" id="{8807A192-A19A-44D9-B55E-DB6A493F2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9758" y="3264702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1" name="Oval 13">
            <a:extLst>
              <a:ext uri="{FF2B5EF4-FFF2-40B4-BE49-F238E27FC236}">
                <a16:creationId xmlns:a16="http://schemas.microsoft.com/office/drawing/2014/main" id="{DE59F7FD-AB12-469F-BA62-776F68531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967" y="3523824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2" name="Oval 11">
            <a:extLst>
              <a:ext uri="{FF2B5EF4-FFF2-40B4-BE49-F238E27FC236}">
                <a16:creationId xmlns:a16="http://schemas.microsoft.com/office/drawing/2014/main" id="{CECBD6DE-2C68-48FC-AAB3-4BEB9FC6A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813" y="349695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3" name="Oval 12">
            <a:extLst>
              <a:ext uri="{FF2B5EF4-FFF2-40B4-BE49-F238E27FC236}">
                <a16:creationId xmlns:a16="http://schemas.microsoft.com/office/drawing/2014/main" id="{8548EBA6-3F8A-441B-B110-DCAF9ACC5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715" y="309230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4" name="Oval 6">
            <a:extLst>
              <a:ext uri="{FF2B5EF4-FFF2-40B4-BE49-F238E27FC236}">
                <a16:creationId xmlns:a16="http://schemas.microsoft.com/office/drawing/2014/main" id="{FA64E9B8-674F-4F7A-B863-4BEA6EDCC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831" y="320019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5" name="Oval 6">
            <a:extLst>
              <a:ext uri="{FF2B5EF4-FFF2-40B4-BE49-F238E27FC236}">
                <a16:creationId xmlns:a16="http://schemas.microsoft.com/office/drawing/2014/main" id="{25B815D2-C11D-4CA9-B983-70A12E8FE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131" y="331449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6" name="Oval 9">
            <a:extLst>
              <a:ext uri="{FF2B5EF4-FFF2-40B4-BE49-F238E27FC236}">
                <a16:creationId xmlns:a16="http://schemas.microsoft.com/office/drawing/2014/main" id="{D406E6A1-771B-43C2-841E-800EE45EC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63" y="3178006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7" name="Oval 9">
            <a:extLst>
              <a:ext uri="{FF2B5EF4-FFF2-40B4-BE49-F238E27FC236}">
                <a16:creationId xmlns:a16="http://schemas.microsoft.com/office/drawing/2014/main" id="{E82AE445-EB43-48A9-9376-2E1762467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723" y="306711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8" name="Oval 9">
            <a:extLst>
              <a:ext uri="{FF2B5EF4-FFF2-40B4-BE49-F238E27FC236}">
                <a16:creationId xmlns:a16="http://schemas.microsoft.com/office/drawing/2014/main" id="{009FBA56-3ABF-4108-A801-D97088EE1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63" y="3406606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9" name="Oval 7">
            <a:extLst>
              <a:ext uri="{FF2B5EF4-FFF2-40B4-BE49-F238E27FC236}">
                <a16:creationId xmlns:a16="http://schemas.microsoft.com/office/drawing/2014/main" id="{039121C0-F020-4D15-A5B9-71C5ADD8A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888" y="3088432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0" name="Oval 10">
            <a:extLst>
              <a:ext uri="{FF2B5EF4-FFF2-40B4-BE49-F238E27FC236}">
                <a16:creationId xmlns:a16="http://schemas.microsoft.com/office/drawing/2014/main" id="{138293B0-1F86-4EC1-BD0C-8FCA16234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910" y="4061406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1" name="Oval 9">
            <a:extLst>
              <a:ext uri="{FF2B5EF4-FFF2-40B4-BE49-F238E27FC236}">
                <a16:creationId xmlns:a16="http://schemas.microsoft.com/office/drawing/2014/main" id="{17F4A119-E6D4-45FB-8E4C-99C807FE5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711" y="3921826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2" name="Oval 10">
            <a:extLst>
              <a:ext uri="{FF2B5EF4-FFF2-40B4-BE49-F238E27FC236}">
                <a16:creationId xmlns:a16="http://schemas.microsoft.com/office/drawing/2014/main" id="{E8FC2BED-5BB7-4308-8E94-CBFB33991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210" y="4175706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3" name="Oval 11">
            <a:extLst>
              <a:ext uri="{FF2B5EF4-FFF2-40B4-BE49-F238E27FC236}">
                <a16:creationId xmlns:a16="http://schemas.microsoft.com/office/drawing/2014/main" id="{69091E79-ECB5-4628-BF0C-87343418B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265" y="4407962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4" name="Oval 12">
            <a:extLst>
              <a:ext uri="{FF2B5EF4-FFF2-40B4-BE49-F238E27FC236}">
                <a16:creationId xmlns:a16="http://schemas.microsoft.com/office/drawing/2014/main" id="{92C0158C-B45A-4394-9C9C-732CA15B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167" y="4003306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5" name="Oval 6">
            <a:extLst>
              <a:ext uri="{FF2B5EF4-FFF2-40B4-BE49-F238E27FC236}">
                <a16:creationId xmlns:a16="http://schemas.microsoft.com/office/drawing/2014/main" id="{7188BEC9-895F-4681-BE52-031689822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583" y="4225498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6" name="Oval 9">
            <a:extLst>
              <a:ext uri="{FF2B5EF4-FFF2-40B4-BE49-F238E27FC236}">
                <a16:creationId xmlns:a16="http://schemas.microsoft.com/office/drawing/2014/main" id="{873197C4-307B-4607-A3EF-98B5B7F68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715" y="4089010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7" name="Oval 9">
            <a:extLst>
              <a:ext uri="{FF2B5EF4-FFF2-40B4-BE49-F238E27FC236}">
                <a16:creationId xmlns:a16="http://schemas.microsoft.com/office/drawing/2014/main" id="{C89BDF71-F415-40FC-A6AC-4AC7CD9CB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015" y="4203310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8" name="Oval 7">
            <a:extLst>
              <a:ext uri="{FF2B5EF4-FFF2-40B4-BE49-F238E27FC236}">
                <a16:creationId xmlns:a16="http://schemas.microsoft.com/office/drawing/2014/main" id="{2164E740-1D79-4182-8253-9D95925CC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340" y="3999436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9" name="Line 17">
            <a:extLst>
              <a:ext uri="{FF2B5EF4-FFF2-40B4-BE49-F238E27FC236}">
                <a16:creationId xmlns:a16="http://schemas.microsoft.com/office/drawing/2014/main" id="{B755B39C-518B-4C6D-8490-77CC0B87BD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1582" y="2684032"/>
            <a:ext cx="5657852" cy="245745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0" name="Oval 12">
            <a:extLst>
              <a:ext uri="{FF2B5EF4-FFF2-40B4-BE49-F238E27FC236}">
                <a16:creationId xmlns:a16="http://schemas.microsoft.com/office/drawing/2014/main" id="{C7A4D7D1-D9E7-4F04-8FE4-2034FC00D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311" y="3551218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1" name="Oval 11">
            <a:extLst>
              <a:ext uri="{FF2B5EF4-FFF2-40B4-BE49-F238E27FC236}">
                <a16:creationId xmlns:a16="http://schemas.microsoft.com/office/drawing/2014/main" id="{90CBD6DE-B0DC-402D-98A3-D877C57D9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241" y="4766222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2" name="Oval 11">
            <a:extLst>
              <a:ext uri="{FF2B5EF4-FFF2-40B4-BE49-F238E27FC236}">
                <a16:creationId xmlns:a16="http://schemas.microsoft.com/office/drawing/2014/main" id="{800693EF-FCEA-4D16-9180-AB0722525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945" y="455297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3" name="Oval 11">
            <a:extLst>
              <a:ext uri="{FF2B5EF4-FFF2-40B4-BE49-F238E27FC236}">
                <a16:creationId xmlns:a16="http://schemas.microsoft.com/office/drawing/2014/main" id="{A9EF72EA-F46E-4A23-97B9-6DFD685FC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945" y="4164002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AADA37BE-925F-4D71-9BEA-3DE2B7FDF096}"/>
              </a:ext>
            </a:extLst>
          </p:cNvPr>
          <p:cNvCxnSpPr>
            <a:stCxn id="217" idx="0"/>
          </p:cNvCxnSpPr>
          <p:nvPr/>
        </p:nvCxnSpPr>
        <p:spPr>
          <a:xfrm rot="16200000" flipH="1" flipV="1">
            <a:off x="5712486" y="4518081"/>
            <a:ext cx="2361824" cy="27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17052E13-1B91-41A7-BC57-479C00AAA6CC}"/>
              </a:ext>
            </a:extLst>
          </p:cNvPr>
          <p:cNvCxnSpPr/>
          <p:nvPr/>
        </p:nvCxnSpPr>
        <p:spPr>
          <a:xfrm rot="10800000">
            <a:off x="3930094" y="3669178"/>
            <a:ext cx="3003737" cy="1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9BEA0679-33B4-4DA6-881A-5DCACABBA781}"/>
              </a:ext>
            </a:extLst>
          </p:cNvPr>
          <p:cNvCxnSpPr/>
          <p:nvPr/>
        </p:nvCxnSpPr>
        <p:spPr>
          <a:xfrm rot="5400000">
            <a:off x="4464203" y="3515569"/>
            <a:ext cx="305189" cy="35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CF00CECC-92F1-4E2F-9F3A-4C46ACC029FC}"/>
                  </a:ext>
                </a:extLst>
              </p:cNvPr>
              <p:cNvSpPr txBox="1"/>
              <p:nvPr/>
            </p:nvSpPr>
            <p:spPr>
              <a:xfrm>
                <a:off x="4075059" y="2886343"/>
                <a:ext cx="12371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>
                          <a:solidFill>
                            <a:srgbClr val="0070C0"/>
                          </a:solidFill>
                          <a:latin typeface="Cambria Math"/>
                          <a:sym typeface="Wingdings"/>
                        </a:rPr>
                        <m:t>𝜺</m:t>
                      </m:r>
                      <m:r>
                        <a:rPr lang="en-US" sz="2100" b="1" i="1">
                          <a:solidFill>
                            <a:srgbClr val="0070C0"/>
                          </a:solidFill>
                          <a:latin typeface="Cambria Math"/>
                          <a:sym typeface="Wingdings"/>
                        </a:rPr>
                        <m:t>&gt;</m:t>
                      </m:r>
                      <m:r>
                        <a:rPr lang="en-US" sz="2100" b="1" i="1">
                          <a:solidFill>
                            <a:srgbClr val="0070C0"/>
                          </a:solidFill>
                          <a:latin typeface="Cambria Math"/>
                          <a:sym typeface="Wingdings"/>
                        </a:rPr>
                        <m:t>𝟎</m:t>
                      </m:r>
                    </m:oMath>
                  </m:oMathPara>
                </a14:m>
                <a:endParaRPr lang="en-US" sz="2100" b="1" dirty="0">
                  <a:solidFill>
                    <a:srgbClr val="0070C0"/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CF00CECC-92F1-4E2F-9F3A-4C46ACC02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059" y="2886343"/>
                <a:ext cx="1237168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66032454-5990-419F-A4BA-86221E7B7FE6}"/>
                  </a:ext>
                </a:extLst>
              </p:cNvPr>
              <p:cNvSpPr txBox="1"/>
              <p:nvPr/>
            </p:nvSpPr>
            <p:spPr>
              <a:xfrm>
                <a:off x="2470557" y="3492371"/>
                <a:ext cx="1561933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sz="21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𝟎</m:t>
                          </m:r>
                        </m:sub>
                      </m:sSub>
                      <m:r>
                        <a:rPr lang="en-US" sz="2100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+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sz="21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𝟏</m:t>
                          </m:r>
                        </m:sub>
                      </m:sSub>
                      <m:r>
                        <a:rPr lang="en-US" sz="2100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𝒙</m:t>
                      </m:r>
                    </m:oMath>
                  </m:oMathPara>
                </a14:m>
                <a:endParaRPr lang="en-US" sz="2100" b="1" dirty="0">
                  <a:solidFill>
                    <a:srgbClr val="00B050"/>
                  </a:solidFill>
                </a:endParaRPr>
              </a:p>
              <a:p>
                <a:endParaRPr lang="en-US" sz="1500" dirty="0">
                  <a:solidFill>
                    <a:srgbClr val="0033CC"/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66032454-5990-419F-A4BA-86221E7B7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557" y="3492371"/>
                <a:ext cx="1561933" cy="661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F770F868-5CAF-41D1-B072-B8BC89A6D2DD}"/>
                  </a:ext>
                </a:extLst>
              </p:cNvPr>
              <p:cNvSpPr txBox="1"/>
              <p:nvPr/>
            </p:nvSpPr>
            <p:spPr>
              <a:xfrm>
                <a:off x="3493788" y="3047066"/>
                <a:ext cx="26754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>
                          <a:solidFill>
                            <a:srgbClr val="FF0000"/>
                          </a:solidFill>
                          <a:latin typeface="Cambria Math"/>
                          <a:sym typeface="Wingdings"/>
                        </a:rPr>
                        <m:t>𝒚</m:t>
                      </m:r>
                    </m:oMath>
                  </m:oMathPara>
                </a14:m>
                <a:endParaRPr lang="en-US" sz="2100" b="1" dirty="0">
                  <a:solidFill>
                    <a:srgbClr val="FF0000"/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F770F868-5CAF-41D1-B072-B8BC89A6D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788" y="3047066"/>
                <a:ext cx="267543" cy="415498"/>
              </a:xfrm>
              <a:prstGeom prst="rect">
                <a:avLst/>
              </a:prstGeom>
              <a:blipFill>
                <a:blip r:embed="rId5"/>
                <a:stretch>
                  <a:fillRect r="-2272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048CDA9-A007-4EB3-BCE9-9FD6EEB303DA}"/>
                  </a:ext>
                </a:extLst>
              </p:cNvPr>
              <p:cNvSpPr txBox="1"/>
              <p:nvPr/>
            </p:nvSpPr>
            <p:spPr>
              <a:xfrm>
                <a:off x="6755840" y="5766784"/>
                <a:ext cx="26754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>
                          <a:solidFill>
                            <a:srgbClr val="FF0000"/>
                          </a:solidFill>
                          <a:latin typeface="Cambria Math"/>
                          <a:sym typeface="Wingdings"/>
                        </a:rPr>
                        <m:t>𝒙</m:t>
                      </m:r>
                    </m:oMath>
                  </m:oMathPara>
                </a14:m>
                <a:endParaRPr lang="en-US" sz="2100" b="1" dirty="0">
                  <a:solidFill>
                    <a:srgbClr val="FF0000"/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048CDA9-A007-4EB3-BCE9-9FD6EEB3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840" y="5766784"/>
                <a:ext cx="267543" cy="415498"/>
              </a:xfrm>
              <a:prstGeom prst="rect">
                <a:avLst/>
              </a:prstGeom>
              <a:blipFill>
                <a:blip r:embed="rId6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2418306-95EB-4D77-AA6E-1B5957FC9883}"/>
                  </a:ext>
                </a:extLst>
              </p:cNvPr>
              <p:cNvSpPr txBox="1"/>
              <p:nvPr/>
            </p:nvSpPr>
            <p:spPr>
              <a:xfrm>
                <a:off x="6359313" y="2880575"/>
                <a:ext cx="85669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>
                          <a:solidFill>
                            <a:srgbClr val="FF0000"/>
                          </a:solidFill>
                          <a:latin typeface="Cambria Math"/>
                          <a:sym typeface="Wingdings"/>
                        </a:rPr>
                        <m:t>(</m:t>
                      </m:r>
                      <m:r>
                        <a:rPr lang="en-US" sz="2100" b="1" i="1">
                          <a:solidFill>
                            <a:srgbClr val="FF0000"/>
                          </a:solidFill>
                          <a:latin typeface="Cambria Math"/>
                          <a:sym typeface="Wingdings"/>
                        </a:rPr>
                        <m:t>𝒙</m:t>
                      </m:r>
                      <m:r>
                        <a:rPr lang="en-US" sz="2100" b="1" i="1">
                          <a:solidFill>
                            <a:srgbClr val="FF0000"/>
                          </a:solidFill>
                          <a:latin typeface="Cambria Math"/>
                          <a:sym typeface="Wingdings"/>
                        </a:rPr>
                        <m:t>,</m:t>
                      </m:r>
                      <m:r>
                        <a:rPr lang="en-US" sz="2100" b="1" i="1">
                          <a:solidFill>
                            <a:srgbClr val="FF0000"/>
                          </a:solidFill>
                          <a:latin typeface="Cambria Math"/>
                          <a:sym typeface="Wingdings"/>
                        </a:rPr>
                        <m:t>𝒚</m:t>
                      </m:r>
                      <m:r>
                        <a:rPr lang="en-US" sz="2100" b="1" i="1">
                          <a:solidFill>
                            <a:srgbClr val="FF0000"/>
                          </a:solidFill>
                          <a:latin typeface="Cambria Math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100" b="1" dirty="0">
                  <a:solidFill>
                    <a:srgbClr val="FF0000"/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2418306-95EB-4D77-AA6E-1B5957FC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313" y="2880575"/>
                <a:ext cx="856695" cy="415498"/>
              </a:xfrm>
              <a:prstGeom prst="rect">
                <a:avLst/>
              </a:prstGeom>
              <a:blipFill>
                <a:blip r:embed="rId7"/>
                <a:stretch>
                  <a:fillRect l="-1449" r="-1449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8360548-71DE-47DC-84A2-223476FA7DC6}"/>
              </a:ext>
            </a:extLst>
          </p:cNvPr>
          <p:cNvCxnSpPr/>
          <p:nvPr/>
        </p:nvCxnSpPr>
        <p:spPr>
          <a:xfrm rot="10800000">
            <a:off x="3953137" y="3351159"/>
            <a:ext cx="2950202" cy="25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 Box 19">
                <a:extLst>
                  <a:ext uri="{FF2B5EF4-FFF2-40B4-BE49-F238E27FC236}">
                    <a16:creationId xmlns:a16="http://schemas.microsoft.com/office/drawing/2014/main" id="{06378CF2-C38E-4470-8385-6346D24B03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3076750" y="1897663"/>
                <a:ext cx="12034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/>
                      </a:rPr>
                      <m:t>𝑌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=</m:t>
                    </m:r>
                  </m:oMath>
                </a14:m>
                <a:r>
                  <a:rPr lang="en-US" i="1" dirty="0">
                    <a:latin typeface="Century Gothic"/>
                  </a:rPr>
                  <a:t> price</a:t>
                </a:r>
              </a:p>
            </p:txBody>
          </p:sp>
        </mc:Choice>
        <mc:Fallback xmlns="">
          <p:sp>
            <p:nvSpPr>
              <p:cNvPr id="263" name="Text Box 19">
                <a:extLst>
                  <a:ext uri="{FF2B5EF4-FFF2-40B4-BE49-F238E27FC236}">
                    <a16:creationId xmlns:a16="http://schemas.microsoft.com/office/drawing/2014/main" id="{06378CF2-C38E-4470-8385-6346D24B0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3076750" y="1897663"/>
                <a:ext cx="1203406" cy="369332"/>
              </a:xfrm>
              <a:prstGeom prst="rect">
                <a:avLst/>
              </a:prstGeom>
              <a:blipFill>
                <a:blip r:embed="rId8"/>
                <a:stretch>
                  <a:fillRect l="-6667" t="-3125" r="-233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 Box 18">
                <a:extLst>
                  <a:ext uri="{FF2B5EF4-FFF2-40B4-BE49-F238E27FC236}">
                    <a16:creationId xmlns:a16="http://schemas.microsoft.com/office/drawing/2014/main" id="{B8142A69-E159-4441-B0DD-F71784C42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61963" y="5827285"/>
                <a:ext cx="148232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/>
                      </a:rPr>
                      <m:t>𝑋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= </m:t>
                    </m:r>
                  </m:oMath>
                </a14:m>
                <a:r>
                  <a:rPr lang="en-US" i="1" dirty="0">
                    <a:latin typeface="Century Gothic"/>
                  </a:rPr>
                  <a:t>income</a:t>
                </a:r>
              </a:p>
            </p:txBody>
          </p:sp>
        </mc:Choice>
        <mc:Fallback xmlns="">
          <p:sp>
            <p:nvSpPr>
              <p:cNvPr id="264" name="Text Box 18">
                <a:extLst>
                  <a:ext uri="{FF2B5EF4-FFF2-40B4-BE49-F238E27FC236}">
                    <a16:creationId xmlns:a16="http://schemas.microsoft.com/office/drawing/2014/main" id="{B8142A69-E159-4441-B0DD-F71784C4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61963" y="5827285"/>
                <a:ext cx="1482329" cy="369332"/>
              </a:xfrm>
              <a:prstGeom prst="rect">
                <a:avLst/>
              </a:prstGeom>
              <a:blipFill>
                <a:blip r:embed="rId9"/>
                <a:stretch>
                  <a:fillRect t="-6452" r="-2564" b="-2258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4EF6036-524A-4317-92F2-74E85C30A63F}"/>
                  </a:ext>
                </a:extLst>
              </p:cNvPr>
              <p:cNvSpPr txBox="1"/>
              <p:nvPr/>
            </p:nvSpPr>
            <p:spPr>
              <a:xfrm>
                <a:off x="7247005" y="4320265"/>
                <a:ext cx="3036496" cy="10618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Any data point </a:t>
                </a:r>
                <a14:m>
                  <m:oMath xmlns:m="http://schemas.openxmlformats.org/officeDocument/2006/math">
                    <m:r>
                      <a:rPr lang="en-US" sz="2100">
                        <a:latin typeface="Cambria Math" panose="02040503050406030204" pitchFamily="18" charset="0"/>
                        <a:sym typeface="Wingdings"/>
                      </a:rPr>
                      <m:t>(</m:t>
                    </m:r>
                    <m:r>
                      <m:rPr>
                        <m:sty m:val="p"/>
                      </m:rPr>
                      <a:rPr lang="en-US" sz="2100">
                        <a:latin typeface="Cambria Math" panose="02040503050406030204" pitchFamily="18" charset="0"/>
                        <a:sym typeface="Wingdings"/>
                      </a:rPr>
                      <m:t>x</m:t>
                    </m:r>
                    <m:r>
                      <a:rPr lang="en-US" sz="2100">
                        <a:latin typeface="Cambria Math" panose="02040503050406030204" pitchFamily="18" charset="0"/>
                        <a:sym typeface="Wingdings"/>
                      </a:rPr>
                      <m:t>,</m:t>
                    </m:r>
                    <m:r>
                      <m:rPr>
                        <m:sty m:val="p"/>
                      </m:rPr>
                      <a:rPr lang="en-US" sz="2100">
                        <a:latin typeface="Cambria Math" panose="02040503050406030204" pitchFamily="18" charset="0"/>
                        <a:sym typeface="Wingdings"/>
                      </a:rPr>
                      <m:t>y</m:t>
                    </m:r>
                    <m:r>
                      <a:rPr lang="en-US" sz="2100">
                        <a:latin typeface="Cambria Math" panose="02040503050406030204" pitchFamily="18" charset="0"/>
                        <a:sym typeface="Wingdings"/>
                      </a:rPr>
                      <m:t>)</m:t>
                    </m:r>
                  </m:oMath>
                </a14:m>
                <a:r>
                  <a:rPr lang="en-US" sz="2100" dirty="0"/>
                  <a:t>  can be described using the line and the error</a:t>
                </a:r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4EF6036-524A-4317-92F2-74E85C30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005" y="4320265"/>
                <a:ext cx="3036496" cy="1061829"/>
              </a:xfrm>
              <a:prstGeom prst="rect">
                <a:avLst/>
              </a:prstGeom>
              <a:blipFill>
                <a:blip r:embed="rId10"/>
                <a:stretch>
                  <a:fillRect l="-2500" t="-2381" r="-2917" b="-10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22E6F537-9F7A-493C-9B06-A2EA392378F7}"/>
                  </a:ext>
                </a:extLst>
              </p:cNvPr>
              <p:cNvSpPr txBox="1"/>
              <p:nvPr/>
            </p:nvSpPr>
            <p:spPr>
              <a:xfrm>
                <a:off x="5211031" y="1729070"/>
                <a:ext cx="248665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100" b="1" i="1">
                          <a:solidFill>
                            <a:srgbClr val="FF0000"/>
                          </a:solidFill>
                          <a:latin typeface="Cambria Math"/>
                          <a:sym typeface="Wingdings"/>
                        </a:rPr>
                        <m:t>𝒀</m:t>
                      </m:r>
                      <m:r>
                        <a:rPr lang="en-US" sz="2100" b="1" i="1">
                          <a:solidFill>
                            <a:srgbClr val="FF0000"/>
                          </a:solidFill>
                          <a:latin typeface="Cambria Math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sz="21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𝟎</m:t>
                          </m:r>
                        </m:sub>
                      </m:sSub>
                      <m:r>
                        <a:rPr lang="en-US" sz="2100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+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sz="21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𝟏</m:t>
                          </m:r>
                        </m:sub>
                      </m:sSub>
                      <m:r>
                        <a:rPr lang="en-US" sz="2100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𝑿</m:t>
                      </m:r>
                      <m:r>
                        <a:rPr lang="en-US" sz="2100" b="1" i="1">
                          <a:solidFill>
                            <a:srgbClr val="0070C0"/>
                          </a:solidFill>
                          <a:latin typeface="Cambria Math"/>
                          <a:sym typeface="Wingdings"/>
                        </a:rPr>
                        <m:t>+</m:t>
                      </m:r>
                      <m:r>
                        <a:rPr lang="en-US" sz="2100" b="1" i="1">
                          <a:solidFill>
                            <a:srgbClr val="0070C0"/>
                          </a:solidFill>
                          <a:latin typeface="Cambria Math"/>
                          <a:sym typeface="Wingdings"/>
                        </a:rPr>
                        <m:t>𝜺</m:t>
                      </m:r>
                    </m:oMath>
                  </m:oMathPara>
                </a14:m>
                <a:endParaRPr lang="en-US" sz="2100" b="1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22E6F537-9F7A-493C-9B06-A2EA39237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031" y="1729070"/>
                <a:ext cx="2486658" cy="415498"/>
              </a:xfrm>
              <a:prstGeom prst="rect">
                <a:avLst/>
              </a:prstGeom>
              <a:blipFill>
                <a:blip r:embed="rId11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B9340E4-01C6-584C-859A-7162295AAA9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Regression: The Error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97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/>
      <p:bldP spid="258" grpId="0"/>
      <p:bldP spid="259" grpId="0"/>
      <p:bldP spid="260" grpId="0"/>
      <p:bldP spid="2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4">
            <a:extLst>
              <a:ext uri="{FF2B5EF4-FFF2-40B4-BE49-F238E27FC236}">
                <a16:creationId xmlns:a16="http://schemas.microsoft.com/office/drawing/2014/main" id="{5C0BA4CD-B7D7-44AF-97FC-26D2EBA506BB}"/>
              </a:ext>
            </a:extLst>
          </p:cNvPr>
          <p:cNvGrpSpPr>
            <a:grpSpLocks/>
          </p:cNvGrpSpPr>
          <p:nvPr/>
        </p:nvGrpSpPr>
        <p:grpSpPr bwMode="auto">
          <a:xfrm>
            <a:off x="3474432" y="2055382"/>
            <a:ext cx="6057902" cy="4057650"/>
            <a:chOff x="288" y="480"/>
            <a:chExt cx="5088" cy="3408"/>
          </a:xfrm>
        </p:grpSpPr>
        <p:sp>
          <p:nvSpPr>
            <p:cNvPr id="269" name="Line 15">
              <a:extLst>
                <a:ext uri="{FF2B5EF4-FFF2-40B4-BE49-F238E27FC236}">
                  <a16:creationId xmlns:a16="http://schemas.microsoft.com/office/drawing/2014/main" id="{5B59FF6F-93D2-4B2E-91A9-BD55899F1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480"/>
              <a:ext cx="0" cy="3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270" name="Line 16">
              <a:extLst>
                <a:ext uri="{FF2B5EF4-FFF2-40B4-BE49-F238E27FC236}">
                  <a16:creationId xmlns:a16="http://schemas.microsoft.com/office/drawing/2014/main" id="{1CA47D37-ECBE-4571-ABDF-79823698E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552"/>
              <a:ext cx="5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</p:grpSp>
      <p:sp>
        <p:nvSpPr>
          <p:cNvPr id="107" name="Oval 6">
            <a:extLst>
              <a:ext uri="{FF2B5EF4-FFF2-40B4-BE49-F238E27FC236}">
                <a16:creationId xmlns:a16="http://schemas.microsoft.com/office/drawing/2014/main" id="{F489D119-C743-443F-B8CB-6193AC455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043" y="412826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08" name="Oval 7">
            <a:extLst>
              <a:ext uri="{FF2B5EF4-FFF2-40B4-BE49-F238E27FC236}">
                <a16:creationId xmlns:a16="http://schemas.microsoft.com/office/drawing/2014/main" id="{25C80FA6-3864-4E5B-B0E1-FEFA943DC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6500" y="378790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09" name="Oval 8">
            <a:extLst>
              <a:ext uri="{FF2B5EF4-FFF2-40B4-BE49-F238E27FC236}">
                <a16:creationId xmlns:a16="http://schemas.microsoft.com/office/drawing/2014/main" id="{2B7EF469-EC26-4CDD-98B6-23B8A1CAC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308" y="427351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10" name="Oval 9">
            <a:extLst>
              <a:ext uri="{FF2B5EF4-FFF2-40B4-BE49-F238E27FC236}">
                <a16:creationId xmlns:a16="http://schemas.microsoft.com/office/drawing/2014/main" id="{9500C6E9-97C5-498C-93CA-F1A7F8F37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943" y="447116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11" name="Oval 10">
            <a:extLst>
              <a:ext uri="{FF2B5EF4-FFF2-40B4-BE49-F238E27FC236}">
                <a16:creationId xmlns:a16="http://schemas.microsoft.com/office/drawing/2014/main" id="{A0D438AF-95F7-4734-A241-40E6A611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0746" y="2984922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12" name="Oval 11">
            <a:extLst>
              <a:ext uri="{FF2B5EF4-FFF2-40B4-BE49-F238E27FC236}">
                <a16:creationId xmlns:a16="http://schemas.microsoft.com/office/drawing/2014/main" id="{EEB15012-8081-47E0-8700-92D748A9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477" y="3507274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13" name="Oval 12">
            <a:extLst>
              <a:ext uri="{FF2B5EF4-FFF2-40B4-BE49-F238E27FC236}">
                <a16:creationId xmlns:a16="http://schemas.microsoft.com/office/drawing/2014/main" id="{7163FEC1-9F18-4B00-8F9C-ADFC5AFF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1091" y="4090318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14" name="Oval 13">
            <a:extLst>
              <a:ext uri="{FF2B5EF4-FFF2-40B4-BE49-F238E27FC236}">
                <a16:creationId xmlns:a16="http://schemas.microsoft.com/office/drawing/2014/main" id="{05BA9894-8836-4B15-949E-1560A957B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487" y="3786552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15" name="Oval 14">
            <a:extLst>
              <a:ext uri="{FF2B5EF4-FFF2-40B4-BE49-F238E27FC236}">
                <a16:creationId xmlns:a16="http://schemas.microsoft.com/office/drawing/2014/main" id="{9E02FC89-CBDC-418B-ADF1-574E1EA76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2284" y="3331891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16" name="Oval 15">
            <a:extLst>
              <a:ext uri="{FF2B5EF4-FFF2-40B4-BE49-F238E27FC236}">
                <a16:creationId xmlns:a16="http://schemas.microsoft.com/office/drawing/2014/main" id="{6EC0076D-4C38-4958-B71B-8CE987380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108" y="3534139"/>
            <a:ext cx="55960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17" name="Oval 6">
            <a:extLst>
              <a:ext uri="{FF2B5EF4-FFF2-40B4-BE49-F238E27FC236}">
                <a16:creationId xmlns:a16="http://schemas.microsoft.com/office/drawing/2014/main" id="{708287E5-2461-484C-89BE-D4AB932D7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343" y="424256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18" name="Oval 7">
            <a:extLst>
              <a:ext uri="{FF2B5EF4-FFF2-40B4-BE49-F238E27FC236}">
                <a16:creationId xmlns:a16="http://schemas.microsoft.com/office/drawing/2014/main" id="{7F9A4861-CE46-4B18-8560-F528D7A62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800" y="390220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EAB779C0-CF34-4AB7-AD4F-CAE88F424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608" y="438781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0" name="Oval 9">
            <a:extLst>
              <a:ext uri="{FF2B5EF4-FFF2-40B4-BE49-F238E27FC236}">
                <a16:creationId xmlns:a16="http://schemas.microsoft.com/office/drawing/2014/main" id="{0B7A8DA0-231D-4645-BE42-7657DEF61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547" y="284534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1" name="Oval 10">
            <a:extLst>
              <a:ext uri="{FF2B5EF4-FFF2-40B4-BE49-F238E27FC236}">
                <a16:creationId xmlns:a16="http://schemas.microsoft.com/office/drawing/2014/main" id="{2010CE5B-866E-4617-A665-13BBA61D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578" y="364173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2" name="Oval 11">
            <a:extLst>
              <a:ext uri="{FF2B5EF4-FFF2-40B4-BE49-F238E27FC236}">
                <a16:creationId xmlns:a16="http://schemas.microsoft.com/office/drawing/2014/main" id="{D9330BDD-4798-494F-AEA0-E07225AFE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4325" y="3411662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3" name="Oval 12">
            <a:extLst>
              <a:ext uri="{FF2B5EF4-FFF2-40B4-BE49-F238E27FC236}">
                <a16:creationId xmlns:a16="http://schemas.microsoft.com/office/drawing/2014/main" id="{6E3E652C-D625-4034-9DA3-CAFE785BE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391" y="4204618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4" name="Oval 13">
            <a:extLst>
              <a:ext uri="{FF2B5EF4-FFF2-40B4-BE49-F238E27FC236}">
                <a16:creationId xmlns:a16="http://schemas.microsoft.com/office/drawing/2014/main" id="{B118C77C-1F76-4683-A70C-286604E1E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787" y="3900852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5" name="Oval 14">
            <a:extLst>
              <a:ext uri="{FF2B5EF4-FFF2-40B4-BE49-F238E27FC236}">
                <a16:creationId xmlns:a16="http://schemas.microsoft.com/office/drawing/2014/main" id="{2F1BC781-B67F-431B-99BB-3DBEFB85D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505" y="294113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6" name="Oval 15">
            <a:extLst>
              <a:ext uri="{FF2B5EF4-FFF2-40B4-BE49-F238E27FC236}">
                <a16:creationId xmlns:a16="http://schemas.microsoft.com/office/drawing/2014/main" id="{02479BA6-EB47-419D-8464-A29ED52B5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5408" y="3648439"/>
            <a:ext cx="55960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7" name="Oval 6">
            <a:extLst>
              <a:ext uri="{FF2B5EF4-FFF2-40B4-BE49-F238E27FC236}">
                <a16:creationId xmlns:a16="http://schemas.microsoft.com/office/drawing/2014/main" id="{77BB894B-0531-46F9-974D-A40673221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487" y="350727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8" name="Oval 7">
            <a:extLst>
              <a:ext uri="{FF2B5EF4-FFF2-40B4-BE49-F238E27FC236}">
                <a16:creationId xmlns:a16="http://schemas.microsoft.com/office/drawing/2014/main" id="{BAD8F8D2-1367-43FE-9B7D-B99B25E44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108" y="4364524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9" name="Oval 8">
            <a:extLst>
              <a:ext uri="{FF2B5EF4-FFF2-40B4-BE49-F238E27FC236}">
                <a16:creationId xmlns:a16="http://schemas.microsoft.com/office/drawing/2014/main" id="{F7E0032A-3E5A-4DE8-A85E-00DC8BAD1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752" y="452259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30" name="Oval 9">
            <a:extLst>
              <a:ext uri="{FF2B5EF4-FFF2-40B4-BE49-F238E27FC236}">
                <a16:creationId xmlns:a16="http://schemas.microsoft.com/office/drawing/2014/main" id="{61523A17-BE93-44A5-B5BA-3E4C836E9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387" y="385017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31" name="Oval 10">
            <a:extLst>
              <a:ext uri="{FF2B5EF4-FFF2-40B4-BE49-F238E27FC236}">
                <a16:creationId xmlns:a16="http://schemas.microsoft.com/office/drawing/2014/main" id="{66F5C669-DA85-4835-9796-0F856B5B8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790" y="350013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32" name="Oval 11">
            <a:extLst>
              <a:ext uri="{FF2B5EF4-FFF2-40B4-BE49-F238E27FC236}">
                <a16:creationId xmlns:a16="http://schemas.microsoft.com/office/drawing/2014/main" id="{C8F13ADB-D2C3-4580-9301-A7D20FFE5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633" y="3873986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33" name="Oval 12">
            <a:extLst>
              <a:ext uri="{FF2B5EF4-FFF2-40B4-BE49-F238E27FC236}">
                <a16:creationId xmlns:a16="http://schemas.microsoft.com/office/drawing/2014/main" id="{EBB96F1C-0708-409E-ABB2-413417756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5003" y="292682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34" name="Oval 14">
            <a:extLst>
              <a:ext uri="{FF2B5EF4-FFF2-40B4-BE49-F238E27FC236}">
                <a16:creationId xmlns:a16="http://schemas.microsoft.com/office/drawing/2014/main" id="{148AA072-A813-4E36-8E68-437A6ABAE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874" y="3759920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35" name="Oval 15">
            <a:extLst>
              <a:ext uri="{FF2B5EF4-FFF2-40B4-BE49-F238E27FC236}">
                <a16:creationId xmlns:a16="http://schemas.microsoft.com/office/drawing/2014/main" id="{AF6DB356-4547-4AB8-B5EB-1F3FF8FD8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552" y="2913151"/>
            <a:ext cx="55960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36" name="Oval 6">
            <a:extLst>
              <a:ext uri="{FF2B5EF4-FFF2-40B4-BE49-F238E27FC236}">
                <a16:creationId xmlns:a16="http://schemas.microsoft.com/office/drawing/2014/main" id="{577F5A1E-FC47-481A-A6AE-EA3D9CF9B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9" y="303471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37" name="Oval 7">
            <a:extLst>
              <a:ext uri="{FF2B5EF4-FFF2-40B4-BE49-F238E27FC236}">
                <a16:creationId xmlns:a16="http://schemas.microsoft.com/office/drawing/2014/main" id="{A604645A-3352-4D82-99AC-5D6A2379E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068" y="378790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38" name="Oval 8">
            <a:extLst>
              <a:ext uri="{FF2B5EF4-FFF2-40B4-BE49-F238E27FC236}">
                <a16:creationId xmlns:a16="http://schemas.microsoft.com/office/drawing/2014/main" id="{8E6EC572-186F-4A91-B427-25350A459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916" y="372247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39" name="Oval 9">
            <a:extLst>
              <a:ext uri="{FF2B5EF4-FFF2-40B4-BE49-F238E27FC236}">
                <a16:creationId xmlns:a16="http://schemas.microsoft.com/office/drawing/2014/main" id="{23C33589-4343-46F9-ADD0-65E97ED7D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1" y="392012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40" name="Oval 11">
            <a:extLst>
              <a:ext uri="{FF2B5EF4-FFF2-40B4-BE49-F238E27FC236}">
                <a16:creationId xmlns:a16="http://schemas.microsoft.com/office/drawing/2014/main" id="{F706B36C-BECA-4C83-8BA6-160D9C07E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393" y="456833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41" name="Oval 12">
            <a:extLst>
              <a:ext uri="{FF2B5EF4-FFF2-40B4-BE49-F238E27FC236}">
                <a16:creationId xmlns:a16="http://schemas.microsoft.com/office/drawing/2014/main" id="{A018C65D-13AE-4B4C-89D0-213858190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699" y="3539278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42" name="Oval 13">
            <a:extLst>
              <a:ext uri="{FF2B5EF4-FFF2-40B4-BE49-F238E27FC236}">
                <a16:creationId xmlns:a16="http://schemas.microsoft.com/office/drawing/2014/main" id="{C12E2AD6-E9F1-405C-90FC-8CEDCB6F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095" y="3235512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FFC0EA9B-D1C0-4348-8B46-CC0598B2B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3419" y="314901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44" name="Oval 7">
            <a:extLst>
              <a:ext uri="{FF2B5EF4-FFF2-40B4-BE49-F238E27FC236}">
                <a16:creationId xmlns:a16="http://schemas.microsoft.com/office/drawing/2014/main" id="{07CFA6FF-80DE-4EAB-AE52-59CA2A9F5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9408" y="335116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45" name="Oval 8">
            <a:extLst>
              <a:ext uri="{FF2B5EF4-FFF2-40B4-BE49-F238E27FC236}">
                <a16:creationId xmlns:a16="http://schemas.microsoft.com/office/drawing/2014/main" id="{E1CDD5A8-3EE9-486D-B2F0-B09818A4C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216" y="383677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46" name="Oval 12">
            <a:extLst>
              <a:ext uri="{FF2B5EF4-FFF2-40B4-BE49-F238E27FC236}">
                <a16:creationId xmlns:a16="http://schemas.microsoft.com/office/drawing/2014/main" id="{52543146-05A1-4813-B520-022E5ACD5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999" y="3653578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47" name="Oval 13">
            <a:extLst>
              <a:ext uri="{FF2B5EF4-FFF2-40B4-BE49-F238E27FC236}">
                <a16:creationId xmlns:a16="http://schemas.microsoft.com/office/drawing/2014/main" id="{A8E4E7E7-C0FA-43A4-A85E-788FDFDF3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95" y="3349812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48" name="Oval 7">
            <a:extLst>
              <a:ext uri="{FF2B5EF4-FFF2-40B4-BE49-F238E27FC236}">
                <a16:creationId xmlns:a16="http://schemas.microsoft.com/office/drawing/2014/main" id="{23C48BFA-15DE-4241-910D-7C83622E0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716" y="3813484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49" name="Oval 8">
            <a:extLst>
              <a:ext uri="{FF2B5EF4-FFF2-40B4-BE49-F238E27FC236}">
                <a16:creationId xmlns:a16="http://schemas.microsoft.com/office/drawing/2014/main" id="{E7542A27-A6C8-4C85-A14C-FE71B0E36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360" y="397155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50" name="Oval 9">
            <a:extLst>
              <a:ext uri="{FF2B5EF4-FFF2-40B4-BE49-F238E27FC236}">
                <a16:creationId xmlns:a16="http://schemas.microsoft.com/office/drawing/2014/main" id="{8083D259-7BEB-404A-8E4F-39FB54A00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8995" y="329913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51" name="Oval 9">
            <a:extLst>
              <a:ext uri="{FF2B5EF4-FFF2-40B4-BE49-F238E27FC236}">
                <a16:creationId xmlns:a16="http://schemas.microsoft.com/office/drawing/2014/main" id="{E6A94DEC-9E25-4D80-B3C5-262B5D2FA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447" y="4658818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52" name="Oval 9">
            <a:extLst>
              <a:ext uri="{FF2B5EF4-FFF2-40B4-BE49-F238E27FC236}">
                <a16:creationId xmlns:a16="http://schemas.microsoft.com/office/drawing/2014/main" id="{387F1B69-319F-4265-B72D-C4CC90834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083" y="355503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53" name="Oval 9">
            <a:extLst>
              <a:ext uri="{FF2B5EF4-FFF2-40B4-BE49-F238E27FC236}">
                <a16:creationId xmlns:a16="http://schemas.microsoft.com/office/drawing/2014/main" id="{68062F94-D08A-418A-8232-E980A5294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383" y="366933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54" name="Oval 9">
            <a:extLst>
              <a:ext uri="{FF2B5EF4-FFF2-40B4-BE49-F238E27FC236}">
                <a16:creationId xmlns:a16="http://schemas.microsoft.com/office/drawing/2014/main" id="{1DB6107D-B2BD-40FD-A715-453059158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683" y="378363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55" name="Oval 7">
            <a:extLst>
              <a:ext uri="{FF2B5EF4-FFF2-40B4-BE49-F238E27FC236}">
                <a16:creationId xmlns:a16="http://schemas.microsoft.com/office/drawing/2014/main" id="{54026B42-85AA-4BB5-A222-2E68AC8C9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708" y="346546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56" name="Oval 10">
            <a:extLst>
              <a:ext uri="{FF2B5EF4-FFF2-40B4-BE49-F238E27FC236}">
                <a16:creationId xmlns:a16="http://schemas.microsoft.com/office/drawing/2014/main" id="{D2AADF35-EC7D-44BD-8E96-36C00CD34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458" y="3150402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57" name="Oval 10">
            <a:extLst>
              <a:ext uri="{FF2B5EF4-FFF2-40B4-BE49-F238E27FC236}">
                <a16:creationId xmlns:a16="http://schemas.microsoft.com/office/drawing/2014/main" id="{34E12AA9-54A7-4607-9CD7-B27AC7CF4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9758" y="3264702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58" name="Oval 13">
            <a:extLst>
              <a:ext uri="{FF2B5EF4-FFF2-40B4-BE49-F238E27FC236}">
                <a16:creationId xmlns:a16="http://schemas.microsoft.com/office/drawing/2014/main" id="{F4AE7AE0-FF6C-42BD-89A2-B1C8D63A7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967" y="3523824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59" name="Oval 11">
            <a:extLst>
              <a:ext uri="{FF2B5EF4-FFF2-40B4-BE49-F238E27FC236}">
                <a16:creationId xmlns:a16="http://schemas.microsoft.com/office/drawing/2014/main" id="{5670B6EE-33E2-4963-988B-599F35401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813" y="349695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60" name="Oval 12">
            <a:extLst>
              <a:ext uri="{FF2B5EF4-FFF2-40B4-BE49-F238E27FC236}">
                <a16:creationId xmlns:a16="http://schemas.microsoft.com/office/drawing/2014/main" id="{3B55595E-776F-492B-8955-F338B7978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715" y="309230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61" name="Oval 6">
            <a:extLst>
              <a:ext uri="{FF2B5EF4-FFF2-40B4-BE49-F238E27FC236}">
                <a16:creationId xmlns:a16="http://schemas.microsoft.com/office/drawing/2014/main" id="{006B839F-14EA-40C2-9BBD-64C31CD6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831" y="320019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62" name="Oval 6">
            <a:extLst>
              <a:ext uri="{FF2B5EF4-FFF2-40B4-BE49-F238E27FC236}">
                <a16:creationId xmlns:a16="http://schemas.microsoft.com/office/drawing/2014/main" id="{0024E72A-39A4-4636-BC9B-F04DAE360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131" y="331449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63" name="Oval 9">
            <a:extLst>
              <a:ext uri="{FF2B5EF4-FFF2-40B4-BE49-F238E27FC236}">
                <a16:creationId xmlns:a16="http://schemas.microsoft.com/office/drawing/2014/main" id="{0B412D69-D972-4172-A6D9-7454F5B8C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63" y="3178006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64" name="Oval 9">
            <a:extLst>
              <a:ext uri="{FF2B5EF4-FFF2-40B4-BE49-F238E27FC236}">
                <a16:creationId xmlns:a16="http://schemas.microsoft.com/office/drawing/2014/main" id="{7146D6D2-0BB7-4D32-9AD5-31E762D4B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723" y="306711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65" name="Oval 9">
            <a:extLst>
              <a:ext uri="{FF2B5EF4-FFF2-40B4-BE49-F238E27FC236}">
                <a16:creationId xmlns:a16="http://schemas.microsoft.com/office/drawing/2014/main" id="{51340127-B67E-4835-82B1-44A7795A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63" y="3406606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66" name="Oval 7">
            <a:extLst>
              <a:ext uri="{FF2B5EF4-FFF2-40B4-BE49-F238E27FC236}">
                <a16:creationId xmlns:a16="http://schemas.microsoft.com/office/drawing/2014/main" id="{D8522B36-C8EA-4B87-8C54-BE869F60D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888" y="3088432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67" name="Oval 10">
            <a:extLst>
              <a:ext uri="{FF2B5EF4-FFF2-40B4-BE49-F238E27FC236}">
                <a16:creationId xmlns:a16="http://schemas.microsoft.com/office/drawing/2014/main" id="{C5C39F7C-5FBC-43F2-A65A-AB8CE6CAB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910" y="4061406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68" name="Oval 9">
            <a:extLst>
              <a:ext uri="{FF2B5EF4-FFF2-40B4-BE49-F238E27FC236}">
                <a16:creationId xmlns:a16="http://schemas.microsoft.com/office/drawing/2014/main" id="{82B6D198-0511-42D3-A57A-2B5AF27CE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711" y="3921826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69" name="Oval 10">
            <a:extLst>
              <a:ext uri="{FF2B5EF4-FFF2-40B4-BE49-F238E27FC236}">
                <a16:creationId xmlns:a16="http://schemas.microsoft.com/office/drawing/2014/main" id="{A7D9D17A-DD8A-464D-ACA6-AA7BA5FF5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210" y="4175706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70" name="Oval 11">
            <a:extLst>
              <a:ext uri="{FF2B5EF4-FFF2-40B4-BE49-F238E27FC236}">
                <a16:creationId xmlns:a16="http://schemas.microsoft.com/office/drawing/2014/main" id="{D248BAC2-1D9E-4550-B20A-41407BEED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265" y="4407962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71" name="Oval 12">
            <a:extLst>
              <a:ext uri="{FF2B5EF4-FFF2-40B4-BE49-F238E27FC236}">
                <a16:creationId xmlns:a16="http://schemas.microsoft.com/office/drawing/2014/main" id="{FAEBFACF-0FC6-4425-8293-BD89C3AFC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167" y="4003306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72" name="Oval 6">
            <a:extLst>
              <a:ext uri="{FF2B5EF4-FFF2-40B4-BE49-F238E27FC236}">
                <a16:creationId xmlns:a16="http://schemas.microsoft.com/office/drawing/2014/main" id="{0BF7557C-2187-48B2-B5B3-EBA3DC6B5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583" y="4225498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73" name="Oval 9">
            <a:extLst>
              <a:ext uri="{FF2B5EF4-FFF2-40B4-BE49-F238E27FC236}">
                <a16:creationId xmlns:a16="http://schemas.microsoft.com/office/drawing/2014/main" id="{20BDF220-E5CB-46A0-8119-1100BF51B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715" y="4089010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74" name="Oval 9">
            <a:extLst>
              <a:ext uri="{FF2B5EF4-FFF2-40B4-BE49-F238E27FC236}">
                <a16:creationId xmlns:a16="http://schemas.microsoft.com/office/drawing/2014/main" id="{3C6558A2-0ACB-420E-88D6-CE6590025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015" y="4203310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75" name="Oval 7">
            <a:extLst>
              <a:ext uri="{FF2B5EF4-FFF2-40B4-BE49-F238E27FC236}">
                <a16:creationId xmlns:a16="http://schemas.microsoft.com/office/drawing/2014/main" id="{A9C8B355-DC23-440C-9C32-8BE05955D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340" y="3999436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76" name="Line 17">
            <a:extLst>
              <a:ext uri="{FF2B5EF4-FFF2-40B4-BE49-F238E27FC236}">
                <a16:creationId xmlns:a16="http://schemas.microsoft.com/office/drawing/2014/main" id="{35F37BCA-030F-4A56-9196-07D4E4F148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1582" y="2684032"/>
            <a:ext cx="5657852" cy="245745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77" name="Oval 12">
            <a:extLst>
              <a:ext uri="{FF2B5EF4-FFF2-40B4-BE49-F238E27FC236}">
                <a16:creationId xmlns:a16="http://schemas.microsoft.com/office/drawing/2014/main" id="{FF16397A-4B75-49ED-8DFB-E7D1D18CE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311" y="3551218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78" name="Oval 11">
            <a:extLst>
              <a:ext uri="{FF2B5EF4-FFF2-40B4-BE49-F238E27FC236}">
                <a16:creationId xmlns:a16="http://schemas.microsoft.com/office/drawing/2014/main" id="{970FB35B-4DE3-4016-8865-CF79E6D37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241" y="4766222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79" name="Oval 11">
            <a:extLst>
              <a:ext uri="{FF2B5EF4-FFF2-40B4-BE49-F238E27FC236}">
                <a16:creationId xmlns:a16="http://schemas.microsoft.com/office/drawing/2014/main" id="{6C6AC992-3DAD-48B2-944F-3BDAA11B5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243" y="4599412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80" name="Oval 11">
            <a:extLst>
              <a:ext uri="{FF2B5EF4-FFF2-40B4-BE49-F238E27FC236}">
                <a16:creationId xmlns:a16="http://schemas.microsoft.com/office/drawing/2014/main" id="{1161D212-82E8-4F6F-B29B-9986AB255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945" y="4164002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B0190F9-2237-4776-AC1B-FF80738DDF67}"/>
              </a:ext>
            </a:extLst>
          </p:cNvPr>
          <p:cNvCxnSpPr>
            <a:cxnSpLocks/>
            <a:stCxn id="178" idx="0"/>
          </p:cNvCxnSpPr>
          <p:nvPr/>
        </p:nvCxnSpPr>
        <p:spPr>
          <a:xfrm flipH="1">
            <a:off x="5249787" y="4766221"/>
            <a:ext cx="9434" cy="921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5FCEC01-519F-4760-A6BD-6C9A83B01292}"/>
              </a:ext>
            </a:extLst>
          </p:cNvPr>
          <p:cNvCxnSpPr/>
          <p:nvPr/>
        </p:nvCxnSpPr>
        <p:spPr>
          <a:xfrm rot="10800000">
            <a:off x="3938423" y="4771706"/>
            <a:ext cx="1325201" cy="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B932269-55D3-411D-902B-84A9AC7A66D1}"/>
              </a:ext>
            </a:extLst>
          </p:cNvPr>
          <p:cNvCxnSpPr/>
          <p:nvPr/>
        </p:nvCxnSpPr>
        <p:spPr>
          <a:xfrm rot="5400000">
            <a:off x="3945908" y="4563616"/>
            <a:ext cx="420621" cy="103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044CC12-5D60-4D61-AD53-195FE0090BC8}"/>
                  </a:ext>
                </a:extLst>
              </p:cNvPr>
              <p:cNvSpPr txBox="1"/>
              <p:nvPr/>
            </p:nvSpPr>
            <p:spPr>
              <a:xfrm>
                <a:off x="5304234" y="4667099"/>
                <a:ext cx="85669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>
                          <a:solidFill>
                            <a:srgbClr val="FF0000"/>
                          </a:solidFill>
                          <a:latin typeface="Cambria Math"/>
                          <a:sym typeface="Wingdings"/>
                        </a:rPr>
                        <m:t>(</m:t>
                      </m:r>
                      <m:r>
                        <a:rPr lang="en-US" sz="2100" b="1" i="1">
                          <a:solidFill>
                            <a:srgbClr val="FF0000"/>
                          </a:solidFill>
                          <a:latin typeface="Cambria Math"/>
                          <a:sym typeface="Wingdings"/>
                        </a:rPr>
                        <m:t>𝒙</m:t>
                      </m:r>
                      <m:r>
                        <a:rPr lang="en-US" sz="2100" b="1" i="1">
                          <a:solidFill>
                            <a:srgbClr val="FF0000"/>
                          </a:solidFill>
                          <a:latin typeface="Cambria Math"/>
                          <a:sym typeface="Wingdings"/>
                        </a:rPr>
                        <m:t>,</m:t>
                      </m:r>
                      <m:r>
                        <a:rPr lang="en-US" sz="2100" b="1" i="1">
                          <a:solidFill>
                            <a:srgbClr val="FF0000"/>
                          </a:solidFill>
                          <a:latin typeface="Cambria Math"/>
                          <a:sym typeface="Wingdings"/>
                        </a:rPr>
                        <m:t>𝒚</m:t>
                      </m:r>
                      <m:r>
                        <a:rPr lang="en-US" sz="2100" b="1" i="1">
                          <a:solidFill>
                            <a:srgbClr val="FF0000"/>
                          </a:solidFill>
                          <a:latin typeface="Cambria Math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100" b="1" dirty="0">
                  <a:solidFill>
                    <a:srgbClr val="FF0000"/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044CC12-5D60-4D61-AD53-195FE0090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234" y="4667099"/>
                <a:ext cx="856695" cy="415498"/>
              </a:xfrm>
              <a:prstGeom prst="rect">
                <a:avLst/>
              </a:prstGeom>
              <a:blipFill>
                <a:blip r:embed="rId3"/>
                <a:stretch>
                  <a:fillRect l="-1449" r="-1449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9A77DC3-B8D0-46C0-BA6D-0ABF6849EDE1}"/>
              </a:ext>
            </a:extLst>
          </p:cNvPr>
          <p:cNvCxnSpPr/>
          <p:nvPr/>
        </p:nvCxnSpPr>
        <p:spPr>
          <a:xfrm rot="10800000">
            <a:off x="3916597" y="4355874"/>
            <a:ext cx="136480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C8C90D0-6262-4EA9-8F86-526EBFA85FE2}"/>
                  </a:ext>
                </a:extLst>
              </p:cNvPr>
              <p:cNvSpPr txBox="1"/>
              <p:nvPr/>
            </p:nvSpPr>
            <p:spPr>
              <a:xfrm>
                <a:off x="5106445" y="5708568"/>
                <a:ext cx="26754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>
                          <a:solidFill>
                            <a:srgbClr val="FF0000"/>
                          </a:solidFill>
                          <a:latin typeface="Cambria Math"/>
                          <a:sym typeface="Wingdings"/>
                        </a:rPr>
                        <m:t>𝒙</m:t>
                      </m:r>
                    </m:oMath>
                  </m:oMathPara>
                </a14:m>
                <a:endParaRPr lang="en-US" sz="2100" b="1" dirty="0">
                  <a:solidFill>
                    <a:srgbClr val="FF0000"/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C8C90D0-6262-4EA9-8F86-526EBFA85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445" y="5708568"/>
                <a:ext cx="267543" cy="415498"/>
              </a:xfrm>
              <a:prstGeom prst="rect">
                <a:avLst/>
              </a:prstGeom>
              <a:blipFill>
                <a:blip r:embed="rId4"/>
                <a:stretch>
                  <a:fillRect r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758AD0E-E2AD-4021-96A4-FE2A681CE02C}"/>
                  </a:ext>
                </a:extLst>
              </p:cNvPr>
              <p:cNvSpPr txBox="1"/>
              <p:nvPr/>
            </p:nvSpPr>
            <p:spPr>
              <a:xfrm>
                <a:off x="2530764" y="4118018"/>
                <a:ext cx="13795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sz="21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𝟎</m:t>
                          </m:r>
                        </m:sub>
                      </m:sSub>
                      <m:r>
                        <a:rPr lang="en-US" sz="2100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+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sz="21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𝟏</m:t>
                          </m:r>
                        </m:sub>
                      </m:sSub>
                      <m:r>
                        <a:rPr lang="en-US" sz="2100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𝒙</m:t>
                      </m:r>
                    </m:oMath>
                  </m:oMathPara>
                </a14:m>
                <a:endParaRPr lang="en-US" sz="2100" b="1" dirty="0">
                  <a:solidFill>
                    <a:srgbClr val="00B050"/>
                  </a:solidFill>
                </a:endParaRPr>
              </a:p>
              <a:p>
                <a:endParaRPr lang="en-US" sz="1500" dirty="0">
                  <a:solidFill>
                    <a:srgbClr val="0033CC"/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758AD0E-E2AD-4021-96A4-FE2A681CE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764" y="4118018"/>
                <a:ext cx="137953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8DCB8CB-493E-4776-8CEF-F6460D89A41F}"/>
                  </a:ext>
                </a:extLst>
              </p:cNvPr>
              <p:cNvSpPr txBox="1"/>
              <p:nvPr/>
            </p:nvSpPr>
            <p:spPr>
              <a:xfrm>
                <a:off x="3493788" y="4525887"/>
                <a:ext cx="26754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>
                          <a:solidFill>
                            <a:srgbClr val="FF0000"/>
                          </a:solidFill>
                          <a:latin typeface="Cambria Math"/>
                          <a:sym typeface="Wingdings"/>
                        </a:rPr>
                        <m:t>𝒚</m:t>
                      </m:r>
                    </m:oMath>
                  </m:oMathPara>
                </a14:m>
                <a:endParaRPr lang="en-US" sz="2100" b="1" dirty="0">
                  <a:solidFill>
                    <a:srgbClr val="FF0000"/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8DCB8CB-493E-4776-8CEF-F6460D89A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788" y="4525887"/>
                <a:ext cx="267543" cy="415498"/>
              </a:xfrm>
              <a:prstGeom prst="rect">
                <a:avLst/>
              </a:prstGeom>
              <a:blipFill>
                <a:blip r:embed="rId6"/>
                <a:stretch>
                  <a:fillRect r="-22727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BDD128F5-A4C1-47BD-B5E4-594BBCAB4720}"/>
                  </a:ext>
                </a:extLst>
              </p:cNvPr>
              <p:cNvSpPr txBox="1"/>
              <p:nvPr/>
            </p:nvSpPr>
            <p:spPr>
              <a:xfrm>
                <a:off x="3888173" y="3907819"/>
                <a:ext cx="100618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>
                          <a:solidFill>
                            <a:srgbClr val="0070C0"/>
                          </a:solidFill>
                          <a:latin typeface="Cambria Math"/>
                          <a:sym typeface="Wingdings"/>
                        </a:rPr>
                        <m:t>𝜺</m:t>
                      </m:r>
                      <m:r>
                        <a:rPr lang="en-US" sz="2100" b="1" i="1">
                          <a:solidFill>
                            <a:srgbClr val="0070C0"/>
                          </a:solidFill>
                          <a:latin typeface="Cambria Math"/>
                          <a:sym typeface="Wingdings"/>
                        </a:rPr>
                        <m:t>&lt;</m:t>
                      </m:r>
                      <m:r>
                        <a:rPr lang="en-US" sz="2100" b="1" i="1">
                          <a:solidFill>
                            <a:srgbClr val="0070C0"/>
                          </a:solidFill>
                          <a:latin typeface="Cambria Math"/>
                          <a:sym typeface="Wingdings"/>
                        </a:rPr>
                        <m:t>𝟎</m:t>
                      </m:r>
                    </m:oMath>
                  </m:oMathPara>
                </a14:m>
                <a:endParaRPr lang="en-US" sz="2100" b="1" dirty="0">
                  <a:solidFill>
                    <a:srgbClr val="0070C0"/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BDD128F5-A4C1-47BD-B5E4-594BBCAB4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173" y="3907819"/>
                <a:ext cx="1006184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 Box 19">
                <a:extLst>
                  <a:ext uri="{FF2B5EF4-FFF2-40B4-BE49-F238E27FC236}">
                    <a16:creationId xmlns:a16="http://schemas.microsoft.com/office/drawing/2014/main" id="{706F6791-546F-40A9-899A-B27D916522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3076750" y="1897663"/>
                <a:ext cx="12034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/>
                      </a:rPr>
                      <m:t>𝑌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=</m:t>
                    </m:r>
                  </m:oMath>
                </a14:m>
                <a:r>
                  <a:rPr lang="en-US" i="1" dirty="0">
                    <a:latin typeface="Century Gothic"/>
                  </a:rPr>
                  <a:t> price</a:t>
                </a:r>
              </a:p>
            </p:txBody>
          </p:sp>
        </mc:Choice>
        <mc:Fallback xmlns="">
          <p:sp>
            <p:nvSpPr>
              <p:cNvPr id="271" name="Text Box 19">
                <a:extLst>
                  <a:ext uri="{FF2B5EF4-FFF2-40B4-BE49-F238E27FC236}">
                    <a16:creationId xmlns:a16="http://schemas.microsoft.com/office/drawing/2014/main" id="{706F6791-546F-40A9-899A-B27D91652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3076750" y="1897663"/>
                <a:ext cx="1203406" cy="369332"/>
              </a:xfrm>
              <a:prstGeom prst="rect">
                <a:avLst/>
              </a:prstGeom>
              <a:blipFill>
                <a:blip r:embed="rId8"/>
                <a:stretch>
                  <a:fillRect l="-6667" t="-3125" r="-233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 Box 18">
                <a:extLst>
                  <a:ext uri="{FF2B5EF4-FFF2-40B4-BE49-F238E27FC236}">
                    <a16:creationId xmlns:a16="http://schemas.microsoft.com/office/drawing/2014/main" id="{EF76477D-5722-4859-BDB8-EA777A06C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61963" y="5827285"/>
                <a:ext cx="148232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/>
                      </a:rPr>
                      <m:t>𝑋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= </m:t>
                    </m:r>
                  </m:oMath>
                </a14:m>
                <a:r>
                  <a:rPr lang="en-US" i="1" dirty="0">
                    <a:latin typeface="Century Gothic"/>
                  </a:rPr>
                  <a:t>income</a:t>
                </a:r>
              </a:p>
            </p:txBody>
          </p:sp>
        </mc:Choice>
        <mc:Fallback xmlns="">
          <p:sp>
            <p:nvSpPr>
              <p:cNvPr id="272" name="Text Box 18">
                <a:extLst>
                  <a:ext uri="{FF2B5EF4-FFF2-40B4-BE49-F238E27FC236}">
                    <a16:creationId xmlns:a16="http://schemas.microsoft.com/office/drawing/2014/main" id="{EF76477D-5722-4859-BDB8-EA777A06C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61963" y="5827285"/>
                <a:ext cx="1482329" cy="369332"/>
              </a:xfrm>
              <a:prstGeom prst="rect">
                <a:avLst/>
              </a:prstGeom>
              <a:blipFill>
                <a:blip r:embed="rId9"/>
                <a:stretch>
                  <a:fillRect t="-6452" r="-2564" b="-2258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D2A317C0-ECB2-45C9-889E-AE1C73D00897}"/>
                  </a:ext>
                </a:extLst>
              </p:cNvPr>
              <p:cNvSpPr txBox="1"/>
              <p:nvPr/>
            </p:nvSpPr>
            <p:spPr>
              <a:xfrm>
                <a:off x="5211031" y="1729070"/>
                <a:ext cx="248665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100" b="1" i="1">
                          <a:solidFill>
                            <a:srgbClr val="FF0000"/>
                          </a:solidFill>
                          <a:latin typeface="Cambria Math"/>
                          <a:sym typeface="Wingdings"/>
                        </a:rPr>
                        <m:t>𝒀</m:t>
                      </m:r>
                      <m:r>
                        <a:rPr lang="en-US" sz="2100" b="1" i="1">
                          <a:solidFill>
                            <a:srgbClr val="FF0000"/>
                          </a:solidFill>
                          <a:latin typeface="Cambria Math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sz="21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𝟎</m:t>
                          </m:r>
                        </m:sub>
                      </m:sSub>
                      <m:r>
                        <a:rPr lang="en-US" sz="2100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+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sz="21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𝟏</m:t>
                          </m:r>
                        </m:sub>
                      </m:sSub>
                      <m:r>
                        <a:rPr lang="en-US" sz="2100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𝑿</m:t>
                      </m:r>
                      <m:r>
                        <a:rPr lang="en-US" sz="2100" b="1" i="1">
                          <a:solidFill>
                            <a:srgbClr val="0070C0"/>
                          </a:solidFill>
                          <a:latin typeface="Cambria Math"/>
                          <a:sym typeface="Wingdings"/>
                        </a:rPr>
                        <m:t>+</m:t>
                      </m:r>
                      <m:r>
                        <a:rPr lang="en-US" sz="2100" b="1" i="1">
                          <a:solidFill>
                            <a:srgbClr val="0070C0"/>
                          </a:solidFill>
                          <a:latin typeface="Cambria Math"/>
                          <a:sym typeface="Wingdings"/>
                        </a:rPr>
                        <m:t>𝜺</m:t>
                      </m:r>
                    </m:oMath>
                  </m:oMathPara>
                </a14:m>
                <a:endParaRPr lang="en-US" sz="2100" b="1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D2A317C0-ECB2-45C9-889E-AE1C73D00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031" y="1729070"/>
                <a:ext cx="2486658" cy="415498"/>
              </a:xfrm>
              <a:prstGeom prst="rect">
                <a:avLst/>
              </a:prstGeom>
              <a:blipFill>
                <a:blip r:embed="rId1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A8A0A5D3-3388-49F3-88DC-20B99DFBE6A2}"/>
                  </a:ext>
                </a:extLst>
              </p:cNvPr>
              <p:cNvSpPr txBox="1"/>
              <p:nvPr/>
            </p:nvSpPr>
            <p:spPr>
              <a:xfrm>
                <a:off x="7247005" y="4320265"/>
                <a:ext cx="3036496" cy="10618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Any data point </a:t>
                </a:r>
                <a14:m>
                  <m:oMath xmlns:m="http://schemas.openxmlformats.org/officeDocument/2006/math">
                    <m:r>
                      <a:rPr lang="en-US" sz="2100">
                        <a:latin typeface="Cambria Math" panose="02040503050406030204" pitchFamily="18" charset="0"/>
                        <a:sym typeface="Wingdings"/>
                      </a:rPr>
                      <m:t>(</m:t>
                    </m:r>
                    <m:r>
                      <m:rPr>
                        <m:sty m:val="p"/>
                      </m:rPr>
                      <a:rPr lang="en-US" sz="2100">
                        <a:latin typeface="Cambria Math" panose="02040503050406030204" pitchFamily="18" charset="0"/>
                        <a:sym typeface="Wingdings"/>
                      </a:rPr>
                      <m:t>x</m:t>
                    </m:r>
                    <m:r>
                      <a:rPr lang="en-US" sz="2100">
                        <a:latin typeface="Cambria Math" panose="02040503050406030204" pitchFamily="18" charset="0"/>
                        <a:sym typeface="Wingdings"/>
                      </a:rPr>
                      <m:t>,</m:t>
                    </m:r>
                    <m:r>
                      <m:rPr>
                        <m:sty m:val="p"/>
                      </m:rPr>
                      <a:rPr lang="en-US" sz="2100">
                        <a:latin typeface="Cambria Math" panose="02040503050406030204" pitchFamily="18" charset="0"/>
                        <a:sym typeface="Wingdings"/>
                      </a:rPr>
                      <m:t>y</m:t>
                    </m:r>
                    <m:r>
                      <a:rPr lang="en-US" sz="2100">
                        <a:latin typeface="Cambria Math" panose="02040503050406030204" pitchFamily="18" charset="0"/>
                        <a:sym typeface="Wingdings"/>
                      </a:rPr>
                      <m:t>)</m:t>
                    </m:r>
                  </m:oMath>
                </a14:m>
                <a:r>
                  <a:rPr lang="en-US" sz="2100" dirty="0"/>
                  <a:t>  can be described using the line and the error</a:t>
                </a:r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A8A0A5D3-3388-49F3-88DC-20B99DFB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005" y="4320265"/>
                <a:ext cx="3036496" cy="1061829"/>
              </a:xfrm>
              <a:prstGeom prst="rect">
                <a:avLst/>
              </a:prstGeom>
              <a:blipFill>
                <a:blip r:embed="rId11"/>
                <a:stretch>
                  <a:fillRect l="-2500" t="-2381" r="-2917" b="-10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47486BE-0CA7-4D00-9093-D284EA302FB5}"/>
              </a:ext>
            </a:extLst>
          </p:cNvPr>
          <p:cNvCxnSpPr>
            <a:cxnSpLocks/>
          </p:cNvCxnSpPr>
          <p:nvPr/>
        </p:nvCxnSpPr>
        <p:spPr>
          <a:xfrm flipH="1">
            <a:off x="5259222" y="4355874"/>
            <a:ext cx="1687" cy="409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DF8E485B-1548-B127-7ACE-084BB30C8A6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Regression: The Error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5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  <p:bldP spid="1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val 11">
            <a:extLst>
              <a:ext uri="{FF2B5EF4-FFF2-40B4-BE49-F238E27FC236}">
                <a16:creationId xmlns:a16="http://schemas.microsoft.com/office/drawing/2014/main" id="{F5BDBD30-A964-48BA-8A15-F8F64682A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756" y="4766773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88" name="Oval 11">
            <a:extLst>
              <a:ext uri="{FF2B5EF4-FFF2-40B4-BE49-F238E27FC236}">
                <a16:creationId xmlns:a16="http://schemas.microsoft.com/office/drawing/2014/main" id="{07314403-02B0-444B-9D7A-96A67534D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460" y="4553521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F17493F-B7F3-49EA-8D97-AE1C33AB126A}"/>
              </a:ext>
            </a:extLst>
          </p:cNvPr>
          <p:cNvCxnSpPr/>
          <p:nvPr/>
        </p:nvCxnSpPr>
        <p:spPr>
          <a:xfrm>
            <a:off x="4805897" y="2095473"/>
            <a:ext cx="344" cy="3599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14">
            <a:extLst>
              <a:ext uri="{FF2B5EF4-FFF2-40B4-BE49-F238E27FC236}">
                <a16:creationId xmlns:a16="http://schemas.microsoft.com/office/drawing/2014/main" id="{C2664C0F-2635-4DFA-A02D-F2E43EF6FBDF}"/>
              </a:ext>
            </a:extLst>
          </p:cNvPr>
          <p:cNvGrpSpPr>
            <a:grpSpLocks/>
          </p:cNvGrpSpPr>
          <p:nvPr/>
        </p:nvGrpSpPr>
        <p:grpSpPr bwMode="auto">
          <a:xfrm>
            <a:off x="3017947" y="2055933"/>
            <a:ext cx="6057902" cy="4057650"/>
            <a:chOff x="288" y="480"/>
            <a:chExt cx="5088" cy="3408"/>
          </a:xfrm>
        </p:grpSpPr>
        <p:sp>
          <p:nvSpPr>
            <p:cNvPr id="111" name="Line 15">
              <a:extLst>
                <a:ext uri="{FF2B5EF4-FFF2-40B4-BE49-F238E27FC236}">
                  <a16:creationId xmlns:a16="http://schemas.microsoft.com/office/drawing/2014/main" id="{C2F2B0A0-2E3C-4186-B38B-88B4F85C5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480"/>
              <a:ext cx="0" cy="3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12" name="Line 16">
              <a:extLst>
                <a:ext uri="{FF2B5EF4-FFF2-40B4-BE49-F238E27FC236}">
                  <a16:creationId xmlns:a16="http://schemas.microsoft.com/office/drawing/2014/main" id="{9BAB6BDC-3212-4C2F-A77B-42F336694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552"/>
              <a:ext cx="5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</p:grpSp>
      <p:sp>
        <p:nvSpPr>
          <p:cNvPr id="91" name="Line 17">
            <a:extLst>
              <a:ext uri="{FF2B5EF4-FFF2-40B4-BE49-F238E27FC236}">
                <a16:creationId xmlns:a16="http://schemas.microsoft.com/office/drawing/2014/main" id="{5A1A6E3D-210C-4467-A7C2-FBA8CED827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5097" y="2684583"/>
            <a:ext cx="5657852" cy="245745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92" name="Freeform 14">
            <a:extLst>
              <a:ext uri="{FF2B5EF4-FFF2-40B4-BE49-F238E27FC236}">
                <a16:creationId xmlns:a16="http://schemas.microsoft.com/office/drawing/2014/main" id="{2CCB1910-B0DC-4D7A-9773-00C29753FCCA}"/>
              </a:ext>
            </a:extLst>
          </p:cNvPr>
          <p:cNvSpPr>
            <a:spLocks/>
          </p:cNvSpPr>
          <p:nvPr/>
        </p:nvSpPr>
        <p:spPr bwMode="auto">
          <a:xfrm rot="5346823">
            <a:off x="4605832" y="4100237"/>
            <a:ext cx="1085850" cy="600075"/>
          </a:xfrm>
          <a:custGeom>
            <a:avLst/>
            <a:gdLst/>
            <a:ahLst/>
            <a:cxnLst>
              <a:cxn ang="0">
                <a:pos x="0" y="2696"/>
              </a:cxn>
              <a:cxn ang="0">
                <a:pos x="384" y="2648"/>
              </a:cxn>
              <a:cxn ang="0">
                <a:pos x="816" y="2312"/>
              </a:cxn>
              <a:cxn ang="0">
                <a:pos x="1104" y="1928"/>
              </a:cxn>
              <a:cxn ang="0">
                <a:pos x="1296" y="1496"/>
              </a:cxn>
              <a:cxn ang="0">
                <a:pos x="1728" y="488"/>
              </a:cxn>
              <a:cxn ang="0">
                <a:pos x="1968" y="104"/>
              </a:cxn>
              <a:cxn ang="0">
                <a:pos x="2160" y="8"/>
              </a:cxn>
              <a:cxn ang="0">
                <a:pos x="2352" y="56"/>
              </a:cxn>
              <a:cxn ang="0">
                <a:pos x="2448" y="152"/>
              </a:cxn>
              <a:cxn ang="0">
                <a:pos x="2640" y="488"/>
              </a:cxn>
              <a:cxn ang="0">
                <a:pos x="2976" y="1256"/>
              </a:cxn>
              <a:cxn ang="0">
                <a:pos x="3312" y="1928"/>
              </a:cxn>
              <a:cxn ang="0">
                <a:pos x="3504" y="2216"/>
              </a:cxn>
              <a:cxn ang="0">
                <a:pos x="3936" y="2600"/>
              </a:cxn>
              <a:cxn ang="0">
                <a:pos x="4416" y="2696"/>
              </a:cxn>
            </a:cxnLst>
            <a:rect l="0" t="0" r="r" b="b"/>
            <a:pathLst>
              <a:path w="4416" h="2712">
                <a:moveTo>
                  <a:pt x="0" y="2696"/>
                </a:moveTo>
                <a:cubicBezTo>
                  <a:pt x="124" y="2704"/>
                  <a:pt x="248" y="2712"/>
                  <a:pt x="384" y="2648"/>
                </a:cubicBezTo>
                <a:cubicBezTo>
                  <a:pt x="520" y="2584"/>
                  <a:pt x="696" y="2432"/>
                  <a:pt x="816" y="2312"/>
                </a:cubicBezTo>
                <a:cubicBezTo>
                  <a:pt x="936" y="2192"/>
                  <a:pt x="1024" y="2064"/>
                  <a:pt x="1104" y="1928"/>
                </a:cubicBezTo>
                <a:cubicBezTo>
                  <a:pt x="1184" y="1792"/>
                  <a:pt x="1192" y="1736"/>
                  <a:pt x="1296" y="1496"/>
                </a:cubicBezTo>
                <a:cubicBezTo>
                  <a:pt x="1400" y="1256"/>
                  <a:pt x="1616" y="720"/>
                  <a:pt x="1728" y="488"/>
                </a:cubicBezTo>
                <a:cubicBezTo>
                  <a:pt x="1840" y="256"/>
                  <a:pt x="1896" y="184"/>
                  <a:pt x="1968" y="104"/>
                </a:cubicBezTo>
                <a:cubicBezTo>
                  <a:pt x="2040" y="24"/>
                  <a:pt x="2096" y="16"/>
                  <a:pt x="2160" y="8"/>
                </a:cubicBezTo>
                <a:cubicBezTo>
                  <a:pt x="2224" y="0"/>
                  <a:pt x="2304" y="32"/>
                  <a:pt x="2352" y="56"/>
                </a:cubicBezTo>
                <a:cubicBezTo>
                  <a:pt x="2400" y="80"/>
                  <a:pt x="2400" y="80"/>
                  <a:pt x="2448" y="152"/>
                </a:cubicBezTo>
                <a:cubicBezTo>
                  <a:pt x="2496" y="224"/>
                  <a:pt x="2552" y="304"/>
                  <a:pt x="2640" y="488"/>
                </a:cubicBezTo>
                <a:cubicBezTo>
                  <a:pt x="2728" y="672"/>
                  <a:pt x="2864" y="1016"/>
                  <a:pt x="2976" y="1256"/>
                </a:cubicBezTo>
                <a:cubicBezTo>
                  <a:pt x="3088" y="1496"/>
                  <a:pt x="3224" y="1768"/>
                  <a:pt x="3312" y="1928"/>
                </a:cubicBezTo>
                <a:cubicBezTo>
                  <a:pt x="3400" y="2088"/>
                  <a:pt x="3400" y="2104"/>
                  <a:pt x="3504" y="2216"/>
                </a:cubicBezTo>
                <a:cubicBezTo>
                  <a:pt x="3608" y="2328"/>
                  <a:pt x="3784" y="2520"/>
                  <a:pt x="3936" y="2600"/>
                </a:cubicBezTo>
                <a:cubicBezTo>
                  <a:pt x="4088" y="2680"/>
                  <a:pt x="4336" y="2680"/>
                  <a:pt x="4416" y="2696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06" name="Line 17">
            <a:extLst>
              <a:ext uri="{FF2B5EF4-FFF2-40B4-BE49-F238E27FC236}">
                <a16:creationId xmlns:a16="http://schemas.microsoft.com/office/drawing/2014/main" id="{56B68D8E-D5C9-45CF-8815-D1143BF94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2776" y="438891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07" name="Oval 11">
            <a:extLst>
              <a:ext uri="{FF2B5EF4-FFF2-40B4-BE49-F238E27FC236}">
                <a16:creationId xmlns:a16="http://schemas.microsoft.com/office/drawing/2014/main" id="{3A04F15B-FB16-47B6-839B-85A6ACF77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460" y="4164553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 Box 19">
                <a:extLst>
                  <a:ext uri="{FF2B5EF4-FFF2-40B4-BE49-F238E27FC236}">
                    <a16:creationId xmlns:a16="http://schemas.microsoft.com/office/drawing/2014/main" id="{4BE7D5F4-372F-4AA4-8069-40ED1D61AD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2558383" y="2146807"/>
                <a:ext cx="12034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/>
                      </a:rPr>
                      <m:t>𝑌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=</m:t>
                    </m:r>
                  </m:oMath>
                </a14:m>
                <a:r>
                  <a:rPr lang="en-US" i="1" dirty="0">
                    <a:latin typeface="Century Gothic"/>
                  </a:rPr>
                  <a:t> price</a:t>
                </a:r>
              </a:p>
            </p:txBody>
          </p:sp>
        </mc:Choice>
        <mc:Fallback xmlns="">
          <p:sp>
            <p:nvSpPr>
              <p:cNvPr id="113" name="Text Box 19">
                <a:extLst>
                  <a:ext uri="{FF2B5EF4-FFF2-40B4-BE49-F238E27FC236}">
                    <a16:creationId xmlns:a16="http://schemas.microsoft.com/office/drawing/2014/main" id="{4BE7D5F4-372F-4AA4-8069-40ED1D61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2558383" y="2146807"/>
                <a:ext cx="1203406" cy="369332"/>
              </a:xfrm>
              <a:prstGeom prst="rect">
                <a:avLst/>
              </a:prstGeom>
              <a:blipFill>
                <a:blip r:embed="rId3"/>
                <a:stretch>
                  <a:fillRect l="-6667" t="-4211" r="-26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 Box 18">
                <a:extLst>
                  <a:ext uri="{FF2B5EF4-FFF2-40B4-BE49-F238E27FC236}">
                    <a16:creationId xmlns:a16="http://schemas.microsoft.com/office/drawing/2014/main" id="{B272D470-254B-44CE-8DB9-28C4C43F5C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32889" y="5845704"/>
                <a:ext cx="148232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/>
                      </a:rPr>
                      <m:t>𝑋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= </m:t>
                    </m:r>
                  </m:oMath>
                </a14:m>
                <a:r>
                  <a:rPr lang="en-US" i="1" dirty="0">
                    <a:latin typeface="Century Gothic"/>
                  </a:rPr>
                  <a:t>income</a:t>
                </a:r>
              </a:p>
            </p:txBody>
          </p:sp>
        </mc:Choice>
        <mc:Fallback xmlns="">
          <p:sp>
            <p:nvSpPr>
              <p:cNvPr id="114" name="Text Box 18">
                <a:extLst>
                  <a:ext uri="{FF2B5EF4-FFF2-40B4-BE49-F238E27FC236}">
                    <a16:creationId xmlns:a16="http://schemas.microsoft.com/office/drawing/2014/main" id="{B272D470-254B-44CE-8DB9-28C4C43F5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32889" y="5845704"/>
                <a:ext cx="1482329" cy="369332"/>
              </a:xfrm>
              <a:prstGeom prst="rect">
                <a:avLst/>
              </a:prstGeom>
              <a:blipFill>
                <a:blip r:embed="rId4"/>
                <a:stretch>
                  <a:fillRect t="-10000" r="-2542" b="-26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B7A60B6-9680-48FB-9A8F-5ACBB7D7CD5F}"/>
                  </a:ext>
                </a:extLst>
              </p:cNvPr>
              <p:cNvSpPr txBox="1"/>
              <p:nvPr/>
            </p:nvSpPr>
            <p:spPr>
              <a:xfrm>
                <a:off x="4423165" y="5724201"/>
                <a:ext cx="112765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  <a:sym typeface="Wingdings"/>
                        </a:rPr>
                        <m:t>𝑋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100" dirty="0">
                  <a:latin typeface="Century Gothic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B7A60B6-9680-48FB-9A8F-5ACBB7D7C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165" y="5724201"/>
                <a:ext cx="1127650" cy="415498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E958AC1-A282-48FA-AC7F-30FB661C6D6D}"/>
                  </a:ext>
                </a:extLst>
              </p:cNvPr>
              <p:cNvSpPr txBox="1"/>
              <p:nvPr/>
            </p:nvSpPr>
            <p:spPr>
              <a:xfrm>
                <a:off x="7204527" y="4356390"/>
                <a:ext cx="3742645" cy="10618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For all data with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sym typeface="Wingdings"/>
                      </a:rPr>
                      <m:t>𝑋</m:t>
                    </m:r>
                    <m:r>
                      <a:rPr lang="en-US" sz="2100" i="1">
                        <a:latin typeface="Cambria Math" panose="02040503050406030204" pitchFamily="18" charset="0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  <m:t>𝑥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dirty="0"/>
                  <a:t>, </a:t>
                </a:r>
              </a:p>
              <a:p>
                <a:r>
                  <a:rPr lang="en-US" sz="2100" dirty="0"/>
                  <a:t>errors are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normally </a:t>
                </a:r>
              </a:p>
              <a:p>
                <a:r>
                  <a:rPr lang="en-US" sz="2100" b="1" dirty="0">
                    <a:solidFill>
                      <a:srgbClr val="FF0000"/>
                    </a:solidFill>
                  </a:rPr>
                  <a:t>distributed</a:t>
                </a:r>
                <a:r>
                  <a:rPr lang="en-US" sz="2100" dirty="0"/>
                  <a:t> 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E958AC1-A282-48FA-AC7F-30FB661C6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527" y="4356390"/>
                <a:ext cx="3742645" cy="1061829"/>
              </a:xfrm>
              <a:prstGeom prst="rect">
                <a:avLst/>
              </a:prstGeom>
              <a:blipFill>
                <a:blip r:embed="rId6"/>
                <a:stretch>
                  <a:fillRect l="-2027" t="-2381" b="-10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B655ADE-A7F2-4C8C-B344-28EB82591C13}"/>
                  </a:ext>
                </a:extLst>
              </p:cNvPr>
              <p:cNvSpPr txBox="1"/>
              <p:nvPr/>
            </p:nvSpPr>
            <p:spPr>
              <a:xfrm>
                <a:off x="7372352" y="1764792"/>
                <a:ext cx="275040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,  where </a:t>
                </a:r>
                <a14:m>
                  <m:oMath xmlns:m="http://schemas.openxmlformats.org/officeDocument/2006/math">
                    <m:r>
                      <a:rPr lang="en-US" sz="2100">
                        <a:latin typeface="Cambria Math"/>
                        <a:sym typeface="Wingdings"/>
                      </a:rPr>
                      <m:t> </m:t>
                    </m:r>
                    <m:r>
                      <a:rPr lang="en-US" sz="2100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sz="2100" i="1">
                        <a:latin typeface="Cambria Math"/>
                        <a:sym typeface="Wingdings"/>
                      </a:rPr>
                      <m:t>~</m:t>
                    </m:r>
                    <m:r>
                      <a:rPr lang="en-US" sz="2100" i="1">
                        <a:latin typeface="Cambria Math"/>
                        <a:sym typeface="Wingdings"/>
                      </a:rPr>
                      <m:t>𝑁</m:t>
                    </m:r>
                    <m:r>
                      <a:rPr lang="en-US" sz="2100" i="1">
                        <a:latin typeface="Cambria Math"/>
                        <a:sym typeface="Wingdings"/>
                      </a:rPr>
                      <m:t>(0,</m:t>
                    </m:r>
                    <m:sSubSup>
                      <m:sSubSupPr>
                        <m:ctrlP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SupPr>
                      <m:e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𝜎</m:t>
                        </m:r>
                      </m:e>
                      <m:sub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  <m:sup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2</m:t>
                        </m:r>
                      </m:sup>
                    </m:sSubSup>
                    <m:r>
                      <a:rPr lang="en-US" sz="2100" i="1">
                        <a:latin typeface="Cambria Math"/>
                        <a:sym typeface="Wingdings"/>
                      </a:rPr>
                      <m:t>)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B655ADE-A7F2-4C8C-B344-28EB82591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52" y="1764792"/>
                <a:ext cx="2750409" cy="415498"/>
              </a:xfrm>
              <a:prstGeom prst="rect">
                <a:avLst/>
              </a:prstGeom>
              <a:blipFill>
                <a:blip r:embed="rId7"/>
                <a:stretch>
                  <a:fillRect l="-2294" t="-606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1182F2D-0BDC-454E-97D4-F947D110B525}"/>
                  </a:ext>
                </a:extLst>
              </p:cNvPr>
              <p:cNvSpPr txBox="1"/>
              <p:nvPr/>
            </p:nvSpPr>
            <p:spPr>
              <a:xfrm>
                <a:off x="5211031" y="1760946"/>
                <a:ext cx="248665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  <a:sym typeface="Wingdings"/>
                        </a:rPr>
                        <m:t>𝑌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𝛽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0</m:t>
                          </m:r>
                        </m:sub>
                      </m:sSub>
                      <m:r>
                        <a:rPr lang="en-US" sz="2100" i="1">
                          <a:latin typeface="Cambria Math"/>
                          <a:sym typeface="Wingdings"/>
                        </a:rPr>
                        <m:t>+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𝛽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/>
                          <a:sym typeface="Wingdings"/>
                        </a:rPr>
                        <m:t>𝑋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+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𝜀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1182F2D-0BDC-454E-97D4-F947D110B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031" y="1760946"/>
                <a:ext cx="2486658" cy="415498"/>
              </a:xfrm>
              <a:prstGeom prst="rect">
                <a:avLst/>
              </a:prstGeom>
              <a:blipFill>
                <a:blip r:embed="rId8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E483B8E-6ED5-6577-3DB9-463845B2525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Regression: The Error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2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05815A-3890-4B3F-A566-D1AC0F7B7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339" y="2363659"/>
            <a:ext cx="3286963" cy="2194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2D5AA-94C1-47F7-ABA0-D9A34F6C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461" y="4654846"/>
            <a:ext cx="3291840" cy="2197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D3360-2889-4A6C-8880-3E78D5C9C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489" y="2363659"/>
            <a:ext cx="3286963" cy="2194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7FB1A5-5D8B-4CDC-8C5D-0774C716C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681" y="4663440"/>
            <a:ext cx="3165770" cy="2194560"/>
          </a:xfrm>
          <a:prstGeom prst="rect">
            <a:avLst/>
          </a:prstGeom>
        </p:spPr>
      </p:pic>
      <p:sp>
        <p:nvSpPr>
          <p:cNvPr id="14" name="Text Box 78">
            <a:extLst>
              <a:ext uri="{FF2B5EF4-FFF2-40B4-BE49-F238E27FC236}">
                <a16:creationId xmlns:a16="http://schemas.microsoft.com/office/drawing/2014/main" id="{855C2E4E-10F0-42A9-8CD6-60DE958DD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180" y="1700984"/>
            <a:ext cx="3048000" cy="40011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Linear relationships</a:t>
            </a:r>
          </a:p>
        </p:txBody>
      </p:sp>
      <p:sp>
        <p:nvSpPr>
          <p:cNvPr id="15" name="Text Box 79">
            <a:extLst>
              <a:ext uri="{FF2B5EF4-FFF2-40B4-BE49-F238E27FC236}">
                <a16:creationId xmlns:a16="http://schemas.microsoft.com/office/drawing/2014/main" id="{D261FFD8-654B-4478-9A7E-A006FAC7A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700" y="1685829"/>
            <a:ext cx="32004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Nonlinear relationships</a:t>
            </a:r>
          </a:p>
        </p:txBody>
      </p:sp>
      <p:sp>
        <p:nvSpPr>
          <p:cNvPr id="17" name="Line 80">
            <a:extLst>
              <a:ext uri="{FF2B5EF4-FFF2-40B4-BE49-F238E27FC236}">
                <a16:creationId xmlns:a16="http://schemas.microsoft.com/office/drawing/2014/main" id="{D753DEAE-AF48-4F2F-90E0-EDADD09B0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85828"/>
            <a:ext cx="0" cy="484632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CA0BE-58CE-8818-3ACC-662A24468C3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Relationships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4">
            <a:extLst>
              <a:ext uri="{FF2B5EF4-FFF2-40B4-BE49-F238E27FC236}">
                <a16:creationId xmlns:a16="http://schemas.microsoft.com/office/drawing/2014/main" id="{49B18B5D-1EA7-4858-AA63-06A926C5BEB5}"/>
              </a:ext>
            </a:extLst>
          </p:cNvPr>
          <p:cNvGrpSpPr>
            <a:grpSpLocks/>
          </p:cNvGrpSpPr>
          <p:nvPr/>
        </p:nvGrpSpPr>
        <p:grpSpPr bwMode="auto">
          <a:xfrm>
            <a:off x="3009900" y="2057400"/>
            <a:ext cx="6057902" cy="4057650"/>
            <a:chOff x="288" y="480"/>
            <a:chExt cx="5088" cy="3408"/>
          </a:xfrm>
        </p:grpSpPr>
        <p:sp>
          <p:nvSpPr>
            <p:cNvPr id="251" name="Line 15">
              <a:extLst>
                <a:ext uri="{FF2B5EF4-FFF2-40B4-BE49-F238E27FC236}">
                  <a16:creationId xmlns:a16="http://schemas.microsoft.com/office/drawing/2014/main" id="{438D9464-CFC1-4941-B180-FDFF274F3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480"/>
              <a:ext cx="0" cy="3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252" name="Line 16">
              <a:extLst>
                <a:ext uri="{FF2B5EF4-FFF2-40B4-BE49-F238E27FC236}">
                  <a16:creationId xmlns:a16="http://schemas.microsoft.com/office/drawing/2014/main" id="{7A9A77E2-BD0D-4BA9-8917-E91BDB5B0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552"/>
              <a:ext cx="5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</p:grpSp>
      <p:sp>
        <p:nvSpPr>
          <p:cNvPr id="89" name="Oval 6">
            <a:extLst>
              <a:ext uri="{FF2B5EF4-FFF2-40B4-BE49-F238E27FC236}">
                <a16:creationId xmlns:a16="http://schemas.microsoft.com/office/drawing/2014/main" id="{7EEFBB15-4F99-430E-A79B-15A9E9F73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511" y="4130280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90" name="Oval 7">
            <a:extLst>
              <a:ext uri="{FF2B5EF4-FFF2-40B4-BE49-F238E27FC236}">
                <a16:creationId xmlns:a16="http://schemas.microsoft.com/office/drawing/2014/main" id="{1D578EB9-5BE7-41BA-A43D-18108D14D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968" y="378991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93" name="Oval 8">
            <a:extLst>
              <a:ext uri="{FF2B5EF4-FFF2-40B4-BE49-F238E27FC236}">
                <a16:creationId xmlns:a16="http://schemas.microsoft.com/office/drawing/2014/main" id="{564F7880-E0B8-44EA-A1F0-87027AD31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6" y="4275536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94" name="Oval 9">
            <a:extLst>
              <a:ext uri="{FF2B5EF4-FFF2-40B4-BE49-F238E27FC236}">
                <a16:creationId xmlns:a16="http://schemas.microsoft.com/office/drawing/2014/main" id="{898124D7-BE43-43BB-954F-DB94A0B5D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411" y="4473180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95" name="Oval 10">
            <a:extLst>
              <a:ext uri="{FF2B5EF4-FFF2-40B4-BE49-F238E27FC236}">
                <a16:creationId xmlns:a16="http://schemas.microsoft.com/office/drawing/2014/main" id="{636E4AC7-3E95-4905-B2DE-0CE660D5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6214" y="298694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96" name="Oval 11">
            <a:extLst>
              <a:ext uri="{FF2B5EF4-FFF2-40B4-BE49-F238E27FC236}">
                <a16:creationId xmlns:a16="http://schemas.microsoft.com/office/drawing/2014/main" id="{CC144FF6-ECB8-4288-856D-358FCAF79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945" y="3509292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97" name="Oval 12">
            <a:extLst>
              <a:ext uri="{FF2B5EF4-FFF2-40B4-BE49-F238E27FC236}">
                <a16:creationId xmlns:a16="http://schemas.microsoft.com/office/drawing/2014/main" id="{5E8EE58E-7E18-490D-AAF8-FF2D350B0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559" y="4092336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98" name="Oval 13">
            <a:extLst>
              <a:ext uri="{FF2B5EF4-FFF2-40B4-BE49-F238E27FC236}">
                <a16:creationId xmlns:a16="http://schemas.microsoft.com/office/drawing/2014/main" id="{99A14FE2-33AC-4955-951E-6AD44D958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955" y="3788570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99" name="Oval 14">
            <a:extLst>
              <a:ext uri="{FF2B5EF4-FFF2-40B4-BE49-F238E27FC236}">
                <a16:creationId xmlns:a16="http://schemas.microsoft.com/office/drawing/2014/main" id="{314358AC-A88E-4319-B338-016E3278E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7752" y="3333909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00" name="Oval 15">
            <a:extLst>
              <a:ext uri="{FF2B5EF4-FFF2-40B4-BE49-F238E27FC236}">
                <a16:creationId xmlns:a16="http://schemas.microsoft.com/office/drawing/2014/main" id="{270152B0-FFAE-45E4-AD03-DF726911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576" y="3536157"/>
            <a:ext cx="55960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01" name="Oval 6">
            <a:extLst>
              <a:ext uri="{FF2B5EF4-FFF2-40B4-BE49-F238E27FC236}">
                <a16:creationId xmlns:a16="http://schemas.microsoft.com/office/drawing/2014/main" id="{AC1F5BCA-41EE-4EAB-A363-5AFD36F32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811" y="4244580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02" name="Oval 7">
            <a:extLst>
              <a:ext uri="{FF2B5EF4-FFF2-40B4-BE49-F238E27FC236}">
                <a16:creationId xmlns:a16="http://schemas.microsoft.com/office/drawing/2014/main" id="{6F9CBD93-3A35-435E-A818-C91DC6735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268" y="390421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03" name="Oval 8">
            <a:extLst>
              <a:ext uri="{FF2B5EF4-FFF2-40B4-BE49-F238E27FC236}">
                <a16:creationId xmlns:a16="http://schemas.microsoft.com/office/drawing/2014/main" id="{41BBBBCE-4981-47B5-AFBF-DDA76D719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76" y="4389836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05" name="Oval 9">
            <a:extLst>
              <a:ext uri="{FF2B5EF4-FFF2-40B4-BE49-F238E27FC236}">
                <a16:creationId xmlns:a16="http://schemas.microsoft.com/office/drawing/2014/main" id="{9A94794D-CCD4-4E9F-91C0-5DCF5AF7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7015" y="2847360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08" name="Oval 10">
            <a:extLst>
              <a:ext uri="{FF2B5EF4-FFF2-40B4-BE49-F238E27FC236}">
                <a16:creationId xmlns:a16="http://schemas.microsoft.com/office/drawing/2014/main" id="{5918023B-B75F-48A1-94F0-579AEE816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046" y="364374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2" name="Oval 11">
            <a:extLst>
              <a:ext uri="{FF2B5EF4-FFF2-40B4-BE49-F238E27FC236}">
                <a16:creationId xmlns:a16="http://schemas.microsoft.com/office/drawing/2014/main" id="{C5AA234A-EF5A-4DBA-B737-64721F8EA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793" y="341368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3" name="Oval 12">
            <a:extLst>
              <a:ext uri="{FF2B5EF4-FFF2-40B4-BE49-F238E27FC236}">
                <a16:creationId xmlns:a16="http://schemas.microsoft.com/office/drawing/2014/main" id="{046BAB54-6C86-4C42-9CAD-A14396B41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859" y="4206636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4" name="Oval 13">
            <a:extLst>
              <a:ext uri="{FF2B5EF4-FFF2-40B4-BE49-F238E27FC236}">
                <a16:creationId xmlns:a16="http://schemas.microsoft.com/office/drawing/2014/main" id="{6D6478F3-EF96-4BD7-BFD3-7ECC50359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255" y="3902870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5" name="Oval 14">
            <a:extLst>
              <a:ext uri="{FF2B5EF4-FFF2-40B4-BE49-F238E27FC236}">
                <a16:creationId xmlns:a16="http://schemas.microsoft.com/office/drawing/2014/main" id="{CF302512-5975-4BC7-9478-08D29B461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973" y="2943150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6" name="Oval 15">
            <a:extLst>
              <a:ext uri="{FF2B5EF4-FFF2-40B4-BE49-F238E27FC236}">
                <a16:creationId xmlns:a16="http://schemas.microsoft.com/office/drawing/2014/main" id="{C9CCD569-710B-490D-9DA7-724D2DEAF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76" y="3650457"/>
            <a:ext cx="55960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7" name="Oval 6">
            <a:extLst>
              <a:ext uri="{FF2B5EF4-FFF2-40B4-BE49-F238E27FC236}">
                <a16:creationId xmlns:a16="http://schemas.microsoft.com/office/drawing/2014/main" id="{91CDC788-D0FA-4515-BCB6-16130A392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955" y="350929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5" name="Oval 7">
            <a:extLst>
              <a:ext uri="{FF2B5EF4-FFF2-40B4-BE49-F238E27FC236}">
                <a16:creationId xmlns:a16="http://schemas.microsoft.com/office/drawing/2014/main" id="{32ED95C6-466E-4391-B38C-35E7C1AFE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576" y="4366542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6" name="Oval 8">
            <a:extLst>
              <a:ext uri="{FF2B5EF4-FFF2-40B4-BE49-F238E27FC236}">
                <a16:creationId xmlns:a16="http://schemas.microsoft.com/office/drawing/2014/main" id="{6B0364D0-822A-4F07-8CC1-3668937BA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20" y="452460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7" name="Oval 9">
            <a:extLst>
              <a:ext uri="{FF2B5EF4-FFF2-40B4-BE49-F238E27FC236}">
                <a16:creationId xmlns:a16="http://schemas.microsoft.com/office/drawing/2014/main" id="{B0EAB017-85AC-4A49-B302-447EDD696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855" y="385219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8" name="Oval 10">
            <a:extLst>
              <a:ext uri="{FF2B5EF4-FFF2-40B4-BE49-F238E27FC236}">
                <a16:creationId xmlns:a16="http://schemas.microsoft.com/office/drawing/2014/main" id="{3ED670F5-262B-4C1B-A057-C491E26CD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58" y="350214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9" name="Oval 11">
            <a:extLst>
              <a:ext uri="{FF2B5EF4-FFF2-40B4-BE49-F238E27FC236}">
                <a16:creationId xmlns:a16="http://schemas.microsoft.com/office/drawing/2014/main" id="{E526227F-9D1E-44C5-B38C-21F9436F6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101" y="3876004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0" name="Oval 12">
            <a:extLst>
              <a:ext uri="{FF2B5EF4-FFF2-40B4-BE49-F238E27FC236}">
                <a16:creationId xmlns:a16="http://schemas.microsoft.com/office/drawing/2014/main" id="{B423C978-2A83-4570-82DA-91CDA94EC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71" y="2928840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1" name="Oval 14">
            <a:extLst>
              <a:ext uri="{FF2B5EF4-FFF2-40B4-BE49-F238E27FC236}">
                <a16:creationId xmlns:a16="http://schemas.microsoft.com/office/drawing/2014/main" id="{951712DA-CF8F-4F5F-A351-5FA24BDF9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342" y="3761938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2" name="Oval 15">
            <a:extLst>
              <a:ext uri="{FF2B5EF4-FFF2-40B4-BE49-F238E27FC236}">
                <a16:creationId xmlns:a16="http://schemas.microsoft.com/office/drawing/2014/main" id="{CCEF7B30-A1DD-4C5E-B327-4EC56281C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20" y="2915169"/>
            <a:ext cx="55960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3" name="Oval 6">
            <a:extLst>
              <a:ext uri="{FF2B5EF4-FFF2-40B4-BE49-F238E27FC236}">
                <a16:creationId xmlns:a16="http://schemas.microsoft.com/office/drawing/2014/main" id="{68C115F9-8589-4139-8473-A8B786B98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587" y="303673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4" name="Oval 7">
            <a:extLst>
              <a:ext uri="{FF2B5EF4-FFF2-40B4-BE49-F238E27FC236}">
                <a16:creationId xmlns:a16="http://schemas.microsoft.com/office/drawing/2014/main" id="{A3F78DA0-AE25-49E9-B766-52ED9BE25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536" y="3789918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5" name="Oval 8">
            <a:extLst>
              <a:ext uri="{FF2B5EF4-FFF2-40B4-BE49-F238E27FC236}">
                <a16:creationId xmlns:a16="http://schemas.microsoft.com/office/drawing/2014/main" id="{90B095C2-DA04-4DFA-ABB1-83A71853B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84" y="3724496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6" name="Oval 9">
            <a:extLst>
              <a:ext uri="{FF2B5EF4-FFF2-40B4-BE49-F238E27FC236}">
                <a16:creationId xmlns:a16="http://schemas.microsoft.com/office/drawing/2014/main" id="{EED025AE-F511-4B86-BC6D-1DD8A4ECB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019" y="3922140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7" name="Oval 11">
            <a:extLst>
              <a:ext uri="{FF2B5EF4-FFF2-40B4-BE49-F238E27FC236}">
                <a16:creationId xmlns:a16="http://schemas.microsoft.com/office/drawing/2014/main" id="{77841FB9-5CA0-4164-A37E-938B18B51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861" y="457034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8" name="Oval 12">
            <a:extLst>
              <a:ext uri="{FF2B5EF4-FFF2-40B4-BE49-F238E27FC236}">
                <a16:creationId xmlns:a16="http://schemas.microsoft.com/office/drawing/2014/main" id="{794A17B7-F855-47F8-BEEF-9A62BBE97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167" y="3541296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9" name="Oval 13">
            <a:extLst>
              <a:ext uri="{FF2B5EF4-FFF2-40B4-BE49-F238E27FC236}">
                <a16:creationId xmlns:a16="http://schemas.microsoft.com/office/drawing/2014/main" id="{B3E4D3B4-3B96-441D-A31D-EC38453F5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563" y="3237530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0" name="Oval 6">
            <a:extLst>
              <a:ext uri="{FF2B5EF4-FFF2-40B4-BE49-F238E27FC236}">
                <a16:creationId xmlns:a16="http://schemas.microsoft.com/office/drawing/2014/main" id="{6DE5DF33-917C-400D-B5A1-D6986F37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887" y="315103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1" name="Oval 7">
            <a:extLst>
              <a:ext uri="{FF2B5EF4-FFF2-40B4-BE49-F238E27FC236}">
                <a16:creationId xmlns:a16="http://schemas.microsoft.com/office/drawing/2014/main" id="{FFE8DB50-4E68-43C6-B437-E6983D28A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4876" y="335317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2" name="Oval 8">
            <a:extLst>
              <a:ext uri="{FF2B5EF4-FFF2-40B4-BE49-F238E27FC236}">
                <a16:creationId xmlns:a16="http://schemas.microsoft.com/office/drawing/2014/main" id="{6EB3488A-2194-499E-9B4C-76DE4FA9C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684" y="3838796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3" name="Oval 12">
            <a:extLst>
              <a:ext uri="{FF2B5EF4-FFF2-40B4-BE49-F238E27FC236}">
                <a16:creationId xmlns:a16="http://schemas.microsoft.com/office/drawing/2014/main" id="{A4C3585B-19B5-46B1-AF15-FDE5AE9BE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467" y="3655596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4" name="Oval 13">
            <a:extLst>
              <a:ext uri="{FF2B5EF4-FFF2-40B4-BE49-F238E27FC236}">
                <a16:creationId xmlns:a16="http://schemas.microsoft.com/office/drawing/2014/main" id="{30D0BE1E-A86F-4292-B59F-3E2280917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863" y="3351830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5" name="Oval 7">
            <a:extLst>
              <a:ext uri="{FF2B5EF4-FFF2-40B4-BE49-F238E27FC236}">
                <a16:creationId xmlns:a16="http://schemas.microsoft.com/office/drawing/2014/main" id="{FB301879-CD9E-450A-9F04-308DBE384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184" y="3815502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6" name="Oval 8">
            <a:extLst>
              <a:ext uri="{FF2B5EF4-FFF2-40B4-BE49-F238E27FC236}">
                <a16:creationId xmlns:a16="http://schemas.microsoft.com/office/drawing/2014/main" id="{7A3ACDA1-815C-4142-A069-CE266DCFA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828" y="397356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7" name="Oval 9">
            <a:extLst>
              <a:ext uri="{FF2B5EF4-FFF2-40B4-BE49-F238E27FC236}">
                <a16:creationId xmlns:a16="http://schemas.microsoft.com/office/drawing/2014/main" id="{5794CBB1-28CD-4FC9-B4D1-A83214743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463" y="330115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8" name="Oval 9">
            <a:extLst>
              <a:ext uri="{FF2B5EF4-FFF2-40B4-BE49-F238E27FC236}">
                <a16:creationId xmlns:a16="http://schemas.microsoft.com/office/drawing/2014/main" id="{AE81454F-9125-4082-AF0A-37800E2C3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915" y="4660836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9" name="Oval 9">
            <a:extLst>
              <a:ext uri="{FF2B5EF4-FFF2-40B4-BE49-F238E27FC236}">
                <a16:creationId xmlns:a16="http://schemas.microsoft.com/office/drawing/2014/main" id="{F1DFF358-D124-4F7A-9A4F-FA8672013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551" y="355705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0" name="Oval 9">
            <a:extLst>
              <a:ext uri="{FF2B5EF4-FFF2-40B4-BE49-F238E27FC236}">
                <a16:creationId xmlns:a16="http://schemas.microsoft.com/office/drawing/2014/main" id="{BC7999F3-4C41-4147-B008-6F7DB310E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851" y="367135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1" name="Oval 9">
            <a:extLst>
              <a:ext uri="{FF2B5EF4-FFF2-40B4-BE49-F238E27FC236}">
                <a16:creationId xmlns:a16="http://schemas.microsoft.com/office/drawing/2014/main" id="{2EC1A446-B203-46C5-880A-ED393FB6E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151" y="378565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2" name="Oval 7">
            <a:extLst>
              <a:ext uri="{FF2B5EF4-FFF2-40B4-BE49-F238E27FC236}">
                <a16:creationId xmlns:a16="http://schemas.microsoft.com/office/drawing/2014/main" id="{4A7D500E-C82A-406F-BE98-8CBD2C41B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176" y="346747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3" name="Oval 10">
            <a:extLst>
              <a:ext uri="{FF2B5EF4-FFF2-40B4-BE49-F238E27FC236}">
                <a16:creationId xmlns:a16="http://schemas.microsoft.com/office/drawing/2014/main" id="{45629C6F-22F9-4714-B8DA-096936C76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26" y="315242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4" name="Oval 10">
            <a:extLst>
              <a:ext uri="{FF2B5EF4-FFF2-40B4-BE49-F238E27FC236}">
                <a16:creationId xmlns:a16="http://schemas.microsoft.com/office/drawing/2014/main" id="{583F35D8-B6A7-4F4E-84C7-7D89C64BB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226" y="326672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5" name="Oval 13">
            <a:extLst>
              <a:ext uri="{FF2B5EF4-FFF2-40B4-BE49-F238E27FC236}">
                <a16:creationId xmlns:a16="http://schemas.microsoft.com/office/drawing/2014/main" id="{842C463E-6809-4F34-B88F-29746557F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8435" y="3525842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6" name="Oval 11">
            <a:extLst>
              <a:ext uri="{FF2B5EF4-FFF2-40B4-BE49-F238E27FC236}">
                <a16:creationId xmlns:a16="http://schemas.microsoft.com/office/drawing/2014/main" id="{DA136349-14F1-40C3-9B4B-09F6A5D51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281" y="3498976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7" name="Oval 12">
            <a:extLst>
              <a:ext uri="{FF2B5EF4-FFF2-40B4-BE49-F238E27FC236}">
                <a16:creationId xmlns:a16="http://schemas.microsoft.com/office/drawing/2014/main" id="{89451CA2-0D85-4257-B241-886ACCEDA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183" y="3094320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8" name="Oval 6">
            <a:extLst>
              <a:ext uri="{FF2B5EF4-FFF2-40B4-BE49-F238E27FC236}">
                <a16:creationId xmlns:a16="http://schemas.microsoft.com/office/drawing/2014/main" id="{3F394F9E-7226-48D7-B40E-DAB78DFCE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299" y="320221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9" name="Oval 6">
            <a:extLst>
              <a:ext uri="{FF2B5EF4-FFF2-40B4-BE49-F238E27FC236}">
                <a16:creationId xmlns:a16="http://schemas.microsoft.com/office/drawing/2014/main" id="{655F6FCC-F24E-4187-AE96-81833E499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599" y="331651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0" name="Oval 9">
            <a:extLst>
              <a:ext uri="{FF2B5EF4-FFF2-40B4-BE49-F238E27FC236}">
                <a16:creationId xmlns:a16="http://schemas.microsoft.com/office/drawing/2014/main" id="{3E6EE29D-7045-41E0-8802-380303A53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731" y="318002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1" name="Oval 9">
            <a:extLst>
              <a:ext uri="{FF2B5EF4-FFF2-40B4-BE49-F238E27FC236}">
                <a16:creationId xmlns:a16="http://schemas.microsoft.com/office/drawing/2014/main" id="{38878CA1-6E5C-483C-85DD-C60FF7F24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191" y="306913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2" name="Oval 9">
            <a:extLst>
              <a:ext uri="{FF2B5EF4-FFF2-40B4-BE49-F238E27FC236}">
                <a16:creationId xmlns:a16="http://schemas.microsoft.com/office/drawing/2014/main" id="{5B11BF78-AEC7-46BB-8A76-B7F328EAB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331" y="340862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3" name="Oval 7">
            <a:extLst>
              <a:ext uri="{FF2B5EF4-FFF2-40B4-BE49-F238E27FC236}">
                <a16:creationId xmlns:a16="http://schemas.microsoft.com/office/drawing/2014/main" id="{59CABE10-DD22-4E32-8E51-41E82066C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356" y="309045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4" name="Oval 10">
            <a:extLst>
              <a:ext uri="{FF2B5EF4-FFF2-40B4-BE49-F238E27FC236}">
                <a16:creationId xmlns:a16="http://schemas.microsoft.com/office/drawing/2014/main" id="{CBB6C615-A869-4A47-8D7B-93C4664E2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378" y="4063424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5" name="Oval 9">
            <a:extLst>
              <a:ext uri="{FF2B5EF4-FFF2-40B4-BE49-F238E27FC236}">
                <a16:creationId xmlns:a16="http://schemas.microsoft.com/office/drawing/2014/main" id="{C657C31D-9E7B-4D9F-89AB-504CF551C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179" y="392384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6" name="Oval 10">
            <a:extLst>
              <a:ext uri="{FF2B5EF4-FFF2-40B4-BE49-F238E27FC236}">
                <a16:creationId xmlns:a16="http://schemas.microsoft.com/office/drawing/2014/main" id="{94869D87-1913-480A-9D6F-F1240D20C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678" y="4177724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7" name="Oval 11">
            <a:extLst>
              <a:ext uri="{FF2B5EF4-FFF2-40B4-BE49-F238E27FC236}">
                <a16:creationId xmlns:a16="http://schemas.microsoft.com/office/drawing/2014/main" id="{14673447-5267-4BD7-A1F2-60986F423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733" y="440998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8" name="Oval 12">
            <a:extLst>
              <a:ext uri="{FF2B5EF4-FFF2-40B4-BE49-F238E27FC236}">
                <a16:creationId xmlns:a16="http://schemas.microsoft.com/office/drawing/2014/main" id="{C5561091-F929-4B8D-AEF3-380CC1406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635" y="400532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9" name="Oval 6">
            <a:extLst>
              <a:ext uri="{FF2B5EF4-FFF2-40B4-BE49-F238E27FC236}">
                <a16:creationId xmlns:a16="http://schemas.microsoft.com/office/drawing/2014/main" id="{BE6A27DE-482F-47AE-8460-42CCCE276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051" y="4227516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0" name="Oval 9">
            <a:extLst>
              <a:ext uri="{FF2B5EF4-FFF2-40B4-BE49-F238E27FC236}">
                <a16:creationId xmlns:a16="http://schemas.microsoft.com/office/drawing/2014/main" id="{BD760B8A-9100-4950-A89B-06BD85BD6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183" y="4091028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1" name="Oval 9">
            <a:extLst>
              <a:ext uri="{FF2B5EF4-FFF2-40B4-BE49-F238E27FC236}">
                <a16:creationId xmlns:a16="http://schemas.microsoft.com/office/drawing/2014/main" id="{FEBD0242-E3DF-4BF2-9A06-562812568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483" y="4205328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2" name="Oval 7">
            <a:extLst>
              <a:ext uri="{FF2B5EF4-FFF2-40B4-BE49-F238E27FC236}">
                <a16:creationId xmlns:a16="http://schemas.microsoft.com/office/drawing/2014/main" id="{A26D513E-F71A-4A50-B0F6-6EB466565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808" y="4001454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3" name="Line 17">
            <a:extLst>
              <a:ext uri="{FF2B5EF4-FFF2-40B4-BE49-F238E27FC236}">
                <a16:creationId xmlns:a16="http://schemas.microsoft.com/office/drawing/2014/main" id="{3B50F727-9AF4-4B79-824A-0A8C35D8FD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67050" y="2686050"/>
            <a:ext cx="5657852" cy="245745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4" name="Freeform 16">
            <a:extLst>
              <a:ext uri="{FF2B5EF4-FFF2-40B4-BE49-F238E27FC236}">
                <a16:creationId xmlns:a16="http://schemas.microsoft.com/office/drawing/2014/main" id="{A72AEE67-D287-42D6-BC21-75949849581C}"/>
              </a:ext>
            </a:extLst>
          </p:cNvPr>
          <p:cNvSpPr>
            <a:spLocks/>
          </p:cNvSpPr>
          <p:nvPr/>
        </p:nvSpPr>
        <p:spPr bwMode="auto">
          <a:xfrm rot="5346823">
            <a:off x="6183779" y="3414251"/>
            <a:ext cx="1085850" cy="600075"/>
          </a:xfrm>
          <a:custGeom>
            <a:avLst/>
            <a:gdLst/>
            <a:ahLst/>
            <a:cxnLst>
              <a:cxn ang="0">
                <a:pos x="0" y="2696"/>
              </a:cxn>
              <a:cxn ang="0">
                <a:pos x="384" y="2648"/>
              </a:cxn>
              <a:cxn ang="0">
                <a:pos x="816" y="2312"/>
              </a:cxn>
              <a:cxn ang="0">
                <a:pos x="1104" y="1928"/>
              </a:cxn>
              <a:cxn ang="0">
                <a:pos x="1296" y="1496"/>
              </a:cxn>
              <a:cxn ang="0">
                <a:pos x="1728" y="488"/>
              </a:cxn>
              <a:cxn ang="0">
                <a:pos x="1968" y="104"/>
              </a:cxn>
              <a:cxn ang="0">
                <a:pos x="2160" y="8"/>
              </a:cxn>
              <a:cxn ang="0">
                <a:pos x="2352" y="56"/>
              </a:cxn>
              <a:cxn ang="0">
                <a:pos x="2448" y="152"/>
              </a:cxn>
              <a:cxn ang="0">
                <a:pos x="2640" y="488"/>
              </a:cxn>
              <a:cxn ang="0">
                <a:pos x="2976" y="1256"/>
              </a:cxn>
              <a:cxn ang="0">
                <a:pos x="3312" y="1928"/>
              </a:cxn>
              <a:cxn ang="0">
                <a:pos x="3504" y="2216"/>
              </a:cxn>
              <a:cxn ang="0">
                <a:pos x="3936" y="2600"/>
              </a:cxn>
              <a:cxn ang="0">
                <a:pos x="4416" y="2696"/>
              </a:cxn>
            </a:cxnLst>
            <a:rect l="0" t="0" r="r" b="b"/>
            <a:pathLst>
              <a:path w="4416" h="2712">
                <a:moveTo>
                  <a:pt x="0" y="2696"/>
                </a:moveTo>
                <a:cubicBezTo>
                  <a:pt x="124" y="2704"/>
                  <a:pt x="248" y="2712"/>
                  <a:pt x="384" y="2648"/>
                </a:cubicBezTo>
                <a:cubicBezTo>
                  <a:pt x="520" y="2584"/>
                  <a:pt x="696" y="2432"/>
                  <a:pt x="816" y="2312"/>
                </a:cubicBezTo>
                <a:cubicBezTo>
                  <a:pt x="936" y="2192"/>
                  <a:pt x="1024" y="2064"/>
                  <a:pt x="1104" y="1928"/>
                </a:cubicBezTo>
                <a:cubicBezTo>
                  <a:pt x="1184" y="1792"/>
                  <a:pt x="1192" y="1736"/>
                  <a:pt x="1296" y="1496"/>
                </a:cubicBezTo>
                <a:cubicBezTo>
                  <a:pt x="1400" y="1256"/>
                  <a:pt x="1616" y="720"/>
                  <a:pt x="1728" y="488"/>
                </a:cubicBezTo>
                <a:cubicBezTo>
                  <a:pt x="1840" y="256"/>
                  <a:pt x="1896" y="184"/>
                  <a:pt x="1968" y="104"/>
                </a:cubicBezTo>
                <a:cubicBezTo>
                  <a:pt x="2040" y="24"/>
                  <a:pt x="2096" y="16"/>
                  <a:pt x="2160" y="8"/>
                </a:cubicBezTo>
                <a:cubicBezTo>
                  <a:pt x="2224" y="0"/>
                  <a:pt x="2304" y="32"/>
                  <a:pt x="2352" y="56"/>
                </a:cubicBezTo>
                <a:cubicBezTo>
                  <a:pt x="2400" y="80"/>
                  <a:pt x="2400" y="80"/>
                  <a:pt x="2448" y="152"/>
                </a:cubicBezTo>
                <a:cubicBezTo>
                  <a:pt x="2496" y="224"/>
                  <a:pt x="2552" y="304"/>
                  <a:pt x="2640" y="488"/>
                </a:cubicBezTo>
                <a:cubicBezTo>
                  <a:pt x="2728" y="672"/>
                  <a:pt x="2864" y="1016"/>
                  <a:pt x="2976" y="1256"/>
                </a:cubicBezTo>
                <a:cubicBezTo>
                  <a:pt x="3088" y="1496"/>
                  <a:pt x="3224" y="1768"/>
                  <a:pt x="3312" y="1928"/>
                </a:cubicBezTo>
                <a:cubicBezTo>
                  <a:pt x="3400" y="2088"/>
                  <a:pt x="3400" y="2104"/>
                  <a:pt x="3504" y="2216"/>
                </a:cubicBezTo>
                <a:cubicBezTo>
                  <a:pt x="3608" y="2328"/>
                  <a:pt x="3784" y="2520"/>
                  <a:pt x="3936" y="2600"/>
                </a:cubicBezTo>
                <a:cubicBezTo>
                  <a:pt x="4088" y="2680"/>
                  <a:pt x="4336" y="2680"/>
                  <a:pt x="4416" y="2696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5" name="Oval 12">
            <a:extLst>
              <a:ext uri="{FF2B5EF4-FFF2-40B4-BE49-F238E27FC236}">
                <a16:creationId xmlns:a16="http://schemas.microsoft.com/office/drawing/2014/main" id="{5A8E64F9-75E3-4180-8993-0C9A73382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779" y="3553236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6" name="Line 17">
            <a:extLst>
              <a:ext uri="{FF2B5EF4-FFF2-40B4-BE49-F238E27FC236}">
                <a16:creationId xmlns:a16="http://schemas.microsoft.com/office/drawing/2014/main" id="{351B8A89-023E-4B37-924E-E4A7DBD20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9369" y="3692625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7" name="Oval 11">
            <a:extLst>
              <a:ext uri="{FF2B5EF4-FFF2-40B4-BE49-F238E27FC236}">
                <a16:creationId xmlns:a16="http://schemas.microsoft.com/office/drawing/2014/main" id="{328FAFF0-4F32-4E54-B879-3331D5C3C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709" y="476824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8" name="Oval 11">
            <a:extLst>
              <a:ext uri="{FF2B5EF4-FFF2-40B4-BE49-F238E27FC236}">
                <a16:creationId xmlns:a16="http://schemas.microsoft.com/office/drawing/2014/main" id="{27546C04-3A4E-4036-B6BF-AB311D105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413" y="455498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9" name="Oval 11">
            <a:extLst>
              <a:ext uri="{FF2B5EF4-FFF2-40B4-BE49-F238E27FC236}">
                <a16:creationId xmlns:a16="http://schemas.microsoft.com/office/drawing/2014/main" id="{BC71A881-C614-425A-A100-4366BEA65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413" y="416602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 Box 19">
                <a:extLst>
                  <a:ext uri="{FF2B5EF4-FFF2-40B4-BE49-F238E27FC236}">
                    <a16:creationId xmlns:a16="http://schemas.microsoft.com/office/drawing/2014/main" id="{3004A7A0-0C8E-4A37-BFCE-7ACB8A2C5B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2558383" y="2146807"/>
                <a:ext cx="12034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/>
                      </a:rPr>
                      <m:t>𝑌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=</m:t>
                    </m:r>
                  </m:oMath>
                </a14:m>
                <a:r>
                  <a:rPr lang="en-US" i="1" dirty="0">
                    <a:latin typeface="Century Gothic"/>
                  </a:rPr>
                  <a:t> price</a:t>
                </a:r>
              </a:p>
            </p:txBody>
          </p:sp>
        </mc:Choice>
        <mc:Fallback xmlns="">
          <p:sp>
            <p:nvSpPr>
              <p:cNvPr id="253" name="Text Box 19">
                <a:extLst>
                  <a:ext uri="{FF2B5EF4-FFF2-40B4-BE49-F238E27FC236}">
                    <a16:creationId xmlns:a16="http://schemas.microsoft.com/office/drawing/2014/main" id="{3004A7A0-0C8E-4A37-BFCE-7ACB8A2C5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2558383" y="2146807"/>
                <a:ext cx="1203406" cy="369332"/>
              </a:xfrm>
              <a:prstGeom prst="rect">
                <a:avLst/>
              </a:prstGeom>
              <a:blipFill>
                <a:blip r:embed="rId3"/>
                <a:stretch>
                  <a:fillRect l="-6667" t="-4211" r="-26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 Box 18">
                <a:extLst>
                  <a:ext uri="{FF2B5EF4-FFF2-40B4-BE49-F238E27FC236}">
                    <a16:creationId xmlns:a16="http://schemas.microsoft.com/office/drawing/2014/main" id="{39032F2D-1F45-4788-8D5F-6BE2693E63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32889" y="5845704"/>
                <a:ext cx="148232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/>
                      </a:rPr>
                      <m:t>𝑋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= </m:t>
                    </m:r>
                  </m:oMath>
                </a14:m>
                <a:r>
                  <a:rPr lang="en-US" i="1" dirty="0">
                    <a:latin typeface="Century Gothic"/>
                  </a:rPr>
                  <a:t>income</a:t>
                </a:r>
              </a:p>
            </p:txBody>
          </p:sp>
        </mc:Choice>
        <mc:Fallback xmlns="">
          <p:sp>
            <p:nvSpPr>
              <p:cNvPr id="254" name="Text Box 18">
                <a:extLst>
                  <a:ext uri="{FF2B5EF4-FFF2-40B4-BE49-F238E27FC236}">
                    <a16:creationId xmlns:a16="http://schemas.microsoft.com/office/drawing/2014/main" id="{39032F2D-1F45-4788-8D5F-6BE2693E6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32889" y="5845704"/>
                <a:ext cx="1482329" cy="369332"/>
              </a:xfrm>
              <a:prstGeom prst="rect">
                <a:avLst/>
              </a:prstGeom>
              <a:blipFill>
                <a:blip r:embed="rId4"/>
                <a:stretch>
                  <a:fillRect t="-10000" r="-2542" b="-26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5F2C8EC-0938-44DD-BDF8-FA1C29BBF772}"/>
              </a:ext>
            </a:extLst>
          </p:cNvPr>
          <p:cNvGrpSpPr/>
          <p:nvPr/>
        </p:nvGrpSpPr>
        <p:grpSpPr>
          <a:xfrm>
            <a:off x="5211032" y="1760946"/>
            <a:ext cx="4911729" cy="419344"/>
            <a:chOff x="3687031" y="1760946"/>
            <a:chExt cx="4911729" cy="4193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9CD7D16D-A24B-4739-A02B-37C438D6262B}"/>
                    </a:ext>
                  </a:extLst>
                </p:cNvPr>
                <p:cNvSpPr txBox="1"/>
                <p:nvPr/>
              </p:nvSpPr>
              <p:spPr>
                <a:xfrm>
                  <a:off x="5848351" y="1764792"/>
                  <a:ext cx="2750409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100" dirty="0"/>
                    <a:t>,  where </a:t>
                  </a:r>
                  <a14:m>
                    <m:oMath xmlns:m="http://schemas.openxmlformats.org/officeDocument/2006/math">
                      <m:r>
                        <a:rPr lang="en-US" sz="2100">
                          <a:latin typeface="Cambria Math"/>
                          <a:sym typeface="Wingdings"/>
                        </a:rPr>
                        <m:t> 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𝜀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~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𝑁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(0,</m:t>
                      </m:r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𝜎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𝜀</m:t>
                          </m:r>
                        </m:sub>
                        <m:sup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2</m:t>
                          </m:r>
                        </m:sup>
                      </m:sSubSup>
                      <m:r>
                        <a:rPr lang="en-US" sz="2100" i="1">
                          <a:latin typeface="Cambria Math"/>
                          <a:sym typeface="Wingdings"/>
                        </a:rPr>
                        <m:t>)</m:t>
                      </m:r>
                    </m:oMath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9CD7D16D-A24B-4739-A02B-37C438D62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8351" y="1764792"/>
                  <a:ext cx="2750409" cy="415498"/>
                </a:xfrm>
                <a:prstGeom prst="rect">
                  <a:avLst/>
                </a:prstGeom>
                <a:blipFill>
                  <a:blip r:embed="rId5"/>
                  <a:stretch>
                    <a:fillRect l="-2655" t="-10294" b="-27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850FB969-784A-4830-A0A1-33CF845A12CA}"/>
                    </a:ext>
                  </a:extLst>
                </p:cNvPr>
                <p:cNvSpPr txBox="1"/>
                <p:nvPr/>
              </p:nvSpPr>
              <p:spPr>
                <a:xfrm>
                  <a:off x="3687031" y="1760946"/>
                  <a:ext cx="248665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𝑌</m:t>
                        </m:r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=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sym typeface="Wingdings"/>
                              </a:rPr>
                              <m:t>0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+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100" i="1">
                                <a:latin typeface="Cambria Math"/>
                                <a:sym typeface="Wingdings"/>
                              </a:rPr>
                              <m:t>1</m:t>
                            </m:r>
                          </m:sub>
                        </m:sSub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𝑋</m:t>
                        </m:r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+</m:t>
                        </m:r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𝜀</m:t>
                        </m:r>
                      </m:oMath>
                    </m:oMathPara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850FB969-784A-4830-A0A1-33CF845A12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031" y="1760946"/>
                  <a:ext cx="2486658" cy="415498"/>
                </a:xfrm>
                <a:prstGeom prst="rect">
                  <a:avLst/>
                </a:prstGeom>
                <a:blipFill>
                  <a:blip r:embed="rId6"/>
                  <a:stretch>
                    <a:fillRect b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D34794D4-E05E-475E-BDAB-0697E3F0E9D4}"/>
                  </a:ext>
                </a:extLst>
              </p:cNvPr>
              <p:cNvSpPr txBox="1"/>
              <p:nvPr/>
            </p:nvSpPr>
            <p:spPr>
              <a:xfrm>
                <a:off x="7204527" y="4356390"/>
                <a:ext cx="3742645" cy="10618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For all data with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sym typeface="Wingdings"/>
                      </a:rPr>
                      <m:t>𝑋</m:t>
                    </m:r>
                    <m:r>
                      <a:rPr lang="en-US" sz="2100" i="1">
                        <a:latin typeface="Cambria Math" panose="02040503050406030204" pitchFamily="18" charset="0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  <m:t>𝑥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100" dirty="0"/>
                  <a:t>, </a:t>
                </a:r>
              </a:p>
              <a:p>
                <a:r>
                  <a:rPr lang="en-US" sz="2100" dirty="0"/>
                  <a:t>errors are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normally </a:t>
                </a:r>
              </a:p>
              <a:p>
                <a:r>
                  <a:rPr lang="en-US" sz="2100" b="1" dirty="0">
                    <a:solidFill>
                      <a:srgbClr val="FF0000"/>
                    </a:solidFill>
                  </a:rPr>
                  <a:t>distributed</a:t>
                </a:r>
                <a:r>
                  <a:rPr lang="en-US" sz="2100" dirty="0"/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D34794D4-E05E-475E-BDAB-0697E3F0E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527" y="4356390"/>
                <a:ext cx="3742645" cy="1061829"/>
              </a:xfrm>
              <a:prstGeom prst="rect">
                <a:avLst/>
              </a:prstGeom>
              <a:blipFill>
                <a:blip r:embed="rId7"/>
                <a:stretch>
                  <a:fillRect l="-2027" t="-2381" b="-10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2B109CAE-1D8A-455C-964D-0E7EA5456AFE}"/>
                  </a:ext>
                </a:extLst>
              </p:cNvPr>
              <p:cNvSpPr txBox="1"/>
              <p:nvPr/>
            </p:nvSpPr>
            <p:spPr>
              <a:xfrm>
                <a:off x="5907011" y="5734964"/>
                <a:ext cx="112765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  <a:sym typeface="Wingdings"/>
                        </a:rPr>
                        <m:t>𝑋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100" dirty="0">
                  <a:latin typeface="Century Gothic"/>
                </a:endParaRPr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2B109CAE-1D8A-455C-964D-0E7EA5456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011" y="5734964"/>
                <a:ext cx="1127650" cy="415498"/>
              </a:xfrm>
              <a:prstGeom prst="rect">
                <a:avLst/>
              </a:prstGeom>
              <a:blipFill>
                <a:blip r:embed="rId8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Line 11">
            <a:extLst>
              <a:ext uri="{FF2B5EF4-FFF2-40B4-BE49-F238E27FC236}">
                <a16:creationId xmlns:a16="http://schemas.microsoft.com/office/drawing/2014/main" id="{F3935943-1019-4152-9364-998212E8A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1750" y="2207881"/>
            <a:ext cx="0" cy="35204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2B860C-F8C5-A5AC-8C98-E56FF714D3B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Regression: The Error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90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Line 17">
            <a:extLst>
              <a:ext uri="{FF2B5EF4-FFF2-40B4-BE49-F238E27FC236}">
                <a16:creationId xmlns:a16="http://schemas.microsoft.com/office/drawing/2014/main" id="{98F6EC87-7B8D-4493-BB4B-3B548AB8C7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64666" y="2682425"/>
            <a:ext cx="5657852" cy="245745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grpSp>
        <p:nvGrpSpPr>
          <p:cNvPr id="105" name="Group 14">
            <a:extLst>
              <a:ext uri="{FF2B5EF4-FFF2-40B4-BE49-F238E27FC236}">
                <a16:creationId xmlns:a16="http://schemas.microsoft.com/office/drawing/2014/main" id="{4A2C8D12-6387-4E66-909D-9C837E1EA9A6}"/>
              </a:ext>
            </a:extLst>
          </p:cNvPr>
          <p:cNvGrpSpPr>
            <a:grpSpLocks/>
          </p:cNvGrpSpPr>
          <p:nvPr/>
        </p:nvGrpSpPr>
        <p:grpSpPr bwMode="auto">
          <a:xfrm>
            <a:off x="3009900" y="2057400"/>
            <a:ext cx="6057902" cy="4057650"/>
            <a:chOff x="288" y="480"/>
            <a:chExt cx="5088" cy="3408"/>
          </a:xfrm>
        </p:grpSpPr>
        <p:sp>
          <p:nvSpPr>
            <p:cNvPr id="297" name="Line 15">
              <a:extLst>
                <a:ext uri="{FF2B5EF4-FFF2-40B4-BE49-F238E27FC236}">
                  <a16:creationId xmlns:a16="http://schemas.microsoft.com/office/drawing/2014/main" id="{62402825-9139-46EC-8BD9-0CB785AF0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480"/>
              <a:ext cx="0" cy="3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298" name="Line 16">
              <a:extLst>
                <a:ext uri="{FF2B5EF4-FFF2-40B4-BE49-F238E27FC236}">
                  <a16:creationId xmlns:a16="http://schemas.microsoft.com/office/drawing/2014/main" id="{422CE6A6-2E57-4A5F-AB99-32D45B005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552"/>
              <a:ext cx="5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</p:grpSp>
      <p:sp>
        <p:nvSpPr>
          <p:cNvPr id="108" name="Oval 6">
            <a:extLst>
              <a:ext uri="{FF2B5EF4-FFF2-40B4-BE49-F238E27FC236}">
                <a16:creationId xmlns:a16="http://schemas.microsoft.com/office/drawing/2014/main" id="{96AFA9F1-A83D-4F29-89A7-A23D0DD33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511" y="4130280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2" name="Oval 7">
            <a:extLst>
              <a:ext uri="{FF2B5EF4-FFF2-40B4-BE49-F238E27FC236}">
                <a16:creationId xmlns:a16="http://schemas.microsoft.com/office/drawing/2014/main" id="{0A0EB371-5759-4502-A80E-A45719286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968" y="3789918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3" name="Oval 8">
            <a:extLst>
              <a:ext uri="{FF2B5EF4-FFF2-40B4-BE49-F238E27FC236}">
                <a16:creationId xmlns:a16="http://schemas.microsoft.com/office/drawing/2014/main" id="{E5D2626A-11EF-4165-AFE2-1C6A16D5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6" y="4275536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4" name="Oval 9">
            <a:extLst>
              <a:ext uri="{FF2B5EF4-FFF2-40B4-BE49-F238E27FC236}">
                <a16:creationId xmlns:a16="http://schemas.microsoft.com/office/drawing/2014/main" id="{92080809-3E9C-486A-93E7-805ED55AB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411" y="4473180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5" name="Oval 10">
            <a:extLst>
              <a:ext uri="{FF2B5EF4-FFF2-40B4-BE49-F238E27FC236}">
                <a16:creationId xmlns:a16="http://schemas.microsoft.com/office/drawing/2014/main" id="{EE43CC44-FA15-4B07-82BF-D87EF9D55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6214" y="2986940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76B17D24-A93B-405D-86C9-85EE8EC2D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945" y="3509292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7" name="Oval 12">
            <a:extLst>
              <a:ext uri="{FF2B5EF4-FFF2-40B4-BE49-F238E27FC236}">
                <a16:creationId xmlns:a16="http://schemas.microsoft.com/office/drawing/2014/main" id="{0362046D-EC2B-4AFA-B8AF-03FF9104F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559" y="4092336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5" name="Oval 13">
            <a:extLst>
              <a:ext uri="{FF2B5EF4-FFF2-40B4-BE49-F238E27FC236}">
                <a16:creationId xmlns:a16="http://schemas.microsoft.com/office/drawing/2014/main" id="{4C6B81A3-C52C-464D-B8F8-4BADFBECC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955" y="3788570"/>
            <a:ext cx="55959" cy="5596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6" name="Oval 14">
            <a:extLst>
              <a:ext uri="{FF2B5EF4-FFF2-40B4-BE49-F238E27FC236}">
                <a16:creationId xmlns:a16="http://schemas.microsoft.com/office/drawing/2014/main" id="{B1641535-442C-4DFA-A348-D66A2A043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7752" y="3333909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7" name="Oval 15">
            <a:extLst>
              <a:ext uri="{FF2B5EF4-FFF2-40B4-BE49-F238E27FC236}">
                <a16:creationId xmlns:a16="http://schemas.microsoft.com/office/drawing/2014/main" id="{D936A8EE-C2DC-440E-AFE5-81E7E3B1F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576" y="3536157"/>
            <a:ext cx="55960" cy="5596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8" name="Oval 6">
            <a:extLst>
              <a:ext uri="{FF2B5EF4-FFF2-40B4-BE49-F238E27FC236}">
                <a16:creationId xmlns:a16="http://schemas.microsoft.com/office/drawing/2014/main" id="{CF5FF42E-CF45-4E5A-8D46-0A82722C0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811" y="4244580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9" name="Oval 7">
            <a:extLst>
              <a:ext uri="{FF2B5EF4-FFF2-40B4-BE49-F238E27FC236}">
                <a16:creationId xmlns:a16="http://schemas.microsoft.com/office/drawing/2014/main" id="{7DB86792-6B3A-4237-893F-451C23084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268" y="3904218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0" name="Oval 8">
            <a:extLst>
              <a:ext uri="{FF2B5EF4-FFF2-40B4-BE49-F238E27FC236}">
                <a16:creationId xmlns:a16="http://schemas.microsoft.com/office/drawing/2014/main" id="{051A0352-D03C-40D9-AAD5-F3C0339C1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76" y="4389836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1" name="Oval 9">
            <a:extLst>
              <a:ext uri="{FF2B5EF4-FFF2-40B4-BE49-F238E27FC236}">
                <a16:creationId xmlns:a16="http://schemas.microsoft.com/office/drawing/2014/main" id="{748A8FF4-E2D6-4F6F-920F-2DF38DE95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7015" y="2847360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2" name="Oval 10">
            <a:extLst>
              <a:ext uri="{FF2B5EF4-FFF2-40B4-BE49-F238E27FC236}">
                <a16:creationId xmlns:a16="http://schemas.microsoft.com/office/drawing/2014/main" id="{13F7317D-9C77-440F-A4AC-F49903462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046" y="3643748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3" name="Oval 11">
            <a:extLst>
              <a:ext uri="{FF2B5EF4-FFF2-40B4-BE49-F238E27FC236}">
                <a16:creationId xmlns:a16="http://schemas.microsoft.com/office/drawing/2014/main" id="{06044FD2-065D-442A-B11D-2A522EBCF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793" y="3413680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4" name="Oval 12">
            <a:extLst>
              <a:ext uri="{FF2B5EF4-FFF2-40B4-BE49-F238E27FC236}">
                <a16:creationId xmlns:a16="http://schemas.microsoft.com/office/drawing/2014/main" id="{12F016D2-D3E8-4E04-8052-9CE85A2BB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859" y="4206636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5" name="Oval 13">
            <a:extLst>
              <a:ext uri="{FF2B5EF4-FFF2-40B4-BE49-F238E27FC236}">
                <a16:creationId xmlns:a16="http://schemas.microsoft.com/office/drawing/2014/main" id="{1D89DF6B-D80C-4F13-8CD1-49BD1543B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255" y="3902870"/>
            <a:ext cx="55959" cy="5596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6" name="Oval 14">
            <a:extLst>
              <a:ext uri="{FF2B5EF4-FFF2-40B4-BE49-F238E27FC236}">
                <a16:creationId xmlns:a16="http://schemas.microsoft.com/office/drawing/2014/main" id="{E6597B1C-79F7-45CE-BA3F-F119DCC7F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973" y="2943150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7" name="Oval 15">
            <a:extLst>
              <a:ext uri="{FF2B5EF4-FFF2-40B4-BE49-F238E27FC236}">
                <a16:creationId xmlns:a16="http://schemas.microsoft.com/office/drawing/2014/main" id="{76E008DB-7872-4B79-96E7-2D1A33102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76" y="3650457"/>
            <a:ext cx="55960" cy="5596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8" name="Oval 6">
            <a:extLst>
              <a:ext uri="{FF2B5EF4-FFF2-40B4-BE49-F238E27FC236}">
                <a16:creationId xmlns:a16="http://schemas.microsoft.com/office/drawing/2014/main" id="{8AC05AB8-E17D-4F8E-B65B-D88B6ABD6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955" y="3509292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9" name="Oval 7">
            <a:extLst>
              <a:ext uri="{FF2B5EF4-FFF2-40B4-BE49-F238E27FC236}">
                <a16:creationId xmlns:a16="http://schemas.microsoft.com/office/drawing/2014/main" id="{09E1539B-148D-42B9-9DD0-8D9940EFF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576" y="4366542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0" name="Oval 8">
            <a:extLst>
              <a:ext uri="{FF2B5EF4-FFF2-40B4-BE49-F238E27FC236}">
                <a16:creationId xmlns:a16="http://schemas.microsoft.com/office/drawing/2014/main" id="{AA7CDD97-4AA7-4DAC-ADC4-248B31EE9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20" y="4524608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1" name="Oval 9">
            <a:extLst>
              <a:ext uri="{FF2B5EF4-FFF2-40B4-BE49-F238E27FC236}">
                <a16:creationId xmlns:a16="http://schemas.microsoft.com/office/drawing/2014/main" id="{E8488A20-81FD-4D39-8C61-1B7224E77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855" y="3852192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2" name="Oval 10">
            <a:extLst>
              <a:ext uri="{FF2B5EF4-FFF2-40B4-BE49-F238E27FC236}">
                <a16:creationId xmlns:a16="http://schemas.microsoft.com/office/drawing/2014/main" id="{66F63E5B-B396-4843-8359-4E4DFE475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58" y="3502148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3" name="Oval 11">
            <a:extLst>
              <a:ext uri="{FF2B5EF4-FFF2-40B4-BE49-F238E27FC236}">
                <a16:creationId xmlns:a16="http://schemas.microsoft.com/office/drawing/2014/main" id="{4D05CF29-3C2C-450A-95FD-782A23D1C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101" y="3876004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4" name="Oval 12">
            <a:extLst>
              <a:ext uri="{FF2B5EF4-FFF2-40B4-BE49-F238E27FC236}">
                <a16:creationId xmlns:a16="http://schemas.microsoft.com/office/drawing/2014/main" id="{9BEE0816-E8CA-41FE-802C-43BDCB3C5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71" y="2928840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5" name="Oval 14">
            <a:extLst>
              <a:ext uri="{FF2B5EF4-FFF2-40B4-BE49-F238E27FC236}">
                <a16:creationId xmlns:a16="http://schemas.microsoft.com/office/drawing/2014/main" id="{5FFF38DA-B475-4604-8FAB-F22A95B0C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342" y="3761938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6" name="Oval 15">
            <a:extLst>
              <a:ext uri="{FF2B5EF4-FFF2-40B4-BE49-F238E27FC236}">
                <a16:creationId xmlns:a16="http://schemas.microsoft.com/office/drawing/2014/main" id="{2E4E28B8-095B-4862-8DAA-0E01D6F9C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20" y="2915169"/>
            <a:ext cx="55960" cy="5596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7" name="Oval 6">
            <a:extLst>
              <a:ext uri="{FF2B5EF4-FFF2-40B4-BE49-F238E27FC236}">
                <a16:creationId xmlns:a16="http://schemas.microsoft.com/office/drawing/2014/main" id="{12E84593-1A81-4FF4-8905-40E81828F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587" y="3036732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8" name="Oval 7">
            <a:extLst>
              <a:ext uri="{FF2B5EF4-FFF2-40B4-BE49-F238E27FC236}">
                <a16:creationId xmlns:a16="http://schemas.microsoft.com/office/drawing/2014/main" id="{9D620E17-A0C1-4BEC-A81B-7A0F6BC5B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536" y="3789918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9" name="Oval 8">
            <a:extLst>
              <a:ext uri="{FF2B5EF4-FFF2-40B4-BE49-F238E27FC236}">
                <a16:creationId xmlns:a16="http://schemas.microsoft.com/office/drawing/2014/main" id="{772555FD-A98D-4104-89EF-C62913CB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84" y="3724496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0" name="Oval 9">
            <a:extLst>
              <a:ext uri="{FF2B5EF4-FFF2-40B4-BE49-F238E27FC236}">
                <a16:creationId xmlns:a16="http://schemas.microsoft.com/office/drawing/2014/main" id="{56C899BF-D8B5-4BC3-BB4F-465E49C16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019" y="3922140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1" name="Oval 11">
            <a:extLst>
              <a:ext uri="{FF2B5EF4-FFF2-40B4-BE49-F238E27FC236}">
                <a16:creationId xmlns:a16="http://schemas.microsoft.com/office/drawing/2014/main" id="{FE3160A2-B46E-43B5-93A8-24FD15DF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861" y="4570348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2" name="Oval 12">
            <a:extLst>
              <a:ext uri="{FF2B5EF4-FFF2-40B4-BE49-F238E27FC236}">
                <a16:creationId xmlns:a16="http://schemas.microsoft.com/office/drawing/2014/main" id="{F53B7DA0-B2DA-40DD-8F47-D4744EB01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167" y="3541296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3" name="Oval 13">
            <a:extLst>
              <a:ext uri="{FF2B5EF4-FFF2-40B4-BE49-F238E27FC236}">
                <a16:creationId xmlns:a16="http://schemas.microsoft.com/office/drawing/2014/main" id="{5854318B-5A7B-4284-984E-BA1333459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563" y="3237530"/>
            <a:ext cx="55959" cy="5596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4" name="Oval 6">
            <a:extLst>
              <a:ext uri="{FF2B5EF4-FFF2-40B4-BE49-F238E27FC236}">
                <a16:creationId xmlns:a16="http://schemas.microsoft.com/office/drawing/2014/main" id="{D782AD2C-BDFA-4CC3-B1B2-CB4E1A269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887" y="3151032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5" name="Oval 7">
            <a:extLst>
              <a:ext uri="{FF2B5EF4-FFF2-40B4-BE49-F238E27FC236}">
                <a16:creationId xmlns:a16="http://schemas.microsoft.com/office/drawing/2014/main" id="{4B517B2D-390D-428F-836B-840060355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4876" y="3353178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6" name="Oval 8">
            <a:extLst>
              <a:ext uri="{FF2B5EF4-FFF2-40B4-BE49-F238E27FC236}">
                <a16:creationId xmlns:a16="http://schemas.microsoft.com/office/drawing/2014/main" id="{6256B3F6-9A0D-4DE1-A655-A95D1808E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684" y="3838796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7" name="Oval 12">
            <a:extLst>
              <a:ext uri="{FF2B5EF4-FFF2-40B4-BE49-F238E27FC236}">
                <a16:creationId xmlns:a16="http://schemas.microsoft.com/office/drawing/2014/main" id="{4A15BCBA-EB68-4460-A7B0-FBA545D8A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467" y="3655596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8" name="Oval 13">
            <a:extLst>
              <a:ext uri="{FF2B5EF4-FFF2-40B4-BE49-F238E27FC236}">
                <a16:creationId xmlns:a16="http://schemas.microsoft.com/office/drawing/2014/main" id="{EDD4D982-B750-4223-9752-4876E295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863" y="3351830"/>
            <a:ext cx="55959" cy="5596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9" name="Oval 7">
            <a:extLst>
              <a:ext uri="{FF2B5EF4-FFF2-40B4-BE49-F238E27FC236}">
                <a16:creationId xmlns:a16="http://schemas.microsoft.com/office/drawing/2014/main" id="{582E328B-FCA5-4623-ACEE-E25337435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184" y="3815502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0" name="Oval 8">
            <a:extLst>
              <a:ext uri="{FF2B5EF4-FFF2-40B4-BE49-F238E27FC236}">
                <a16:creationId xmlns:a16="http://schemas.microsoft.com/office/drawing/2014/main" id="{731422D9-A6DF-4B6A-A569-7E803B612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828" y="3973568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1" name="Oval 9">
            <a:extLst>
              <a:ext uri="{FF2B5EF4-FFF2-40B4-BE49-F238E27FC236}">
                <a16:creationId xmlns:a16="http://schemas.microsoft.com/office/drawing/2014/main" id="{25EE84EA-57F8-4261-AB19-DD0887E09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463" y="3301152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2" name="Oval 9">
            <a:extLst>
              <a:ext uri="{FF2B5EF4-FFF2-40B4-BE49-F238E27FC236}">
                <a16:creationId xmlns:a16="http://schemas.microsoft.com/office/drawing/2014/main" id="{174AD724-BD22-4F71-85B3-372136AB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915" y="4660836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3" name="Oval 9">
            <a:extLst>
              <a:ext uri="{FF2B5EF4-FFF2-40B4-BE49-F238E27FC236}">
                <a16:creationId xmlns:a16="http://schemas.microsoft.com/office/drawing/2014/main" id="{85640128-A301-44C7-8E57-AFDA0F741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551" y="3557052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4" name="Oval 9">
            <a:extLst>
              <a:ext uri="{FF2B5EF4-FFF2-40B4-BE49-F238E27FC236}">
                <a16:creationId xmlns:a16="http://schemas.microsoft.com/office/drawing/2014/main" id="{12C410F7-E99F-40CA-8BD3-56DAC6D69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851" y="3671352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5" name="Oval 7">
            <a:extLst>
              <a:ext uri="{FF2B5EF4-FFF2-40B4-BE49-F238E27FC236}">
                <a16:creationId xmlns:a16="http://schemas.microsoft.com/office/drawing/2014/main" id="{C69B3348-4487-42B6-840C-2BAC92D2E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176" y="3467478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6" name="Oval 10">
            <a:extLst>
              <a:ext uri="{FF2B5EF4-FFF2-40B4-BE49-F238E27FC236}">
                <a16:creationId xmlns:a16="http://schemas.microsoft.com/office/drawing/2014/main" id="{42865185-928E-4B4C-863A-FFEAE2BC7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26" y="3152420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7" name="Oval 10">
            <a:extLst>
              <a:ext uri="{FF2B5EF4-FFF2-40B4-BE49-F238E27FC236}">
                <a16:creationId xmlns:a16="http://schemas.microsoft.com/office/drawing/2014/main" id="{8EC2AE9A-4D51-4A49-97BC-9E560FBF1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226" y="3266720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8" name="Oval 13">
            <a:extLst>
              <a:ext uri="{FF2B5EF4-FFF2-40B4-BE49-F238E27FC236}">
                <a16:creationId xmlns:a16="http://schemas.microsoft.com/office/drawing/2014/main" id="{D7AA90D4-E915-42D1-8A08-66BAC635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8435" y="3525842"/>
            <a:ext cx="55959" cy="5596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9" name="Oval 11">
            <a:extLst>
              <a:ext uri="{FF2B5EF4-FFF2-40B4-BE49-F238E27FC236}">
                <a16:creationId xmlns:a16="http://schemas.microsoft.com/office/drawing/2014/main" id="{930C5002-B02D-4165-9E46-ACD5DE44B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281" y="3498976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0" name="Oval 12">
            <a:extLst>
              <a:ext uri="{FF2B5EF4-FFF2-40B4-BE49-F238E27FC236}">
                <a16:creationId xmlns:a16="http://schemas.microsoft.com/office/drawing/2014/main" id="{3D495982-808E-4314-B203-B3A3519D2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183" y="3094320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1" name="Oval 6">
            <a:extLst>
              <a:ext uri="{FF2B5EF4-FFF2-40B4-BE49-F238E27FC236}">
                <a16:creationId xmlns:a16="http://schemas.microsoft.com/office/drawing/2014/main" id="{551599DA-4010-400E-8C4A-4B411E6AA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299" y="3202212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2" name="Oval 6">
            <a:extLst>
              <a:ext uri="{FF2B5EF4-FFF2-40B4-BE49-F238E27FC236}">
                <a16:creationId xmlns:a16="http://schemas.microsoft.com/office/drawing/2014/main" id="{C7787440-0F8F-49BE-90F5-FF5165F6A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599" y="3316512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3" name="Oval 9">
            <a:extLst>
              <a:ext uri="{FF2B5EF4-FFF2-40B4-BE49-F238E27FC236}">
                <a16:creationId xmlns:a16="http://schemas.microsoft.com/office/drawing/2014/main" id="{6EC8402A-E215-4A39-9F57-E2DE29F1F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731" y="3180024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4" name="Oval 9">
            <a:extLst>
              <a:ext uri="{FF2B5EF4-FFF2-40B4-BE49-F238E27FC236}">
                <a16:creationId xmlns:a16="http://schemas.microsoft.com/office/drawing/2014/main" id="{E32733CD-55F8-4908-B21A-7206B336B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191" y="3069132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5" name="Oval 9">
            <a:extLst>
              <a:ext uri="{FF2B5EF4-FFF2-40B4-BE49-F238E27FC236}">
                <a16:creationId xmlns:a16="http://schemas.microsoft.com/office/drawing/2014/main" id="{0CBE280E-E274-47F5-99AB-6491F73A2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331" y="3408624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6" name="Oval 7">
            <a:extLst>
              <a:ext uri="{FF2B5EF4-FFF2-40B4-BE49-F238E27FC236}">
                <a16:creationId xmlns:a16="http://schemas.microsoft.com/office/drawing/2014/main" id="{5409E4F7-4F77-4C4E-B096-EB57F8D4E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356" y="3090450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7" name="Oval 10">
            <a:extLst>
              <a:ext uri="{FF2B5EF4-FFF2-40B4-BE49-F238E27FC236}">
                <a16:creationId xmlns:a16="http://schemas.microsoft.com/office/drawing/2014/main" id="{99056DEA-2475-4952-991F-AFBD27E38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378" y="4063424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8" name="Oval 9">
            <a:extLst>
              <a:ext uri="{FF2B5EF4-FFF2-40B4-BE49-F238E27FC236}">
                <a16:creationId xmlns:a16="http://schemas.microsoft.com/office/drawing/2014/main" id="{F2C60EEA-3CBA-4988-A442-B79FBB71E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179" y="3923844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9" name="Oval 10">
            <a:extLst>
              <a:ext uri="{FF2B5EF4-FFF2-40B4-BE49-F238E27FC236}">
                <a16:creationId xmlns:a16="http://schemas.microsoft.com/office/drawing/2014/main" id="{1E80413C-AF7B-4149-8F77-7F8641AED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678" y="4177724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0" name="Oval 11">
            <a:extLst>
              <a:ext uri="{FF2B5EF4-FFF2-40B4-BE49-F238E27FC236}">
                <a16:creationId xmlns:a16="http://schemas.microsoft.com/office/drawing/2014/main" id="{5951EBD9-3E17-4779-8A41-F1D4CB96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733" y="4409980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1" name="Oval 12">
            <a:extLst>
              <a:ext uri="{FF2B5EF4-FFF2-40B4-BE49-F238E27FC236}">
                <a16:creationId xmlns:a16="http://schemas.microsoft.com/office/drawing/2014/main" id="{DFDB91F5-38D9-46D6-B7CD-B93DE0940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635" y="4005324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2" name="Oval 6">
            <a:extLst>
              <a:ext uri="{FF2B5EF4-FFF2-40B4-BE49-F238E27FC236}">
                <a16:creationId xmlns:a16="http://schemas.microsoft.com/office/drawing/2014/main" id="{8FDE7B14-7391-4A09-8755-3084782F3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051" y="4227516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3" name="Oval 9">
            <a:extLst>
              <a:ext uri="{FF2B5EF4-FFF2-40B4-BE49-F238E27FC236}">
                <a16:creationId xmlns:a16="http://schemas.microsoft.com/office/drawing/2014/main" id="{63B5FA0F-5D08-4B34-B596-E1F2A55E7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183" y="4091028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4" name="Oval 9">
            <a:extLst>
              <a:ext uri="{FF2B5EF4-FFF2-40B4-BE49-F238E27FC236}">
                <a16:creationId xmlns:a16="http://schemas.microsoft.com/office/drawing/2014/main" id="{120BC26F-A669-44E9-B890-82D0D7436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483" y="4205328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5" name="Oval 7">
            <a:extLst>
              <a:ext uri="{FF2B5EF4-FFF2-40B4-BE49-F238E27FC236}">
                <a16:creationId xmlns:a16="http://schemas.microsoft.com/office/drawing/2014/main" id="{EACED55B-702C-4262-A359-A6B7A2C17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808" y="4001454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6" name="Oval 12">
            <a:extLst>
              <a:ext uri="{FF2B5EF4-FFF2-40B4-BE49-F238E27FC236}">
                <a16:creationId xmlns:a16="http://schemas.microsoft.com/office/drawing/2014/main" id="{E76EEB4D-9E14-4FE9-B900-1387AB352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779" y="3553236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7" name="Oval 11">
            <a:extLst>
              <a:ext uri="{FF2B5EF4-FFF2-40B4-BE49-F238E27FC236}">
                <a16:creationId xmlns:a16="http://schemas.microsoft.com/office/drawing/2014/main" id="{3245E71D-0237-4DF3-8488-271A9DD7B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709" y="4768240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8" name="Oval 11">
            <a:extLst>
              <a:ext uri="{FF2B5EF4-FFF2-40B4-BE49-F238E27FC236}">
                <a16:creationId xmlns:a16="http://schemas.microsoft.com/office/drawing/2014/main" id="{A692702B-520B-4FDF-A2C6-50412E457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413" y="4554988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71" name="Oval 11">
            <a:extLst>
              <a:ext uri="{FF2B5EF4-FFF2-40B4-BE49-F238E27FC236}">
                <a16:creationId xmlns:a16="http://schemas.microsoft.com/office/drawing/2014/main" id="{BAC0A48C-BD03-4D99-8F2F-43ADDD40F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413" y="4166020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72" name="Line 10">
            <a:extLst>
              <a:ext uri="{FF2B5EF4-FFF2-40B4-BE49-F238E27FC236}">
                <a16:creationId xmlns:a16="http://schemas.microsoft.com/office/drawing/2014/main" id="{D77D5B9B-CE3C-4388-A4D8-D8E09FD54A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2356" y="3316510"/>
            <a:ext cx="19050" cy="25127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77" name="Line 11">
            <a:extLst>
              <a:ext uri="{FF2B5EF4-FFF2-40B4-BE49-F238E27FC236}">
                <a16:creationId xmlns:a16="http://schemas.microsoft.com/office/drawing/2014/main" id="{C2FFCAEE-47A1-46D3-AAF1-2E333ED83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9637" y="3361889"/>
            <a:ext cx="23353" cy="23453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78" name="Freeform 12">
            <a:extLst>
              <a:ext uri="{FF2B5EF4-FFF2-40B4-BE49-F238E27FC236}">
                <a16:creationId xmlns:a16="http://schemas.microsoft.com/office/drawing/2014/main" id="{410E53E8-B7E8-4255-A298-BE0C6E6009DB}"/>
              </a:ext>
            </a:extLst>
          </p:cNvPr>
          <p:cNvSpPr>
            <a:spLocks/>
          </p:cNvSpPr>
          <p:nvPr/>
        </p:nvSpPr>
        <p:spPr bwMode="auto">
          <a:xfrm rot="5346823">
            <a:off x="4538663" y="4101705"/>
            <a:ext cx="1085850" cy="600075"/>
          </a:xfrm>
          <a:custGeom>
            <a:avLst/>
            <a:gdLst/>
            <a:ahLst/>
            <a:cxnLst>
              <a:cxn ang="0">
                <a:pos x="0" y="2696"/>
              </a:cxn>
              <a:cxn ang="0">
                <a:pos x="384" y="2648"/>
              </a:cxn>
              <a:cxn ang="0">
                <a:pos x="816" y="2312"/>
              </a:cxn>
              <a:cxn ang="0">
                <a:pos x="1104" y="1928"/>
              </a:cxn>
              <a:cxn ang="0">
                <a:pos x="1296" y="1496"/>
              </a:cxn>
              <a:cxn ang="0">
                <a:pos x="1728" y="488"/>
              </a:cxn>
              <a:cxn ang="0">
                <a:pos x="1968" y="104"/>
              </a:cxn>
              <a:cxn ang="0">
                <a:pos x="2160" y="8"/>
              </a:cxn>
              <a:cxn ang="0">
                <a:pos x="2352" y="56"/>
              </a:cxn>
              <a:cxn ang="0">
                <a:pos x="2448" y="152"/>
              </a:cxn>
              <a:cxn ang="0">
                <a:pos x="2640" y="488"/>
              </a:cxn>
              <a:cxn ang="0">
                <a:pos x="2976" y="1256"/>
              </a:cxn>
              <a:cxn ang="0">
                <a:pos x="3312" y="1928"/>
              </a:cxn>
              <a:cxn ang="0">
                <a:pos x="3504" y="2216"/>
              </a:cxn>
              <a:cxn ang="0">
                <a:pos x="3936" y="2600"/>
              </a:cxn>
              <a:cxn ang="0">
                <a:pos x="4416" y="2696"/>
              </a:cxn>
            </a:cxnLst>
            <a:rect l="0" t="0" r="r" b="b"/>
            <a:pathLst>
              <a:path w="4416" h="2712">
                <a:moveTo>
                  <a:pt x="0" y="2696"/>
                </a:moveTo>
                <a:cubicBezTo>
                  <a:pt x="124" y="2704"/>
                  <a:pt x="248" y="2712"/>
                  <a:pt x="384" y="2648"/>
                </a:cubicBezTo>
                <a:cubicBezTo>
                  <a:pt x="520" y="2584"/>
                  <a:pt x="696" y="2432"/>
                  <a:pt x="816" y="2312"/>
                </a:cubicBezTo>
                <a:cubicBezTo>
                  <a:pt x="936" y="2192"/>
                  <a:pt x="1024" y="2064"/>
                  <a:pt x="1104" y="1928"/>
                </a:cubicBezTo>
                <a:cubicBezTo>
                  <a:pt x="1184" y="1792"/>
                  <a:pt x="1192" y="1736"/>
                  <a:pt x="1296" y="1496"/>
                </a:cubicBezTo>
                <a:cubicBezTo>
                  <a:pt x="1400" y="1256"/>
                  <a:pt x="1616" y="720"/>
                  <a:pt x="1728" y="488"/>
                </a:cubicBezTo>
                <a:cubicBezTo>
                  <a:pt x="1840" y="256"/>
                  <a:pt x="1896" y="184"/>
                  <a:pt x="1968" y="104"/>
                </a:cubicBezTo>
                <a:cubicBezTo>
                  <a:pt x="2040" y="24"/>
                  <a:pt x="2096" y="16"/>
                  <a:pt x="2160" y="8"/>
                </a:cubicBezTo>
                <a:cubicBezTo>
                  <a:pt x="2224" y="0"/>
                  <a:pt x="2304" y="32"/>
                  <a:pt x="2352" y="56"/>
                </a:cubicBezTo>
                <a:cubicBezTo>
                  <a:pt x="2400" y="80"/>
                  <a:pt x="2400" y="80"/>
                  <a:pt x="2448" y="152"/>
                </a:cubicBezTo>
                <a:cubicBezTo>
                  <a:pt x="2496" y="224"/>
                  <a:pt x="2552" y="304"/>
                  <a:pt x="2640" y="488"/>
                </a:cubicBezTo>
                <a:cubicBezTo>
                  <a:pt x="2728" y="672"/>
                  <a:pt x="2864" y="1016"/>
                  <a:pt x="2976" y="1256"/>
                </a:cubicBezTo>
                <a:cubicBezTo>
                  <a:pt x="3088" y="1496"/>
                  <a:pt x="3224" y="1768"/>
                  <a:pt x="3312" y="1928"/>
                </a:cubicBezTo>
                <a:cubicBezTo>
                  <a:pt x="3400" y="2088"/>
                  <a:pt x="3400" y="2104"/>
                  <a:pt x="3504" y="2216"/>
                </a:cubicBezTo>
                <a:cubicBezTo>
                  <a:pt x="3608" y="2328"/>
                  <a:pt x="3784" y="2520"/>
                  <a:pt x="3936" y="2600"/>
                </a:cubicBezTo>
                <a:cubicBezTo>
                  <a:pt x="4088" y="2680"/>
                  <a:pt x="4336" y="2680"/>
                  <a:pt x="4416" y="2696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79" name="Line 13">
            <a:extLst>
              <a:ext uri="{FF2B5EF4-FFF2-40B4-BE49-F238E27FC236}">
                <a16:creationId xmlns:a16="http://schemas.microsoft.com/office/drawing/2014/main" id="{1EFB13E2-FC9E-4BD2-8A1E-E709BB7C1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4400550"/>
            <a:ext cx="571500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0" name="Freeform 15">
            <a:extLst>
              <a:ext uri="{FF2B5EF4-FFF2-40B4-BE49-F238E27FC236}">
                <a16:creationId xmlns:a16="http://schemas.microsoft.com/office/drawing/2014/main" id="{CF8B6E65-A60A-4D36-A728-6938E0ED1E41}"/>
              </a:ext>
            </a:extLst>
          </p:cNvPr>
          <p:cNvSpPr>
            <a:spLocks/>
          </p:cNvSpPr>
          <p:nvPr/>
        </p:nvSpPr>
        <p:spPr bwMode="auto">
          <a:xfrm rot="5346823">
            <a:off x="3932600" y="4360714"/>
            <a:ext cx="1085850" cy="600075"/>
          </a:xfrm>
          <a:custGeom>
            <a:avLst/>
            <a:gdLst/>
            <a:ahLst/>
            <a:cxnLst>
              <a:cxn ang="0">
                <a:pos x="0" y="2696"/>
              </a:cxn>
              <a:cxn ang="0">
                <a:pos x="384" y="2648"/>
              </a:cxn>
              <a:cxn ang="0">
                <a:pos x="816" y="2312"/>
              </a:cxn>
              <a:cxn ang="0">
                <a:pos x="1104" y="1928"/>
              </a:cxn>
              <a:cxn ang="0">
                <a:pos x="1296" y="1496"/>
              </a:cxn>
              <a:cxn ang="0">
                <a:pos x="1728" y="488"/>
              </a:cxn>
              <a:cxn ang="0">
                <a:pos x="1968" y="104"/>
              </a:cxn>
              <a:cxn ang="0">
                <a:pos x="2160" y="8"/>
              </a:cxn>
              <a:cxn ang="0">
                <a:pos x="2352" y="56"/>
              </a:cxn>
              <a:cxn ang="0">
                <a:pos x="2448" y="152"/>
              </a:cxn>
              <a:cxn ang="0">
                <a:pos x="2640" y="488"/>
              </a:cxn>
              <a:cxn ang="0">
                <a:pos x="2976" y="1256"/>
              </a:cxn>
              <a:cxn ang="0">
                <a:pos x="3312" y="1928"/>
              </a:cxn>
              <a:cxn ang="0">
                <a:pos x="3504" y="2216"/>
              </a:cxn>
              <a:cxn ang="0">
                <a:pos x="3936" y="2600"/>
              </a:cxn>
              <a:cxn ang="0">
                <a:pos x="4416" y="2696"/>
              </a:cxn>
            </a:cxnLst>
            <a:rect l="0" t="0" r="r" b="b"/>
            <a:pathLst>
              <a:path w="4416" h="2712">
                <a:moveTo>
                  <a:pt x="0" y="2696"/>
                </a:moveTo>
                <a:cubicBezTo>
                  <a:pt x="124" y="2704"/>
                  <a:pt x="248" y="2712"/>
                  <a:pt x="384" y="2648"/>
                </a:cubicBezTo>
                <a:cubicBezTo>
                  <a:pt x="520" y="2584"/>
                  <a:pt x="696" y="2432"/>
                  <a:pt x="816" y="2312"/>
                </a:cubicBezTo>
                <a:cubicBezTo>
                  <a:pt x="936" y="2192"/>
                  <a:pt x="1024" y="2064"/>
                  <a:pt x="1104" y="1928"/>
                </a:cubicBezTo>
                <a:cubicBezTo>
                  <a:pt x="1184" y="1792"/>
                  <a:pt x="1192" y="1736"/>
                  <a:pt x="1296" y="1496"/>
                </a:cubicBezTo>
                <a:cubicBezTo>
                  <a:pt x="1400" y="1256"/>
                  <a:pt x="1616" y="720"/>
                  <a:pt x="1728" y="488"/>
                </a:cubicBezTo>
                <a:cubicBezTo>
                  <a:pt x="1840" y="256"/>
                  <a:pt x="1896" y="184"/>
                  <a:pt x="1968" y="104"/>
                </a:cubicBezTo>
                <a:cubicBezTo>
                  <a:pt x="2040" y="24"/>
                  <a:pt x="2096" y="16"/>
                  <a:pt x="2160" y="8"/>
                </a:cubicBezTo>
                <a:cubicBezTo>
                  <a:pt x="2224" y="0"/>
                  <a:pt x="2304" y="32"/>
                  <a:pt x="2352" y="56"/>
                </a:cubicBezTo>
                <a:cubicBezTo>
                  <a:pt x="2400" y="80"/>
                  <a:pt x="2400" y="80"/>
                  <a:pt x="2448" y="152"/>
                </a:cubicBezTo>
                <a:cubicBezTo>
                  <a:pt x="2496" y="224"/>
                  <a:pt x="2552" y="304"/>
                  <a:pt x="2640" y="488"/>
                </a:cubicBezTo>
                <a:cubicBezTo>
                  <a:pt x="2728" y="672"/>
                  <a:pt x="2864" y="1016"/>
                  <a:pt x="2976" y="1256"/>
                </a:cubicBezTo>
                <a:cubicBezTo>
                  <a:pt x="3088" y="1496"/>
                  <a:pt x="3224" y="1768"/>
                  <a:pt x="3312" y="1928"/>
                </a:cubicBezTo>
                <a:cubicBezTo>
                  <a:pt x="3400" y="2088"/>
                  <a:pt x="3400" y="2104"/>
                  <a:pt x="3504" y="2216"/>
                </a:cubicBezTo>
                <a:cubicBezTo>
                  <a:pt x="3608" y="2328"/>
                  <a:pt x="3784" y="2520"/>
                  <a:pt x="3936" y="2600"/>
                </a:cubicBezTo>
                <a:cubicBezTo>
                  <a:pt x="4088" y="2680"/>
                  <a:pt x="4336" y="2680"/>
                  <a:pt x="4416" y="2696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1" name="Line 16">
            <a:extLst>
              <a:ext uri="{FF2B5EF4-FFF2-40B4-BE49-F238E27FC236}">
                <a16:creationId xmlns:a16="http://schemas.microsoft.com/office/drawing/2014/main" id="{CF481AE3-4828-4A1F-B7FB-C64B19951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8829" y="4666219"/>
            <a:ext cx="571500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2" name="Line 17">
            <a:extLst>
              <a:ext uri="{FF2B5EF4-FFF2-40B4-BE49-F238E27FC236}">
                <a16:creationId xmlns:a16="http://schemas.microsoft.com/office/drawing/2014/main" id="{EC7E5326-AD83-44D1-9D11-EA71C03961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3876" y="3294700"/>
            <a:ext cx="13413" cy="25560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3" name="Freeform 18">
            <a:extLst>
              <a:ext uri="{FF2B5EF4-FFF2-40B4-BE49-F238E27FC236}">
                <a16:creationId xmlns:a16="http://schemas.microsoft.com/office/drawing/2014/main" id="{F017DE6E-79A4-4619-B34F-941FDD63FD82}"/>
              </a:ext>
            </a:extLst>
          </p:cNvPr>
          <p:cNvSpPr>
            <a:spLocks/>
          </p:cNvSpPr>
          <p:nvPr/>
        </p:nvSpPr>
        <p:spPr bwMode="auto">
          <a:xfrm rot="5346823">
            <a:off x="5257800" y="3772917"/>
            <a:ext cx="1085850" cy="600075"/>
          </a:xfrm>
          <a:custGeom>
            <a:avLst/>
            <a:gdLst/>
            <a:ahLst/>
            <a:cxnLst>
              <a:cxn ang="0">
                <a:pos x="0" y="2696"/>
              </a:cxn>
              <a:cxn ang="0">
                <a:pos x="384" y="2648"/>
              </a:cxn>
              <a:cxn ang="0">
                <a:pos x="816" y="2312"/>
              </a:cxn>
              <a:cxn ang="0">
                <a:pos x="1104" y="1928"/>
              </a:cxn>
              <a:cxn ang="0">
                <a:pos x="1296" y="1496"/>
              </a:cxn>
              <a:cxn ang="0">
                <a:pos x="1728" y="488"/>
              </a:cxn>
              <a:cxn ang="0">
                <a:pos x="1968" y="104"/>
              </a:cxn>
              <a:cxn ang="0">
                <a:pos x="2160" y="8"/>
              </a:cxn>
              <a:cxn ang="0">
                <a:pos x="2352" y="56"/>
              </a:cxn>
              <a:cxn ang="0">
                <a:pos x="2448" y="152"/>
              </a:cxn>
              <a:cxn ang="0">
                <a:pos x="2640" y="488"/>
              </a:cxn>
              <a:cxn ang="0">
                <a:pos x="2976" y="1256"/>
              </a:cxn>
              <a:cxn ang="0">
                <a:pos x="3312" y="1928"/>
              </a:cxn>
              <a:cxn ang="0">
                <a:pos x="3504" y="2216"/>
              </a:cxn>
              <a:cxn ang="0">
                <a:pos x="3936" y="2600"/>
              </a:cxn>
              <a:cxn ang="0">
                <a:pos x="4416" y="2696"/>
              </a:cxn>
            </a:cxnLst>
            <a:rect l="0" t="0" r="r" b="b"/>
            <a:pathLst>
              <a:path w="4416" h="2712">
                <a:moveTo>
                  <a:pt x="0" y="2696"/>
                </a:moveTo>
                <a:cubicBezTo>
                  <a:pt x="124" y="2704"/>
                  <a:pt x="248" y="2712"/>
                  <a:pt x="384" y="2648"/>
                </a:cubicBezTo>
                <a:cubicBezTo>
                  <a:pt x="520" y="2584"/>
                  <a:pt x="696" y="2432"/>
                  <a:pt x="816" y="2312"/>
                </a:cubicBezTo>
                <a:cubicBezTo>
                  <a:pt x="936" y="2192"/>
                  <a:pt x="1024" y="2064"/>
                  <a:pt x="1104" y="1928"/>
                </a:cubicBezTo>
                <a:cubicBezTo>
                  <a:pt x="1184" y="1792"/>
                  <a:pt x="1192" y="1736"/>
                  <a:pt x="1296" y="1496"/>
                </a:cubicBezTo>
                <a:cubicBezTo>
                  <a:pt x="1400" y="1256"/>
                  <a:pt x="1616" y="720"/>
                  <a:pt x="1728" y="488"/>
                </a:cubicBezTo>
                <a:cubicBezTo>
                  <a:pt x="1840" y="256"/>
                  <a:pt x="1896" y="184"/>
                  <a:pt x="1968" y="104"/>
                </a:cubicBezTo>
                <a:cubicBezTo>
                  <a:pt x="2040" y="24"/>
                  <a:pt x="2096" y="16"/>
                  <a:pt x="2160" y="8"/>
                </a:cubicBezTo>
                <a:cubicBezTo>
                  <a:pt x="2224" y="0"/>
                  <a:pt x="2304" y="32"/>
                  <a:pt x="2352" y="56"/>
                </a:cubicBezTo>
                <a:cubicBezTo>
                  <a:pt x="2400" y="80"/>
                  <a:pt x="2400" y="80"/>
                  <a:pt x="2448" y="152"/>
                </a:cubicBezTo>
                <a:cubicBezTo>
                  <a:pt x="2496" y="224"/>
                  <a:pt x="2552" y="304"/>
                  <a:pt x="2640" y="488"/>
                </a:cubicBezTo>
                <a:cubicBezTo>
                  <a:pt x="2728" y="672"/>
                  <a:pt x="2864" y="1016"/>
                  <a:pt x="2976" y="1256"/>
                </a:cubicBezTo>
                <a:cubicBezTo>
                  <a:pt x="3088" y="1496"/>
                  <a:pt x="3224" y="1768"/>
                  <a:pt x="3312" y="1928"/>
                </a:cubicBezTo>
                <a:cubicBezTo>
                  <a:pt x="3400" y="2088"/>
                  <a:pt x="3400" y="2104"/>
                  <a:pt x="3504" y="2216"/>
                </a:cubicBezTo>
                <a:cubicBezTo>
                  <a:pt x="3608" y="2328"/>
                  <a:pt x="3784" y="2520"/>
                  <a:pt x="3936" y="2600"/>
                </a:cubicBezTo>
                <a:cubicBezTo>
                  <a:pt x="4088" y="2680"/>
                  <a:pt x="4336" y="2680"/>
                  <a:pt x="4416" y="2696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4" name="Line 19">
            <a:extLst>
              <a:ext uri="{FF2B5EF4-FFF2-40B4-BE49-F238E27FC236}">
                <a16:creationId xmlns:a16="http://schemas.microsoft.com/office/drawing/2014/main" id="{49CB3704-67AD-4295-8B4A-7CD9A4F17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688" y="4071763"/>
            <a:ext cx="571500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5" name="Line 20">
            <a:extLst>
              <a:ext uri="{FF2B5EF4-FFF2-40B4-BE49-F238E27FC236}">
                <a16:creationId xmlns:a16="http://schemas.microsoft.com/office/drawing/2014/main" id="{23588096-7075-4AE3-A5AA-AE5E0BEF1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8318" y="2686052"/>
            <a:ext cx="0" cy="3118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6" name="Freeform 21">
            <a:extLst>
              <a:ext uri="{FF2B5EF4-FFF2-40B4-BE49-F238E27FC236}">
                <a16:creationId xmlns:a16="http://schemas.microsoft.com/office/drawing/2014/main" id="{82B0D5FA-C1EE-4A89-BD1B-8878AB9ED390}"/>
              </a:ext>
            </a:extLst>
          </p:cNvPr>
          <p:cNvSpPr>
            <a:spLocks/>
          </p:cNvSpPr>
          <p:nvPr/>
        </p:nvSpPr>
        <p:spPr bwMode="auto">
          <a:xfrm rot="5346823">
            <a:off x="5832872" y="3535277"/>
            <a:ext cx="1085850" cy="600075"/>
          </a:xfrm>
          <a:custGeom>
            <a:avLst/>
            <a:gdLst/>
            <a:ahLst/>
            <a:cxnLst>
              <a:cxn ang="0">
                <a:pos x="0" y="2696"/>
              </a:cxn>
              <a:cxn ang="0">
                <a:pos x="384" y="2648"/>
              </a:cxn>
              <a:cxn ang="0">
                <a:pos x="816" y="2312"/>
              </a:cxn>
              <a:cxn ang="0">
                <a:pos x="1104" y="1928"/>
              </a:cxn>
              <a:cxn ang="0">
                <a:pos x="1296" y="1496"/>
              </a:cxn>
              <a:cxn ang="0">
                <a:pos x="1728" y="488"/>
              </a:cxn>
              <a:cxn ang="0">
                <a:pos x="1968" y="104"/>
              </a:cxn>
              <a:cxn ang="0">
                <a:pos x="2160" y="8"/>
              </a:cxn>
              <a:cxn ang="0">
                <a:pos x="2352" y="56"/>
              </a:cxn>
              <a:cxn ang="0">
                <a:pos x="2448" y="152"/>
              </a:cxn>
              <a:cxn ang="0">
                <a:pos x="2640" y="488"/>
              </a:cxn>
              <a:cxn ang="0">
                <a:pos x="2976" y="1256"/>
              </a:cxn>
              <a:cxn ang="0">
                <a:pos x="3312" y="1928"/>
              </a:cxn>
              <a:cxn ang="0">
                <a:pos x="3504" y="2216"/>
              </a:cxn>
              <a:cxn ang="0">
                <a:pos x="3936" y="2600"/>
              </a:cxn>
              <a:cxn ang="0">
                <a:pos x="4416" y="2696"/>
              </a:cxn>
            </a:cxnLst>
            <a:rect l="0" t="0" r="r" b="b"/>
            <a:pathLst>
              <a:path w="4416" h="2712">
                <a:moveTo>
                  <a:pt x="0" y="2696"/>
                </a:moveTo>
                <a:cubicBezTo>
                  <a:pt x="124" y="2704"/>
                  <a:pt x="248" y="2712"/>
                  <a:pt x="384" y="2648"/>
                </a:cubicBezTo>
                <a:cubicBezTo>
                  <a:pt x="520" y="2584"/>
                  <a:pt x="696" y="2432"/>
                  <a:pt x="816" y="2312"/>
                </a:cubicBezTo>
                <a:cubicBezTo>
                  <a:pt x="936" y="2192"/>
                  <a:pt x="1024" y="2064"/>
                  <a:pt x="1104" y="1928"/>
                </a:cubicBezTo>
                <a:cubicBezTo>
                  <a:pt x="1184" y="1792"/>
                  <a:pt x="1192" y="1736"/>
                  <a:pt x="1296" y="1496"/>
                </a:cubicBezTo>
                <a:cubicBezTo>
                  <a:pt x="1400" y="1256"/>
                  <a:pt x="1616" y="720"/>
                  <a:pt x="1728" y="488"/>
                </a:cubicBezTo>
                <a:cubicBezTo>
                  <a:pt x="1840" y="256"/>
                  <a:pt x="1896" y="184"/>
                  <a:pt x="1968" y="104"/>
                </a:cubicBezTo>
                <a:cubicBezTo>
                  <a:pt x="2040" y="24"/>
                  <a:pt x="2096" y="16"/>
                  <a:pt x="2160" y="8"/>
                </a:cubicBezTo>
                <a:cubicBezTo>
                  <a:pt x="2224" y="0"/>
                  <a:pt x="2304" y="32"/>
                  <a:pt x="2352" y="56"/>
                </a:cubicBezTo>
                <a:cubicBezTo>
                  <a:pt x="2400" y="80"/>
                  <a:pt x="2400" y="80"/>
                  <a:pt x="2448" y="152"/>
                </a:cubicBezTo>
                <a:cubicBezTo>
                  <a:pt x="2496" y="224"/>
                  <a:pt x="2552" y="304"/>
                  <a:pt x="2640" y="488"/>
                </a:cubicBezTo>
                <a:cubicBezTo>
                  <a:pt x="2728" y="672"/>
                  <a:pt x="2864" y="1016"/>
                  <a:pt x="2976" y="1256"/>
                </a:cubicBezTo>
                <a:cubicBezTo>
                  <a:pt x="3088" y="1496"/>
                  <a:pt x="3224" y="1768"/>
                  <a:pt x="3312" y="1928"/>
                </a:cubicBezTo>
                <a:cubicBezTo>
                  <a:pt x="3400" y="2088"/>
                  <a:pt x="3400" y="2104"/>
                  <a:pt x="3504" y="2216"/>
                </a:cubicBezTo>
                <a:cubicBezTo>
                  <a:pt x="3608" y="2328"/>
                  <a:pt x="3784" y="2520"/>
                  <a:pt x="3936" y="2600"/>
                </a:cubicBezTo>
                <a:cubicBezTo>
                  <a:pt x="4088" y="2680"/>
                  <a:pt x="4336" y="2680"/>
                  <a:pt x="4416" y="2696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7" name="Line 22">
            <a:extLst>
              <a:ext uri="{FF2B5EF4-FFF2-40B4-BE49-F238E27FC236}">
                <a16:creationId xmlns:a16="http://schemas.microsoft.com/office/drawing/2014/main" id="{5F0D0D25-37C6-4460-A3B7-D4FE2DF0F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5760" y="3827465"/>
            <a:ext cx="571500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8" name="Line 23">
            <a:extLst>
              <a:ext uri="{FF2B5EF4-FFF2-40B4-BE49-F238E27FC236}">
                <a16:creationId xmlns:a16="http://schemas.microsoft.com/office/drawing/2014/main" id="{F1F32F95-3D53-467B-BC83-B02220DA4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1865" y="2547334"/>
            <a:ext cx="2381" cy="33033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9" name="Freeform 24">
            <a:extLst>
              <a:ext uri="{FF2B5EF4-FFF2-40B4-BE49-F238E27FC236}">
                <a16:creationId xmlns:a16="http://schemas.microsoft.com/office/drawing/2014/main" id="{3B52228E-562A-4BA2-96C8-BBC7E6EF452A}"/>
              </a:ext>
            </a:extLst>
          </p:cNvPr>
          <p:cNvSpPr>
            <a:spLocks/>
          </p:cNvSpPr>
          <p:nvPr/>
        </p:nvSpPr>
        <p:spPr bwMode="auto">
          <a:xfrm rot="5346823">
            <a:off x="7038975" y="2998791"/>
            <a:ext cx="1085850" cy="600075"/>
          </a:xfrm>
          <a:custGeom>
            <a:avLst/>
            <a:gdLst/>
            <a:ahLst/>
            <a:cxnLst>
              <a:cxn ang="0">
                <a:pos x="0" y="2696"/>
              </a:cxn>
              <a:cxn ang="0">
                <a:pos x="384" y="2648"/>
              </a:cxn>
              <a:cxn ang="0">
                <a:pos x="816" y="2312"/>
              </a:cxn>
              <a:cxn ang="0">
                <a:pos x="1104" y="1928"/>
              </a:cxn>
              <a:cxn ang="0">
                <a:pos x="1296" y="1496"/>
              </a:cxn>
              <a:cxn ang="0">
                <a:pos x="1728" y="488"/>
              </a:cxn>
              <a:cxn ang="0">
                <a:pos x="1968" y="104"/>
              </a:cxn>
              <a:cxn ang="0">
                <a:pos x="2160" y="8"/>
              </a:cxn>
              <a:cxn ang="0">
                <a:pos x="2352" y="56"/>
              </a:cxn>
              <a:cxn ang="0">
                <a:pos x="2448" y="152"/>
              </a:cxn>
              <a:cxn ang="0">
                <a:pos x="2640" y="488"/>
              </a:cxn>
              <a:cxn ang="0">
                <a:pos x="2976" y="1256"/>
              </a:cxn>
              <a:cxn ang="0">
                <a:pos x="3312" y="1928"/>
              </a:cxn>
              <a:cxn ang="0">
                <a:pos x="3504" y="2216"/>
              </a:cxn>
              <a:cxn ang="0">
                <a:pos x="3936" y="2600"/>
              </a:cxn>
              <a:cxn ang="0">
                <a:pos x="4416" y="2696"/>
              </a:cxn>
            </a:cxnLst>
            <a:rect l="0" t="0" r="r" b="b"/>
            <a:pathLst>
              <a:path w="4416" h="2712">
                <a:moveTo>
                  <a:pt x="0" y="2696"/>
                </a:moveTo>
                <a:cubicBezTo>
                  <a:pt x="124" y="2704"/>
                  <a:pt x="248" y="2712"/>
                  <a:pt x="384" y="2648"/>
                </a:cubicBezTo>
                <a:cubicBezTo>
                  <a:pt x="520" y="2584"/>
                  <a:pt x="696" y="2432"/>
                  <a:pt x="816" y="2312"/>
                </a:cubicBezTo>
                <a:cubicBezTo>
                  <a:pt x="936" y="2192"/>
                  <a:pt x="1024" y="2064"/>
                  <a:pt x="1104" y="1928"/>
                </a:cubicBezTo>
                <a:cubicBezTo>
                  <a:pt x="1184" y="1792"/>
                  <a:pt x="1192" y="1736"/>
                  <a:pt x="1296" y="1496"/>
                </a:cubicBezTo>
                <a:cubicBezTo>
                  <a:pt x="1400" y="1256"/>
                  <a:pt x="1616" y="720"/>
                  <a:pt x="1728" y="488"/>
                </a:cubicBezTo>
                <a:cubicBezTo>
                  <a:pt x="1840" y="256"/>
                  <a:pt x="1896" y="184"/>
                  <a:pt x="1968" y="104"/>
                </a:cubicBezTo>
                <a:cubicBezTo>
                  <a:pt x="2040" y="24"/>
                  <a:pt x="2096" y="16"/>
                  <a:pt x="2160" y="8"/>
                </a:cubicBezTo>
                <a:cubicBezTo>
                  <a:pt x="2224" y="0"/>
                  <a:pt x="2304" y="32"/>
                  <a:pt x="2352" y="56"/>
                </a:cubicBezTo>
                <a:cubicBezTo>
                  <a:pt x="2400" y="80"/>
                  <a:pt x="2400" y="80"/>
                  <a:pt x="2448" y="152"/>
                </a:cubicBezTo>
                <a:cubicBezTo>
                  <a:pt x="2496" y="224"/>
                  <a:pt x="2552" y="304"/>
                  <a:pt x="2640" y="488"/>
                </a:cubicBezTo>
                <a:cubicBezTo>
                  <a:pt x="2728" y="672"/>
                  <a:pt x="2864" y="1016"/>
                  <a:pt x="2976" y="1256"/>
                </a:cubicBezTo>
                <a:cubicBezTo>
                  <a:pt x="3088" y="1496"/>
                  <a:pt x="3224" y="1768"/>
                  <a:pt x="3312" y="1928"/>
                </a:cubicBezTo>
                <a:cubicBezTo>
                  <a:pt x="3400" y="2088"/>
                  <a:pt x="3400" y="2104"/>
                  <a:pt x="3504" y="2216"/>
                </a:cubicBezTo>
                <a:cubicBezTo>
                  <a:pt x="3608" y="2328"/>
                  <a:pt x="3784" y="2520"/>
                  <a:pt x="3936" y="2600"/>
                </a:cubicBezTo>
                <a:cubicBezTo>
                  <a:pt x="4088" y="2680"/>
                  <a:pt x="4336" y="2680"/>
                  <a:pt x="4416" y="2696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90" name="Line 25">
            <a:extLst>
              <a:ext uri="{FF2B5EF4-FFF2-40B4-BE49-F238E27FC236}">
                <a16:creationId xmlns:a16="http://schemas.microsoft.com/office/drawing/2014/main" id="{AE306C52-6130-482D-AB63-D9D5E68B2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1863" y="3290978"/>
            <a:ext cx="571500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91" name="Line 26">
            <a:extLst>
              <a:ext uri="{FF2B5EF4-FFF2-40B4-BE49-F238E27FC236}">
                <a16:creationId xmlns:a16="http://schemas.microsoft.com/office/drawing/2014/main" id="{37E7BB5F-4183-4177-A9A1-973A3D098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3369" y="2493183"/>
            <a:ext cx="10716" cy="33765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92" name="Freeform 27">
            <a:extLst>
              <a:ext uri="{FF2B5EF4-FFF2-40B4-BE49-F238E27FC236}">
                <a16:creationId xmlns:a16="http://schemas.microsoft.com/office/drawing/2014/main" id="{4A257609-FD31-41ED-8053-44C834E137D1}"/>
              </a:ext>
            </a:extLst>
          </p:cNvPr>
          <p:cNvSpPr>
            <a:spLocks/>
          </p:cNvSpPr>
          <p:nvPr/>
        </p:nvSpPr>
        <p:spPr bwMode="auto">
          <a:xfrm rot="5346823">
            <a:off x="7660481" y="2721375"/>
            <a:ext cx="1085850" cy="600075"/>
          </a:xfrm>
          <a:custGeom>
            <a:avLst/>
            <a:gdLst/>
            <a:ahLst/>
            <a:cxnLst>
              <a:cxn ang="0">
                <a:pos x="0" y="2696"/>
              </a:cxn>
              <a:cxn ang="0">
                <a:pos x="384" y="2648"/>
              </a:cxn>
              <a:cxn ang="0">
                <a:pos x="816" y="2312"/>
              </a:cxn>
              <a:cxn ang="0">
                <a:pos x="1104" y="1928"/>
              </a:cxn>
              <a:cxn ang="0">
                <a:pos x="1296" y="1496"/>
              </a:cxn>
              <a:cxn ang="0">
                <a:pos x="1728" y="488"/>
              </a:cxn>
              <a:cxn ang="0">
                <a:pos x="1968" y="104"/>
              </a:cxn>
              <a:cxn ang="0">
                <a:pos x="2160" y="8"/>
              </a:cxn>
              <a:cxn ang="0">
                <a:pos x="2352" y="56"/>
              </a:cxn>
              <a:cxn ang="0">
                <a:pos x="2448" y="152"/>
              </a:cxn>
              <a:cxn ang="0">
                <a:pos x="2640" y="488"/>
              </a:cxn>
              <a:cxn ang="0">
                <a:pos x="2976" y="1256"/>
              </a:cxn>
              <a:cxn ang="0">
                <a:pos x="3312" y="1928"/>
              </a:cxn>
              <a:cxn ang="0">
                <a:pos x="3504" y="2216"/>
              </a:cxn>
              <a:cxn ang="0">
                <a:pos x="3936" y="2600"/>
              </a:cxn>
              <a:cxn ang="0">
                <a:pos x="4416" y="2696"/>
              </a:cxn>
            </a:cxnLst>
            <a:rect l="0" t="0" r="r" b="b"/>
            <a:pathLst>
              <a:path w="4416" h="2712">
                <a:moveTo>
                  <a:pt x="0" y="2696"/>
                </a:moveTo>
                <a:cubicBezTo>
                  <a:pt x="124" y="2704"/>
                  <a:pt x="248" y="2712"/>
                  <a:pt x="384" y="2648"/>
                </a:cubicBezTo>
                <a:cubicBezTo>
                  <a:pt x="520" y="2584"/>
                  <a:pt x="696" y="2432"/>
                  <a:pt x="816" y="2312"/>
                </a:cubicBezTo>
                <a:cubicBezTo>
                  <a:pt x="936" y="2192"/>
                  <a:pt x="1024" y="2064"/>
                  <a:pt x="1104" y="1928"/>
                </a:cubicBezTo>
                <a:cubicBezTo>
                  <a:pt x="1184" y="1792"/>
                  <a:pt x="1192" y="1736"/>
                  <a:pt x="1296" y="1496"/>
                </a:cubicBezTo>
                <a:cubicBezTo>
                  <a:pt x="1400" y="1256"/>
                  <a:pt x="1616" y="720"/>
                  <a:pt x="1728" y="488"/>
                </a:cubicBezTo>
                <a:cubicBezTo>
                  <a:pt x="1840" y="256"/>
                  <a:pt x="1896" y="184"/>
                  <a:pt x="1968" y="104"/>
                </a:cubicBezTo>
                <a:cubicBezTo>
                  <a:pt x="2040" y="24"/>
                  <a:pt x="2096" y="16"/>
                  <a:pt x="2160" y="8"/>
                </a:cubicBezTo>
                <a:cubicBezTo>
                  <a:pt x="2224" y="0"/>
                  <a:pt x="2304" y="32"/>
                  <a:pt x="2352" y="56"/>
                </a:cubicBezTo>
                <a:cubicBezTo>
                  <a:pt x="2400" y="80"/>
                  <a:pt x="2400" y="80"/>
                  <a:pt x="2448" y="152"/>
                </a:cubicBezTo>
                <a:cubicBezTo>
                  <a:pt x="2496" y="224"/>
                  <a:pt x="2552" y="304"/>
                  <a:pt x="2640" y="488"/>
                </a:cubicBezTo>
                <a:cubicBezTo>
                  <a:pt x="2728" y="672"/>
                  <a:pt x="2864" y="1016"/>
                  <a:pt x="2976" y="1256"/>
                </a:cubicBezTo>
                <a:cubicBezTo>
                  <a:pt x="3088" y="1496"/>
                  <a:pt x="3224" y="1768"/>
                  <a:pt x="3312" y="1928"/>
                </a:cubicBezTo>
                <a:cubicBezTo>
                  <a:pt x="3400" y="2088"/>
                  <a:pt x="3400" y="2104"/>
                  <a:pt x="3504" y="2216"/>
                </a:cubicBezTo>
                <a:cubicBezTo>
                  <a:pt x="3608" y="2328"/>
                  <a:pt x="3784" y="2520"/>
                  <a:pt x="3936" y="2600"/>
                </a:cubicBezTo>
                <a:cubicBezTo>
                  <a:pt x="4088" y="2680"/>
                  <a:pt x="4336" y="2680"/>
                  <a:pt x="4416" y="2696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93" name="Line 28">
            <a:extLst>
              <a:ext uri="{FF2B5EF4-FFF2-40B4-BE49-F238E27FC236}">
                <a16:creationId xmlns:a16="http://schemas.microsoft.com/office/drawing/2014/main" id="{1A09557E-428E-467D-9551-C67003B94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3369" y="3020221"/>
            <a:ext cx="571500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94" name="Line 29">
            <a:extLst>
              <a:ext uri="{FF2B5EF4-FFF2-40B4-BE49-F238E27FC236}">
                <a16:creationId xmlns:a16="http://schemas.microsoft.com/office/drawing/2014/main" id="{46882CA1-06B0-4AE3-857D-E5CEBA2A8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1728" y="2547334"/>
            <a:ext cx="10744" cy="33033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95" name="Freeform 30">
            <a:extLst>
              <a:ext uri="{FF2B5EF4-FFF2-40B4-BE49-F238E27FC236}">
                <a16:creationId xmlns:a16="http://schemas.microsoft.com/office/drawing/2014/main" id="{6054C76A-01E2-4F09-ADFC-62C0F3FF7AC3}"/>
              </a:ext>
            </a:extLst>
          </p:cNvPr>
          <p:cNvSpPr>
            <a:spLocks/>
          </p:cNvSpPr>
          <p:nvPr/>
        </p:nvSpPr>
        <p:spPr bwMode="auto">
          <a:xfrm rot="5346823">
            <a:off x="6677025" y="3165478"/>
            <a:ext cx="1085850" cy="600075"/>
          </a:xfrm>
          <a:custGeom>
            <a:avLst/>
            <a:gdLst/>
            <a:ahLst/>
            <a:cxnLst>
              <a:cxn ang="0">
                <a:pos x="0" y="2696"/>
              </a:cxn>
              <a:cxn ang="0">
                <a:pos x="384" y="2648"/>
              </a:cxn>
              <a:cxn ang="0">
                <a:pos x="816" y="2312"/>
              </a:cxn>
              <a:cxn ang="0">
                <a:pos x="1104" y="1928"/>
              </a:cxn>
              <a:cxn ang="0">
                <a:pos x="1296" y="1496"/>
              </a:cxn>
              <a:cxn ang="0">
                <a:pos x="1728" y="488"/>
              </a:cxn>
              <a:cxn ang="0">
                <a:pos x="1968" y="104"/>
              </a:cxn>
              <a:cxn ang="0">
                <a:pos x="2160" y="8"/>
              </a:cxn>
              <a:cxn ang="0">
                <a:pos x="2352" y="56"/>
              </a:cxn>
              <a:cxn ang="0">
                <a:pos x="2448" y="152"/>
              </a:cxn>
              <a:cxn ang="0">
                <a:pos x="2640" y="488"/>
              </a:cxn>
              <a:cxn ang="0">
                <a:pos x="2976" y="1256"/>
              </a:cxn>
              <a:cxn ang="0">
                <a:pos x="3312" y="1928"/>
              </a:cxn>
              <a:cxn ang="0">
                <a:pos x="3504" y="2216"/>
              </a:cxn>
              <a:cxn ang="0">
                <a:pos x="3936" y="2600"/>
              </a:cxn>
              <a:cxn ang="0">
                <a:pos x="4416" y="2696"/>
              </a:cxn>
            </a:cxnLst>
            <a:rect l="0" t="0" r="r" b="b"/>
            <a:pathLst>
              <a:path w="4416" h="2712">
                <a:moveTo>
                  <a:pt x="0" y="2696"/>
                </a:moveTo>
                <a:cubicBezTo>
                  <a:pt x="124" y="2704"/>
                  <a:pt x="248" y="2712"/>
                  <a:pt x="384" y="2648"/>
                </a:cubicBezTo>
                <a:cubicBezTo>
                  <a:pt x="520" y="2584"/>
                  <a:pt x="696" y="2432"/>
                  <a:pt x="816" y="2312"/>
                </a:cubicBezTo>
                <a:cubicBezTo>
                  <a:pt x="936" y="2192"/>
                  <a:pt x="1024" y="2064"/>
                  <a:pt x="1104" y="1928"/>
                </a:cubicBezTo>
                <a:cubicBezTo>
                  <a:pt x="1184" y="1792"/>
                  <a:pt x="1192" y="1736"/>
                  <a:pt x="1296" y="1496"/>
                </a:cubicBezTo>
                <a:cubicBezTo>
                  <a:pt x="1400" y="1256"/>
                  <a:pt x="1616" y="720"/>
                  <a:pt x="1728" y="488"/>
                </a:cubicBezTo>
                <a:cubicBezTo>
                  <a:pt x="1840" y="256"/>
                  <a:pt x="1896" y="184"/>
                  <a:pt x="1968" y="104"/>
                </a:cubicBezTo>
                <a:cubicBezTo>
                  <a:pt x="2040" y="24"/>
                  <a:pt x="2096" y="16"/>
                  <a:pt x="2160" y="8"/>
                </a:cubicBezTo>
                <a:cubicBezTo>
                  <a:pt x="2224" y="0"/>
                  <a:pt x="2304" y="32"/>
                  <a:pt x="2352" y="56"/>
                </a:cubicBezTo>
                <a:cubicBezTo>
                  <a:pt x="2400" y="80"/>
                  <a:pt x="2400" y="80"/>
                  <a:pt x="2448" y="152"/>
                </a:cubicBezTo>
                <a:cubicBezTo>
                  <a:pt x="2496" y="224"/>
                  <a:pt x="2552" y="304"/>
                  <a:pt x="2640" y="488"/>
                </a:cubicBezTo>
                <a:cubicBezTo>
                  <a:pt x="2728" y="672"/>
                  <a:pt x="2864" y="1016"/>
                  <a:pt x="2976" y="1256"/>
                </a:cubicBezTo>
                <a:cubicBezTo>
                  <a:pt x="3088" y="1496"/>
                  <a:pt x="3224" y="1768"/>
                  <a:pt x="3312" y="1928"/>
                </a:cubicBezTo>
                <a:cubicBezTo>
                  <a:pt x="3400" y="2088"/>
                  <a:pt x="3400" y="2104"/>
                  <a:pt x="3504" y="2216"/>
                </a:cubicBezTo>
                <a:cubicBezTo>
                  <a:pt x="3608" y="2328"/>
                  <a:pt x="3784" y="2520"/>
                  <a:pt x="3936" y="2600"/>
                </a:cubicBezTo>
                <a:cubicBezTo>
                  <a:pt x="4088" y="2680"/>
                  <a:pt x="4336" y="2680"/>
                  <a:pt x="4416" y="2696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96" name="Line 31">
            <a:extLst>
              <a:ext uri="{FF2B5EF4-FFF2-40B4-BE49-F238E27FC236}">
                <a16:creationId xmlns:a16="http://schemas.microsoft.com/office/drawing/2014/main" id="{383E926F-8330-49BE-A65B-9EB16D5CA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9913" y="3464324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306" name="Oval 11">
            <a:extLst>
              <a:ext uri="{FF2B5EF4-FFF2-40B4-BE49-F238E27FC236}">
                <a16:creationId xmlns:a16="http://schemas.microsoft.com/office/drawing/2014/main" id="{9426E344-4400-4DC0-99D8-D712EFF67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925" y="3444026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307" name="Oval 15">
            <a:extLst>
              <a:ext uri="{FF2B5EF4-FFF2-40B4-BE49-F238E27FC236}">
                <a16:creationId xmlns:a16="http://schemas.microsoft.com/office/drawing/2014/main" id="{233B1F24-B8D2-4C68-AA3B-05EB88D99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556" y="3470891"/>
            <a:ext cx="55960" cy="5596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308" name="Oval 15">
            <a:extLst>
              <a:ext uri="{FF2B5EF4-FFF2-40B4-BE49-F238E27FC236}">
                <a16:creationId xmlns:a16="http://schemas.microsoft.com/office/drawing/2014/main" id="{16D4E1AC-8980-410C-8477-D02BD4652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856" y="3585191"/>
            <a:ext cx="55960" cy="5596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309" name="Oval 14">
            <a:extLst>
              <a:ext uri="{FF2B5EF4-FFF2-40B4-BE49-F238E27FC236}">
                <a16:creationId xmlns:a16="http://schemas.microsoft.com/office/drawing/2014/main" id="{D89A24A0-7AD0-4EC0-AE07-614FFFAA2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322" y="3696672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310" name="Oval 12">
            <a:extLst>
              <a:ext uri="{FF2B5EF4-FFF2-40B4-BE49-F238E27FC236}">
                <a16:creationId xmlns:a16="http://schemas.microsoft.com/office/drawing/2014/main" id="{322DF895-71B8-4611-B512-38EA3F56E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8147" y="3476030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311" name="Oval 12">
            <a:extLst>
              <a:ext uri="{FF2B5EF4-FFF2-40B4-BE49-F238E27FC236}">
                <a16:creationId xmlns:a16="http://schemas.microsoft.com/office/drawing/2014/main" id="{861EC0B1-D618-41E9-8851-9CC0CB22B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447" y="3590330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3E31AA0F-99AE-4DE2-AA23-A1AF8B2DAC8C}"/>
                  </a:ext>
                </a:extLst>
              </p:cNvPr>
              <p:cNvSpPr txBox="1"/>
              <p:nvPr/>
            </p:nvSpPr>
            <p:spPr>
              <a:xfrm>
                <a:off x="2069241" y="6153362"/>
                <a:ext cx="8199613" cy="415498"/>
              </a:xfrm>
              <a:prstGeom prst="rect">
                <a:avLst/>
              </a:prstGeom>
              <a:solidFill>
                <a:srgbClr val="7030A0">
                  <a:alpha val="15000"/>
                </a:srgb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The linear regression model is completely described by</a:t>
                </a:r>
                <a:r>
                  <a:rPr lang="en-US" sz="2100" dirty="0">
                    <a:sym typeface="Wingdings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  <a:sym typeface="Wingdings"/>
                      </a:rPr>
                      <m:t>,  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  <m:t>𝜎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  <m:t>𝜀</m:t>
                        </m:r>
                      </m:sub>
                    </m:sSub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3E31AA0F-99AE-4DE2-AA23-A1AF8B2DA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241" y="6153362"/>
                <a:ext cx="8199613" cy="415498"/>
              </a:xfrm>
              <a:prstGeom prst="rect">
                <a:avLst/>
              </a:prstGeom>
              <a:blipFill>
                <a:blip r:embed="rId3"/>
                <a:stretch>
                  <a:fillRect l="-772" t="-2778" b="-250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3EAB70B-DA3B-4A9D-8AFB-49B7B007B5D1}"/>
              </a:ext>
            </a:extLst>
          </p:cNvPr>
          <p:cNvSpPr/>
          <p:nvPr/>
        </p:nvSpPr>
        <p:spPr>
          <a:xfrm>
            <a:off x="5948202" y="1740689"/>
            <a:ext cx="336800" cy="521936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D56E989E-4783-4BD5-A809-E945EE270F45}"/>
              </a:ext>
            </a:extLst>
          </p:cNvPr>
          <p:cNvSpPr/>
          <p:nvPr/>
        </p:nvSpPr>
        <p:spPr>
          <a:xfrm>
            <a:off x="6472507" y="1757321"/>
            <a:ext cx="336800" cy="521936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F5590BBD-8E0F-414D-B517-5D15961C3BF2}"/>
              </a:ext>
            </a:extLst>
          </p:cNvPr>
          <p:cNvSpPr/>
          <p:nvPr/>
        </p:nvSpPr>
        <p:spPr>
          <a:xfrm>
            <a:off x="9348536" y="1696769"/>
            <a:ext cx="336800" cy="521936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B65C0D20-5D46-4CE9-B89C-4F48FCC13D03}"/>
                  </a:ext>
                </a:extLst>
              </p:cNvPr>
              <p:cNvSpPr txBox="1"/>
              <p:nvPr/>
            </p:nvSpPr>
            <p:spPr>
              <a:xfrm>
                <a:off x="7372352" y="1764792"/>
                <a:ext cx="275040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,  where </a:t>
                </a:r>
                <a14:m>
                  <m:oMath xmlns:m="http://schemas.openxmlformats.org/officeDocument/2006/math">
                    <m:r>
                      <a:rPr lang="en-US" sz="2100">
                        <a:latin typeface="Cambria Math"/>
                        <a:sym typeface="Wingdings"/>
                      </a:rPr>
                      <m:t> </m:t>
                    </m:r>
                    <m:r>
                      <a:rPr lang="en-US" sz="2100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sz="2100" i="1">
                        <a:latin typeface="Cambria Math"/>
                        <a:sym typeface="Wingdings"/>
                      </a:rPr>
                      <m:t>~</m:t>
                    </m:r>
                    <m:r>
                      <a:rPr lang="en-US" sz="2100" i="1">
                        <a:latin typeface="Cambria Math"/>
                        <a:sym typeface="Wingdings"/>
                      </a:rPr>
                      <m:t>𝑁</m:t>
                    </m:r>
                    <m:r>
                      <a:rPr lang="en-US" sz="2100" i="1">
                        <a:latin typeface="Cambria Math"/>
                        <a:sym typeface="Wingdings"/>
                      </a:rPr>
                      <m:t>(0,</m:t>
                    </m:r>
                    <m:sSubSup>
                      <m:sSubSupPr>
                        <m:ctrlP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SupPr>
                      <m:e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𝜎</m:t>
                        </m:r>
                      </m:e>
                      <m:sub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  <m:sup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2</m:t>
                        </m:r>
                      </m:sup>
                    </m:sSubSup>
                    <m:r>
                      <a:rPr lang="en-US" sz="2100" i="1">
                        <a:latin typeface="Cambria Math"/>
                        <a:sym typeface="Wingdings"/>
                      </a:rPr>
                      <m:t>)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B65C0D20-5D46-4CE9-B89C-4F48FCC13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52" y="1764792"/>
                <a:ext cx="2750409" cy="415498"/>
              </a:xfrm>
              <a:prstGeom prst="rect">
                <a:avLst/>
              </a:prstGeom>
              <a:blipFill>
                <a:blip r:embed="rId4"/>
                <a:stretch>
                  <a:fillRect l="-2294" t="-606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F1B7C0E2-5427-4287-80F7-39AAEADD92A6}"/>
                  </a:ext>
                </a:extLst>
              </p:cNvPr>
              <p:cNvSpPr txBox="1"/>
              <p:nvPr/>
            </p:nvSpPr>
            <p:spPr>
              <a:xfrm>
                <a:off x="5208647" y="1757321"/>
                <a:ext cx="248665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  <a:sym typeface="Wingdings"/>
                        </a:rPr>
                        <m:t>𝑌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𝛽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0</m:t>
                          </m:r>
                        </m:sub>
                      </m:sSub>
                      <m:r>
                        <a:rPr lang="en-US" sz="2100" i="1">
                          <a:latin typeface="Cambria Math"/>
                          <a:sym typeface="Wingdings"/>
                        </a:rPr>
                        <m:t>+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𝛽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/>
                          <a:sym typeface="Wingdings"/>
                        </a:rPr>
                        <m:t>𝑋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+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𝜀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F1B7C0E2-5427-4287-80F7-39AAEADD9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647" y="1757321"/>
                <a:ext cx="2486658" cy="415498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DA5B699-D65B-47AC-8904-4E931374AC44}"/>
              </a:ext>
            </a:extLst>
          </p:cNvPr>
          <p:cNvGrpSpPr/>
          <p:nvPr/>
        </p:nvGrpSpPr>
        <p:grpSpPr>
          <a:xfrm>
            <a:off x="7584473" y="4128963"/>
            <a:ext cx="2655094" cy="1318022"/>
            <a:chOff x="6060473" y="4128963"/>
            <a:chExt cx="2655094" cy="1318022"/>
          </a:xfrm>
        </p:grpSpPr>
        <p:sp>
          <p:nvSpPr>
            <p:cNvPr id="6" name="Oval 30">
              <a:extLst>
                <a:ext uri="{FF2B5EF4-FFF2-40B4-BE49-F238E27FC236}">
                  <a16:creationId xmlns:a16="http://schemas.microsoft.com/office/drawing/2014/main" id="{4EC571B9-766A-41E2-194D-D939FEA83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0473" y="4128963"/>
              <a:ext cx="2655094" cy="131802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8" name="Text Box 26">
              <a:extLst>
                <a:ext uri="{FF2B5EF4-FFF2-40B4-BE49-F238E27FC236}">
                  <a16:creationId xmlns:a16="http://schemas.microsoft.com/office/drawing/2014/main" id="{FFD2458E-E00E-27D4-251E-78E6E58B1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6606" y="4394113"/>
              <a:ext cx="782778" cy="4154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</a:rPr>
                <a:t>error</a:t>
              </a:r>
            </a:p>
          </p:txBody>
        </p:sp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2C0FB1A0-9A49-8159-51E3-F916BA5C903C}"/>
                </a:ext>
              </a:extLst>
            </p:cNvPr>
            <p:cNvSpPr>
              <a:spLocks/>
            </p:cNvSpPr>
            <p:nvPr/>
          </p:nvSpPr>
          <p:spPr bwMode="auto">
            <a:xfrm rot="21546823">
              <a:off x="6851295" y="4405041"/>
              <a:ext cx="1085850" cy="600075"/>
            </a:xfrm>
            <a:custGeom>
              <a:avLst/>
              <a:gdLst/>
              <a:ahLst/>
              <a:cxnLst>
                <a:cxn ang="0">
                  <a:pos x="0" y="2696"/>
                </a:cxn>
                <a:cxn ang="0">
                  <a:pos x="384" y="2648"/>
                </a:cxn>
                <a:cxn ang="0">
                  <a:pos x="816" y="2312"/>
                </a:cxn>
                <a:cxn ang="0">
                  <a:pos x="1104" y="1928"/>
                </a:cxn>
                <a:cxn ang="0">
                  <a:pos x="1296" y="1496"/>
                </a:cxn>
                <a:cxn ang="0">
                  <a:pos x="1728" y="488"/>
                </a:cxn>
                <a:cxn ang="0">
                  <a:pos x="1968" y="104"/>
                </a:cxn>
                <a:cxn ang="0">
                  <a:pos x="2160" y="8"/>
                </a:cxn>
                <a:cxn ang="0">
                  <a:pos x="2352" y="56"/>
                </a:cxn>
                <a:cxn ang="0">
                  <a:pos x="2448" y="152"/>
                </a:cxn>
                <a:cxn ang="0">
                  <a:pos x="2640" y="488"/>
                </a:cxn>
                <a:cxn ang="0">
                  <a:pos x="2976" y="1256"/>
                </a:cxn>
                <a:cxn ang="0">
                  <a:pos x="3312" y="1928"/>
                </a:cxn>
                <a:cxn ang="0">
                  <a:pos x="3504" y="2216"/>
                </a:cxn>
                <a:cxn ang="0">
                  <a:pos x="3936" y="2600"/>
                </a:cxn>
                <a:cxn ang="0">
                  <a:pos x="4416" y="2696"/>
                </a:cxn>
              </a:cxnLst>
              <a:rect l="0" t="0" r="r" b="b"/>
              <a:pathLst>
                <a:path w="4416" h="2712">
                  <a:moveTo>
                    <a:pt x="0" y="2696"/>
                  </a:moveTo>
                  <a:cubicBezTo>
                    <a:pt x="124" y="2704"/>
                    <a:pt x="248" y="2712"/>
                    <a:pt x="384" y="2648"/>
                  </a:cubicBezTo>
                  <a:cubicBezTo>
                    <a:pt x="520" y="2584"/>
                    <a:pt x="696" y="2432"/>
                    <a:pt x="816" y="2312"/>
                  </a:cubicBezTo>
                  <a:cubicBezTo>
                    <a:pt x="936" y="2192"/>
                    <a:pt x="1024" y="2064"/>
                    <a:pt x="1104" y="1928"/>
                  </a:cubicBezTo>
                  <a:cubicBezTo>
                    <a:pt x="1184" y="1792"/>
                    <a:pt x="1192" y="1736"/>
                    <a:pt x="1296" y="1496"/>
                  </a:cubicBezTo>
                  <a:cubicBezTo>
                    <a:pt x="1400" y="1256"/>
                    <a:pt x="1616" y="720"/>
                    <a:pt x="1728" y="488"/>
                  </a:cubicBezTo>
                  <a:cubicBezTo>
                    <a:pt x="1840" y="256"/>
                    <a:pt x="1896" y="184"/>
                    <a:pt x="1968" y="104"/>
                  </a:cubicBezTo>
                  <a:cubicBezTo>
                    <a:pt x="2040" y="24"/>
                    <a:pt x="2096" y="16"/>
                    <a:pt x="2160" y="8"/>
                  </a:cubicBezTo>
                  <a:cubicBezTo>
                    <a:pt x="2224" y="0"/>
                    <a:pt x="2304" y="32"/>
                    <a:pt x="2352" y="56"/>
                  </a:cubicBezTo>
                  <a:cubicBezTo>
                    <a:pt x="2400" y="80"/>
                    <a:pt x="2400" y="80"/>
                    <a:pt x="2448" y="152"/>
                  </a:cubicBezTo>
                  <a:cubicBezTo>
                    <a:pt x="2496" y="224"/>
                    <a:pt x="2552" y="304"/>
                    <a:pt x="2640" y="488"/>
                  </a:cubicBezTo>
                  <a:cubicBezTo>
                    <a:pt x="2728" y="672"/>
                    <a:pt x="2864" y="1016"/>
                    <a:pt x="2976" y="1256"/>
                  </a:cubicBezTo>
                  <a:cubicBezTo>
                    <a:pt x="3088" y="1496"/>
                    <a:pt x="3224" y="1768"/>
                    <a:pt x="3312" y="1928"/>
                  </a:cubicBezTo>
                  <a:cubicBezTo>
                    <a:pt x="3400" y="2088"/>
                    <a:pt x="3400" y="2104"/>
                    <a:pt x="3504" y="2216"/>
                  </a:cubicBezTo>
                  <a:cubicBezTo>
                    <a:pt x="3608" y="2328"/>
                    <a:pt x="3784" y="2520"/>
                    <a:pt x="3936" y="2600"/>
                  </a:cubicBezTo>
                  <a:cubicBezTo>
                    <a:pt x="4088" y="2680"/>
                    <a:pt x="4336" y="2680"/>
                    <a:pt x="4416" y="2696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1" name="Line 28">
              <a:extLst>
                <a:ext uri="{FF2B5EF4-FFF2-40B4-BE49-F238E27FC236}">
                  <a16:creationId xmlns:a16="http://schemas.microsoft.com/office/drawing/2014/main" id="{5DCD4013-2945-6A40-104D-AE37A55D0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88349" y="4415676"/>
              <a:ext cx="0" cy="603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2" name="Line 29">
              <a:extLst>
                <a:ext uri="{FF2B5EF4-FFF2-40B4-BE49-F238E27FC236}">
                  <a16:creationId xmlns:a16="http://schemas.microsoft.com/office/drawing/2014/main" id="{C39AE5B2-5B25-AF63-BAAC-B2AE4F1CD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9196" y="5078434"/>
              <a:ext cx="20133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25E6DD-97D4-ED2E-7699-7A4E1104E910}"/>
                  </a:ext>
                </a:extLst>
              </p:cNvPr>
              <p:cNvSpPr/>
              <p:nvPr/>
            </p:nvSpPr>
            <p:spPr>
              <a:xfrm>
                <a:off x="8165875" y="3868316"/>
                <a:ext cx="1567993" cy="42274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  <a:rou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100" b="1" i="1">
                          <a:solidFill>
                            <a:srgbClr val="0070C0"/>
                          </a:solidFill>
                          <a:latin typeface="Cambria Math"/>
                          <a:sym typeface="Wingdings"/>
                        </a:rPr>
                        <m:t>𝜺</m:t>
                      </m:r>
                      <m:r>
                        <a:rPr lang="en-US" sz="2100" b="1" i="1">
                          <a:solidFill>
                            <a:srgbClr val="0070C0"/>
                          </a:solidFill>
                          <a:latin typeface="Cambria Math"/>
                          <a:sym typeface="Wingdings"/>
                        </a:rPr>
                        <m:t>~</m:t>
                      </m:r>
                      <m:r>
                        <a:rPr lang="en-US" sz="2100" b="1" i="1">
                          <a:solidFill>
                            <a:srgbClr val="0070C0"/>
                          </a:solidFill>
                          <a:latin typeface="Cambria Math"/>
                          <a:sym typeface="Wingdings"/>
                        </a:rPr>
                        <m:t>𝑵</m:t>
                      </m:r>
                      <m:r>
                        <a:rPr lang="en-US" sz="2100" b="1" i="1">
                          <a:solidFill>
                            <a:srgbClr val="0070C0"/>
                          </a:solidFill>
                          <a:latin typeface="Cambria Math"/>
                          <a:sym typeface="Wingdings"/>
                        </a:rPr>
                        <m:t>(</m:t>
                      </m:r>
                      <m:r>
                        <a:rPr lang="en-US" sz="2100" b="1" i="1">
                          <a:solidFill>
                            <a:srgbClr val="0070C0"/>
                          </a:solidFill>
                          <a:latin typeface="Cambria Math"/>
                          <a:sym typeface="Wingdings"/>
                        </a:rPr>
                        <m:t>𝟎</m:t>
                      </m:r>
                      <m:r>
                        <a:rPr lang="en-US" sz="2100" b="1" i="1">
                          <a:solidFill>
                            <a:srgbClr val="0070C0"/>
                          </a:solidFill>
                          <a:latin typeface="Cambria Math"/>
                          <a:sym typeface="Wingdings"/>
                        </a:rPr>
                        <m:t>,</m:t>
                      </m:r>
                      <m:sSubSup>
                        <m:sSubSupPr>
                          <m:ctrlPr>
                            <a:rPr lang="en-US" sz="21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lang="en-US" sz="2100" b="1" i="1">
                              <a:solidFill>
                                <a:srgbClr val="0070C0"/>
                              </a:solidFill>
                              <a:latin typeface="Cambria Math"/>
                              <a:sym typeface="Wingdings"/>
                            </a:rPr>
                            <m:t>𝝈</m:t>
                          </m:r>
                        </m:e>
                        <m:sub>
                          <m:r>
                            <a:rPr lang="en-US" sz="2100" b="1" i="1">
                              <a:solidFill>
                                <a:srgbClr val="0070C0"/>
                              </a:solidFill>
                              <a:latin typeface="Cambria Math"/>
                              <a:sym typeface="Wingdings"/>
                            </a:rPr>
                            <m:t>𝜺</m:t>
                          </m:r>
                        </m:sub>
                        <m:sup>
                          <m:r>
                            <a:rPr lang="en-US" sz="2100" b="1" i="1">
                              <a:solidFill>
                                <a:srgbClr val="0070C0"/>
                              </a:solidFill>
                              <a:latin typeface="Cambria Math"/>
                              <a:sym typeface="Wingdings"/>
                            </a:rPr>
                            <m:t>𝟐</m:t>
                          </m:r>
                        </m:sup>
                      </m:sSubSup>
                      <m:r>
                        <a:rPr lang="en-US" sz="2100" b="1" i="1">
                          <a:solidFill>
                            <a:srgbClr val="0070C0"/>
                          </a:solidFill>
                          <a:latin typeface="Cambria Math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25E6DD-97D4-ED2E-7699-7A4E1104E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875" y="3868316"/>
                <a:ext cx="1567993" cy="422744"/>
              </a:xfrm>
              <a:prstGeom prst="rect">
                <a:avLst/>
              </a:prstGeom>
              <a:blipFill>
                <a:blip r:embed="rId6"/>
                <a:stretch>
                  <a:fillRect r="-1587" b="-14286"/>
                </a:stretch>
              </a:blipFill>
              <a:ln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7E73DE40-531C-BF7A-0B0D-8491ABC3284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Regression: The Error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4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 animBg="1"/>
      <p:bldP spid="329" grpId="0" animBg="1"/>
      <p:bldP spid="3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9">
            <a:extLst>
              <a:ext uri="{FF2B5EF4-FFF2-40B4-BE49-F238E27FC236}">
                <a16:creationId xmlns:a16="http://schemas.microsoft.com/office/drawing/2014/main" id="{1A38B458-9C20-41BB-BFDA-4FEBAE482E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2917" y="6290834"/>
            <a:ext cx="1249842" cy="566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entury Gothic"/>
            </a:endParaRPr>
          </a:p>
        </p:txBody>
      </p:sp>
      <p:sp>
        <p:nvSpPr>
          <p:cNvPr id="8" name="Text Box 50">
            <a:extLst>
              <a:ext uri="{FF2B5EF4-FFF2-40B4-BE49-F238E27FC236}">
                <a16:creationId xmlns:a16="http://schemas.microsoft.com/office/drawing/2014/main" id="{B0F73BB1-8BC7-45D5-9B0D-00B066ED3F57}"/>
              </a:ext>
            </a:extLst>
          </p:cNvPr>
          <p:cNvSpPr txBox="1">
            <a:spLocks noChangeArrowheads="1"/>
          </p:cNvSpPr>
          <p:nvPr/>
        </p:nvSpPr>
        <p:spPr bwMode="auto">
          <a:xfrm rot="-11884">
            <a:off x="5263943" y="5498827"/>
            <a:ext cx="2121314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latin typeface="Century Gothic"/>
              </a:rPr>
              <a:t>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51">
                <a:extLst>
                  <a:ext uri="{FF2B5EF4-FFF2-40B4-BE49-F238E27FC236}">
                    <a16:creationId xmlns:a16="http://schemas.microsoft.com/office/drawing/2014/main" id="{AA722D41-5CC4-42C0-BA5A-A24D88191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6731" y="6089499"/>
                <a:ext cx="3601129" cy="45320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200" b="1" dirty="0">
                    <a:latin typeface="Century Gothic"/>
                  </a:rPr>
                  <a:t>Guess for</a:t>
                </a:r>
                <a:r>
                  <a:rPr lang="el-GR" sz="2200" b="1" dirty="0">
                    <a:latin typeface="Century Gothic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sym typeface="Wingdings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,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sym typeface="Wingdings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,  </m:t>
                        </m:r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𝑎𝑛𝑑</m:t>
                        </m:r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  <m:sup/>
                    </m:sSubSup>
                  </m:oMath>
                </a14:m>
                <a:endParaRPr lang="en-US" sz="2200" b="1" u="sng" dirty="0">
                  <a:latin typeface="Century Gothic"/>
                </a:endParaRPr>
              </a:p>
            </p:txBody>
          </p:sp>
        </mc:Choice>
        <mc:Fallback xmlns="">
          <p:sp>
            <p:nvSpPr>
              <p:cNvPr id="9" name="Text Box 51">
                <a:extLst>
                  <a:ext uri="{FF2B5EF4-FFF2-40B4-BE49-F238E27FC236}">
                    <a16:creationId xmlns:a16="http://schemas.microsoft.com/office/drawing/2014/main" id="{AA722D41-5CC4-42C0-BA5A-A24D88191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6731" y="6089499"/>
                <a:ext cx="3601129" cy="453201"/>
              </a:xfrm>
              <a:prstGeom prst="rect">
                <a:avLst/>
              </a:prstGeom>
              <a:blipFill>
                <a:blip r:embed="rId3"/>
                <a:stretch>
                  <a:fillRect l="-1045" t="-2564" b="-20513"/>
                </a:stretch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ine 40">
            <a:extLst>
              <a:ext uri="{FF2B5EF4-FFF2-40B4-BE49-F238E27FC236}">
                <a16:creationId xmlns:a16="http://schemas.microsoft.com/office/drawing/2014/main" id="{E6B77685-23A8-43BD-9398-587464375A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6936" y="5549442"/>
            <a:ext cx="0" cy="55232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entury Gothic"/>
            </a:endParaRPr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1F89828F-6D6F-4DCA-A767-72208B6EA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663" y="6101766"/>
            <a:ext cx="3005137" cy="3970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200" b="1" dirty="0">
                <a:latin typeface="Century Gothic"/>
              </a:rPr>
              <a:t>Number crunching</a:t>
            </a:r>
          </a:p>
        </p:txBody>
      </p:sp>
      <p:sp>
        <p:nvSpPr>
          <p:cNvPr id="12" name="Text Box 53">
            <a:extLst>
              <a:ext uri="{FF2B5EF4-FFF2-40B4-BE49-F238E27FC236}">
                <a16:creationId xmlns:a16="http://schemas.microsoft.com/office/drawing/2014/main" id="{A386E1FE-994F-4526-9880-3210671BF636}"/>
              </a:ext>
            </a:extLst>
          </p:cNvPr>
          <p:cNvSpPr txBox="1">
            <a:spLocks noChangeArrowheads="1"/>
          </p:cNvSpPr>
          <p:nvPr/>
        </p:nvSpPr>
        <p:spPr bwMode="auto">
          <a:xfrm rot="-11884">
            <a:off x="4927083" y="1523593"/>
            <a:ext cx="235426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8000"/>
                </a:solidFill>
                <a:latin typeface="Century Gothic"/>
              </a:rPr>
              <a:t>SAMPLING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D0F7F7-1241-4187-B711-C2ABE268B375}"/>
              </a:ext>
            </a:extLst>
          </p:cNvPr>
          <p:cNvSpPr txBox="1"/>
          <p:nvPr/>
        </p:nvSpPr>
        <p:spPr>
          <a:xfrm>
            <a:off x="3232785" y="5584447"/>
            <a:ext cx="1512109" cy="4001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/>
              </a:rPr>
              <a:t>Want this!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7F8A6F-D9AD-4223-826C-62F766E4A51F}"/>
              </a:ext>
            </a:extLst>
          </p:cNvPr>
          <p:cNvGrpSpPr/>
          <p:nvPr/>
        </p:nvGrpSpPr>
        <p:grpSpPr>
          <a:xfrm>
            <a:off x="1908110" y="1679280"/>
            <a:ext cx="4161454" cy="3853542"/>
            <a:chOff x="214604" y="1254662"/>
            <a:chExt cx="4161454" cy="385354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9914BA-D7CA-4936-AD0A-DC8FBDA5B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5344" y="1815729"/>
              <a:ext cx="2959974" cy="2657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3FDDBC-E798-48AB-BC0B-7B30AAA13348}"/>
                </a:ext>
              </a:extLst>
            </p:cNvPr>
            <p:cNvSpPr/>
            <p:nvPr/>
          </p:nvSpPr>
          <p:spPr>
            <a:xfrm>
              <a:off x="214604" y="1254662"/>
              <a:ext cx="4161454" cy="38535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 Box 37">
              <a:extLst>
                <a:ext uri="{FF2B5EF4-FFF2-40B4-BE49-F238E27FC236}">
                  <a16:creationId xmlns:a16="http://schemas.microsoft.com/office/drawing/2014/main" id="{5B3274EF-E11C-4431-B78F-F152ABBDF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390" y="1407203"/>
              <a:ext cx="2061882" cy="52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 dirty="0">
                  <a:latin typeface="Century Gothic"/>
                </a:rPr>
                <a:t>Population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BBE95F1-11A6-4A00-B951-E89027A40684}"/>
                    </a:ext>
                  </a:extLst>
                </p:cNvPr>
                <p:cNvSpPr/>
                <p:nvPr/>
              </p:nvSpPr>
              <p:spPr>
                <a:xfrm>
                  <a:off x="1308619" y="4324928"/>
                  <a:ext cx="197342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Wingdings"/>
                        </a:rPr>
                        <m:t>𝑌</m:t>
                      </m:r>
                      <m:r>
                        <a:rPr lang="en-US" i="1">
                          <a:latin typeface="Cambria Math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Wingdings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Wingdings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Wingdings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Wingdings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Wingdings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Wingdings"/>
                        </a:rPr>
                        <m:t>𝑋</m:t>
                      </m:r>
                      <m:r>
                        <a:rPr lang="en-US" i="1">
                          <a:latin typeface="Cambria Math"/>
                          <a:sym typeface="Wingdings"/>
                        </a:rPr>
                        <m:t>+</m:t>
                      </m:r>
                      <m:r>
                        <a:rPr lang="en-US" i="1">
                          <a:latin typeface="Cambria Math"/>
                          <a:sym typeface="Wingdings"/>
                        </a:rPr>
                        <m:t>𝜀</m:t>
                      </m:r>
                    </m:oMath>
                  </a14:m>
                  <a:r>
                    <a:rPr lang="en-US" dirty="0">
                      <a:latin typeface="Century Gothic"/>
                    </a:rPr>
                    <a:t>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  <a:sym typeface="Wingdings"/>
                          </a:rPr>
                          <m:t>𝜀</m:t>
                        </m:r>
                        <m:r>
                          <a:rPr lang="en-US" i="1">
                            <a:latin typeface="Cambria Math"/>
                            <a:sym typeface="Wingdings"/>
                          </a:rPr>
                          <m:t> ~</m:t>
                        </m:r>
                        <m:r>
                          <a:rPr lang="en-US" i="1">
                            <a:latin typeface="Cambria Math"/>
                            <a:sym typeface="Wingdings"/>
                          </a:rPr>
                          <m:t>𝑁</m:t>
                        </m:r>
                        <m:r>
                          <a:rPr lang="en-US" i="1">
                            <a:latin typeface="Cambria Math"/>
                            <a:sym typeface="Wingdings"/>
                          </a:rPr>
                          <m:t>(0,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  <a:sym typeface="Wingdings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sym typeface="Wingdings"/>
                              </a:rPr>
                              <m:t>𝜀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sym typeface="Wingdings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  <a:sym typeface="Wingdings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Century Gothic"/>
                  </a:endParaRPr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8619" y="4324928"/>
                  <a:ext cx="1973425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4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91A56711-8A48-4B4D-85FD-F1C398920CD3}"/>
              </a:ext>
            </a:extLst>
          </p:cNvPr>
          <p:cNvSpPr/>
          <p:nvPr/>
        </p:nvSpPr>
        <p:spPr>
          <a:xfrm>
            <a:off x="2875719" y="4610922"/>
            <a:ext cx="2226236" cy="92357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97AF92B7-80CC-4271-AE15-46468DD12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95660" y="2345291"/>
            <a:ext cx="3219339" cy="2417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CE1C5690-180B-4361-BC17-059EBCDD3314}"/>
              </a:ext>
            </a:extLst>
          </p:cNvPr>
          <p:cNvSpPr/>
          <p:nvPr/>
        </p:nvSpPr>
        <p:spPr>
          <a:xfrm>
            <a:off x="6324600" y="1677602"/>
            <a:ext cx="4161454" cy="38535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8">
            <a:extLst>
              <a:ext uri="{FF2B5EF4-FFF2-40B4-BE49-F238E27FC236}">
                <a16:creationId xmlns:a16="http://schemas.microsoft.com/office/drawing/2014/main" id="{D716844E-ECFD-4F80-9557-3F6C51CA0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327" y="2097621"/>
            <a:ext cx="15240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8000"/>
                </a:solidFill>
                <a:latin typeface="Century Gothic"/>
              </a:rPr>
              <a:t>Sample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79DA5-8160-4C3E-AD57-D8D2C1A58C78}"/>
              </a:ext>
            </a:extLst>
          </p:cNvPr>
          <p:cNvSpPr txBox="1"/>
          <p:nvPr/>
        </p:nvSpPr>
        <p:spPr>
          <a:xfrm>
            <a:off x="7329564" y="4619242"/>
            <a:ext cx="2151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/>
              </a:rPr>
              <a:t>But our computations are HERE!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33E363-DC17-4E30-9E47-DE0F8F201058}"/>
              </a:ext>
            </a:extLst>
          </p:cNvPr>
          <p:cNvSpPr/>
          <p:nvPr/>
        </p:nvSpPr>
        <p:spPr>
          <a:xfrm>
            <a:off x="7374388" y="4642599"/>
            <a:ext cx="2061883" cy="876621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52">
            <a:extLst>
              <a:ext uri="{FF2B5EF4-FFF2-40B4-BE49-F238E27FC236}">
                <a16:creationId xmlns:a16="http://schemas.microsoft.com/office/drawing/2014/main" id="{FB83544F-CDE9-43DD-886F-1B8B5E72C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4212" y="3742763"/>
            <a:ext cx="1479176" cy="1494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entury Gothic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006AD0-1A3A-4C45-A25F-19AED05C58DF}"/>
              </a:ext>
            </a:extLst>
          </p:cNvPr>
          <p:cNvCxnSpPr/>
          <p:nvPr/>
        </p:nvCxnSpPr>
        <p:spPr>
          <a:xfrm>
            <a:off x="6325499" y="5939109"/>
            <a:ext cx="4617" cy="29350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927C02-7744-44BA-97FE-3E2BFA9755B3}"/>
              </a:ext>
            </a:extLst>
          </p:cNvPr>
          <p:cNvCxnSpPr>
            <a:cxnSpLocks/>
          </p:cNvCxnSpPr>
          <p:nvPr/>
        </p:nvCxnSpPr>
        <p:spPr>
          <a:xfrm flipH="1">
            <a:off x="6867234" y="2619639"/>
            <a:ext cx="2962567" cy="1575634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4F2407-BAB5-4386-94AC-FDFC1AF33225}"/>
              </a:ext>
            </a:extLst>
          </p:cNvPr>
          <p:cNvCxnSpPr>
            <a:cxnSpLocks/>
          </p:cNvCxnSpPr>
          <p:nvPr/>
        </p:nvCxnSpPr>
        <p:spPr>
          <a:xfrm flipH="1">
            <a:off x="2577832" y="2637819"/>
            <a:ext cx="2890993" cy="1670315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D41861D8-A5A3-7C00-D664-D443613D17B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 Population vs Sampling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7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/>
      <p:bldP spid="13" grpId="0" animBg="1"/>
      <p:bldP spid="19" grpId="0" animBg="1"/>
      <p:bldP spid="21" grpId="0" animBg="1"/>
      <p:bldP spid="22" grpId="0"/>
      <p:bldP spid="23" grpId="0"/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F0CA6E1F-E282-4612-9B51-B3BFD4817011}"/>
                  </a:ext>
                </a:extLst>
              </p:cNvPr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2133600" y="1576751"/>
                <a:ext cx="8229600" cy="52812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Regression equation for the </a:t>
                </a:r>
                <a:r>
                  <a:rPr lang="en-US" sz="2400" b="1" i="1" dirty="0">
                    <a:solidFill>
                      <a:srgbClr val="00B050"/>
                    </a:solidFill>
                  </a:rPr>
                  <a:t>population model</a:t>
                </a:r>
                <a:r>
                  <a:rPr lang="en-US" sz="2400" dirty="0"/>
                  <a:t>:</a:t>
                </a:r>
              </a:p>
              <a:p>
                <a:pPr marL="205740" lvl="1" indent="0">
                  <a:buNone/>
                </a:pPr>
                <a:endParaRPr lang="en-US" sz="1600" i="1" dirty="0">
                  <a:latin typeface="Cambria Math"/>
                  <a:sym typeface="Wingdings"/>
                </a:endParaRPr>
              </a:p>
              <a:p>
                <a:pPr marL="2057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𝒀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𝑿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+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𝜺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,     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𝜺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~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𝑵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(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𝟎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,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𝝈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𝜺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100" b="1" dirty="0"/>
              </a:p>
              <a:p>
                <a:endParaRPr lang="en-US" sz="2400" dirty="0"/>
              </a:p>
              <a:p>
                <a:r>
                  <a:rPr lang="en-US" sz="2400" dirty="0"/>
                  <a:t>Regression equation for the 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sample model</a:t>
                </a:r>
                <a:r>
                  <a:rPr lang="en-US" sz="2400" dirty="0">
                    <a:solidFill>
                      <a:srgbClr val="0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sz="1600" i="1" dirty="0">
                  <a:latin typeface="Cambria Math"/>
                  <a:sym typeface="Wingding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/>
                        </a:rPr>
                        <m:t>𝒀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Wingdings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𝟎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Wingdings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𝑿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,           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𝜺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~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𝑵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𝟎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,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𝜺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205740" lvl="1" indent="0" algn="ctr">
                  <a:buNone/>
                </a:pPr>
                <a:endParaRPr lang="en-US" sz="2100" i="1" dirty="0"/>
              </a:p>
              <a:p>
                <a:pPr lvl="1"/>
                <a:endParaRPr lang="en-US" sz="2100" dirty="0"/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F0CA6E1F-E282-4612-9B51-B3BFD4817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133600" y="1576751"/>
                <a:ext cx="8229600" cy="5281249"/>
              </a:xfrm>
              <a:blipFill>
                <a:blip r:embed="rId3"/>
                <a:stretch>
                  <a:fillRect l="-1079" t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82C633EC-B32A-4CED-B7FB-4882B7D3D508}"/>
              </a:ext>
            </a:extLst>
          </p:cNvPr>
          <p:cNvSpPr/>
          <p:nvPr/>
        </p:nvSpPr>
        <p:spPr>
          <a:xfrm>
            <a:off x="2133599" y="4986132"/>
            <a:ext cx="8229599" cy="176449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AD889E-C5A7-46B2-AD73-A6B08CC1E36C}"/>
                  </a:ext>
                </a:extLst>
              </p:cNvPr>
              <p:cNvSpPr txBox="1"/>
              <p:nvPr/>
            </p:nvSpPr>
            <p:spPr>
              <a:xfrm>
                <a:off x="4710097" y="5009104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AD889E-C5A7-46B2-AD73-A6B08CC1E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097" y="5009104"/>
                <a:ext cx="914400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09FA563-A83F-454A-BD11-F6F066040C1E}"/>
                  </a:ext>
                </a:extLst>
              </p:cNvPr>
              <p:cNvSpPr txBox="1"/>
              <p:nvPr/>
            </p:nvSpPr>
            <p:spPr>
              <a:xfrm>
                <a:off x="4710097" y="6061713"/>
                <a:ext cx="914400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𝝈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𝜺</m:t>
                          </m:r>
                        </m:sub>
                        <m:sup/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09FA563-A83F-454A-BD11-F6F066040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097" y="6061713"/>
                <a:ext cx="914400" cy="493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D1E6B9-F99E-4F90-92CF-B6D2059C0F07}"/>
                  </a:ext>
                </a:extLst>
              </p:cNvPr>
              <p:cNvSpPr txBox="1"/>
              <p:nvPr/>
            </p:nvSpPr>
            <p:spPr>
              <a:xfrm>
                <a:off x="4710097" y="555030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D1E6B9-F99E-4F90-92CF-B6D2059C0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097" y="5550305"/>
                <a:ext cx="914400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>
            <a:extLst>
              <a:ext uri="{FF2B5EF4-FFF2-40B4-BE49-F238E27FC236}">
                <a16:creationId xmlns:a16="http://schemas.microsoft.com/office/drawing/2014/main" id="{884A841C-EAC0-46D2-9C31-C1C632A006E3}"/>
              </a:ext>
            </a:extLst>
          </p:cNvPr>
          <p:cNvSpPr/>
          <p:nvPr/>
        </p:nvSpPr>
        <p:spPr>
          <a:xfrm>
            <a:off x="4346877" y="5092490"/>
            <a:ext cx="571500" cy="139710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C05AE5-CBE9-4B88-9956-D16200B589D2}"/>
              </a:ext>
            </a:extLst>
          </p:cNvPr>
          <p:cNvSpPr txBox="1"/>
          <p:nvPr/>
        </p:nvSpPr>
        <p:spPr>
          <a:xfrm>
            <a:off x="2268221" y="5180971"/>
            <a:ext cx="2106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Estimate these</a:t>
            </a:r>
          </a:p>
          <a:p>
            <a:pPr algn="ctr"/>
            <a:r>
              <a:rPr lang="en-US" sz="2400" dirty="0"/>
              <a:t>population </a:t>
            </a:r>
          </a:p>
          <a:p>
            <a:pPr algn="ctr"/>
            <a:r>
              <a:rPr lang="en-US" sz="2400" dirty="0"/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A3A3AA-7821-4E48-B253-FF3A2359888C}"/>
                  </a:ext>
                </a:extLst>
              </p:cNvPr>
              <p:cNvSpPr txBox="1"/>
              <p:nvPr/>
            </p:nvSpPr>
            <p:spPr>
              <a:xfrm>
                <a:off x="6418581" y="4986132"/>
                <a:ext cx="914400" cy="481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Wingdings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A3A3AA-7821-4E48-B253-FF3A23598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581" y="4986132"/>
                <a:ext cx="914400" cy="481478"/>
              </a:xfrm>
              <a:prstGeom prst="rect">
                <a:avLst/>
              </a:prstGeom>
              <a:blipFill>
                <a:blip r:embed="rId7"/>
                <a:stretch>
                  <a:fillRect t="-1025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DF8C00-AB20-4CC0-9A5C-8E24DD691762}"/>
                  </a:ext>
                </a:extLst>
              </p:cNvPr>
              <p:cNvSpPr txBox="1"/>
              <p:nvPr/>
            </p:nvSpPr>
            <p:spPr>
              <a:xfrm>
                <a:off x="6418581" y="5511732"/>
                <a:ext cx="914400" cy="481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Wingdings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DF8C00-AB20-4CC0-9A5C-8E24DD69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581" y="5511732"/>
                <a:ext cx="914400" cy="481478"/>
              </a:xfrm>
              <a:prstGeom prst="rect">
                <a:avLst/>
              </a:prstGeom>
              <a:blipFill>
                <a:blip r:embed="rId8"/>
                <a:stretch>
                  <a:fillRect t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D9F4A2-B549-461A-9F33-842BAAF018AE}"/>
                  </a:ext>
                </a:extLst>
              </p:cNvPr>
              <p:cNvSpPr txBox="1"/>
              <p:nvPr/>
            </p:nvSpPr>
            <p:spPr>
              <a:xfrm>
                <a:off x="6418581" y="6033046"/>
                <a:ext cx="914400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𝜺</m:t>
                          </m:r>
                        </m:sub>
                        <m:sup/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D9F4A2-B549-461A-9F33-842BAAF01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581" y="6033046"/>
                <a:ext cx="914400" cy="4932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e 34">
            <a:extLst>
              <a:ext uri="{FF2B5EF4-FFF2-40B4-BE49-F238E27FC236}">
                <a16:creationId xmlns:a16="http://schemas.microsoft.com/office/drawing/2014/main" id="{BF2C0D3C-F5B6-4A1C-96D9-61591CABCBDC}"/>
              </a:ext>
            </a:extLst>
          </p:cNvPr>
          <p:cNvSpPr/>
          <p:nvPr/>
        </p:nvSpPr>
        <p:spPr>
          <a:xfrm rot="10800000">
            <a:off x="7124701" y="5124261"/>
            <a:ext cx="571500" cy="139710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5893CC-239D-4B80-8FD6-BA402B4DEB29}"/>
              </a:ext>
            </a:extLst>
          </p:cNvPr>
          <p:cNvSpPr txBox="1"/>
          <p:nvPr/>
        </p:nvSpPr>
        <p:spPr>
          <a:xfrm>
            <a:off x="7772400" y="5166136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Using these</a:t>
            </a:r>
          </a:p>
          <a:p>
            <a:pPr algn="ctr"/>
            <a:r>
              <a:rPr lang="en-US" sz="2400" dirty="0"/>
              <a:t>sample </a:t>
            </a:r>
          </a:p>
          <a:p>
            <a:pPr algn="ctr"/>
            <a:r>
              <a:rPr lang="en-US" sz="2400" dirty="0"/>
              <a:t>characteristics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471FCC-B098-48EC-93AB-B24F277DF17E}"/>
              </a:ext>
            </a:extLst>
          </p:cNvPr>
          <p:cNvCxnSpPr>
            <a:cxnSpLocks/>
          </p:cNvCxnSpPr>
          <p:nvPr/>
        </p:nvCxnSpPr>
        <p:spPr>
          <a:xfrm flipH="1">
            <a:off x="5423237" y="5274108"/>
            <a:ext cx="1115360" cy="7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39958C-C598-4AF8-B4EE-5FFED82CCEFF}"/>
              </a:ext>
            </a:extLst>
          </p:cNvPr>
          <p:cNvCxnSpPr>
            <a:cxnSpLocks/>
          </p:cNvCxnSpPr>
          <p:nvPr/>
        </p:nvCxnSpPr>
        <p:spPr>
          <a:xfrm flipH="1">
            <a:off x="5423237" y="5843284"/>
            <a:ext cx="1115360" cy="7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E09EA7-DE40-4018-909F-52DFA2DB15BF}"/>
              </a:ext>
            </a:extLst>
          </p:cNvPr>
          <p:cNvCxnSpPr>
            <a:cxnSpLocks/>
          </p:cNvCxnSpPr>
          <p:nvPr/>
        </p:nvCxnSpPr>
        <p:spPr>
          <a:xfrm flipH="1">
            <a:off x="5423237" y="6399139"/>
            <a:ext cx="1115360" cy="7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29B27B-C454-DC71-43FF-B4C3BFD0394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Model vs Sample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68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2">
            <a:extLst>
              <a:ext uri="{FF2B5EF4-FFF2-40B4-BE49-F238E27FC236}">
                <a16:creationId xmlns:a16="http://schemas.microsoft.com/office/drawing/2014/main" id="{16BB52A2-B678-4BF6-8DCD-038971BCC8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66912" y="1524000"/>
            <a:ext cx="10083" cy="48806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320234AB-4329-4847-9713-1FD78909D0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6797" y="5973965"/>
            <a:ext cx="69811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0D736614-B7F3-434B-9E94-8612CEA23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9144" y="3909782"/>
            <a:ext cx="67694" cy="66586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F1F8052A-CE94-471C-AA4D-4FB639EA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4719" y="4929832"/>
            <a:ext cx="67695" cy="66586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D2CBB644-EEE9-4448-A408-B1279C32C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809" y="4082624"/>
            <a:ext cx="67695" cy="66586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6D4CAA57-A768-4976-A574-74CB99D55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951" y="4317802"/>
            <a:ext cx="67694" cy="66586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F1B363CD-04D2-4AAF-989D-FB716C69B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247" y="3901282"/>
            <a:ext cx="67695" cy="66586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58024A01-547E-4CC3-A9F9-F1D7B66AA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827" y="4346137"/>
            <a:ext cx="67695" cy="66586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94FEBB4F-E216-4BF1-99D6-3E1E78335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413" y="5289683"/>
            <a:ext cx="67694" cy="66586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46AAD4C5-2F36-4FBE-BE71-8BA3204D6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791" y="4700320"/>
            <a:ext cx="67694" cy="66586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A32784E0-8A7B-437B-AB37-11157C6DD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904" y="3202832"/>
            <a:ext cx="67695" cy="6658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4D109757-E6F2-4D54-81EA-575B1E7CCA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2850" y="2750892"/>
            <a:ext cx="7037312" cy="261671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36FD45D9-9CC1-47AF-8F1F-99D40BB069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2413" y="4885913"/>
            <a:ext cx="0" cy="878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73F47F97-AE06-429C-BCBB-070433C7D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218" y="4130794"/>
            <a:ext cx="0" cy="66161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B64E89C2-6D03-4DEE-A596-687D285C9B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5980" y="4628067"/>
            <a:ext cx="0" cy="6956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DA80BF04-D142-45C4-8FE0-08BAE49C4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234" y="3965034"/>
            <a:ext cx="0" cy="5851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B8032C59-C8C6-430D-B72F-A49A2E1830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236" y="4186046"/>
            <a:ext cx="0" cy="19834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EF87C94B-E749-458E-8C69-02AE1353B9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3014" y="3766692"/>
            <a:ext cx="0" cy="16575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7CB4D1FE-A9E5-4E27-BDF4-1F4B69468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5433" y="3236832"/>
            <a:ext cx="0" cy="38535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79757DCA-451B-48B0-A676-0164E6D4DD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20120" y="3523015"/>
            <a:ext cx="0" cy="1204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3A645BDB-9148-41CB-9A33-D97B01E0E0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0821" y="3534347"/>
            <a:ext cx="264871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97DA148E-1895-4D65-8926-292018F7A3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2144" y="4145253"/>
            <a:ext cx="2637192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3EB41173-0379-4F89-BF2E-4664BFEA20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3610" y="3534347"/>
            <a:ext cx="43204" cy="24204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31" name="AutoShape 34">
            <a:extLst>
              <a:ext uri="{FF2B5EF4-FFF2-40B4-BE49-F238E27FC236}">
                <a16:creationId xmlns:a16="http://schemas.microsoft.com/office/drawing/2014/main" id="{8FBA9B7E-8A78-4CBD-A066-808C182E304B}"/>
              </a:ext>
            </a:extLst>
          </p:cNvPr>
          <p:cNvSpPr>
            <a:spLocks/>
          </p:cNvSpPr>
          <p:nvPr/>
        </p:nvSpPr>
        <p:spPr bwMode="auto">
          <a:xfrm>
            <a:off x="3401679" y="3534948"/>
            <a:ext cx="201642" cy="607780"/>
          </a:xfrm>
          <a:prstGeom prst="rightBrace">
            <a:avLst>
              <a:gd name="adj1" fmla="val 25536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32" name="Oval 35">
            <a:extLst>
              <a:ext uri="{FF2B5EF4-FFF2-40B4-BE49-F238E27FC236}">
                <a16:creationId xmlns:a16="http://schemas.microsoft.com/office/drawing/2014/main" id="{A75FAF11-EA5A-4ED1-9353-AA28D0BD7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875" y="2364124"/>
            <a:ext cx="2084668" cy="86703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33" name="Line 36">
            <a:extLst>
              <a:ext uri="{FF2B5EF4-FFF2-40B4-BE49-F238E27FC236}">
                <a16:creationId xmlns:a16="http://schemas.microsoft.com/office/drawing/2014/main" id="{5C4E4310-B639-4F66-9212-A01F382680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717" y="3104261"/>
            <a:ext cx="808009" cy="750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4">
                <a:extLst>
                  <a:ext uri="{FF2B5EF4-FFF2-40B4-BE49-F238E27FC236}">
                    <a16:creationId xmlns:a16="http://schemas.microsoft.com/office/drawing/2014/main" id="{8A30E298-5153-4DD5-A54F-C4A943CF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99964" y="5954796"/>
                <a:ext cx="1324402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2000" i="1" dirty="0">
                  <a:latin typeface="Century Gothic"/>
                </a:endParaRPr>
              </a:p>
              <a:p>
                <a:pPr algn="ctr"/>
                <a:r>
                  <a:rPr lang="en-US" sz="2000" dirty="0">
                    <a:latin typeface="Century Gothic"/>
                  </a:rPr>
                  <a:t>(income)</a:t>
                </a:r>
                <a:endParaRPr lang="en-US" sz="2000" i="1" dirty="0">
                  <a:latin typeface="Century Gothic"/>
                </a:endParaRPr>
              </a:p>
            </p:txBody>
          </p:sp>
        </mc:Choice>
        <mc:Fallback xmlns="">
          <p:sp>
            <p:nvSpPr>
              <p:cNvPr id="34" name="Text Box 4">
                <a:extLst>
                  <a:ext uri="{FF2B5EF4-FFF2-40B4-BE49-F238E27FC236}">
                    <a16:creationId xmlns:a16="http://schemas.microsoft.com/office/drawing/2014/main" id="{8A30E298-5153-4DD5-A54F-C4A943CF5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99964" y="5954796"/>
                <a:ext cx="1324402" cy="707886"/>
              </a:xfrm>
              <a:prstGeom prst="rect">
                <a:avLst/>
              </a:prstGeom>
              <a:blipFill>
                <a:blip r:embed="rId2"/>
                <a:stretch>
                  <a:fillRect l="-4762" r="-4762" b="-1403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75C68604-F396-49CC-BE3A-4B93838DD7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975" y="1563670"/>
                <a:ext cx="1091967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2200" dirty="0">
                  <a:latin typeface="Century Gothic"/>
                </a:endParaRPr>
              </a:p>
              <a:p>
                <a:pPr algn="ctr"/>
                <a:r>
                  <a:rPr lang="en-US" sz="2200" dirty="0">
                    <a:latin typeface="Century Gothic"/>
                  </a:rPr>
                  <a:t>(price)</a:t>
                </a:r>
                <a:endParaRPr lang="en-US" sz="2200" i="1" dirty="0">
                  <a:latin typeface="Century Gothic"/>
                </a:endParaRPr>
              </a:p>
            </p:txBody>
          </p:sp>
        </mc:Choice>
        <mc:Fallback xmlns=""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75C68604-F396-49CC-BE3A-4B93838DD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2975" y="1563670"/>
                <a:ext cx="1091967" cy="800219"/>
              </a:xfrm>
              <a:prstGeom prst="rect">
                <a:avLst/>
              </a:prstGeom>
              <a:blipFill>
                <a:blip r:embed="rId3"/>
                <a:stretch>
                  <a:fillRect l="-6897" r="-5747" b="-125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C4A0B17-4A1B-444D-9BCD-C377AA0954B6}"/>
                  </a:ext>
                </a:extLst>
              </p:cNvPr>
              <p:cNvSpPr/>
              <p:nvPr/>
            </p:nvSpPr>
            <p:spPr>
              <a:xfrm>
                <a:off x="3923091" y="2470686"/>
                <a:ext cx="21665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C4A0B17-4A1B-444D-9BCD-C377AA095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091" y="2470686"/>
                <a:ext cx="2166555" cy="523220"/>
              </a:xfrm>
              <a:prstGeom prst="rect">
                <a:avLst/>
              </a:prstGeom>
              <a:blipFill>
                <a:blip r:embed="rId4"/>
                <a:stretch>
                  <a:fillRect t="-4762" r="-175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5A5D87A-A0C5-4393-A280-BDA423D5A7F0}"/>
                  </a:ext>
                </a:extLst>
              </p:cNvPr>
              <p:cNvSpPr/>
              <p:nvPr/>
            </p:nvSpPr>
            <p:spPr>
              <a:xfrm>
                <a:off x="2648368" y="3858239"/>
                <a:ext cx="5790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5A5D87A-A0C5-4393-A280-BDA423D5A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368" y="3858239"/>
                <a:ext cx="579069" cy="523220"/>
              </a:xfrm>
              <a:prstGeom prst="rect">
                <a:avLst/>
              </a:prstGeom>
              <a:blipFill>
                <a:blip r:embed="rId5"/>
                <a:stretch>
                  <a:fillRect t="-6977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9308BBD-9ABA-433F-82F9-3FCC73DB7CFF}"/>
                  </a:ext>
                </a:extLst>
              </p:cNvPr>
              <p:cNvSpPr/>
              <p:nvPr/>
            </p:nvSpPr>
            <p:spPr>
              <a:xfrm>
                <a:off x="2641886" y="3251876"/>
                <a:ext cx="5790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9308BBD-9ABA-433F-82F9-3FCC73DB7C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886" y="3251876"/>
                <a:ext cx="579069" cy="523220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34DC319-7A60-44AA-AC66-AF07850D8B4B}"/>
                  </a:ext>
                </a:extLst>
              </p:cNvPr>
              <p:cNvSpPr/>
              <p:nvPr/>
            </p:nvSpPr>
            <p:spPr>
              <a:xfrm>
                <a:off x="5511169" y="6037197"/>
                <a:ext cx="5607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34DC319-7A60-44AA-AC66-AF07850D8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169" y="6037197"/>
                <a:ext cx="560795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573B3D35-610A-4516-B0F4-A4886F84968B}"/>
              </a:ext>
            </a:extLst>
          </p:cNvPr>
          <p:cNvSpPr txBox="1"/>
          <p:nvPr/>
        </p:nvSpPr>
        <p:spPr>
          <a:xfrm>
            <a:off x="4331354" y="1917305"/>
            <a:ext cx="161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Residual</a:t>
            </a:r>
          </a:p>
        </p:txBody>
      </p:sp>
      <p:sp>
        <p:nvSpPr>
          <p:cNvPr id="41" name="Oval 13">
            <a:extLst>
              <a:ext uri="{FF2B5EF4-FFF2-40B4-BE49-F238E27FC236}">
                <a16:creationId xmlns:a16="http://schemas.microsoft.com/office/drawing/2014/main" id="{693DEC2A-AC85-42DE-9DF0-E5A2BE44E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848" y="3503180"/>
            <a:ext cx="67694" cy="66587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42" name="Line 22">
            <a:extLst>
              <a:ext uri="{FF2B5EF4-FFF2-40B4-BE49-F238E27FC236}">
                <a16:creationId xmlns:a16="http://schemas.microsoft.com/office/drawing/2014/main" id="{A3CD38ED-E915-4491-ABF8-38E8035A51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9534" y="3545680"/>
            <a:ext cx="0" cy="5851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F11D9D-038D-8F13-FC1F-3E1BB2B2580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Regression 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1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/>
      <p:bldP spid="37" grpId="0"/>
      <p:bldP spid="38" grpId="0"/>
      <p:bldP spid="39" grpId="0"/>
      <p:bldP spid="40" grpId="0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01DDB9B4-715D-4C00-9AC1-1180038B9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93370"/>
                <a:ext cx="10515599" cy="59694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Consider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200" dirty="0"/>
                  <a:t> person  </a:t>
                </a:r>
              </a:p>
              <a:p>
                <a:endParaRPr lang="en-US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00FF"/>
                    </a:solidFill>
                  </a:rPr>
                  <a:t> </a:t>
                </a:r>
                <a:r>
                  <a:rPr lang="en-US" sz="2200" dirty="0"/>
                  <a:t>is the </a:t>
                </a:r>
                <a:r>
                  <a:rPr lang="en-US" sz="2200" dirty="0">
                    <a:solidFill>
                      <a:srgbClr val="0000FF"/>
                    </a:solidFill>
                  </a:rPr>
                  <a:t>observed</a:t>
                </a:r>
                <a:r>
                  <a:rPr lang="en-US" sz="2200" dirty="0"/>
                  <a:t> value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200" dirty="0"/>
                  <a:t> when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𝑋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is the</a:t>
                </a:r>
                <a:r>
                  <a:rPr lang="en-US" sz="2200" dirty="0">
                    <a:solidFill>
                      <a:srgbClr val="00B050"/>
                    </a:solidFill>
                  </a:rPr>
                  <a:t> estimated </a:t>
                </a:r>
                <a:r>
                  <a:rPr lang="en-US" sz="2200" dirty="0"/>
                  <a:t>value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200" dirty="0"/>
                  <a:t> when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𝑋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2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700" dirty="0"/>
              </a:p>
              <a:p>
                <a:pPr lvl="1"/>
                <a:endParaRPr lang="en-US" sz="5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Residual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=1,…, 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22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so that the sum squared residuals is as small as possible, i.e., minimize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𝑆𝑆𝐸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200" dirty="0"/>
                  <a:t>Wiggle the estimated regression line around until you find the minimum of SSE.</a:t>
                </a:r>
              </a:p>
              <a:p>
                <a:endParaRPr lang="en-US" sz="700" dirty="0"/>
              </a:p>
              <a:p>
                <a:pPr marL="0" indent="0">
                  <a:buNone/>
                </a:pPr>
                <a:r>
                  <a:rPr lang="en-US" sz="2200" dirty="0"/>
                  <a:t>Python does it for us!</a:t>
                </a:r>
              </a:p>
              <a:p>
                <a:pPr lvl="1"/>
                <a:endParaRPr lang="en-US" sz="22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  <a:p>
                <a:pPr lvl="1"/>
                <a:endParaRPr lang="en-US" sz="7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2"/>
                <a:endParaRPr lang="en-US" sz="3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700" dirty="0"/>
              </a:p>
              <a:p>
                <a:pPr lvl="2"/>
                <a:endParaRPr lang="en-US" sz="700" dirty="0"/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01DDB9B4-715D-4C00-9AC1-1180038B9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93370"/>
                <a:ext cx="10515599" cy="5969430"/>
              </a:xfrm>
              <a:blipFill>
                <a:blip r:embed="rId2"/>
                <a:stretch>
                  <a:fillRect l="-603" t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A99F0B-E673-4E68-9778-2DAF297E2F00}"/>
              </a:ext>
            </a:extLst>
          </p:cNvPr>
          <p:cNvSpPr txBox="1"/>
          <p:nvPr/>
        </p:nvSpPr>
        <p:spPr>
          <a:xfrm>
            <a:off x="10239213" y="3855203"/>
            <a:ext cx="1828800" cy="1107996"/>
          </a:xfrm>
          <a:prstGeom prst="rect">
            <a:avLst/>
          </a:prstGeom>
          <a:solidFill>
            <a:srgbClr val="00FFFF">
              <a:alpha val="20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Least Squares </a:t>
            </a:r>
          </a:p>
          <a:p>
            <a:pPr algn="ctr"/>
            <a:r>
              <a:rPr lang="en-US" sz="2200" dirty="0"/>
              <a:t>Method</a:t>
            </a:r>
            <a:endParaRPr lang="en-US" sz="2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64D8BC-746A-1796-3518-8C38CAA36CC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Regression 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68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C79DF-DC25-33F1-1013-251562CCF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2">
            <a:extLst>
              <a:ext uri="{FF2B5EF4-FFF2-40B4-BE49-F238E27FC236}">
                <a16:creationId xmlns:a16="http://schemas.microsoft.com/office/drawing/2014/main" id="{EED99213-B197-2BA9-1932-D4ED3FD478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66912" y="1524000"/>
            <a:ext cx="10083" cy="48806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303BD211-A099-AAE7-72C5-586FB8C72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6797" y="5973965"/>
            <a:ext cx="69811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D90F6A79-DC0C-8B12-8C1C-6EEB21269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9144" y="3909782"/>
            <a:ext cx="67694" cy="66586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A9D69CF9-9F62-B374-C39C-F06ABB68E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4719" y="4929832"/>
            <a:ext cx="67695" cy="66586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8F627092-84F2-CE4B-C9AD-FC6F31E1C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809" y="4082624"/>
            <a:ext cx="67695" cy="66586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755D0FED-6364-3304-D8B1-3161D49EB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951" y="4317802"/>
            <a:ext cx="67694" cy="66586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3248B64F-DD5C-EFF3-77F6-3F42E1E36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247" y="3901282"/>
            <a:ext cx="67695" cy="66586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5355D894-4D7D-341F-CF80-2AEAB5702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827" y="4346137"/>
            <a:ext cx="67695" cy="66586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56A35DA8-109D-EB61-CFC9-D7E1607C6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413" y="5289683"/>
            <a:ext cx="67694" cy="66586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61A593BC-95AC-2E48-42F0-106F114BC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791" y="4700320"/>
            <a:ext cx="67694" cy="66586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736AD56-2F74-911C-E3BE-D52EFA238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904" y="3202832"/>
            <a:ext cx="67695" cy="6658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60091407-6F0A-9EF8-F186-AE6418471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2850" y="2750892"/>
            <a:ext cx="7037312" cy="261671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5CB15EC9-8627-5B2B-06B0-7452BDF011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2413" y="4885913"/>
            <a:ext cx="0" cy="878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368D9D77-73B4-9507-661C-79FAD1558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218" y="4130794"/>
            <a:ext cx="0" cy="66161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2D8785C2-A50A-7ED3-866D-D0C5D422C4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5980" y="4628067"/>
            <a:ext cx="0" cy="6956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C0225099-7517-10A4-9088-B594E8A14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234" y="3965034"/>
            <a:ext cx="0" cy="5851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337541D-3C7B-DFC6-13B0-D2FBDF18EC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236" y="4186046"/>
            <a:ext cx="0" cy="19834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D93B7154-0E72-9133-5B63-EF0D9E145E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3014" y="3766692"/>
            <a:ext cx="0" cy="16575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DB92C06A-9FE2-63A6-33B9-F2F440B7D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5433" y="3236832"/>
            <a:ext cx="0" cy="38535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E79E9085-027A-7ECD-B701-34F30B5427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20120" y="3523015"/>
            <a:ext cx="0" cy="1204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9DCEE85F-1128-18D2-031C-8FE5174BBD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0821" y="3534347"/>
            <a:ext cx="264871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FE294810-93ED-77F6-2BC3-1C056D79E1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2144" y="4145253"/>
            <a:ext cx="2637192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FB204F7B-9711-9FAD-DDB5-1A7EAD1363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3610" y="3534347"/>
            <a:ext cx="43204" cy="24204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31" name="AutoShape 34">
            <a:extLst>
              <a:ext uri="{FF2B5EF4-FFF2-40B4-BE49-F238E27FC236}">
                <a16:creationId xmlns:a16="http://schemas.microsoft.com/office/drawing/2014/main" id="{64809DD4-CE50-E776-872F-F9542A74DA42}"/>
              </a:ext>
            </a:extLst>
          </p:cNvPr>
          <p:cNvSpPr>
            <a:spLocks/>
          </p:cNvSpPr>
          <p:nvPr/>
        </p:nvSpPr>
        <p:spPr bwMode="auto">
          <a:xfrm>
            <a:off x="3401679" y="3534948"/>
            <a:ext cx="201642" cy="607780"/>
          </a:xfrm>
          <a:prstGeom prst="rightBrace">
            <a:avLst>
              <a:gd name="adj1" fmla="val 25536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33" name="Line 36">
            <a:extLst>
              <a:ext uri="{FF2B5EF4-FFF2-40B4-BE49-F238E27FC236}">
                <a16:creationId xmlns:a16="http://schemas.microsoft.com/office/drawing/2014/main" id="{B23BB9FD-6C7C-5763-331F-E18BF0E71F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717" y="3104261"/>
            <a:ext cx="808009" cy="750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4">
                <a:extLst>
                  <a:ext uri="{FF2B5EF4-FFF2-40B4-BE49-F238E27FC236}">
                    <a16:creationId xmlns:a16="http://schemas.microsoft.com/office/drawing/2014/main" id="{5B5D3CFA-82C8-C892-C60D-FED2FDFBE2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99964" y="5954796"/>
                <a:ext cx="1324402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2000" i="1" dirty="0">
                  <a:latin typeface="Century Gothic"/>
                </a:endParaRPr>
              </a:p>
              <a:p>
                <a:pPr algn="ctr"/>
                <a:r>
                  <a:rPr lang="en-US" sz="2000" dirty="0">
                    <a:latin typeface="Century Gothic"/>
                  </a:rPr>
                  <a:t>(income)</a:t>
                </a:r>
                <a:endParaRPr lang="en-US" sz="2000" i="1" dirty="0">
                  <a:latin typeface="Century Gothic"/>
                </a:endParaRPr>
              </a:p>
            </p:txBody>
          </p:sp>
        </mc:Choice>
        <mc:Fallback xmlns="">
          <p:sp>
            <p:nvSpPr>
              <p:cNvPr id="34" name="Text Box 4">
                <a:extLst>
                  <a:ext uri="{FF2B5EF4-FFF2-40B4-BE49-F238E27FC236}">
                    <a16:creationId xmlns:a16="http://schemas.microsoft.com/office/drawing/2014/main" id="{8A30E298-5153-4DD5-A54F-C4A943CF5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99964" y="5954796"/>
                <a:ext cx="1324402" cy="707886"/>
              </a:xfrm>
              <a:prstGeom prst="rect">
                <a:avLst/>
              </a:prstGeom>
              <a:blipFill>
                <a:blip r:embed="rId2"/>
                <a:stretch>
                  <a:fillRect l="-4762" r="-4762" b="-1403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B7F6F359-354F-54A1-94A5-7EA9F80923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975" y="1563670"/>
                <a:ext cx="1091967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2200" dirty="0">
                  <a:latin typeface="Century Gothic"/>
                </a:endParaRPr>
              </a:p>
              <a:p>
                <a:pPr algn="ctr"/>
                <a:r>
                  <a:rPr lang="en-US" sz="2200" dirty="0">
                    <a:latin typeface="Century Gothic"/>
                  </a:rPr>
                  <a:t>(price)</a:t>
                </a:r>
                <a:endParaRPr lang="en-US" sz="2200" i="1" dirty="0">
                  <a:latin typeface="Century Gothic"/>
                </a:endParaRPr>
              </a:p>
            </p:txBody>
          </p:sp>
        </mc:Choice>
        <mc:Fallback xmlns=""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75C68604-F396-49CC-BE3A-4B93838DD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2975" y="1563670"/>
                <a:ext cx="1091967" cy="800219"/>
              </a:xfrm>
              <a:prstGeom prst="rect">
                <a:avLst/>
              </a:prstGeom>
              <a:blipFill>
                <a:blip r:embed="rId3"/>
                <a:stretch>
                  <a:fillRect l="-6897" r="-5747" b="-125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F3C29C9-24F9-8F27-DA53-6705D85307F6}"/>
                  </a:ext>
                </a:extLst>
              </p:cNvPr>
              <p:cNvSpPr/>
              <p:nvPr/>
            </p:nvSpPr>
            <p:spPr>
              <a:xfrm>
                <a:off x="3923091" y="2470686"/>
                <a:ext cx="3213508" cy="546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F3C29C9-24F9-8F27-DA53-6705D8530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091" y="2470686"/>
                <a:ext cx="3213508" cy="546560"/>
              </a:xfrm>
              <a:prstGeom prst="rect">
                <a:avLst/>
              </a:prstGeom>
              <a:blipFill>
                <a:blip r:embed="rId4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E3FF63-7B57-F59C-7BB7-D01ACFA18461}"/>
                  </a:ext>
                </a:extLst>
              </p:cNvPr>
              <p:cNvSpPr/>
              <p:nvPr/>
            </p:nvSpPr>
            <p:spPr>
              <a:xfrm>
                <a:off x="2648368" y="3858239"/>
                <a:ext cx="5790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5A5D87A-A0C5-4393-A280-BDA423D5A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368" y="3858239"/>
                <a:ext cx="579069" cy="523220"/>
              </a:xfrm>
              <a:prstGeom prst="rect">
                <a:avLst/>
              </a:prstGeom>
              <a:blipFill>
                <a:blip r:embed="rId5"/>
                <a:stretch>
                  <a:fillRect t="-6977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A9D911B-EEEA-C406-F88B-3998461F2ED5}"/>
                  </a:ext>
                </a:extLst>
              </p:cNvPr>
              <p:cNvSpPr/>
              <p:nvPr/>
            </p:nvSpPr>
            <p:spPr>
              <a:xfrm>
                <a:off x="2641886" y="3251876"/>
                <a:ext cx="5790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9308BBD-9ABA-433F-82F9-3FCC73DB7C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886" y="3251876"/>
                <a:ext cx="579069" cy="523220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936571-58EA-D2DD-E6A9-F61F0AC52022}"/>
                  </a:ext>
                </a:extLst>
              </p:cNvPr>
              <p:cNvSpPr/>
              <p:nvPr/>
            </p:nvSpPr>
            <p:spPr>
              <a:xfrm>
                <a:off x="5511169" y="6037197"/>
                <a:ext cx="5607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34DC319-7A60-44AA-AC66-AF07850D8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169" y="6037197"/>
                <a:ext cx="560795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13">
            <a:extLst>
              <a:ext uri="{FF2B5EF4-FFF2-40B4-BE49-F238E27FC236}">
                <a16:creationId xmlns:a16="http://schemas.microsoft.com/office/drawing/2014/main" id="{CB43C1CD-BE0E-654A-0632-6591C486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848" y="3503180"/>
            <a:ext cx="67694" cy="66587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42" name="Line 22">
            <a:extLst>
              <a:ext uri="{FF2B5EF4-FFF2-40B4-BE49-F238E27FC236}">
                <a16:creationId xmlns:a16="http://schemas.microsoft.com/office/drawing/2014/main" id="{F246E6E0-C6EC-EF94-EC3C-62B65078B4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9534" y="3545680"/>
            <a:ext cx="0" cy="5851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entury Gothic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906D92-4CC5-A461-BA00-7FB6BA9E8FF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Regression 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211708-FD34-9DAA-DD66-77B16D9D8F60}"/>
                  </a:ext>
                </a:extLst>
              </p:cNvPr>
              <p:cNvSpPr txBox="1"/>
              <p:nvPr/>
            </p:nvSpPr>
            <p:spPr>
              <a:xfrm>
                <a:off x="5759336" y="904060"/>
                <a:ext cx="6098582" cy="1333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so that the sum squared residuals is as small as possible: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𝑆𝑆𝐸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211708-FD34-9DAA-DD66-77B16D9D8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36" y="904060"/>
                <a:ext cx="6098582" cy="1333570"/>
              </a:xfrm>
              <a:prstGeom prst="rect">
                <a:avLst/>
              </a:prstGeom>
              <a:blipFill>
                <a:blip r:embed="rId8"/>
                <a:stretch>
                  <a:fillRect l="-832" t="-28302" b="-97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3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6" grpId="0"/>
      <p:bldP spid="37" grpId="0"/>
      <p:bldP spid="38" grpId="0"/>
      <p:bldP spid="39" grpId="0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3371"/>
                <a:ext cx="9852837" cy="50059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Obtain the regression line (Get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Point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(Interpret the regression line)</a:t>
                </a:r>
              </a:p>
            </p:txBody>
          </p:sp>
        </mc:Choice>
        <mc:Fallback>
          <p:sp>
            <p:nvSpPr>
              <p:cNvPr id="71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3371"/>
                <a:ext cx="9852837" cy="5005951"/>
              </a:xfrm>
              <a:blipFill>
                <a:blip r:embed="rId2"/>
                <a:stretch>
                  <a:fillRect l="-902" t="-1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C46283B-A6A9-A89A-44D0-865197F27EF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1: Estimate the Linear Relationship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221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CEF7DB5-37FB-429B-BAF1-9075C6B4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676363"/>
            <a:ext cx="10287000" cy="1505273"/>
          </a:xfrm>
        </p:spPr>
        <p:txBody>
          <a:bodyPr>
            <a:noAutofit/>
          </a:bodyPr>
          <a:lstStyle/>
          <a:p>
            <a:r>
              <a:rPr lang="en-US" sz="5400" dirty="0"/>
              <a:t>Example</a:t>
            </a:r>
            <a:br>
              <a:rPr lang="en-US" sz="5400" dirty="0"/>
            </a:br>
            <a:r>
              <a:rPr lang="en-US" sz="5400" i="1" dirty="0">
                <a:solidFill>
                  <a:schemeClr val="bg1">
                    <a:lumMod val="65000"/>
                  </a:schemeClr>
                </a:solidFill>
              </a:rPr>
              <a:t>Pittsburgh Housing Prices</a:t>
            </a:r>
            <a:endParaRPr lang="en-US" altLang="en-US" sz="5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08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F0CA6E1F-E282-4612-9B51-B3BFD4817011}"/>
                  </a:ext>
                </a:extLst>
              </p:cNvPr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838200" y="1193370"/>
                <a:ext cx="9525000" cy="5664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Regression equation for the </a:t>
                </a:r>
                <a:r>
                  <a:rPr lang="en-US" sz="2400" b="1" i="1" dirty="0">
                    <a:solidFill>
                      <a:srgbClr val="00B050"/>
                    </a:solidFill>
                  </a:rPr>
                  <a:t>population model</a:t>
                </a:r>
                <a:r>
                  <a:rPr lang="en-US" sz="2400" dirty="0"/>
                  <a:t>:</a:t>
                </a:r>
              </a:p>
              <a:p>
                <a:pPr marL="205740" lvl="1" indent="0">
                  <a:buNone/>
                </a:pPr>
                <a:endParaRPr lang="en-US" sz="1600" i="1" dirty="0">
                  <a:latin typeface="Cambria Math"/>
                  <a:sym typeface="Wingdings"/>
                </a:endParaRPr>
              </a:p>
              <a:p>
                <a:pPr marL="2057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𝒀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𝑿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+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𝜺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,     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𝜺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~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𝑵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(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𝟎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,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𝝈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𝜺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100" b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Regression equation for the 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sample model</a:t>
                </a:r>
                <a:r>
                  <a:rPr lang="en-US" sz="2400" dirty="0">
                    <a:solidFill>
                      <a:srgbClr val="0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sz="1600" i="1" dirty="0">
                  <a:latin typeface="Cambria Math"/>
                  <a:sym typeface="Wingding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/>
                        </a:rPr>
                        <m:t>𝒀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Wingdings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𝟎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Wingdings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𝑿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,           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𝜺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~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𝑵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𝟎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,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𝜺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205740" lvl="1" indent="0" algn="ctr">
                  <a:buNone/>
                </a:pPr>
                <a:endParaRPr lang="en-US" sz="2100" i="1" dirty="0"/>
              </a:p>
              <a:p>
                <a:pPr lvl="1"/>
                <a:endParaRPr lang="en-US" sz="2100" dirty="0"/>
              </a:p>
            </p:txBody>
          </p:sp>
        </mc:Choice>
        <mc:Fallback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F0CA6E1F-E282-4612-9B51-B3BFD4817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1193370"/>
                <a:ext cx="9525000" cy="5664630"/>
              </a:xfrm>
              <a:blipFill>
                <a:blip r:embed="rId2"/>
                <a:stretch>
                  <a:fillRect l="-1065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82C633EC-B32A-4CED-B7FB-4882B7D3D508}"/>
              </a:ext>
            </a:extLst>
          </p:cNvPr>
          <p:cNvSpPr/>
          <p:nvPr/>
        </p:nvSpPr>
        <p:spPr>
          <a:xfrm>
            <a:off x="2172346" y="4388603"/>
            <a:ext cx="8001000" cy="1752600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AD889E-C5A7-46B2-AD73-A6B08CC1E36C}"/>
                  </a:ext>
                </a:extLst>
              </p:cNvPr>
              <p:cNvSpPr txBox="1"/>
              <p:nvPr/>
            </p:nvSpPr>
            <p:spPr>
              <a:xfrm>
                <a:off x="4748843" y="4521536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AD889E-C5A7-46B2-AD73-A6B08CC1E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843" y="4521536"/>
                <a:ext cx="914400" cy="461665"/>
              </a:xfrm>
              <a:prstGeom prst="rect">
                <a:avLst/>
              </a:prstGeom>
              <a:blipFill>
                <a:blip r:embed="rId3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09FA563-A83F-454A-BD11-F6F066040C1E}"/>
                  </a:ext>
                </a:extLst>
              </p:cNvPr>
              <p:cNvSpPr txBox="1"/>
              <p:nvPr/>
            </p:nvSpPr>
            <p:spPr>
              <a:xfrm>
                <a:off x="4748843" y="5574145"/>
                <a:ext cx="914400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𝝈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𝜺</m:t>
                          </m:r>
                        </m:sub>
                        <m:sup/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09FA563-A83F-454A-BD11-F6F066040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843" y="5574145"/>
                <a:ext cx="914400" cy="4932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D1E6B9-F99E-4F90-92CF-B6D2059C0F07}"/>
                  </a:ext>
                </a:extLst>
              </p:cNvPr>
              <p:cNvSpPr txBox="1"/>
              <p:nvPr/>
            </p:nvSpPr>
            <p:spPr>
              <a:xfrm>
                <a:off x="4748843" y="5062737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D1E6B9-F99E-4F90-92CF-B6D2059C0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843" y="5062737"/>
                <a:ext cx="914400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>
            <a:extLst>
              <a:ext uri="{FF2B5EF4-FFF2-40B4-BE49-F238E27FC236}">
                <a16:creationId xmlns:a16="http://schemas.microsoft.com/office/drawing/2014/main" id="{884A841C-EAC0-46D2-9C31-C1C632A006E3}"/>
              </a:ext>
            </a:extLst>
          </p:cNvPr>
          <p:cNvSpPr/>
          <p:nvPr/>
        </p:nvSpPr>
        <p:spPr>
          <a:xfrm>
            <a:off x="4385623" y="4604922"/>
            <a:ext cx="571500" cy="139710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C05AE5-CBE9-4B88-9956-D16200B589D2}"/>
              </a:ext>
            </a:extLst>
          </p:cNvPr>
          <p:cNvSpPr txBox="1"/>
          <p:nvPr/>
        </p:nvSpPr>
        <p:spPr>
          <a:xfrm>
            <a:off x="2305395" y="4479444"/>
            <a:ext cx="2106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Estimate these</a:t>
            </a:r>
          </a:p>
          <a:p>
            <a:pPr algn="ctr"/>
            <a:r>
              <a:rPr lang="en-US" sz="2400" dirty="0"/>
              <a:t>population </a:t>
            </a:r>
          </a:p>
          <a:p>
            <a:pPr algn="ctr"/>
            <a:r>
              <a:rPr lang="en-US" sz="2400" dirty="0"/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A3A3AA-7821-4E48-B253-FF3A2359888C}"/>
                  </a:ext>
                </a:extLst>
              </p:cNvPr>
              <p:cNvSpPr txBox="1"/>
              <p:nvPr/>
            </p:nvSpPr>
            <p:spPr>
              <a:xfrm>
                <a:off x="6457327" y="4497935"/>
                <a:ext cx="914400" cy="481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Wingdings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A3A3AA-7821-4E48-B253-FF3A23598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327" y="4497935"/>
                <a:ext cx="914400" cy="481478"/>
              </a:xfrm>
              <a:prstGeom prst="rect">
                <a:avLst/>
              </a:prstGeom>
              <a:blipFill>
                <a:blip r:embed="rId6"/>
                <a:stretch>
                  <a:fillRect t="-10256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DF8C00-AB20-4CC0-9A5C-8E24DD691762}"/>
                  </a:ext>
                </a:extLst>
              </p:cNvPr>
              <p:cNvSpPr txBox="1"/>
              <p:nvPr/>
            </p:nvSpPr>
            <p:spPr>
              <a:xfrm>
                <a:off x="6457327" y="5023535"/>
                <a:ext cx="914400" cy="481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Wingdings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DF8C00-AB20-4CC0-9A5C-8E24DD69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327" y="5023535"/>
                <a:ext cx="914400" cy="481478"/>
              </a:xfrm>
              <a:prstGeom prst="rect">
                <a:avLst/>
              </a:prstGeom>
              <a:blipFill>
                <a:blip r:embed="rId7"/>
                <a:stretch>
                  <a:fillRect t="-1025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D9F4A2-B549-461A-9F33-842BAAF018AE}"/>
                  </a:ext>
                </a:extLst>
              </p:cNvPr>
              <p:cNvSpPr txBox="1"/>
              <p:nvPr/>
            </p:nvSpPr>
            <p:spPr>
              <a:xfrm>
                <a:off x="6457327" y="5544849"/>
                <a:ext cx="914400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𝜺</m:t>
                          </m:r>
                        </m:sub>
                        <m:sup/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D9F4A2-B549-461A-9F33-842BAAF01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327" y="5544849"/>
                <a:ext cx="914400" cy="4932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e 34">
            <a:extLst>
              <a:ext uri="{FF2B5EF4-FFF2-40B4-BE49-F238E27FC236}">
                <a16:creationId xmlns:a16="http://schemas.microsoft.com/office/drawing/2014/main" id="{BF2C0D3C-F5B6-4A1C-96D9-61591CABCBDC}"/>
              </a:ext>
            </a:extLst>
          </p:cNvPr>
          <p:cNvSpPr/>
          <p:nvPr/>
        </p:nvSpPr>
        <p:spPr>
          <a:xfrm rot="10800000">
            <a:off x="7163447" y="4641017"/>
            <a:ext cx="571500" cy="139710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5893CC-239D-4B80-8FD6-BA402B4DEB29}"/>
              </a:ext>
            </a:extLst>
          </p:cNvPr>
          <p:cNvSpPr txBox="1"/>
          <p:nvPr/>
        </p:nvSpPr>
        <p:spPr>
          <a:xfrm>
            <a:off x="7811146" y="4693403"/>
            <a:ext cx="2208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Using these</a:t>
            </a:r>
          </a:p>
          <a:p>
            <a:pPr algn="ctr"/>
            <a:r>
              <a:rPr lang="en-US" sz="2400" dirty="0"/>
              <a:t>sample </a:t>
            </a:r>
          </a:p>
          <a:p>
            <a:pPr algn="ctr"/>
            <a:r>
              <a:rPr lang="en-US" sz="2400" dirty="0"/>
              <a:t>characteristics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471FCC-B098-48EC-93AB-B24F277DF17E}"/>
              </a:ext>
            </a:extLst>
          </p:cNvPr>
          <p:cNvCxnSpPr>
            <a:cxnSpLocks/>
          </p:cNvCxnSpPr>
          <p:nvPr/>
        </p:nvCxnSpPr>
        <p:spPr>
          <a:xfrm flipH="1">
            <a:off x="5461983" y="4801375"/>
            <a:ext cx="1115360" cy="7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39958C-C598-4AF8-B4EE-5FFED82CCEFF}"/>
              </a:ext>
            </a:extLst>
          </p:cNvPr>
          <p:cNvCxnSpPr>
            <a:cxnSpLocks/>
          </p:cNvCxnSpPr>
          <p:nvPr/>
        </p:nvCxnSpPr>
        <p:spPr>
          <a:xfrm flipH="1">
            <a:off x="5461983" y="5355087"/>
            <a:ext cx="1115360" cy="7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E09EA7-DE40-4018-909F-52DFA2DB15BF}"/>
              </a:ext>
            </a:extLst>
          </p:cNvPr>
          <p:cNvCxnSpPr>
            <a:cxnSpLocks/>
          </p:cNvCxnSpPr>
          <p:nvPr/>
        </p:nvCxnSpPr>
        <p:spPr>
          <a:xfrm flipH="1">
            <a:off x="5461983" y="5910942"/>
            <a:ext cx="1115360" cy="7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E010DE-BF54-48A5-9D34-5929615BE9C0}"/>
                  </a:ext>
                </a:extLst>
              </p:cNvPr>
              <p:cNvSpPr txBox="1"/>
              <p:nvPr/>
            </p:nvSpPr>
            <p:spPr>
              <a:xfrm>
                <a:off x="6598378" y="4511628"/>
                <a:ext cx="533400" cy="481478"/>
              </a:xfrm>
              <a:prstGeom prst="rect">
                <a:avLst/>
              </a:prstGeom>
              <a:solidFill>
                <a:srgbClr val="8BFF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Wingdings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E010DE-BF54-48A5-9D34-5929615BE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378" y="4511628"/>
                <a:ext cx="533400" cy="481478"/>
              </a:xfrm>
              <a:prstGeom prst="rect">
                <a:avLst/>
              </a:prstGeom>
              <a:blipFill>
                <a:blip r:embed="rId9"/>
                <a:stretch>
                  <a:fillRect l="-9302" t="-10256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E70BF2-6641-4123-8DD9-8B1416B52F46}"/>
                  </a:ext>
                </a:extLst>
              </p:cNvPr>
              <p:cNvSpPr txBox="1"/>
              <p:nvPr/>
            </p:nvSpPr>
            <p:spPr>
              <a:xfrm>
                <a:off x="6598918" y="5070238"/>
                <a:ext cx="533400" cy="481478"/>
              </a:xfrm>
              <a:prstGeom prst="rect">
                <a:avLst/>
              </a:prstGeom>
              <a:solidFill>
                <a:srgbClr val="8BFF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Wingdings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E70BF2-6641-4123-8DD9-8B1416B52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918" y="5070238"/>
                <a:ext cx="533400" cy="481478"/>
              </a:xfrm>
              <a:prstGeom prst="rect">
                <a:avLst/>
              </a:prstGeom>
              <a:blipFill>
                <a:blip r:embed="rId10"/>
                <a:stretch>
                  <a:fillRect l="-9302" t="-1025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383EB3-411A-49C0-A4EB-1B846E1D92E4}"/>
                  </a:ext>
                </a:extLst>
              </p:cNvPr>
              <p:cNvSpPr txBox="1"/>
              <p:nvPr/>
            </p:nvSpPr>
            <p:spPr>
              <a:xfrm>
                <a:off x="6598918" y="5591552"/>
                <a:ext cx="533400" cy="493277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𝜺</m:t>
                          </m:r>
                        </m:sub>
                        <m:sup/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383EB3-411A-49C0-A4EB-1B846E1D9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918" y="5591552"/>
                <a:ext cx="533400" cy="49327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E23E966-1BA8-7B17-4777-C2F7F7B778C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Model vs. Sample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4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78">
            <a:extLst>
              <a:ext uri="{FF2B5EF4-FFF2-40B4-BE49-F238E27FC236}">
                <a16:creationId xmlns:a16="http://schemas.microsoft.com/office/drawing/2014/main" id="{855C2E4E-10F0-42A9-8CD6-60DE958DD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166" y="1639670"/>
            <a:ext cx="3048000" cy="40011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Strong relationships</a:t>
            </a:r>
          </a:p>
        </p:txBody>
      </p:sp>
      <p:sp>
        <p:nvSpPr>
          <p:cNvPr id="15" name="Text Box 79">
            <a:extLst>
              <a:ext uri="{FF2B5EF4-FFF2-40B4-BE49-F238E27FC236}">
                <a16:creationId xmlns:a16="http://schemas.microsoft.com/office/drawing/2014/main" id="{D261FFD8-654B-4478-9A7E-A006FAC7A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700" y="1685829"/>
            <a:ext cx="32004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Weak relationships</a:t>
            </a:r>
          </a:p>
        </p:txBody>
      </p:sp>
      <p:sp>
        <p:nvSpPr>
          <p:cNvPr id="17" name="Line 80">
            <a:extLst>
              <a:ext uri="{FF2B5EF4-FFF2-40B4-BE49-F238E27FC236}">
                <a16:creationId xmlns:a16="http://schemas.microsoft.com/office/drawing/2014/main" id="{D753DEAE-AF48-4F2F-90E0-EDADD09B0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76400"/>
            <a:ext cx="0" cy="484632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8C5553-149E-4649-AE65-AEB221AF3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78" y="2412843"/>
            <a:ext cx="3295085" cy="2284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194B89-F0FC-4B1A-911C-11396DE6A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585" y="4625631"/>
            <a:ext cx="3165770" cy="2194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D7721C-B4B4-4904-93BB-AE15FD485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990" y="2386942"/>
            <a:ext cx="3276600" cy="2305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2DA804-064F-42A4-927C-77DDEFAB9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5804" y="4702503"/>
            <a:ext cx="3228975" cy="21431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8FE70C-0779-50AB-AA93-5DBB80EC030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Relationships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54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9C92B-8D49-F20D-C92D-B6E56F0D1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C2CB56-81B3-176D-F3FE-E6A1BEC3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91841"/>
            <a:ext cx="10287000" cy="1505273"/>
          </a:xfrm>
        </p:spPr>
        <p:txBody>
          <a:bodyPr>
            <a:noAutofit/>
          </a:bodyPr>
          <a:lstStyle/>
          <a:p>
            <a:r>
              <a:rPr lang="en-US" sz="5400" dirty="0"/>
              <a:t>Example</a:t>
            </a:r>
            <a:br>
              <a:rPr lang="en-US" sz="5400" dirty="0"/>
            </a:br>
            <a:r>
              <a:rPr lang="en-US" sz="5400" i="1" dirty="0">
                <a:solidFill>
                  <a:schemeClr val="bg1">
                    <a:lumMod val="65000"/>
                  </a:schemeClr>
                </a:solidFill>
              </a:rPr>
              <a:t>Pittsburgh Housing Prices</a:t>
            </a:r>
            <a:endParaRPr lang="en-US" altLang="en-US" sz="5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6DB2326-7C56-E37C-7BF7-C2479DCB9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258686"/>
            <a:ext cx="7772400" cy="30074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EB0086-17C4-BA85-CCE2-1F94922BB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391764"/>
            <a:ext cx="7772400" cy="74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73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9416D-B505-246D-1A82-C4255A5DF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83ED874D-393D-58FA-1DBC-1173B88B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45" y="2097113"/>
            <a:ext cx="7772400" cy="43570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945AB10-907F-FE38-C2A9-AD0670EC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91841"/>
            <a:ext cx="10287000" cy="1505273"/>
          </a:xfrm>
        </p:spPr>
        <p:txBody>
          <a:bodyPr>
            <a:noAutofit/>
          </a:bodyPr>
          <a:lstStyle/>
          <a:p>
            <a:r>
              <a:rPr lang="en-US" sz="5400" dirty="0"/>
              <a:t>Example</a:t>
            </a:r>
            <a:br>
              <a:rPr lang="en-US" sz="5400" dirty="0"/>
            </a:br>
            <a:r>
              <a:rPr lang="en-US" sz="5400" i="1" dirty="0">
                <a:solidFill>
                  <a:schemeClr val="bg1">
                    <a:lumMod val="65000"/>
                  </a:schemeClr>
                </a:solidFill>
              </a:rPr>
              <a:t>Pittsburgh Housing Prices</a:t>
            </a:r>
            <a:endParaRPr lang="en-US" altLang="en-US" sz="5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9048F1-8700-8F8B-5A23-AD954491EC5C}"/>
              </a:ext>
            </a:extLst>
          </p:cNvPr>
          <p:cNvSpPr/>
          <p:nvPr/>
        </p:nvSpPr>
        <p:spPr>
          <a:xfrm>
            <a:off x="1046136" y="2497502"/>
            <a:ext cx="3308888" cy="238226"/>
          </a:xfrm>
          <a:prstGeom prst="rect">
            <a:avLst/>
          </a:prstGeom>
          <a:solidFill>
            <a:srgbClr val="00CC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7B8306-4B59-2935-31DC-5E09A84F33F2}"/>
              </a:ext>
            </a:extLst>
          </p:cNvPr>
          <p:cNvSpPr/>
          <p:nvPr/>
        </p:nvSpPr>
        <p:spPr>
          <a:xfrm>
            <a:off x="1024876" y="4971804"/>
            <a:ext cx="1662788" cy="292773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F5017-2407-2C3F-8CA7-06B4404FCC72}"/>
              </a:ext>
            </a:extLst>
          </p:cNvPr>
          <p:cNvSpPr txBox="1"/>
          <p:nvPr/>
        </p:nvSpPr>
        <p:spPr>
          <a:xfrm>
            <a:off x="8818536" y="2374776"/>
            <a:ext cx="685800" cy="415498"/>
          </a:xfrm>
          <a:prstGeom prst="rect">
            <a:avLst/>
          </a:prstGeom>
          <a:solidFill>
            <a:srgbClr val="00CCFF">
              <a:alpha val="20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i="1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7DB4F-30D9-83EB-3EB8-89EB981D09B9}"/>
              </a:ext>
            </a:extLst>
          </p:cNvPr>
          <p:cNvSpPr txBox="1"/>
          <p:nvPr/>
        </p:nvSpPr>
        <p:spPr>
          <a:xfrm>
            <a:off x="8818536" y="5183930"/>
            <a:ext cx="685800" cy="415498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i="1" dirty="0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A7A85-6A11-B32C-EC6B-169AF5C67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34" y="5026351"/>
            <a:ext cx="1017724" cy="238226"/>
          </a:xfrm>
          <a:prstGeom prst="rect">
            <a:avLst/>
          </a:prstGeom>
          <a:solidFill>
            <a:srgbClr val="FF0000">
              <a:alpha val="15000"/>
            </a:srgbClr>
          </a:solidFill>
          <a:ln w="1905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05265235-6E14-7176-4ED6-7D33A4D7F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34" y="4762732"/>
            <a:ext cx="1017724" cy="263619"/>
          </a:xfrm>
          <a:prstGeom prst="rect">
            <a:avLst/>
          </a:prstGeom>
          <a:solidFill>
            <a:srgbClr val="00B050">
              <a:alpha val="20000"/>
            </a:srgbClr>
          </a:solidFill>
          <a:ln w="1905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159FC7-E8E5-60F5-995A-3D56E79B3D16}"/>
              </a:ext>
            </a:extLst>
          </p:cNvPr>
          <p:cNvGrpSpPr/>
          <p:nvPr/>
        </p:nvGrpSpPr>
        <p:grpSpPr>
          <a:xfrm>
            <a:off x="9937005" y="4760887"/>
            <a:ext cx="817158" cy="445528"/>
            <a:chOff x="4680579" y="5924584"/>
            <a:chExt cx="817158" cy="445528"/>
          </a:xfrm>
        </p:grpSpPr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D0B67789-F7BD-E7DC-FCFA-4761F1419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579" y="5924584"/>
              <a:ext cx="817158" cy="445528"/>
            </a:xfrm>
            <a:prstGeom prst="rect">
              <a:avLst/>
            </a:prstGeom>
            <a:solidFill>
              <a:srgbClr val="00B050">
                <a:alpha val="15000"/>
              </a:srgbClr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>
                <a:latin typeface="Century Gothic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EF1163C-B5E0-8159-D2B3-CCF2EE5F557D}"/>
                    </a:ext>
                  </a:extLst>
                </p:cNvPr>
                <p:cNvSpPr/>
                <p:nvPr/>
              </p:nvSpPr>
              <p:spPr>
                <a:xfrm>
                  <a:off x="4860156" y="5924584"/>
                  <a:ext cx="624338" cy="433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1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/>
                                  <a:sym typeface="Wingdings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0</m:t>
                          </m:r>
                        </m:sub>
                      </m:sSub>
                      <m:r>
                        <a:rPr lang="en-US" sz="2100" i="1">
                          <a:latin typeface="Cambria Math"/>
                          <a:sym typeface="Wingdings"/>
                        </a:rPr>
                        <m:t> </m:t>
                      </m:r>
                    </m:oMath>
                  </a14:m>
                  <a:r>
                    <a:rPr lang="en-US" sz="2100" dirty="0"/>
                    <a:t>  </a:t>
                  </a: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01C9FA0-22FA-409C-B001-7701FBE379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156" y="5924584"/>
                  <a:ext cx="624338" cy="433004"/>
                </a:xfrm>
                <a:prstGeom prst="rect">
                  <a:avLst/>
                </a:prstGeom>
                <a:blipFill>
                  <a:blip r:embed="rId4"/>
                  <a:stretch>
                    <a:fillRect l="-4000" t="-5714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46772D-B38D-1D44-22B3-D4EB72815F79}"/>
              </a:ext>
            </a:extLst>
          </p:cNvPr>
          <p:cNvGrpSpPr/>
          <p:nvPr/>
        </p:nvGrpSpPr>
        <p:grpSpPr>
          <a:xfrm>
            <a:off x="9927266" y="5310089"/>
            <a:ext cx="826897" cy="454999"/>
            <a:chOff x="2750421" y="5856644"/>
            <a:chExt cx="826897" cy="454999"/>
          </a:xfrm>
        </p:grpSpPr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75620569-AD0D-8311-9093-72B761BA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421" y="5856644"/>
              <a:ext cx="817158" cy="445528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>
                <a:latin typeface="Century Gothic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16EF9D7-0481-32AA-70CC-446E4F436C6C}"/>
                    </a:ext>
                  </a:extLst>
                </p:cNvPr>
                <p:cNvSpPr/>
                <p:nvPr/>
              </p:nvSpPr>
              <p:spPr>
                <a:xfrm>
                  <a:off x="2959200" y="5878639"/>
                  <a:ext cx="618118" cy="43300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1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/>
                                  <a:sym typeface="Wingdings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/>
                          <a:sym typeface="Wingdings"/>
                        </a:rPr>
                        <m:t> </m:t>
                      </m:r>
                    </m:oMath>
                  </a14:m>
                  <a:r>
                    <a:rPr lang="en-US" sz="2100" dirty="0"/>
                    <a:t>  </a:t>
                  </a: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E81832C-0F83-430C-9574-AEEFC2FF0A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200" y="5878639"/>
                  <a:ext cx="618118" cy="433004"/>
                </a:xfrm>
                <a:prstGeom prst="rect">
                  <a:avLst/>
                </a:prstGeom>
                <a:blipFill>
                  <a:blip r:embed="rId5"/>
                  <a:stretch>
                    <a:fillRect l="-4000" t="-2857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C1075B-69ED-3DE4-CCBD-348A0C66FD85}"/>
                  </a:ext>
                </a:extLst>
              </p:cNvPr>
              <p:cNvSpPr txBox="1"/>
              <p:nvPr/>
            </p:nvSpPr>
            <p:spPr>
              <a:xfrm>
                <a:off x="8477573" y="1127975"/>
                <a:ext cx="2304035" cy="433004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sym typeface="Wingdings"/>
                        </a:rPr>
                        <m:t>𝑌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1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/>
                                  <a:sym typeface="Wingdings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0</m:t>
                          </m:r>
                        </m:sub>
                      </m:sSub>
                      <m:r>
                        <a:rPr lang="en-US" sz="2100" i="1">
                          <a:latin typeface="Cambria Math"/>
                          <a:sym typeface="Wingdings"/>
                        </a:rPr>
                        <m:t>+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1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/>
                                  <a:sym typeface="Wingdings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/>
                          <a:sym typeface="Wingdings"/>
                        </a:rPr>
                        <m:t>𝑋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C1075B-69ED-3DE4-CCBD-348A0C66F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573" y="1127975"/>
                <a:ext cx="2304035" cy="433004"/>
              </a:xfrm>
              <a:prstGeom prst="rect">
                <a:avLst/>
              </a:prstGeom>
              <a:blipFill>
                <a:blip r:embed="rId6"/>
                <a:stretch>
                  <a:fillRect t="-2857" b="-1428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6427FD-D603-6053-7531-5E5B5891AC8C}"/>
                  </a:ext>
                </a:extLst>
              </p:cNvPr>
              <p:cNvSpPr txBox="1"/>
              <p:nvPr/>
            </p:nvSpPr>
            <p:spPr>
              <a:xfrm>
                <a:off x="8477573" y="1560979"/>
                <a:ext cx="3714427" cy="415498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100" dirty="0">
                    <a:sym typeface="Wingdings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sym typeface="Wingdings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sym typeface="Wingdings"/>
                      </a:rPr>
                      <m:t>−44610 </m:t>
                    </m:r>
                    <m:r>
                      <a:rPr lang="en-US" sz="2100" i="1">
                        <a:latin typeface="Cambria Math"/>
                        <a:sym typeface="Wingdings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sym typeface="Wingdings"/>
                      </a:rPr>
                      <m:t>98.473 </m:t>
                    </m:r>
                    <m:r>
                      <a:rPr lang="en-US" sz="2100" i="1">
                        <a:latin typeface="Cambria Math"/>
                        <a:sym typeface="Wingdings"/>
                      </a:rPr>
                      <m:t>𝑋</m:t>
                    </m:r>
                  </m:oMath>
                </a14:m>
                <a:endParaRPr lang="en-US" sz="21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6427FD-D603-6053-7531-5E5B5891A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573" y="1560979"/>
                <a:ext cx="3714427" cy="415498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7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F121A-893D-0677-65D6-158B12E57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BDA6A164-B4ED-7CA8-4C56-0608FC0270CB}"/>
                  </a:ext>
                </a:extLst>
              </p:cNvPr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838200" y="1193370"/>
                <a:ext cx="9525000" cy="5664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Regression equation for the </a:t>
                </a:r>
                <a:r>
                  <a:rPr lang="en-US" sz="2400" b="1" i="1" dirty="0">
                    <a:solidFill>
                      <a:srgbClr val="00B050"/>
                    </a:solidFill>
                  </a:rPr>
                  <a:t>population model</a:t>
                </a:r>
                <a:r>
                  <a:rPr lang="en-US" sz="2400" dirty="0"/>
                  <a:t>:</a:t>
                </a:r>
              </a:p>
              <a:p>
                <a:pPr marL="205740" lvl="1" indent="0">
                  <a:buNone/>
                </a:pPr>
                <a:endParaRPr lang="en-US" sz="1600" i="1" dirty="0">
                  <a:latin typeface="Cambria Math"/>
                  <a:sym typeface="Wingdings"/>
                </a:endParaRPr>
              </a:p>
              <a:p>
                <a:pPr marL="2057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𝒀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𝑿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+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𝜺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,     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𝜺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~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𝑵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(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𝟎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,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𝝈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𝜺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100" b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Regression equation for the 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sample model</a:t>
                </a:r>
                <a:r>
                  <a:rPr lang="en-US" sz="2400" dirty="0">
                    <a:solidFill>
                      <a:srgbClr val="0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sz="1600" i="1" dirty="0">
                  <a:latin typeface="Cambria Math"/>
                  <a:sym typeface="Wingding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/>
                        </a:rPr>
                        <m:t>𝒀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Wingdings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𝟎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Wingdings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𝑿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,           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𝜺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~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𝑵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𝟎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,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𝜺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205740" lvl="1" indent="0" algn="ctr">
                  <a:buNone/>
                </a:pPr>
                <a:endParaRPr lang="en-US" sz="2100" i="1" dirty="0"/>
              </a:p>
              <a:p>
                <a:pPr lvl="1"/>
                <a:endParaRPr lang="en-US" sz="2100" dirty="0"/>
              </a:p>
            </p:txBody>
          </p:sp>
        </mc:Choice>
        <mc:Fallback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BDA6A164-B4ED-7CA8-4C56-0608FC027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1193370"/>
                <a:ext cx="9525000" cy="5664630"/>
              </a:xfrm>
              <a:blipFill>
                <a:blip r:embed="rId2"/>
                <a:stretch>
                  <a:fillRect l="-1065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5E130909-8FA1-BAC7-A8C3-94B70F555C6D}"/>
              </a:ext>
            </a:extLst>
          </p:cNvPr>
          <p:cNvSpPr/>
          <p:nvPr/>
        </p:nvSpPr>
        <p:spPr>
          <a:xfrm>
            <a:off x="2172346" y="4388603"/>
            <a:ext cx="8001000" cy="1752600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1EE8D6-A78E-18CD-2500-962401A5A273}"/>
                  </a:ext>
                </a:extLst>
              </p:cNvPr>
              <p:cNvSpPr txBox="1"/>
              <p:nvPr/>
            </p:nvSpPr>
            <p:spPr>
              <a:xfrm>
                <a:off x="4748843" y="4521536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1EE8D6-A78E-18CD-2500-962401A5A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843" y="4521536"/>
                <a:ext cx="914400" cy="461665"/>
              </a:xfrm>
              <a:prstGeom prst="rect">
                <a:avLst/>
              </a:prstGeom>
              <a:blipFill>
                <a:blip r:embed="rId3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CF8A68-CE1D-5081-F042-94E593E9096E}"/>
                  </a:ext>
                </a:extLst>
              </p:cNvPr>
              <p:cNvSpPr txBox="1"/>
              <p:nvPr/>
            </p:nvSpPr>
            <p:spPr>
              <a:xfrm>
                <a:off x="4748843" y="5574145"/>
                <a:ext cx="914400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𝝈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𝜺</m:t>
                          </m:r>
                        </m:sub>
                        <m:sup/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CF8A68-CE1D-5081-F042-94E593E90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843" y="5574145"/>
                <a:ext cx="914400" cy="4932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E755D8-4CF3-A8DE-EE45-79FB7D8148AF}"/>
                  </a:ext>
                </a:extLst>
              </p:cNvPr>
              <p:cNvSpPr txBox="1"/>
              <p:nvPr/>
            </p:nvSpPr>
            <p:spPr>
              <a:xfrm>
                <a:off x="4748843" y="5062737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/>
                              <a:sym typeface="Wingdings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E755D8-4CF3-A8DE-EE45-79FB7D814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843" y="5062737"/>
                <a:ext cx="914400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>
            <a:extLst>
              <a:ext uri="{FF2B5EF4-FFF2-40B4-BE49-F238E27FC236}">
                <a16:creationId xmlns:a16="http://schemas.microsoft.com/office/drawing/2014/main" id="{2DE3BC0B-1B07-50B8-1C02-AAC65F8CC490}"/>
              </a:ext>
            </a:extLst>
          </p:cNvPr>
          <p:cNvSpPr/>
          <p:nvPr/>
        </p:nvSpPr>
        <p:spPr>
          <a:xfrm>
            <a:off x="4385623" y="4604922"/>
            <a:ext cx="571500" cy="139710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845E8B-44CC-627E-41DD-8D6C3B308B47}"/>
              </a:ext>
            </a:extLst>
          </p:cNvPr>
          <p:cNvSpPr txBox="1"/>
          <p:nvPr/>
        </p:nvSpPr>
        <p:spPr>
          <a:xfrm>
            <a:off x="2305395" y="4479444"/>
            <a:ext cx="2106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Estimate these</a:t>
            </a:r>
          </a:p>
          <a:p>
            <a:pPr algn="ctr"/>
            <a:r>
              <a:rPr lang="en-US" sz="2400" dirty="0"/>
              <a:t>population </a:t>
            </a:r>
          </a:p>
          <a:p>
            <a:pPr algn="ctr"/>
            <a:r>
              <a:rPr lang="en-US" sz="2400" dirty="0"/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8B7C42-A406-8D73-80D9-BFDB1DD8929B}"/>
                  </a:ext>
                </a:extLst>
              </p:cNvPr>
              <p:cNvSpPr txBox="1"/>
              <p:nvPr/>
            </p:nvSpPr>
            <p:spPr>
              <a:xfrm>
                <a:off x="6457327" y="4497935"/>
                <a:ext cx="914400" cy="481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Wingdings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8B7C42-A406-8D73-80D9-BFDB1DD89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327" y="4497935"/>
                <a:ext cx="914400" cy="481478"/>
              </a:xfrm>
              <a:prstGeom prst="rect">
                <a:avLst/>
              </a:prstGeom>
              <a:blipFill>
                <a:blip r:embed="rId6"/>
                <a:stretch>
                  <a:fillRect t="-10256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D3F94-5C93-D5F6-96BE-4D82D5496937}"/>
                  </a:ext>
                </a:extLst>
              </p:cNvPr>
              <p:cNvSpPr txBox="1"/>
              <p:nvPr/>
            </p:nvSpPr>
            <p:spPr>
              <a:xfrm>
                <a:off x="6457327" y="5023535"/>
                <a:ext cx="914400" cy="481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sym typeface="Wingdings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D3F94-5C93-D5F6-96BE-4D82D5496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327" y="5023535"/>
                <a:ext cx="914400" cy="481478"/>
              </a:xfrm>
              <a:prstGeom prst="rect">
                <a:avLst/>
              </a:prstGeom>
              <a:blipFill>
                <a:blip r:embed="rId7"/>
                <a:stretch>
                  <a:fillRect t="-1025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9DFC76-AE49-E762-F2F7-29B0FF223896}"/>
                  </a:ext>
                </a:extLst>
              </p:cNvPr>
              <p:cNvSpPr txBox="1"/>
              <p:nvPr/>
            </p:nvSpPr>
            <p:spPr>
              <a:xfrm>
                <a:off x="6457327" y="5544849"/>
                <a:ext cx="914400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𝜺</m:t>
                          </m:r>
                        </m:sub>
                        <m:sup/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9DFC76-AE49-E762-F2F7-29B0FF223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327" y="5544849"/>
                <a:ext cx="914400" cy="4932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e 34">
            <a:extLst>
              <a:ext uri="{FF2B5EF4-FFF2-40B4-BE49-F238E27FC236}">
                <a16:creationId xmlns:a16="http://schemas.microsoft.com/office/drawing/2014/main" id="{84C682AF-FB8E-BC39-145F-5A74A03F2C85}"/>
              </a:ext>
            </a:extLst>
          </p:cNvPr>
          <p:cNvSpPr/>
          <p:nvPr/>
        </p:nvSpPr>
        <p:spPr>
          <a:xfrm rot="10800000">
            <a:off x="7163447" y="4641017"/>
            <a:ext cx="571500" cy="139710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43A686-0BBA-12CD-FBEA-53262ADDA268}"/>
              </a:ext>
            </a:extLst>
          </p:cNvPr>
          <p:cNvSpPr txBox="1"/>
          <p:nvPr/>
        </p:nvSpPr>
        <p:spPr>
          <a:xfrm>
            <a:off x="7811146" y="4693403"/>
            <a:ext cx="2208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Using these</a:t>
            </a:r>
          </a:p>
          <a:p>
            <a:pPr algn="ctr"/>
            <a:r>
              <a:rPr lang="en-US" sz="2400" dirty="0"/>
              <a:t>sample </a:t>
            </a:r>
          </a:p>
          <a:p>
            <a:pPr algn="ctr"/>
            <a:r>
              <a:rPr lang="en-US" sz="2400" dirty="0"/>
              <a:t>characteristics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76849B-D7E1-FE6C-B76B-47C095F13BC4}"/>
              </a:ext>
            </a:extLst>
          </p:cNvPr>
          <p:cNvCxnSpPr>
            <a:cxnSpLocks/>
          </p:cNvCxnSpPr>
          <p:nvPr/>
        </p:nvCxnSpPr>
        <p:spPr>
          <a:xfrm flipH="1">
            <a:off x="5461983" y="4801375"/>
            <a:ext cx="1115360" cy="7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0959C0-9ADC-3235-E297-3B535FF2DFBF}"/>
              </a:ext>
            </a:extLst>
          </p:cNvPr>
          <p:cNvCxnSpPr>
            <a:cxnSpLocks/>
          </p:cNvCxnSpPr>
          <p:nvPr/>
        </p:nvCxnSpPr>
        <p:spPr>
          <a:xfrm flipH="1">
            <a:off x="5461983" y="5355087"/>
            <a:ext cx="1115360" cy="7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4D07F6-892F-2A7B-FE9A-15087A0A3CAF}"/>
              </a:ext>
            </a:extLst>
          </p:cNvPr>
          <p:cNvCxnSpPr>
            <a:cxnSpLocks/>
          </p:cNvCxnSpPr>
          <p:nvPr/>
        </p:nvCxnSpPr>
        <p:spPr>
          <a:xfrm flipH="1">
            <a:off x="5461983" y="5910942"/>
            <a:ext cx="1115360" cy="7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2CC65C-5679-747B-7941-0305EFFFB75F}"/>
                  </a:ext>
                </a:extLst>
              </p:cNvPr>
              <p:cNvSpPr txBox="1"/>
              <p:nvPr/>
            </p:nvSpPr>
            <p:spPr>
              <a:xfrm>
                <a:off x="6598918" y="5591552"/>
                <a:ext cx="533400" cy="493277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𝜺</m:t>
                          </m:r>
                        </m:sub>
                        <m:sup/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2CC65C-5679-747B-7941-0305EFFFB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918" y="5591552"/>
                <a:ext cx="533400" cy="49327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6AB2DA0-85EA-AC60-7585-FDD55F5668D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Model vs. Sample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498FC9-69AD-F16A-5943-1C89A5D4E978}"/>
                  </a:ext>
                </a:extLst>
              </p:cNvPr>
              <p:cNvSpPr txBox="1"/>
              <p:nvPr/>
            </p:nvSpPr>
            <p:spPr>
              <a:xfrm>
                <a:off x="6608471" y="5600163"/>
                <a:ext cx="533400" cy="493277"/>
              </a:xfrm>
              <a:prstGeom prst="rect">
                <a:avLst/>
              </a:prstGeom>
              <a:solidFill>
                <a:srgbClr val="8BFF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sym typeface="Wingdings"/>
                            </a:rPr>
                            <m:t>𝜺</m:t>
                          </m:r>
                        </m:sub>
                        <m:sup/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498FC9-69AD-F16A-5943-1C89A5D4E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471" y="5600163"/>
                <a:ext cx="533400" cy="49327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143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0055D-905E-A440-013F-5C8BBCB15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6232BB4-D1C7-C13D-7EB4-3E860D9D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45" y="2097113"/>
            <a:ext cx="7772400" cy="43570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A392AE-E308-1201-917F-979DEFB2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91841"/>
            <a:ext cx="10287000" cy="1505273"/>
          </a:xfrm>
        </p:spPr>
        <p:txBody>
          <a:bodyPr>
            <a:noAutofit/>
          </a:bodyPr>
          <a:lstStyle/>
          <a:p>
            <a:r>
              <a:rPr lang="en-US" sz="5400" dirty="0"/>
              <a:t>Example</a:t>
            </a:r>
            <a:br>
              <a:rPr lang="en-US" sz="5400" dirty="0"/>
            </a:br>
            <a:r>
              <a:rPr lang="en-US" sz="5400" i="1" dirty="0">
                <a:solidFill>
                  <a:schemeClr val="bg1">
                    <a:lumMod val="65000"/>
                  </a:schemeClr>
                </a:solidFill>
              </a:rPr>
              <a:t>Pittsburgh Housing Prices</a:t>
            </a:r>
            <a:endParaRPr lang="en-US" altLang="en-US" sz="5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5620B9-D0EF-7303-470B-C8D51736ACDC}"/>
              </a:ext>
            </a:extLst>
          </p:cNvPr>
          <p:cNvSpPr/>
          <p:nvPr/>
        </p:nvSpPr>
        <p:spPr>
          <a:xfrm>
            <a:off x="1046136" y="2497502"/>
            <a:ext cx="3308888" cy="238226"/>
          </a:xfrm>
          <a:prstGeom prst="rect">
            <a:avLst/>
          </a:prstGeom>
          <a:solidFill>
            <a:srgbClr val="00CC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B4B539-DBB4-833F-E245-E0FE05C08889}"/>
              </a:ext>
            </a:extLst>
          </p:cNvPr>
          <p:cNvSpPr/>
          <p:nvPr/>
        </p:nvSpPr>
        <p:spPr>
          <a:xfrm>
            <a:off x="1024876" y="4971804"/>
            <a:ext cx="1662788" cy="292773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98C54-B839-36D2-80FE-E4EBF75C64E6}"/>
              </a:ext>
            </a:extLst>
          </p:cNvPr>
          <p:cNvSpPr txBox="1"/>
          <p:nvPr/>
        </p:nvSpPr>
        <p:spPr>
          <a:xfrm>
            <a:off x="8818536" y="2374776"/>
            <a:ext cx="685800" cy="415498"/>
          </a:xfrm>
          <a:prstGeom prst="rect">
            <a:avLst/>
          </a:prstGeom>
          <a:solidFill>
            <a:srgbClr val="00CCFF">
              <a:alpha val="20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i="1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FECD6-9502-D958-F6AE-F2B9CC328272}"/>
              </a:ext>
            </a:extLst>
          </p:cNvPr>
          <p:cNvSpPr txBox="1"/>
          <p:nvPr/>
        </p:nvSpPr>
        <p:spPr>
          <a:xfrm>
            <a:off x="8818536" y="5183930"/>
            <a:ext cx="685800" cy="415498"/>
          </a:xfrm>
          <a:prstGeom prst="rect">
            <a:avLst/>
          </a:prstGeom>
          <a:solidFill>
            <a:srgbClr val="7030A0">
              <a:alpha val="20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i="1" dirty="0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882D9-0206-E844-A2F9-07C728DE8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34" y="5026351"/>
            <a:ext cx="1017724" cy="238226"/>
          </a:xfrm>
          <a:prstGeom prst="rect">
            <a:avLst/>
          </a:prstGeom>
          <a:solidFill>
            <a:srgbClr val="FF0000">
              <a:alpha val="15000"/>
            </a:srgbClr>
          </a:solidFill>
          <a:ln w="1905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0D8DE64-92E2-DA50-F05D-3B14C3E5C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34" y="4762732"/>
            <a:ext cx="1017724" cy="263619"/>
          </a:xfrm>
          <a:prstGeom prst="rect">
            <a:avLst/>
          </a:prstGeom>
          <a:solidFill>
            <a:srgbClr val="00B050">
              <a:alpha val="20000"/>
            </a:srgbClr>
          </a:solidFill>
          <a:ln w="1905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93E3E6-B56C-820A-DD9D-0A37C96E4F4F}"/>
              </a:ext>
            </a:extLst>
          </p:cNvPr>
          <p:cNvGrpSpPr/>
          <p:nvPr/>
        </p:nvGrpSpPr>
        <p:grpSpPr>
          <a:xfrm>
            <a:off x="9937005" y="4760887"/>
            <a:ext cx="817158" cy="445528"/>
            <a:chOff x="4680579" y="5924584"/>
            <a:chExt cx="817158" cy="445528"/>
          </a:xfrm>
        </p:grpSpPr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64E9B4D4-5C8E-65AD-259D-CDA8EA6DB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579" y="5924584"/>
              <a:ext cx="817158" cy="445528"/>
            </a:xfrm>
            <a:prstGeom prst="rect">
              <a:avLst/>
            </a:prstGeom>
            <a:solidFill>
              <a:srgbClr val="00B050">
                <a:alpha val="15000"/>
              </a:srgbClr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>
                <a:latin typeface="Century Gothic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977E2EF-DDF2-91F9-55D9-C853626821E4}"/>
                    </a:ext>
                  </a:extLst>
                </p:cNvPr>
                <p:cNvSpPr/>
                <p:nvPr/>
              </p:nvSpPr>
              <p:spPr>
                <a:xfrm>
                  <a:off x="4860156" y="5924584"/>
                  <a:ext cx="624338" cy="433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1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/>
                                  <a:sym typeface="Wingdings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0</m:t>
                          </m:r>
                        </m:sub>
                      </m:sSub>
                      <m:r>
                        <a:rPr lang="en-US" sz="2100" i="1">
                          <a:latin typeface="Cambria Math"/>
                          <a:sym typeface="Wingdings"/>
                        </a:rPr>
                        <m:t> </m:t>
                      </m:r>
                    </m:oMath>
                  </a14:m>
                  <a:r>
                    <a:rPr lang="en-US" sz="2100" dirty="0"/>
                    <a:t>  </a:t>
                  </a: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01C9FA0-22FA-409C-B001-7701FBE379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156" y="5924584"/>
                  <a:ext cx="624338" cy="433004"/>
                </a:xfrm>
                <a:prstGeom prst="rect">
                  <a:avLst/>
                </a:prstGeom>
                <a:blipFill>
                  <a:blip r:embed="rId4"/>
                  <a:stretch>
                    <a:fillRect l="-4000" t="-5714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B048D0-0D1C-2226-5B3E-D9A4159E129E}"/>
              </a:ext>
            </a:extLst>
          </p:cNvPr>
          <p:cNvGrpSpPr/>
          <p:nvPr/>
        </p:nvGrpSpPr>
        <p:grpSpPr>
          <a:xfrm>
            <a:off x="9927266" y="5310089"/>
            <a:ext cx="826897" cy="454999"/>
            <a:chOff x="2750421" y="5856644"/>
            <a:chExt cx="826897" cy="454999"/>
          </a:xfrm>
        </p:grpSpPr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7BD74697-5F30-89F3-ED66-3C2A32606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421" y="5856644"/>
              <a:ext cx="817158" cy="445528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>
                <a:latin typeface="Century Gothic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F1D991D-B0C5-11F5-AFD0-C7AA5BCC92DD}"/>
                    </a:ext>
                  </a:extLst>
                </p:cNvPr>
                <p:cNvSpPr/>
                <p:nvPr/>
              </p:nvSpPr>
              <p:spPr>
                <a:xfrm>
                  <a:off x="2959200" y="5878639"/>
                  <a:ext cx="618118" cy="43300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1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/>
                                  <a:sym typeface="Wingdings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/>
                          <a:sym typeface="Wingdings"/>
                        </a:rPr>
                        <m:t> </m:t>
                      </m:r>
                    </m:oMath>
                  </a14:m>
                  <a:r>
                    <a:rPr lang="en-US" sz="2100" dirty="0"/>
                    <a:t>  </a:t>
                  </a: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E81832C-0F83-430C-9574-AEEFC2FF0A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200" y="5878639"/>
                  <a:ext cx="618118" cy="433004"/>
                </a:xfrm>
                <a:prstGeom prst="rect">
                  <a:avLst/>
                </a:prstGeom>
                <a:blipFill>
                  <a:blip r:embed="rId5"/>
                  <a:stretch>
                    <a:fillRect l="-4000" t="-2857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60A66D-406C-E00C-88F0-9437FC6C7CE5}"/>
                  </a:ext>
                </a:extLst>
              </p:cNvPr>
              <p:cNvSpPr txBox="1"/>
              <p:nvPr/>
            </p:nvSpPr>
            <p:spPr>
              <a:xfrm>
                <a:off x="8477573" y="1127975"/>
                <a:ext cx="2304035" cy="433004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sym typeface="Wingdings"/>
                        </a:rPr>
                        <m:t>𝑌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1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/>
                                  <a:sym typeface="Wingdings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0</m:t>
                          </m:r>
                        </m:sub>
                      </m:sSub>
                      <m:r>
                        <a:rPr lang="en-US" sz="2100" i="1">
                          <a:latin typeface="Cambria Math"/>
                          <a:sym typeface="Wingdings"/>
                        </a:rPr>
                        <m:t>+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1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/>
                                  <a:sym typeface="Wingdings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/>
                          <a:sym typeface="Wingdings"/>
                        </a:rPr>
                        <m:t>𝑋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60A66D-406C-E00C-88F0-9437FC6C7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573" y="1127975"/>
                <a:ext cx="2304035" cy="433004"/>
              </a:xfrm>
              <a:prstGeom prst="rect">
                <a:avLst/>
              </a:prstGeom>
              <a:blipFill>
                <a:blip r:embed="rId6"/>
                <a:stretch>
                  <a:fillRect t="-2857" b="-1428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1C7EB2-24C6-D0DF-A9E8-ED7978F3C568}"/>
                  </a:ext>
                </a:extLst>
              </p:cNvPr>
              <p:cNvSpPr txBox="1"/>
              <p:nvPr/>
            </p:nvSpPr>
            <p:spPr>
              <a:xfrm>
                <a:off x="8477573" y="1560979"/>
                <a:ext cx="3714427" cy="415498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100" dirty="0">
                    <a:sym typeface="Wingdings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sym typeface="Wingdings"/>
                      </a:rPr>
                      <m:t>=</m:t>
                    </m:r>
                    <m:r>
                      <a:rPr lang="en-US" sz="2100" i="1">
                        <a:latin typeface="Cambria Math" panose="02040503050406030204" pitchFamily="18" charset="0"/>
                        <a:sym typeface="Wingdings"/>
                      </a:rPr>
                      <m:t>−44610 </m:t>
                    </m:r>
                    <m:r>
                      <a:rPr lang="en-US" sz="2100" i="1">
                        <a:latin typeface="Cambria Math"/>
                        <a:sym typeface="Wingdings"/>
                      </a:rPr>
                      <m:t>+</m:t>
                    </m:r>
                    <m:r>
                      <a:rPr lang="en-US" sz="2100" i="1">
                        <a:latin typeface="Cambria Math" panose="02040503050406030204" pitchFamily="18" charset="0"/>
                        <a:sym typeface="Wingdings"/>
                      </a:rPr>
                      <m:t>98.473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sym typeface="Wingdings"/>
                      </a:rPr>
                      <m:t> </m:t>
                    </m:r>
                    <m:r>
                      <a:rPr lang="en-US" sz="2100" i="1">
                        <a:latin typeface="Cambria Math"/>
                        <a:sym typeface="Wingdings"/>
                      </a:rPr>
                      <m:t>𝑋</m:t>
                    </m:r>
                  </m:oMath>
                </a14:m>
                <a:endParaRPr lang="en-US" sz="21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1C7EB2-24C6-D0DF-A9E8-ED7978F3C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573" y="1560979"/>
                <a:ext cx="3714427" cy="415498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38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C4142-BC37-590B-6D06-DF4E72094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Line 17">
            <a:extLst>
              <a:ext uri="{FF2B5EF4-FFF2-40B4-BE49-F238E27FC236}">
                <a16:creationId xmlns:a16="http://schemas.microsoft.com/office/drawing/2014/main" id="{09B7DD40-D612-E1F8-65F3-6A08CC8396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8690" y="2349211"/>
            <a:ext cx="5657852" cy="245745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grpSp>
        <p:nvGrpSpPr>
          <p:cNvPr id="105" name="Group 14">
            <a:extLst>
              <a:ext uri="{FF2B5EF4-FFF2-40B4-BE49-F238E27FC236}">
                <a16:creationId xmlns:a16="http://schemas.microsoft.com/office/drawing/2014/main" id="{C14CC0D4-E4EA-00E0-FF27-4889A14306F8}"/>
              </a:ext>
            </a:extLst>
          </p:cNvPr>
          <p:cNvGrpSpPr>
            <a:grpSpLocks/>
          </p:cNvGrpSpPr>
          <p:nvPr/>
        </p:nvGrpSpPr>
        <p:grpSpPr bwMode="auto">
          <a:xfrm>
            <a:off x="2653924" y="1724186"/>
            <a:ext cx="6057902" cy="4057650"/>
            <a:chOff x="288" y="480"/>
            <a:chExt cx="5088" cy="3408"/>
          </a:xfrm>
        </p:grpSpPr>
        <p:sp>
          <p:nvSpPr>
            <p:cNvPr id="297" name="Line 15">
              <a:extLst>
                <a:ext uri="{FF2B5EF4-FFF2-40B4-BE49-F238E27FC236}">
                  <a16:creationId xmlns:a16="http://schemas.microsoft.com/office/drawing/2014/main" id="{3A184F4A-4A68-D142-A4F3-64A0B7678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480"/>
              <a:ext cx="0" cy="3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298" name="Line 16">
              <a:extLst>
                <a:ext uri="{FF2B5EF4-FFF2-40B4-BE49-F238E27FC236}">
                  <a16:creationId xmlns:a16="http://schemas.microsoft.com/office/drawing/2014/main" id="{1853DB7C-7AB2-B0A4-746B-B69D5786D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552"/>
              <a:ext cx="5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</p:grpSp>
      <p:sp>
        <p:nvSpPr>
          <p:cNvPr id="108" name="Oval 6">
            <a:extLst>
              <a:ext uri="{FF2B5EF4-FFF2-40B4-BE49-F238E27FC236}">
                <a16:creationId xmlns:a16="http://schemas.microsoft.com/office/drawing/2014/main" id="{D900E159-5081-7AB2-D9CE-3BCA89228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35" y="3797066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2" name="Oval 7">
            <a:extLst>
              <a:ext uri="{FF2B5EF4-FFF2-40B4-BE49-F238E27FC236}">
                <a16:creationId xmlns:a16="http://schemas.microsoft.com/office/drawing/2014/main" id="{CF75D101-07C4-4DC8-524F-A776AEFDE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992" y="3456704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3" name="Oval 8">
            <a:extLst>
              <a:ext uri="{FF2B5EF4-FFF2-40B4-BE49-F238E27FC236}">
                <a16:creationId xmlns:a16="http://schemas.microsoft.com/office/drawing/2014/main" id="{3802E63C-2B0A-B88F-82EB-A514E29FF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9800" y="3942322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4" name="Oval 9">
            <a:extLst>
              <a:ext uri="{FF2B5EF4-FFF2-40B4-BE49-F238E27FC236}">
                <a16:creationId xmlns:a16="http://schemas.microsoft.com/office/drawing/2014/main" id="{74E5A3CF-EFE0-DA0B-4D57-0FC6A467F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35" y="4139966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5" name="Oval 10">
            <a:extLst>
              <a:ext uri="{FF2B5EF4-FFF2-40B4-BE49-F238E27FC236}">
                <a16:creationId xmlns:a16="http://schemas.microsoft.com/office/drawing/2014/main" id="{BA77E48C-D4EE-490C-E4D8-892EF7C5A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238" y="2653726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26594A69-9F70-BAF1-CD09-45DC4021D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969" y="3176078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27" name="Oval 12">
            <a:extLst>
              <a:ext uri="{FF2B5EF4-FFF2-40B4-BE49-F238E27FC236}">
                <a16:creationId xmlns:a16="http://schemas.microsoft.com/office/drawing/2014/main" id="{E9E2C9F0-B008-F3E5-AEAA-FC9DBF54E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583" y="3759122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5" name="Oval 13">
            <a:extLst>
              <a:ext uri="{FF2B5EF4-FFF2-40B4-BE49-F238E27FC236}">
                <a16:creationId xmlns:a16="http://schemas.microsoft.com/office/drawing/2014/main" id="{1EF476B6-A0EB-1AD9-4E2E-CF0EA93D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979" y="3455356"/>
            <a:ext cx="55959" cy="5596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6" name="Oval 14">
            <a:extLst>
              <a:ext uri="{FF2B5EF4-FFF2-40B4-BE49-F238E27FC236}">
                <a16:creationId xmlns:a16="http://schemas.microsoft.com/office/drawing/2014/main" id="{F24DC3B3-5344-B85F-E0F1-D9F3204F1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776" y="3000695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7" name="Oval 15">
            <a:extLst>
              <a:ext uri="{FF2B5EF4-FFF2-40B4-BE49-F238E27FC236}">
                <a16:creationId xmlns:a16="http://schemas.microsoft.com/office/drawing/2014/main" id="{27992A36-282F-8DFE-3C15-CB3180734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600" y="3202943"/>
            <a:ext cx="55960" cy="5596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8" name="Oval 6">
            <a:extLst>
              <a:ext uri="{FF2B5EF4-FFF2-40B4-BE49-F238E27FC236}">
                <a16:creationId xmlns:a16="http://schemas.microsoft.com/office/drawing/2014/main" id="{D9A599D2-9C3D-0800-308B-C6BD17C4D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35" y="3911366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9" name="Oval 7">
            <a:extLst>
              <a:ext uri="{FF2B5EF4-FFF2-40B4-BE49-F238E27FC236}">
                <a16:creationId xmlns:a16="http://schemas.microsoft.com/office/drawing/2014/main" id="{CDD7D738-97CA-0CC4-6321-CF506D18F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292" y="3571004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0" name="Oval 8">
            <a:extLst>
              <a:ext uri="{FF2B5EF4-FFF2-40B4-BE49-F238E27FC236}">
                <a16:creationId xmlns:a16="http://schemas.microsoft.com/office/drawing/2014/main" id="{9803D18B-DCBA-6664-B4E8-CC0E9CE12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100" y="4056622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1" name="Oval 9">
            <a:extLst>
              <a:ext uri="{FF2B5EF4-FFF2-40B4-BE49-F238E27FC236}">
                <a16:creationId xmlns:a16="http://schemas.microsoft.com/office/drawing/2014/main" id="{4799BC27-3D8B-DDAA-2A9C-A4960CDFE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1039" y="2514146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2" name="Oval 10">
            <a:extLst>
              <a:ext uri="{FF2B5EF4-FFF2-40B4-BE49-F238E27FC236}">
                <a16:creationId xmlns:a16="http://schemas.microsoft.com/office/drawing/2014/main" id="{042CC726-81E0-13E1-9BA0-27D85351D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070" y="3310534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3" name="Oval 11">
            <a:extLst>
              <a:ext uri="{FF2B5EF4-FFF2-40B4-BE49-F238E27FC236}">
                <a16:creationId xmlns:a16="http://schemas.microsoft.com/office/drawing/2014/main" id="{7266200D-AD02-807C-3ABC-62D382C8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817" y="3080466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4" name="Oval 12">
            <a:extLst>
              <a:ext uri="{FF2B5EF4-FFF2-40B4-BE49-F238E27FC236}">
                <a16:creationId xmlns:a16="http://schemas.microsoft.com/office/drawing/2014/main" id="{B3AB5A91-C9A6-4D82-FFB1-C524E132B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83" y="3873422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5" name="Oval 13">
            <a:extLst>
              <a:ext uri="{FF2B5EF4-FFF2-40B4-BE49-F238E27FC236}">
                <a16:creationId xmlns:a16="http://schemas.microsoft.com/office/drawing/2014/main" id="{33F89031-DC98-6693-5B48-80A37CBFB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279" y="3569656"/>
            <a:ext cx="55959" cy="5596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6" name="Oval 14">
            <a:extLst>
              <a:ext uri="{FF2B5EF4-FFF2-40B4-BE49-F238E27FC236}">
                <a16:creationId xmlns:a16="http://schemas.microsoft.com/office/drawing/2014/main" id="{DA21BDFE-2B37-473D-9810-EEF68442F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97" y="2609936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7" name="Oval 15">
            <a:extLst>
              <a:ext uri="{FF2B5EF4-FFF2-40B4-BE49-F238E27FC236}">
                <a16:creationId xmlns:a16="http://schemas.microsoft.com/office/drawing/2014/main" id="{47982A1A-76DB-CC78-BBB8-25697C2E7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4900" y="3317243"/>
            <a:ext cx="55960" cy="5596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8" name="Oval 6">
            <a:extLst>
              <a:ext uri="{FF2B5EF4-FFF2-40B4-BE49-F238E27FC236}">
                <a16:creationId xmlns:a16="http://schemas.microsoft.com/office/drawing/2014/main" id="{B68ACD51-F849-C56D-96D2-FD5B9F500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9" y="3176078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9" name="Oval 7">
            <a:extLst>
              <a:ext uri="{FF2B5EF4-FFF2-40B4-BE49-F238E27FC236}">
                <a16:creationId xmlns:a16="http://schemas.microsoft.com/office/drawing/2014/main" id="{CF58438B-797B-9D88-3BA0-DA344350F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600" y="4033328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0" name="Oval 8">
            <a:extLst>
              <a:ext uri="{FF2B5EF4-FFF2-40B4-BE49-F238E27FC236}">
                <a16:creationId xmlns:a16="http://schemas.microsoft.com/office/drawing/2014/main" id="{69069DF7-C646-A770-421B-680474FC8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244" y="4191394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1" name="Oval 9">
            <a:extLst>
              <a:ext uri="{FF2B5EF4-FFF2-40B4-BE49-F238E27FC236}">
                <a16:creationId xmlns:a16="http://schemas.microsoft.com/office/drawing/2014/main" id="{935345C9-373E-21B6-DFE7-A66131311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9" y="3518978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2" name="Oval 10">
            <a:extLst>
              <a:ext uri="{FF2B5EF4-FFF2-40B4-BE49-F238E27FC236}">
                <a16:creationId xmlns:a16="http://schemas.microsoft.com/office/drawing/2014/main" id="{70399DF9-8E48-7DB1-926A-AF990CF7D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282" y="3168934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3" name="Oval 11">
            <a:extLst>
              <a:ext uri="{FF2B5EF4-FFF2-40B4-BE49-F238E27FC236}">
                <a16:creationId xmlns:a16="http://schemas.microsoft.com/office/drawing/2014/main" id="{61BFFD6B-050C-AB9D-0BDC-450440946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1125" y="3542790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4" name="Oval 12">
            <a:extLst>
              <a:ext uri="{FF2B5EF4-FFF2-40B4-BE49-F238E27FC236}">
                <a16:creationId xmlns:a16="http://schemas.microsoft.com/office/drawing/2014/main" id="{8EA229F4-0AA7-9EED-970F-365C72B8A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495" y="2595626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5" name="Oval 14">
            <a:extLst>
              <a:ext uri="{FF2B5EF4-FFF2-40B4-BE49-F238E27FC236}">
                <a16:creationId xmlns:a16="http://schemas.microsoft.com/office/drawing/2014/main" id="{5357CADF-5502-7A61-81A0-6ED06B9A7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1366" y="3428724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6" name="Oval 15">
            <a:extLst>
              <a:ext uri="{FF2B5EF4-FFF2-40B4-BE49-F238E27FC236}">
                <a16:creationId xmlns:a16="http://schemas.microsoft.com/office/drawing/2014/main" id="{D684A29D-3AB6-9BF4-28E6-A7C079005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044" y="2581955"/>
            <a:ext cx="55960" cy="5596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7" name="Oval 6">
            <a:extLst>
              <a:ext uri="{FF2B5EF4-FFF2-40B4-BE49-F238E27FC236}">
                <a16:creationId xmlns:a16="http://schemas.microsoft.com/office/drawing/2014/main" id="{ACB6736B-9406-B8C1-89BE-EC94ADA64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611" y="2703518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8" name="Oval 7">
            <a:extLst>
              <a:ext uri="{FF2B5EF4-FFF2-40B4-BE49-F238E27FC236}">
                <a16:creationId xmlns:a16="http://schemas.microsoft.com/office/drawing/2014/main" id="{E46EDF3C-EB95-C96C-CB06-D0C5C86D2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560" y="3456704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9" name="Oval 8">
            <a:extLst>
              <a:ext uri="{FF2B5EF4-FFF2-40B4-BE49-F238E27FC236}">
                <a16:creationId xmlns:a16="http://schemas.microsoft.com/office/drawing/2014/main" id="{89B8A23B-4024-ACF5-1379-16C4CE91A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408" y="3391282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0" name="Oval 9">
            <a:extLst>
              <a:ext uri="{FF2B5EF4-FFF2-40B4-BE49-F238E27FC236}">
                <a16:creationId xmlns:a16="http://schemas.microsoft.com/office/drawing/2014/main" id="{C636B3DE-A4C2-B7D3-21F2-207FBA62A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043" y="3588926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1" name="Oval 11">
            <a:extLst>
              <a:ext uri="{FF2B5EF4-FFF2-40B4-BE49-F238E27FC236}">
                <a16:creationId xmlns:a16="http://schemas.microsoft.com/office/drawing/2014/main" id="{7A15EE20-2F81-E3D7-E01F-048DBA789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885" y="4237134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2" name="Oval 12">
            <a:extLst>
              <a:ext uri="{FF2B5EF4-FFF2-40B4-BE49-F238E27FC236}">
                <a16:creationId xmlns:a16="http://schemas.microsoft.com/office/drawing/2014/main" id="{F43DBFC3-8027-F485-EF37-AB1811E9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191" y="3208082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3" name="Oval 13">
            <a:extLst>
              <a:ext uri="{FF2B5EF4-FFF2-40B4-BE49-F238E27FC236}">
                <a16:creationId xmlns:a16="http://schemas.microsoft.com/office/drawing/2014/main" id="{715D6DFE-5F6C-7E5B-6074-55C8629C3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587" y="2904316"/>
            <a:ext cx="55959" cy="5596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4" name="Oval 6">
            <a:extLst>
              <a:ext uri="{FF2B5EF4-FFF2-40B4-BE49-F238E27FC236}">
                <a16:creationId xmlns:a16="http://schemas.microsoft.com/office/drawing/2014/main" id="{C4803072-CF6A-FFB9-E164-022F60D40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2911" y="2817818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5" name="Oval 7">
            <a:extLst>
              <a:ext uri="{FF2B5EF4-FFF2-40B4-BE49-F238E27FC236}">
                <a16:creationId xmlns:a16="http://schemas.microsoft.com/office/drawing/2014/main" id="{F975FF39-5950-E1A8-3B61-6EF54576B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900" y="3019964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6" name="Oval 8">
            <a:extLst>
              <a:ext uri="{FF2B5EF4-FFF2-40B4-BE49-F238E27FC236}">
                <a16:creationId xmlns:a16="http://schemas.microsoft.com/office/drawing/2014/main" id="{B321FC35-F7C4-D289-F2D9-EB394253F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708" y="3505582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7" name="Oval 12">
            <a:extLst>
              <a:ext uri="{FF2B5EF4-FFF2-40B4-BE49-F238E27FC236}">
                <a16:creationId xmlns:a16="http://schemas.microsoft.com/office/drawing/2014/main" id="{A5DFE6CD-B507-61DA-B5A2-CDA301B04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491" y="3322382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8" name="Oval 13">
            <a:extLst>
              <a:ext uri="{FF2B5EF4-FFF2-40B4-BE49-F238E27FC236}">
                <a16:creationId xmlns:a16="http://schemas.microsoft.com/office/drawing/2014/main" id="{6E47EA12-A5CD-F54B-AF88-94D87BEF5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7887" y="3018616"/>
            <a:ext cx="55959" cy="5596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9" name="Oval 7">
            <a:extLst>
              <a:ext uri="{FF2B5EF4-FFF2-40B4-BE49-F238E27FC236}">
                <a16:creationId xmlns:a16="http://schemas.microsoft.com/office/drawing/2014/main" id="{BBFDC7CE-F1AB-262B-C23E-EC39F391D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208" y="3482288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0" name="Oval 8">
            <a:extLst>
              <a:ext uri="{FF2B5EF4-FFF2-40B4-BE49-F238E27FC236}">
                <a16:creationId xmlns:a16="http://schemas.microsoft.com/office/drawing/2014/main" id="{675F942B-B987-A8E9-232F-D5D34407F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52" y="3640354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1" name="Oval 9">
            <a:extLst>
              <a:ext uri="{FF2B5EF4-FFF2-40B4-BE49-F238E27FC236}">
                <a16:creationId xmlns:a16="http://schemas.microsoft.com/office/drawing/2014/main" id="{373BDF49-258A-E178-4EA1-2B5310841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487" y="2967938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2" name="Oval 9">
            <a:extLst>
              <a:ext uri="{FF2B5EF4-FFF2-40B4-BE49-F238E27FC236}">
                <a16:creationId xmlns:a16="http://schemas.microsoft.com/office/drawing/2014/main" id="{D61318B9-0F62-D78B-F0A5-F25E9A125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939" y="4327622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3" name="Oval 9">
            <a:extLst>
              <a:ext uri="{FF2B5EF4-FFF2-40B4-BE49-F238E27FC236}">
                <a16:creationId xmlns:a16="http://schemas.microsoft.com/office/drawing/2014/main" id="{A346DAC3-9B3A-EEEF-6658-5BB8945AD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575" y="3223838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4" name="Oval 9">
            <a:extLst>
              <a:ext uri="{FF2B5EF4-FFF2-40B4-BE49-F238E27FC236}">
                <a16:creationId xmlns:a16="http://schemas.microsoft.com/office/drawing/2014/main" id="{00357ABF-CB15-5E0E-D577-C29450E1F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875" y="3338138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5" name="Oval 7">
            <a:extLst>
              <a:ext uri="{FF2B5EF4-FFF2-40B4-BE49-F238E27FC236}">
                <a16:creationId xmlns:a16="http://schemas.microsoft.com/office/drawing/2014/main" id="{F4BA29ED-31CC-1ECD-444E-E6ECD9323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200" y="3134264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6" name="Oval 10">
            <a:extLst>
              <a:ext uri="{FF2B5EF4-FFF2-40B4-BE49-F238E27FC236}">
                <a16:creationId xmlns:a16="http://schemas.microsoft.com/office/drawing/2014/main" id="{907DE31B-524C-5305-9DB2-22196C29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950" y="2819206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7" name="Oval 10">
            <a:extLst>
              <a:ext uri="{FF2B5EF4-FFF2-40B4-BE49-F238E27FC236}">
                <a16:creationId xmlns:a16="http://schemas.microsoft.com/office/drawing/2014/main" id="{6F10DDF8-BEC9-6DC4-84ED-E346A3750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250" y="2933506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8" name="Oval 13">
            <a:extLst>
              <a:ext uri="{FF2B5EF4-FFF2-40B4-BE49-F238E27FC236}">
                <a16:creationId xmlns:a16="http://schemas.microsoft.com/office/drawing/2014/main" id="{49E49EBD-D171-5EB3-ECDF-28C15C0F7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459" y="3192628"/>
            <a:ext cx="55959" cy="5596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9" name="Oval 11">
            <a:extLst>
              <a:ext uri="{FF2B5EF4-FFF2-40B4-BE49-F238E27FC236}">
                <a16:creationId xmlns:a16="http://schemas.microsoft.com/office/drawing/2014/main" id="{716E90F6-2770-3EB2-5458-338340266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305" y="3165762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0" name="Oval 12">
            <a:extLst>
              <a:ext uri="{FF2B5EF4-FFF2-40B4-BE49-F238E27FC236}">
                <a16:creationId xmlns:a16="http://schemas.microsoft.com/office/drawing/2014/main" id="{415A5BB6-C8BA-E60B-A9DE-FED61A287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207" y="2761106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1" name="Oval 6">
            <a:extLst>
              <a:ext uri="{FF2B5EF4-FFF2-40B4-BE49-F238E27FC236}">
                <a16:creationId xmlns:a16="http://schemas.microsoft.com/office/drawing/2014/main" id="{A2BABA87-3572-748D-1252-C32773E20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323" y="2868998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2" name="Oval 6">
            <a:extLst>
              <a:ext uri="{FF2B5EF4-FFF2-40B4-BE49-F238E27FC236}">
                <a16:creationId xmlns:a16="http://schemas.microsoft.com/office/drawing/2014/main" id="{BFFC5F9F-2AD3-242C-BCCA-0E5CE1E8F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623" y="2983298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3" name="Oval 9">
            <a:extLst>
              <a:ext uri="{FF2B5EF4-FFF2-40B4-BE49-F238E27FC236}">
                <a16:creationId xmlns:a16="http://schemas.microsoft.com/office/drawing/2014/main" id="{2C242D67-0B99-4778-D39A-9F978BA6A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755" y="2846810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4" name="Oval 9">
            <a:extLst>
              <a:ext uri="{FF2B5EF4-FFF2-40B4-BE49-F238E27FC236}">
                <a16:creationId xmlns:a16="http://schemas.microsoft.com/office/drawing/2014/main" id="{46C6A9E5-563B-BA18-BCB1-271FFBBF6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215" y="2735918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5" name="Oval 9">
            <a:extLst>
              <a:ext uri="{FF2B5EF4-FFF2-40B4-BE49-F238E27FC236}">
                <a16:creationId xmlns:a16="http://schemas.microsoft.com/office/drawing/2014/main" id="{3C70FF34-5191-BBF1-29E2-814D41E16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355" y="3075410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6" name="Oval 7">
            <a:extLst>
              <a:ext uri="{FF2B5EF4-FFF2-40B4-BE49-F238E27FC236}">
                <a16:creationId xmlns:a16="http://schemas.microsoft.com/office/drawing/2014/main" id="{6F3ABA59-0602-9306-F337-6116B6C59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380" y="2757236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7" name="Oval 10">
            <a:extLst>
              <a:ext uri="{FF2B5EF4-FFF2-40B4-BE49-F238E27FC236}">
                <a16:creationId xmlns:a16="http://schemas.microsoft.com/office/drawing/2014/main" id="{EDAE8564-0BFC-1B98-2CBE-173A9DF60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402" y="3730210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8" name="Oval 9">
            <a:extLst>
              <a:ext uri="{FF2B5EF4-FFF2-40B4-BE49-F238E27FC236}">
                <a16:creationId xmlns:a16="http://schemas.microsoft.com/office/drawing/2014/main" id="{C3AC04A0-2937-18B0-CA34-7313439B8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203" y="3590630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9" name="Oval 10">
            <a:extLst>
              <a:ext uri="{FF2B5EF4-FFF2-40B4-BE49-F238E27FC236}">
                <a16:creationId xmlns:a16="http://schemas.microsoft.com/office/drawing/2014/main" id="{9BCCD633-C9F3-07E1-28F6-2F46DEF03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702" y="3844510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0" name="Oval 11">
            <a:extLst>
              <a:ext uri="{FF2B5EF4-FFF2-40B4-BE49-F238E27FC236}">
                <a16:creationId xmlns:a16="http://schemas.microsoft.com/office/drawing/2014/main" id="{E291A40B-70EC-E0D7-130E-C8F948AE1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8757" y="4076766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1" name="Oval 12">
            <a:extLst>
              <a:ext uri="{FF2B5EF4-FFF2-40B4-BE49-F238E27FC236}">
                <a16:creationId xmlns:a16="http://schemas.microsoft.com/office/drawing/2014/main" id="{A4FE0F6D-801E-79AA-1A47-091D21F93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659" y="3672110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2" name="Oval 6">
            <a:extLst>
              <a:ext uri="{FF2B5EF4-FFF2-40B4-BE49-F238E27FC236}">
                <a16:creationId xmlns:a16="http://schemas.microsoft.com/office/drawing/2014/main" id="{E00B8DA5-FF5D-B500-CD49-73F84410B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075" y="3894302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3" name="Oval 9">
            <a:extLst>
              <a:ext uri="{FF2B5EF4-FFF2-40B4-BE49-F238E27FC236}">
                <a16:creationId xmlns:a16="http://schemas.microsoft.com/office/drawing/2014/main" id="{D0FE382F-D744-5C59-263F-B74C8FA65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207" y="3757814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4" name="Oval 9">
            <a:extLst>
              <a:ext uri="{FF2B5EF4-FFF2-40B4-BE49-F238E27FC236}">
                <a16:creationId xmlns:a16="http://schemas.microsoft.com/office/drawing/2014/main" id="{5E634505-63DF-1C21-8652-7BBB78B0C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507" y="3872114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5" name="Oval 7">
            <a:extLst>
              <a:ext uri="{FF2B5EF4-FFF2-40B4-BE49-F238E27FC236}">
                <a16:creationId xmlns:a16="http://schemas.microsoft.com/office/drawing/2014/main" id="{6D0311FC-952C-054F-CED7-7D430994C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32" y="3668240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6" name="Oval 12">
            <a:extLst>
              <a:ext uri="{FF2B5EF4-FFF2-40B4-BE49-F238E27FC236}">
                <a16:creationId xmlns:a16="http://schemas.microsoft.com/office/drawing/2014/main" id="{D8C4E60F-CA11-778D-0508-70D09B0AC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803" y="3220022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7" name="Oval 11">
            <a:extLst>
              <a:ext uri="{FF2B5EF4-FFF2-40B4-BE49-F238E27FC236}">
                <a16:creationId xmlns:a16="http://schemas.microsoft.com/office/drawing/2014/main" id="{38240082-13F6-E65A-1316-B0746BC01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733" y="4435026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8" name="Oval 11">
            <a:extLst>
              <a:ext uri="{FF2B5EF4-FFF2-40B4-BE49-F238E27FC236}">
                <a16:creationId xmlns:a16="http://schemas.microsoft.com/office/drawing/2014/main" id="{23338965-434D-EBC8-F649-A056C0AA6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2437" y="4221774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71" name="Oval 11">
            <a:extLst>
              <a:ext uri="{FF2B5EF4-FFF2-40B4-BE49-F238E27FC236}">
                <a16:creationId xmlns:a16="http://schemas.microsoft.com/office/drawing/2014/main" id="{B04C2470-31CF-82BC-9333-A1FAAF2BB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2437" y="3832806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72" name="Line 10">
            <a:extLst>
              <a:ext uri="{FF2B5EF4-FFF2-40B4-BE49-F238E27FC236}">
                <a16:creationId xmlns:a16="http://schemas.microsoft.com/office/drawing/2014/main" id="{6B73ACC1-712E-2E37-FF84-0FA0F38D50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6380" y="2983296"/>
            <a:ext cx="19050" cy="25127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77" name="Line 11">
            <a:extLst>
              <a:ext uri="{FF2B5EF4-FFF2-40B4-BE49-F238E27FC236}">
                <a16:creationId xmlns:a16="http://schemas.microsoft.com/office/drawing/2014/main" id="{F684ED22-FDD6-6F9E-6EFD-861D78C40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3661" y="3028675"/>
            <a:ext cx="23353" cy="23453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78" name="Freeform 12">
            <a:extLst>
              <a:ext uri="{FF2B5EF4-FFF2-40B4-BE49-F238E27FC236}">
                <a16:creationId xmlns:a16="http://schemas.microsoft.com/office/drawing/2014/main" id="{4C742174-883A-43F7-B343-9B175391243D}"/>
              </a:ext>
            </a:extLst>
          </p:cNvPr>
          <p:cNvSpPr>
            <a:spLocks/>
          </p:cNvSpPr>
          <p:nvPr/>
        </p:nvSpPr>
        <p:spPr bwMode="auto">
          <a:xfrm rot="5346823">
            <a:off x="4182687" y="3768491"/>
            <a:ext cx="1085850" cy="600075"/>
          </a:xfrm>
          <a:custGeom>
            <a:avLst/>
            <a:gdLst/>
            <a:ahLst/>
            <a:cxnLst>
              <a:cxn ang="0">
                <a:pos x="0" y="2696"/>
              </a:cxn>
              <a:cxn ang="0">
                <a:pos x="384" y="2648"/>
              </a:cxn>
              <a:cxn ang="0">
                <a:pos x="816" y="2312"/>
              </a:cxn>
              <a:cxn ang="0">
                <a:pos x="1104" y="1928"/>
              </a:cxn>
              <a:cxn ang="0">
                <a:pos x="1296" y="1496"/>
              </a:cxn>
              <a:cxn ang="0">
                <a:pos x="1728" y="488"/>
              </a:cxn>
              <a:cxn ang="0">
                <a:pos x="1968" y="104"/>
              </a:cxn>
              <a:cxn ang="0">
                <a:pos x="2160" y="8"/>
              </a:cxn>
              <a:cxn ang="0">
                <a:pos x="2352" y="56"/>
              </a:cxn>
              <a:cxn ang="0">
                <a:pos x="2448" y="152"/>
              </a:cxn>
              <a:cxn ang="0">
                <a:pos x="2640" y="488"/>
              </a:cxn>
              <a:cxn ang="0">
                <a:pos x="2976" y="1256"/>
              </a:cxn>
              <a:cxn ang="0">
                <a:pos x="3312" y="1928"/>
              </a:cxn>
              <a:cxn ang="0">
                <a:pos x="3504" y="2216"/>
              </a:cxn>
              <a:cxn ang="0">
                <a:pos x="3936" y="2600"/>
              </a:cxn>
              <a:cxn ang="0">
                <a:pos x="4416" y="2696"/>
              </a:cxn>
            </a:cxnLst>
            <a:rect l="0" t="0" r="r" b="b"/>
            <a:pathLst>
              <a:path w="4416" h="2712">
                <a:moveTo>
                  <a:pt x="0" y="2696"/>
                </a:moveTo>
                <a:cubicBezTo>
                  <a:pt x="124" y="2704"/>
                  <a:pt x="248" y="2712"/>
                  <a:pt x="384" y="2648"/>
                </a:cubicBezTo>
                <a:cubicBezTo>
                  <a:pt x="520" y="2584"/>
                  <a:pt x="696" y="2432"/>
                  <a:pt x="816" y="2312"/>
                </a:cubicBezTo>
                <a:cubicBezTo>
                  <a:pt x="936" y="2192"/>
                  <a:pt x="1024" y="2064"/>
                  <a:pt x="1104" y="1928"/>
                </a:cubicBezTo>
                <a:cubicBezTo>
                  <a:pt x="1184" y="1792"/>
                  <a:pt x="1192" y="1736"/>
                  <a:pt x="1296" y="1496"/>
                </a:cubicBezTo>
                <a:cubicBezTo>
                  <a:pt x="1400" y="1256"/>
                  <a:pt x="1616" y="720"/>
                  <a:pt x="1728" y="488"/>
                </a:cubicBezTo>
                <a:cubicBezTo>
                  <a:pt x="1840" y="256"/>
                  <a:pt x="1896" y="184"/>
                  <a:pt x="1968" y="104"/>
                </a:cubicBezTo>
                <a:cubicBezTo>
                  <a:pt x="2040" y="24"/>
                  <a:pt x="2096" y="16"/>
                  <a:pt x="2160" y="8"/>
                </a:cubicBezTo>
                <a:cubicBezTo>
                  <a:pt x="2224" y="0"/>
                  <a:pt x="2304" y="32"/>
                  <a:pt x="2352" y="56"/>
                </a:cubicBezTo>
                <a:cubicBezTo>
                  <a:pt x="2400" y="80"/>
                  <a:pt x="2400" y="80"/>
                  <a:pt x="2448" y="152"/>
                </a:cubicBezTo>
                <a:cubicBezTo>
                  <a:pt x="2496" y="224"/>
                  <a:pt x="2552" y="304"/>
                  <a:pt x="2640" y="488"/>
                </a:cubicBezTo>
                <a:cubicBezTo>
                  <a:pt x="2728" y="672"/>
                  <a:pt x="2864" y="1016"/>
                  <a:pt x="2976" y="1256"/>
                </a:cubicBezTo>
                <a:cubicBezTo>
                  <a:pt x="3088" y="1496"/>
                  <a:pt x="3224" y="1768"/>
                  <a:pt x="3312" y="1928"/>
                </a:cubicBezTo>
                <a:cubicBezTo>
                  <a:pt x="3400" y="2088"/>
                  <a:pt x="3400" y="2104"/>
                  <a:pt x="3504" y="2216"/>
                </a:cubicBezTo>
                <a:cubicBezTo>
                  <a:pt x="3608" y="2328"/>
                  <a:pt x="3784" y="2520"/>
                  <a:pt x="3936" y="2600"/>
                </a:cubicBezTo>
                <a:cubicBezTo>
                  <a:pt x="4088" y="2680"/>
                  <a:pt x="4336" y="2680"/>
                  <a:pt x="4416" y="2696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79" name="Line 13">
            <a:extLst>
              <a:ext uri="{FF2B5EF4-FFF2-40B4-BE49-F238E27FC236}">
                <a16:creationId xmlns:a16="http://schemas.microsoft.com/office/drawing/2014/main" id="{100C8928-4B5A-3227-A682-9A4719B59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5574" y="4067336"/>
            <a:ext cx="571500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0" name="Freeform 15">
            <a:extLst>
              <a:ext uri="{FF2B5EF4-FFF2-40B4-BE49-F238E27FC236}">
                <a16:creationId xmlns:a16="http://schemas.microsoft.com/office/drawing/2014/main" id="{D29DF5D1-3032-E656-4A4B-7091A99334C7}"/>
              </a:ext>
            </a:extLst>
          </p:cNvPr>
          <p:cNvSpPr>
            <a:spLocks/>
          </p:cNvSpPr>
          <p:nvPr/>
        </p:nvSpPr>
        <p:spPr bwMode="auto">
          <a:xfrm rot="5346823">
            <a:off x="3576624" y="4027500"/>
            <a:ext cx="1085850" cy="600075"/>
          </a:xfrm>
          <a:custGeom>
            <a:avLst/>
            <a:gdLst/>
            <a:ahLst/>
            <a:cxnLst>
              <a:cxn ang="0">
                <a:pos x="0" y="2696"/>
              </a:cxn>
              <a:cxn ang="0">
                <a:pos x="384" y="2648"/>
              </a:cxn>
              <a:cxn ang="0">
                <a:pos x="816" y="2312"/>
              </a:cxn>
              <a:cxn ang="0">
                <a:pos x="1104" y="1928"/>
              </a:cxn>
              <a:cxn ang="0">
                <a:pos x="1296" y="1496"/>
              </a:cxn>
              <a:cxn ang="0">
                <a:pos x="1728" y="488"/>
              </a:cxn>
              <a:cxn ang="0">
                <a:pos x="1968" y="104"/>
              </a:cxn>
              <a:cxn ang="0">
                <a:pos x="2160" y="8"/>
              </a:cxn>
              <a:cxn ang="0">
                <a:pos x="2352" y="56"/>
              </a:cxn>
              <a:cxn ang="0">
                <a:pos x="2448" y="152"/>
              </a:cxn>
              <a:cxn ang="0">
                <a:pos x="2640" y="488"/>
              </a:cxn>
              <a:cxn ang="0">
                <a:pos x="2976" y="1256"/>
              </a:cxn>
              <a:cxn ang="0">
                <a:pos x="3312" y="1928"/>
              </a:cxn>
              <a:cxn ang="0">
                <a:pos x="3504" y="2216"/>
              </a:cxn>
              <a:cxn ang="0">
                <a:pos x="3936" y="2600"/>
              </a:cxn>
              <a:cxn ang="0">
                <a:pos x="4416" y="2696"/>
              </a:cxn>
            </a:cxnLst>
            <a:rect l="0" t="0" r="r" b="b"/>
            <a:pathLst>
              <a:path w="4416" h="2712">
                <a:moveTo>
                  <a:pt x="0" y="2696"/>
                </a:moveTo>
                <a:cubicBezTo>
                  <a:pt x="124" y="2704"/>
                  <a:pt x="248" y="2712"/>
                  <a:pt x="384" y="2648"/>
                </a:cubicBezTo>
                <a:cubicBezTo>
                  <a:pt x="520" y="2584"/>
                  <a:pt x="696" y="2432"/>
                  <a:pt x="816" y="2312"/>
                </a:cubicBezTo>
                <a:cubicBezTo>
                  <a:pt x="936" y="2192"/>
                  <a:pt x="1024" y="2064"/>
                  <a:pt x="1104" y="1928"/>
                </a:cubicBezTo>
                <a:cubicBezTo>
                  <a:pt x="1184" y="1792"/>
                  <a:pt x="1192" y="1736"/>
                  <a:pt x="1296" y="1496"/>
                </a:cubicBezTo>
                <a:cubicBezTo>
                  <a:pt x="1400" y="1256"/>
                  <a:pt x="1616" y="720"/>
                  <a:pt x="1728" y="488"/>
                </a:cubicBezTo>
                <a:cubicBezTo>
                  <a:pt x="1840" y="256"/>
                  <a:pt x="1896" y="184"/>
                  <a:pt x="1968" y="104"/>
                </a:cubicBezTo>
                <a:cubicBezTo>
                  <a:pt x="2040" y="24"/>
                  <a:pt x="2096" y="16"/>
                  <a:pt x="2160" y="8"/>
                </a:cubicBezTo>
                <a:cubicBezTo>
                  <a:pt x="2224" y="0"/>
                  <a:pt x="2304" y="32"/>
                  <a:pt x="2352" y="56"/>
                </a:cubicBezTo>
                <a:cubicBezTo>
                  <a:pt x="2400" y="80"/>
                  <a:pt x="2400" y="80"/>
                  <a:pt x="2448" y="152"/>
                </a:cubicBezTo>
                <a:cubicBezTo>
                  <a:pt x="2496" y="224"/>
                  <a:pt x="2552" y="304"/>
                  <a:pt x="2640" y="488"/>
                </a:cubicBezTo>
                <a:cubicBezTo>
                  <a:pt x="2728" y="672"/>
                  <a:pt x="2864" y="1016"/>
                  <a:pt x="2976" y="1256"/>
                </a:cubicBezTo>
                <a:cubicBezTo>
                  <a:pt x="3088" y="1496"/>
                  <a:pt x="3224" y="1768"/>
                  <a:pt x="3312" y="1928"/>
                </a:cubicBezTo>
                <a:cubicBezTo>
                  <a:pt x="3400" y="2088"/>
                  <a:pt x="3400" y="2104"/>
                  <a:pt x="3504" y="2216"/>
                </a:cubicBezTo>
                <a:cubicBezTo>
                  <a:pt x="3608" y="2328"/>
                  <a:pt x="3784" y="2520"/>
                  <a:pt x="3936" y="2600"/>
                </a:cubicBezTo>
                <a:cubicBezTo>
                  <a:pt x="4088" y="2680"/>
                  <a:pt x="4336" y="2680"/>
                  <a:pt x="4416" y="2696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1" name="Line 16">
            <a:extLst>
              <a:ext uri="{FF2B5EF4-FFF2-40B4-BE49-F238E27FC236}">
                <a16:creationId xmlns:a16="http://schemas.microsoft.com/office/drawing/2014/main" id="{293481CD-8EEB-F7E0-2D3B-47D64BF36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2853" y="4333005"/>
            <a:ext cx="571500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2" name="Line 17">
            <a:extLst>
              <a:ext uri="{FF2B5EF4-FFF2-40B4-BE49-F238E27FC236}">
                <a16:creationId xmlns:a16="http://schemas.microsoft.com/office/drawing/2014/main" id="{7B68E974-186D-1F8E-BF12-9D53E7084F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7900" y="2961486"/>
            <a:ext cx="13413" cy="25560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3" name="Freeform 18">
            <a:extLst>
              <a:ext uri="{FF2B5EF4-FFF2-40B4-BE49-F238E27FC236}">
                <a16:creationId xmlns:a16="http://schemas.microsoft.com/office/drawing/2014/main" id="{B5B53AF0-2AA0-7B99-EFDD-4D6E6558531D}"/>
              </a:ext>
            </a:extLst>
          </p:cNvPr>
          <p:cNvSpPr>
            <a:spLocks/>
          </p:cNvSpPr>
          <p:nvPr/>
        </p:nvSpPr>
        <p:spPr bwMode="auto">
          <a:xfrm rot="5346823">
            <a:off x="4901824" y="3439703"/>
            <a:ext cx="1085850" cy="600075"/>
          </a:xfrm>
          <a:custGeom>
            <a:avLst/>
            <a:gdLst/>
            <a:ahLst/>
            <a:cxnLst>
              <a:cxn ang="0">
                <a:pos x="0" y="2696"/>
              </a:cxn>
              <a:cxn ang="0">
                <a:pos x="384" y="2648"/>
              </a:cxn>
              <a:cxn ang="0">
                <a:pos x="816" y="2312"/>
              </a:cxn>
              <a:cxn ang="0">
                <a:pos x="1104" y="1928"/>
              </a:cxn>
              <a:cxn ang="0">
                <a:pos x="1296" y="1496"/>
              </a:cxn>
              <a:cxn ang="0">
                <a:pos x="1728" y="488"/>
              </a:cxn>
              <a:cxn ang="0">
                <a:pos x="1968" y="104"/>
              </a:cxn>
              <a:cxn ang="0">
                <a:pos x="2160" y="8"/>
              </a:cxn>
              <a:cxn ang="0">
                <a:pos x="2352" y="56"/>
              </a:cxn>
              <a:cxn ang="0">
                <a:pos x="2448" y="152"/>
              </a:cxn>
              <a:cxn ang="0">
                <a:pos x="2640" y="488"/>
              </a:cxn>
              <a:cxn ang="0">
                <a:pos x="2976" y="1256"/>
              </a:cxn>
              <a:cxn ang="0">
                <a:pos x="3312" y="1928"/>
              </a:cxn>
              <a:cxn ang="0">
                <a:pos x="3504" y="2216"/>
              </a:cxn>
              <a:cxn ang="0">
                <a:pos x="3936" y="2600"/>
              </a:cxn>
              <a:cxn ang="0">
                <a:pos x="4416" y="2696"/>
              </a:cxn>
            </a:cxnLst>
            <a:rect l="0" t="0" r="r" b="b"/>
            <a:pathLst>
              <a:path w="4416" h="2712">
                <a:moveTo>
                  <a:pt x="0" y="2696"/>
                </a:moveTo>
                <a:cubicBezTo>
                  <a:pt x="124" y="2704"/>
                  <a:pt x="248" y="2712"/>
                  <a:pt x="384" y="2648"/>
                </a:cubicBezTo>
                <a:cubicBezTo>
                  <a:pt x="520" y="2584"/>
                  <a:pt x="696" y="2432"/>
                  <a:pt x="816" y="2312"/>
                </a:cubicBezTo>
                <a:cubicBezTo>
                  <a:pt x="936" y="2192"/>
                  <a:pt x="1024" y="2064"/>
                  <a:pt x="1104" y="1928"/>
                </a:cubicBezTo>
                <a:cubicBezTo>
                  <a:pt x="1184" y="1792"/>
                  <a:pt x="1192" y="1736"/>
                  <a:pt x="1296" y="1496"/>
                </a:cubicBezTo>
                <a:cubicBezTo>
                  <a:pt x="1400" y="1256"/>
                  <a:pt x="1616" y="720"/>
                  <a:pt x="1728" y="488"/>
                </a:cubicBezTo>
                <a:cubicBezTo>
                  <a:pt x="1840" y="256"/>
                  <a:pt x="1896" y="184"/>
                  <a:pt x="1968" y="104"/>
                </a:cubicBezTo>
                <a:cubicBezTo>
                  <a:pt x="2040" y="24"/>
                  <a:pt x="2096" y="16"/>
                  <a:pt x="2160" y="8"/>
                </a:cubicBezTo>
                <a:cubicBezTo>
                  <a:pt x="2224" y="0"/>
                  <a:pt x="2304" y="32"/>
                  <a:pt x="2352" y="56"/>
                </a:cubicBezTo>
                <a:cubicBezTo>
                  <a:pt x="2400" y="80"/>
                  <a:pt x="2400" y="80"/>
                  <a:pt x="2448" y="152"/>
                </a:cubicBezTo>
                <a:cubicBezTo>
                  <a:pt x="2496" y="224"/>
                  <a:pt x="2552" y="304"/>
                  <a:pt x="2640" y="488"/>
                </a:cubicBezTo>
                <a:cubicBezTo>
                  <a:pt x="2728" y="672"/>
                  <a:pt x="2864" y="1016"/>
                  <a:pt x="2976" y="1256"/>
                </a:cubicBezTo>
                <a:cubicBezTo>
                  <a:pt x="3088" y="1496"/>
                  <a:pt x="3224" y="1768"/>
                  <a:pt x="3312" y="1928"/>
                </a:cubicBezTo>
                <a:cubicBezTo>
                  <a:pt x="3400" y="2088"/>
                  <a:pt x="3400" y="2104"/>
                  <a:pt x="3504" y="2216"/>
                </a:cubicBezTo>
                <a:cubicBezTo>
                  <a:pt x="3608" y="2328"/>
                  <a:pt x="3784" y="2520"/>
                  <a:pt x="3936" y="2600"/>
                </a:cubicBezTo>
                <a:cubicBezTo>
                  <a:pt x="4088" y="2680"/>
                  <a:pt x="4336" y="2680"/>
                  <a:pt x="4416" y="2696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4" name="Line 19">
            <a:extLst>
              <a:ext uri="{FF2B5EF4-FFF2-40B4-BE49-F238E27FC236}">
                <a16:creationId xmlns:a16="http://schemas.microsoft.com/office/drawing/2014/main" id="{E754F128-3000-1667-3296-7F576B28E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4712" y="3738549"/>
            <a:ext cx="571500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5" name="Line 20">
            <a:extLst>
              <a:ext uri="{FF2B5EF4-FFF2-40B4-BE49-F238E27FC236}">
                <a16:creationId xmlns:a16="http://schemas.microsoft.com/office/drawing/2014/main" id="{205F4760-4963-C5F9-EA04-40A8E768C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2342" y="2352838"/>
            <a:ext cx="0" cy="3118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6" name="Freeform 21">
            <a:extLst>
              <a:ext uri="{FF2B5EF4-FFF2-40B4-BE49-F238E27FC236}">
                <a16:creationId xmlns:a16="http://schemas.microsoft.com/office/drawing/2014/main" id="{FC28BF56-0E2C-EB3B-BD4A-0F55F9060825}"/>
              </a:ext>
            </a:extLst>
          </p:cNvPr>
          <p:cNvSpPr>
            <a:spLocks/>
          </p:cNvSpPr>
          <p:nvPr/>
        </p:nvSpPr>
        <p:spPr bwMode="auto">
          <a:xfrm rot="5346823">
            <a:off x="5476896" y="3202063"/>
            <a:ext cx="1085850" cy="600075"/>
          </a:xfrm>
          <a:custGeom>
            <a:avLst/>
            <a:gdLst/>
            <a:ahLst/>
            <a:cxnLst>
              <a:cxn ang="0">
                <a:pos x="0" y="2696"/>
              </a:cxn>
              <a:cxn ang="0">
                <a:pos x="384" y="2648"/>
              </a:cxn>
              <a:cxn ang="0">
                <a:pos x="816" y="2312"/>
              </a:cxn>
              <a:cxn ang="0">
                <a:pos x="1104" y="1928"/>
              </a:cxn>
              <a:cxn ang="0">
                <a:pos x="1296" y="1496"/>
              </a:cxn>
              <a:cxn ang="0">
                <a:pos x="1728" y="488"/>
              </a:cxn>
              <a:cxn ang="0">
                <a:pos x="1968" y="104"/>
              </a:cxn>
              <a:cxn ang="0">
                <a:pos x="2160" y="8"/>
              </a:cxn>
              <a:cxn ang="0">
                <a:pos x="2352" y="56"/>
              </a:cxn>
              <a:cxn ang="0">
                <a:pos x="2448" y="152"/>
              </a:cxn>
              <a:cxn ang="0">
                <a:pos x="2640" y="488"/>
              </a:cxn>
              <a:cxn ang="0">
                <a:pos x="2976" y="1256"/>
              </a:cxn>
              <a:cxn ang="0">
                <a:pos x="3312" y="1928"/>
              </a:cxn>
              <a:cxn ang="0">
                <a:pos x="3504" y="2216"/>
              </a:cxn>
              <a:cxn ang="0">
                <a:pos x="3936" y="2600"/>
              </a:cxn>
              <a:cxn ang="0">
                <a:pos x="4416" y="2696"/>
              </a:cxn>
            </a:cxnLst>
            <a:rect l="0" t="0" r="r" b="b"/>
            <a:pathLst>
              <a:path w="4416" h="2712">
                <a:moveTo>
                  <a:pt x="0" y="2696"/>
                </a:moveTo>
                <a:cubicBezTo>
                  <a:pt x="124" y="2704"/>
                  <a:pt x="248" y="2712"/>
                  <a:pt x="384" y="2648"/>
                </a:cubicBezTo>
                <a:cubicBezTo>
                  <a:pt x="520" y="2584"/>
                  <a:pt x="696" y="2432"/>
                  <a:pt x="816" y="2312"/>
                </a:cubicBezTo>
                <a:cubicBezTo>
                  <a:pt x="936" y="2192"/>
                  <a:pt x="1024" y="2064"/>
                  <a:pt x="1104" y="1928"/>
                </a:cubicBezTo>
                <a:cubicBezTo>
                  <a:pt x="1184" y="1792"/>
                  <a:pt x="1192" y="1736"/>
                  <a:pt x="1296" y="1496"/>
                </a:cubicBezTo>
                <a:cubicBezTo>
                  <a:pt x="1400" y="1256"/>
                  <a:pt x="1616" y="720"/>
                  <a:pt x="1728" y="488"/>
                </a:cubicBezTo>
                <a:cubicBezTo>
                  <a:pt x="1840" y="256"/>
                  <a:pt x="1896" y="184"/>
                  <a:pt x="1968" y="104"/>
                </a:cubicBezTo>
                <a:cubicBezTo>
                  <a:pt x="2040" y="24"/>
                  <a:pt x="2096" y="16"/>
                  <a:pt x="2160" y="8"/>
                </a:cubicBezTo>
                <a:cubicBezTo>
                  <a:pt x="2224" y="0"/>
                  <a:pt x="2304" y="32"/>
                  <a:pt x="2352" y="56"/>
                </a:cubicBezTo>
                <a:cubicBezTo>
                  <a:pt x="2400" y="80"/>
                  <a:pt x="2400" y="80"/>
                  <a:pt x="2448" y="152"/>
                </a:cubicBezTo>
                <a:cubicBezTo>
                  <a:pt x="2496" y="224"/>
                  <a:pt x="2552" y="304"/>
                  <a:pt x="2640" y="488"/>
                </a:cubicBezTo>
                <a:cubicBezTo>
                  <a:pt x="2728" y="672"/>
                  <a:pt x="2864" y="1016"/>
                  <a:pt x="2976" y="1256"/>
                </a:cubicBezTo>
                <a:cubicBezTo>
                  <a:pt x="3088" y="1496"/>
                  <a:pt x="3224" y="1768"/>
                  <a:pt x="3312" y="1928"/>
                </a:cubicBezTo>
                <a:cubicBezTo>
                  <a:pt x="3400" y="2088"/>
                  <a:pt x="3400" y="2104"/>
                  <a:pt x="3504" y="2216"/>
                </a:cubicBezTo>
                <a:cubicBezTo>
                  <a:pt x="3608" y="2328"/>
                  <a:pt x="3784" y="2520"/>
                  <a:pt x="3936" y="2600"/>
                </a:cubicBezTo>
                <a:cubicBezTo>
                  <a:pt x="4088" y="2680"/>
                  <a:pt x="4336" y="2680"/>
                  <a:pt x="4416" y="2696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7" name="Line 22">
            <a:extLst>
              <a:ext uri="{FF2B5EF4-FFF2-40B4-BE49-F238E27FC236}">
                <a16:creationId xmlns:a16="http://schemas.microsoft.com/office/drawing/2014/main" id="{955EB515-17BF-0524-4178-6ACD7DCC0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9784" y="3494251"/>
            <a:ext cx="571500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8" name="Line 23">
            <a:extLst>
              <a:ext uri="{FF2B5EF4-FFF2-40B4-BE49-F238E27FC236}">
                <a16:creationId xmlns:a16="http://schemas.microsoft.com/office/drawing/2014/main" id="{9B3A8E23-B957-CFA0-E4E2-30C603BBD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5889" y="2214120"/>
            <a:ext cx="2381" cy="33033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9" name="Freeform 24">
            <a:extLst>
              <a:ext uri="{FF2B5EF4-FFF2-40B4-BE49-F238E27FC236}">
                <a16:creationId xmlns:a16="http://schemas.microsoft.com/office/drawing/2014/main" id="{0F77C7F7-CFE0-F368-67E1-CDBDF462B75F}"/>
              </a:ext>
            </a:extLst>
          </p:cNvPr>
          <p:cNvSpPr>
            <a:spLocks/>
          </p:cNvSpPr>
          <p:nvPr/>
        </p:nvSpPr>
        <p:spPr bwMode="auto">
          <a:xfrm rot="5346823">
            <a:off x="6682999" y="2665577"/>
            <a:ext cx="1085850" cy="600075"/>
          </a:xfrm>
          <a:custGeom>
            <a:avLst/>
            <a:gdLst/>
            <a:ahLst/>
            <a:cxnLst>
              <a:cxn ang="0">
                <a:pos x="0" y="2696"/>
              </a:cxn>
              <a:cxn ang="0">
                <a:pos x="384" y="2648"/>
              </a:cxn>
              <a:cxn ang="0">
                <a:pos x="816" y="2312"/>
              </a:cxn>
              <a:cxn ang="0">
                <a:pos x="1104" y="1928"/>
              </a:cxn>
              <a:cxn ang="0">
                <a:pos x="1296" y="1496"/>
              </a:cxn>
              <a:cxn ang="0">
                <a:pos x="1728" y="488"/>
              </a:cxn>
              <a:cxn ang="0">
                <a:pos x="1968" y="104"/>
              </a:cxn>
              <a:cxn ang="0">
                <a:pos x="2160" y="8"/>
              </a:cxn>
              <a:cxn ang="0">
                <a:pos x="2352" y="56"/>
              </a:cxn>
              <a:cxn ang="0">
                <a:pos x="2448" y="152"/>
              </a:cxn>
              <a:cxn ang="0">
                <a:pos x="2640" y="488"/>
              </a:cxn>
              <a:cxn ang="0">
                <a:pos x="2976" y="1256"/>
              </a:cxn>
              <a:cxn ang="0">
                <a:pos x="3312" y="1928"/>
              </a:cxn>
              <a:cxn ang="0">
                <a:pos x="3504" y="2216"/>
              </a:cxn>
              <a:cxn ang="0">
                <a:pos x="3936" y="2600"/>
              </a:cxn>
              <a:cxn ang="0">
                <a:pos x="4416" y="2696"/>
              </a:cxn>
            </a:cxnLst>
            <a:rect l="0" t="0" r="r" b="b"/>
            <a:pathLst>
              <a:path w="4416" h="2712">
                <a:moveTo>
                  <a:pt x="0" y="2696"/>
                </a:moveTo>
                <a:cubicBezTo>
                  <a:pt x="124" y="2704"/>
                  <a:pt x="248" y="2712"/>
                  <a:pt x="384" y="2648"/>
                </a:cubicBezTo>
                <a:cubicBezTo>
                  <a:pt x="520" y="2584"/>
                  <a:pt x="696" y="2432"/>
                  <a:pt x="816" y="2312"/>
                </a:cubicBezTo>
                <a:cubicBezTo>
                  <a:pt x="936" y="2192"/>
                  <a:pt x="1024" y="2064"/>
                  <a:pt x="1104" y="1928"/>
                </a:cubicBezTo>
                <a:cubicBezTo>
                  <a:pt x="1184" y="1792"/>
                  <a:pt x="1192" y="1736"/>
                  <a:pt x="1296" y="1496"/>
                </a:cubicBezTo>
                <a:cubicBezTo>
                  <a:pt x="1400" y="1256"/>
                  <a:pt x="1616" y="720"/>
                  <a:pt x="1728" y="488"/>
                </a:cubicBezTo>
                <a:cubicBezTo>
                  <a:pt x="1840" y="256"/>
                  <a:pt x="1896" y="184"/>
                  <a:pt x="1968" y="104"/>
                </a:cubicBezTo>
                <a:cubicBezTo>
                  <a:pt x="2040" y="24"/>
                  <a:pt x="2096" y="16"/>
                  <a:pt x="2160" y="8"/>
                </a:cubicBezTo>
                <a:cubicBezTo>
                  <a:pt x="2224" y="0"/>
                  <a:pt x="2304" y="32"/>
                  <a:pt x="2352" y="56"/>
                </a:cubicBezTo>
                <a:cubicBezTo>
                  <a:pt x="2400" y="80"/>
                  <a:pt x="2400" y="80"/>
                  <a:pt x="2448" y="152"/>
                </a:cubicBezTo>
                <a:cubicBezTo>
                  <a:pt x="2496" y="224"/>
                  <a:pt x="2552" y="304"/>
                  <a:pt x="2640" y="488"/>
                </a:cubicBezTo>
                <a:cubicBezTo>
                  <a:pt x="2728" y="672"/>
                  <a:pt x="2864" y="1016"/>
                  <a:pt x="2976" y="1256"/>
                </a:cubicBezTo>
                <a:cubicBezTo>
                  <a:pt x="3088" y="1496"/>
                  <a:pt x="3224" y="1768"/>
                  <a:pt x="3312" y="1928"/>
                </a:cubicBezTo>
                <a:cubicBezTo>
                  <a:pt x="3400" y="2088"/>
                  <a:pt x="3400" y="2104"/>
                  <a:pt x="3504" y="2216"/>
                </a:cubicBezTo>
                <a:cubicBezTo>
                  <a:pt x="3608" y="2328"/>
                  <a:pt x="3784" y="2520"/>
                  <a:pt x="3936" y="2600"/>
                </a:cubicBezTo>
                <a:cubicBezTo>
                  <a:pt x="4088" y="2680"/>
                  <a:pt x="4336" y="2680"/>
                  <a:pt x="4416" y="2696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90" name="Line 25">
            <a:extLst>
              <a:ext uri="{FF2B5EF4-FFF2-40B4-BE49-F238E27FC236}">
                <a16:creationId xmlns:a16="http://schemas.microsoft.com/office/drawing/2014/main" id="{89B04438-5055-54F2-7A40-BCDF0E438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5887" y="2957764"/>
            <a:ext cx="571500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91" name="Line 26">
            <a:extLst>
              <a:ext uri="{FF2B5EF4-FFF2-40B4-BE49-F238E27FC236}">
                <a16:creationId xmlns:a16="http://schemas.microsoft.com/office/drawing/2014/main" id="{B7E729E2-77B0-5CDF-1453-609E1983B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7393" y="2159969"/>
            <a:ext cx="10716" cy="33765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92" name="Freeform 27">
            <a:extLst>
              <a:ext uri="{FF2B5EF4-FFF2-40B4-BE49-F238E27FC236}">
                <a16:creationId xmlns:a16="http://schemas.microsoft.com/office/drawing/2014/main" id="{27BA80C2-00F9-0A64-583F-E880341D83FA}"/>
              </a:ext>
            </a:extLst>
          </p:cNvPr>
          <p:cNvSpPr>
            <a:spLocks/>
          </p:cNvSpPr>
          <p:nvPr/>
        </p:nvSpPr>
        <p:spPr bwMode="auto">
          <a:xfrm rot="5346823">
            <a:off x="7304505" y="2388161"/>
            <a:ext cx="1085850" cy="600075"/>
          </a:xfrm>
          <a:custGeom>
            <a:avLst/>
            <a:gdLst/>
            <a:ahLst/>
            <a:cxnLst>
              <a:cxn ang="0">
                <a:pos x="0" y="2696"/>
              </a:cxn>
              <a:cxn ang="0">
                <a:pos x="384" y="2648"/>
              </a:cxn>
              <a:cxn ang="0">
                <a:pos x="816" y="2312"/>
              </a:cxn>
              <a:cxn ang="0">
                <a:pos x="1104" y="1928"/>
              </a:cxn>
              <a:cxn ang="0">
                <a:pos x="1296" y="1496"/>
              </a:cxn>
              <a:cxn ang="0">
                <a:pos x="1728" y="488"/>
              </a:cxn>
              <a:cxn ang="0">
                <a:pos x="1968" y="104"/>
              </a:cxn>
              <a:cxn ang="0">
                <a:pos x="2160" y="8"/>
              </a:cxn>
              <a:cxn ang="0">
                <a:pos x="2352" y="56"/>
              </a:cxn>
              <a:cxn ang="0">
                <a:pos x="2448" y="152"/>
              </a:cxn>
              <a:cxn ang="0">
                <a:pos x="2640" y="488"/>
              </a:cxn>
              <a:cxn ang="0">
                <a:pos x="2976" y="1256"/>
              </a:cxn>
              <a:cxn ang="0">
                <a:pos x="3312" y="1928"/>
              </a:cxn>
              <a:cxn ang="0">
                <a:pos x="3504" y="2216"/>
              </a:cxn>
              <a:cxn ang="0">
                <a:pos x="3936" y="2600"/>
              </a:cxn>
              <a:cxn ang="0">
                <a:pos x="4416" y="2696"/>
              </a:cxn>
            </a:cxnLst>
            <a:rect l="0" t="0" r="r" b="b"/>
            <a:pathLst>
              <a:path w="4416" h="2712">
                <a:moveTo>
                  <a:pt x="0" y="2696"/>
                </a:moveTo>
                <a:cubicBezTo>
                  <a:pt x="124" y="2704"/>
                  <a:pt x="248" y="2712"/>
                  <a:pt x="384" y="2648"/>
                </a:cubicBezTo>
                <a:cubicBezTo>
                  <a:pt x="520" y="2584"/>
                  <a:pt x="696" y="2432"/>
                  <a:pt x="816" y="2312"/>
                </a:cubicBezTo>
                <a:cubicBezTo>
                  <a:pt x="936" y="2192"/>
                  <a:pt x="1024" y="2064"/>
                  <a:pt x="1104" y="1928"/>
                </a:cubicBezTo>
                <a:cubicBezTo>
                  <a:pt x="1184" y="1792"/>
                  <a:pt x="1192" y="1736"/>
                  <a:pt x="1296" y="1496"/>
                </a:cubicBezTo>
                <a:cubicBezTo>
                  <a:pt x="1400" y="1256"/>
                  <a:pt x="1616" y="720"/>
                  <a:pt x="1728" y="488"/>
                </a:cubicBezTo>
                <a:cubicBezTo>
                  <a:pt x="1840" y="256"/>
                  <a:pt x="1896" y="184"/>
                  <a:pt x="1968" y="104"/>
                </a:cubicBezTo>
                <a:cubicBezTo>
                  <a:pt x="2040" y="24"/>
                  <a:pt x="2096" y="16"/>
                  <a:pt x="2160" y="8"/>
                </a:cubicBezTo>
                <a:cubicBezTo>
                  <a:pt x="2224" y="0"/>
                  <a:pt x="2304" y="32"/>
                  <a:pt x="2352" y="56"/>
                </a:cubicBezTo>
                <a:cubicBezTo>
                  <a:pt x="2400" y="80"/>
                  <a:pt x="2400" y="80"/>
                  <a:pt x="2448" y="152"/>
                </a:cubicBezTo>
                <a:cubicBezTo>
                  <a:pt x="2496" y="224"/>
                  <a:pt x="2552" y="304"/>
                  <a:pt x="2640" y="488"/>
                </a:cubicBezTo>
                <a:cubicBezTo>
                  <a:pt x="2728" y="672"/>
                  <a:pt x="2864" y="1016"/>
                  <a:pt x="2976" y="1256"/>
                </a:cubicBezTo>
                <a:cubicBezTo>
                  <a:pt x="3088" y="1496"/>
                  <a:pt x="3224" y="1768"/>
                  <a:pt x="3312" y="1928"/>
                </a:cubicBezTo>
                <a:cubicBezTo>
                  <a:pt x="3400" y="2088"/>
                  <a:pt x="3400" y="2104"/>
                  <a:pt x="3504" y="2216"/>
                </a:cubicBezTo>
                <a:cubicBezTo>
                  <a:pt x="3608" y="2328"/>
                  <a:pt x="3784" y="2520"/>
                  <a:pt x="3936" y="2600"/>
                </a:cubicBezTo>
                <a:cubicBezTo>
                  <a:pt x="4088" y="2680"/>
                  <a:pt x="4336" y="2680"/>
                  <a:pt x="4416" y="2696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93" name="Line 28">
            <a:extLst>
              <a:ext uri="{FF2B5EF4-FFF2-40B4-BE49-F238E27FC236}">
                <a16:creationId xmlns:a16="http://schemas.microsoft.com/office/drawing/2014/main" id="{ED5B4E89-3220-8982-7FB7-3E47A7808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7393" y="2687007"/>
            <a:ext cx="571500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94" name="Line 29">
            <a:extLst>
              <a:ext uri="{FF2B5EF4-FFF2-40B4-BE49-F238E27FC236}">
                <a16:creationId xmlns:a16="http://schemas.microsoft.com/office/drawing/2014/main" id="{288595A6-AC94-CFEB-CD40-9651CB7ED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5752" y="2214120"/>
            <a:ext cx="10744" cy="33033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95" name="Freeform 30">
            <a:extLst>
              <a:ext uri="{FF2B5EF4-FFF2-40B4-BE49-F238E27FC236}">
                <a16:creationId xmlns:a16="http://schemas.microsoft.com/office/drawing/2014/main" id="{1205F05B-EBB8-0C64-3E74-5CB4E768AEBD}"/>
              </a:ext>
            </a:extLst>
          </p:cNvPr>
          <p:cNvSpPr>
            <a:spLocks/>
          </p:cNvSpPr>
          <p:nvPr/>
        </p:nvSpPr>
        <p:spPr bwMode="auto">
          <a:xfrm rot="5346823">
            <a:off x="6321049" y="2832264"/>
            <a:ext cx="1085850" cy="600075"/>
          </a:xfrm>
          <a:custGeom>
            <a:avLst/>
            <a:gdLst/>
            <a:ahLst/>
            <a:cxnLst>
              <a:cxn ang="0">
                <a:pos x="0" y="2696"/>
              </a:cxn>
              <a:cxn ang="0">
                <a:pos x="384" y="2648"/>
              </a:cxn>
              <a:cxn ang="0">
                <a:pos x="816" y="2312"/>
              </a:cxn>
              <a:cxn ang="0">
                <a:pos x="1104" y="1928"/>
              </a:cxn>
              <a:cxn ang="0">
                <a:pos x="1296" y="1496"/>
              </a:cxn>
              <a:cxn ang="0">
                <a:pos x="1728" y="488"/>
              </a:cxn>
              <a:cxn ang="0">
                <a:pos x="1968" y="104"/>
              </a:cxn>
              <a:cxn ang="0">
                <a:pos x="2160" y="8"/>
              </a:cxn>
              <a:cxn ang="0">
                <a:pos x="2352" y="56"/>
              </a:cxn>
              <a:cxn ang="0">
                <a:pos x="2448" y="152"/>
              </a:cxn>
              <a:cxn ang="0">
                <a:pos x="2640" y="488"/>
              </a:cxn>
              <a:cxn ang="0">
                <a:pos x="2976" y="1256"/>
              </a:cxn>
              <a:cxn ang="0">
                <a:pos x="3312" y="1928"/>
              </a:cxn>
              <a:cxn ang="0">
                <a:pos x="3504" y="2216"/>
              </a:cxn>
              <a:cxn ang="0">
                <a:pos x="3936" y="2600"/>
              </a:cxn>
              <a:cxn ang="0">
                <a:pos x="4416" y="2696"/>
              </a:cxn>
            </a:cxnLst>
            <a:rect l="0" t="0" r="r" b="b"/>
            <a:pathLst>
              <a:path w="4416" h="2712">
                <a:moveTo>
                  <a:pt x="0" y="2696"/>
                </a:moveTo>
                <a:cubicBezTo>
                  <a:pt x="124" y="2704"/>
                  <a:pt x="248" y="2712"/>
                  <a:pt x="384" y="2648"/>
                </a:cubicBezTo>
                <a:cubicBezTo>
                  <a:pt x="520" y="2584"/>
                  <a:pt x="696" y="2432"/>
                  <a:pt x="816" y="2312"/>
                </a:cubicBezTo>
                <a:cubicBezTo>
                  <a:pt x="936" y="2192"/>
                  <a:pt x="1024" y="2064"/>
                  <a:pt x="1104" y="1928"/>
                </a:cubicBezTo>
                <a:cubicBezTo>
                  <a:pt x="1184" y="1792"/>
                  <a:pt x="1192" y="1736"/>
                  <a:pt x="1296" y="1496"/>
                </a:cubicBezTo>
                <a:cubicBezTo>
                  <a:pt x="1400" y="1256"/>
                  <a:pt x="1616" y="720"/>
                  <a:pt x="1728" y="488"/>
                </a:cubicBezTo>
                <a:cubicBezTo>
                  <a:pt x="1840" y="256"/>
                  <a:pt x="1896" y="184"/>
                  <a:pt x="1968" y="104"/>
                </a:cubicBezTo>
                <a:cubicBezTo>
                  <a:pt x="2040" y="24"/>
                  <a:pt x="2096" y="16"/>
                  <a:pt x="2160" y="8"/>
                </a:cubicBezTo>
                <a:cubicBezTo>
                  <a:pt x="2224" y="0"/>
                  <a:pt x="2304" y="32"/>
                  <a:pt x="2352" y="56"/>
                </a:cubicBezTo>
                <a:cubicBezTo>
                  <a:pt x="2400" y="80"/>
                  <a:pt x="2400" y="80"/>
                  <a:pt x="2448" y="152"/>
                </a:cubicBezTo>
                <a:cubicBezTo>
                  <a:pt x="2496" y="224"/>
                  <a:pt x="2552" y="304"/>
                  <a:pt x="2640" y="488"/>
                </a:cubicBezTo>
                <a:cubicBezTo>
                  <a:pt x="2728" y="672"/>
                  <a:pt x="2864" y="1016"/>
                  <a:pt x="2976" y="1256"/>
                </a:cubicBezTo>
                <a:cubicBezTo>
                  <a:pt x="3088" y="1496"/>
                  <a:pt x="3224" y="1768"/>
                  <a:pt x="3312" y="1928"/>
                </a:cubicBezTo>
                <a:cubicBezTo>
                  <a:pt x="3400" y="2088"/>
                  <a:pt x="3400" y="2104"/>
                  <a:pt x="3504" y="2216"/>
                </a:cubicBezTo>
                <a:cubicBezTo>
                  <a:pt x="3608" y="2328"/>
                  <a:pt x="3784" y="2520"/>
                  <a:pt x="3936" y="2600"/>
                </a:cubicBezTo>
                <a:cubicBezTo>
                  <a:pt x="4088" y="2680"/>
                  <a:pt x="4336" y="2680"/>
                  <a:pt x="4416" y="2696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96" name="Line 31">
            <a:extLst>
              <a:ext uri="{FF2B5EF4-FFF2-40B4-BE49-F238E27FC236}">
                <a16:creationId xmlns:a16="http://schemas.microsoft.com/office/drawing/2014/main" id="{36458D45-7DE1-4612-BB55-4A07E0B0A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3937" y="313111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306" name="Oval 11">
            <a:extLst>
              <a:ext uri="{FF2B5EF4-FFF2-40B4-BE49-F238E27FC236}">
                <a16:creationId xmlns:a16="http://schemas.microsoft.com/office/drawing/2014/main" id="{47A9F694-7335-CA37-610E-220086910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949" y="3110812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307" name="Oval 15">
            <a:extLst>
              <a:ext uri="{FF2B5EF4-FFF2-40B4-BE49-F238E27FC236}">
                <a16:creationId xmlns:a16="http://schemas.microsoft.com/office/drawing/2014/main" id="{3D648E9B-FF10-806F-C18A-B8DF7059D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580" y="3137677"/>
            <a:ext cx="55960" cy="5596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308" name="Oval 15">
            <a:extLst>
              <a:ext uri="{FF2B5EF4-FFF2-40B4-BE49-F238E27FC236}">
                <a16:creationId xmlns:a16="http://schemas.microsoft.com/office/drawing/2014/main" id="{6E4BBAD0-CABF-B873-D9BC-FA00874B7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880" y="3251977"/>
            <a:ext cx="55960" cy="5596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309" name="Oval 14">
            <a:extLst>
              <a:ext uri="{FF2B5EF4-FFF2-40B4-BE49-F238E27FC236}">
                <a16:creationId xmlns:a16="http://schemas.microsoft.com/office/drawing/2014/main" id="{CC18C03C-94C9-B3B1-8299-2181478BE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346" y="3363458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310" name="Oval 12">
            <a:extLst>
              <a:ext uri="{FF2B5EF4-FFF2-40B4-BE49-F238E27FC236}">
                <a16:creationId xmlns:a16="http://schemas.microsoft.com/office/drawing/2014/main" id="{8D9EAB0B-5B09-A920-E439-AECDFA507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171" y="3142816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311" name="Oval 12">
            <a:extLst>
              <a:ext uri="{FF2B5EF4-FFF2-40B4-BE49-F238E27FC236}">
                <a16:creationId xmlns:a16="http://schemas.microsoft.com/office/drawing/2014/main" id="{FB2A9D34-8B1B-F140-B9EF-DCFE57F7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71" y="3257116"/>
            <a:ext cx="55959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C42C8172-0A25-E142-08CE-0FBAAE039EE5}"/>
              </a:ext>
            </a:extLst>
          </p:cNvPr>
          <p:cNvSpPr/>
          <p:nvPr/>
        </p:nvSpPr>
        <p:spPr>
          <a:xfrm>
            <a:off x="8992560" y="1363555"/>
            <a:ext cx="336800" cy="521936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8FCEFA2D-EF2D-7114-59B0-073F8992CC1B}"/>
                  </a:ext>
                </a:extLst>
              </p:cNvPr>
              <p:cNvSpPr txBox="1"/>
              <p:nvPr/>
            </p:nvSpPr>
            <p:spPr>
              <a:xfrm>
                <a:off x="7016376" y="1431578"/>
                <a:ext cx="275040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,  where </a:t>
                </a:r>
                <a14:m>
                  <m:oMath xmlns:m="http://schemas.openxmlformats.org/officeDocument/2006/math">
                    <m:r>
                      <a:rPr lang="en-US" sz="2100">
                        <a:latin typeface="Cambria Math"/>
                        <a:sym typeface="Wingdings"/>
                      </a:rPr>
                      <m:t> </m:t>
                    </m:r>
                    <m:r>
                      <a:rPr lang="en-US" sz="2100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sz="2100" i="1">
                        <a:latin typeface="Cambria Math"/>
                        <a:sym typeface="Wingdings"/>
                      </a:rPr>
                      <m:t>~</m:t>
                    </m:r>
                    <m:r>
                      <a:rPr lang="en-US" sz="2100" i="1">
                        <a:latin typeface="Cambria Math"/>
                        <a:sym typeface="Wingdings"/>
                      </a:rPr>
                      <m:t>𝑁</m:t>
                    </m:r>
                    <m:r>
                      <a:rPr lang="en-US" sz="2100" i="1">
                        <a:latin typeface="Cambria Math"/>
                        <a:sym typeface="Wingdings"/>
                      </a:rPr>
                      <m:t>(0,</m:t>
                    </m:r>
                    <m:sSubSup>
                      <m:sSubSupPr>
                        <m:ctrlP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SupPr>
                      <m:e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𝜎</m:t>
                        </m:r>
                      </m:e>
                      <m:sub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  <m:sup>
                        <m:r>
                          <a:rPr lang="en-US" sz="2100" i="1">
                            <a:latin typeface="Cambria Math"/>
                            <a:sym typeface="Wingdings"/>
                          </a:rPr>
                          <m:t>2</m:t>
                        </m:r>
                      </m:sup>
                    </m:sSubSup>
                    <m:r>
                      <a:rPr lang="en-US" sz="2100" i="1">
                        <a:latin typeface="Cambria Math"/>
                        <a:sym typeface="Wingdings"/>
                      </a:rPr>
                      <m:t>)</m:t>
                    </m:r>
                  </m:oMath>
                </a14:m>
                <a:endParaRPr lang="en-US" sz="2100" dirty="0"/>
              </a:p>
            </p:txBody>
          </p:sp>
        </mc:Choice>
        <mc:Fallback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8FCEFA2D-EF2D-7114-59B0-073F8992C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376" y="1431578"/>
                <a:ext cx="2750409" cy="415498"/>
              </a:xfrm>
              <a:prstGeom prst="rect">
                <a:avLst/>
              </a:prstGeom>
              <a:blipFill>
                <a:blip r:embed="rId3"/>
                <a:stretch>
                  <a:fillRect l="-2765" t="-5882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BAF159EB-7081-438B-0267-A9264D90424A}"/>
                  </a:ext>
                </a:extLst>
              </p:cNvPr>
              <p:cNvSpPr txBox="1"/>
              <p:nvPr/>
            </p:nvSpPr>
            <p:spPr>
              <a:xfrm>
                <a:off x="4852671" y="1424107"/>
                <a:ext cx="248665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  <a:sym typeface="Wingdings"/>
                        </a:rPr>
                        <m:t>𝑌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𝛽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0</m:t>
                          </m:r>
                        </m:sub>
                      </m:sSub>
                      <m:r>
                        <a:rPr lang="en-US" sz="2100" i="1">
                          <a:latin typeface="Cambria Math"/>
                          <a:sym typeface="Wingdings"/>
                        </a:rPr>
                        <m:t>+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𝛽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/>
                          <a:sym typeface="Wingdings"/>
                        </a:rPr>
                        <m:t>𝑋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+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𝜀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BAF159EB-7081-438B-0267-A9264D904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671" y="1424107"/>
                <a:ext cx="2486658" cy="415498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452F699-E2BC-5B5D-CF90-36A1868155BA}"/>
              </a:ext>
            </a:extLst>
          </p:cNvPr>
          <p:cNvGrpSpPr/>
          <p:nvPr/>
        </p:nvGrpSpPr>
        <p:grpSpPr>
          <a:xfrm>
            <a:off x="7228497" y="3795749"/>
            <a:ext cx="2655094" cy="1318022"/>
            <a:chOff x="6060473" y="4128963"/>
            <a:chExt cx="2655094" cy="1318022"/>
          </a:xfrm>
        </p:grpSpPr>
        <p:sp>
          <p:nvSpPr>
            <p:cNvPr id="6" name="Oval 30">
              <a:extLst>
                <a:ext uri="{FF2B5EF4-FFF2-40B4-BE49-F238E27FC236}">
                  <a16:creationId xmlns:a16="http://schemas.microsoft.com/office/drawing/2014/main" id="{782B964F-33F6-A23F-D24A-58892E85A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0473" y="4128963"/>
              <a:ext cx="2655094" cy="131802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8" name="Text Box 26">
              <a:extLst>
                <a:ext uri="{FF2B5EF4-FFF2-40B4-BE49-F238E27FC236}">
                  <a16:creationId xmlns:a16="http://schemas.microsoft.com/office/drawing/2014/main" id="{A94A8B98-BE81-DB87-AF8A-E52FE5966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6606" y="4394113"/>
              <a:ext cx="782778" cy="4154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</a:rPr>
                <a:t>error</a:t>
              </a:r>
            </a:p>
          </p:txBody>
        </p:sp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9C754DF3-2AAB-A25D-F2E3-26787F790E4F}"/>
                </a:ext>
              </a:extLst>
            </p:cNvPr>
            <p:cNvSpPr>
              <a:spLocks/>
            </p:cNvSpPr>
            <p:nvPr/>
          </p:nvSpPr>
          <p:spPr bwMode="auto">
            <a:xfrm rot="21546823">
              <a:off x="6851295" y="4405041"/>
              <a:ext cx="1085850" cy="600075"/>
            </a:xfrm>
            <a:custGeom>
              <a:avLst/>
              <a:gdLst/>
              <a:ahLst/>
              <a:cxnLst>
                <a:cxn ang="0">
                  <a:pos x="0" y="2696"/>
                </a:cxn>
                <a:cxn ang="0">
                  <a:pos x="384" y="2648"/>
                </a:cxn>
                <a:cxn ang="0">
                  <a:pos x="816" y="2312"/>
                </a:cxn>
                <a:cxn ang="0">
                  <a:pos x="1104" y="1928"/>
                </a:cxn>
                <a:cxn ang="0">
                  <a:pos x="1296" y="1496"/>
                </a:cxn>
                <a:cxn ang="0">
                  <a:pos x="1728" y="488"/>
                </a:cxn>
                <a:cxn ang="0">
                  <a:pos x="1968" y="104"/>
                </a:cxn>
                <a:cxn ang="0">
                  <a:pos x="2160" y="8"/>
                </a:cxn>
                <a:cxn ang="0">
                  <a:pos x="2352" y="56"/>
                </a:cxn>
                <a:cxn ang="0">
                  <a:pos x="2448" y="152"/>
                </a:cxn>
                <a:cxn ang="0">
                  <a:pos x="2640" y="488"/>
                </a:cxn>
                <a:cxn ang="0">
                  <a:pos x="2976" y="1256"/>
                </a:cxn>
                <a:cxn ang="0">
                  <a:pos x="3312" y="1928"/>
                </a:cxn>
                <a:cxn ang="0">
                  <a:pos x="3504" y="2216"/>
                </a:cxn>
                <a:cxn ang="0">
                  <a:pos x="3936" y="2600"/>
                </a:cxn>
                <a:cxn ang="0">
                  <a:pos x="4416" y="2696"/>
                </a:cxn>
              </a:cxnLst>
              <a:rect l="0" t="0" r="r" b="b"/>
              <a:pathLst>
                <a:path w="4416" h="2712">
                  <a:moveTo>
                    <a:pt x="0" y="2696"/>
                  </a:moveTo>
                  <a:cubicBezTo>
                    <a:pt x="124" y="2704"/>
                    <a:pt x="248" y="2712"/>
                    <a:pt x="384" y="2648"/>
                  </a:cubicBezTo>
                  <a:cubicBezTo>
                    <a:pt x="520" y="2584"/>
                    <a:pt x="696" y="2432"/>
                    <a:pt x="816" y="2312"/>
                  </a:cubicBezTo>
                  <a:cubicBezTo>
                    <a:pt x="936" y="2192"/>
                    <a:pt x="1024" y="2064"/>
                    <a:pt x="1104" y="1928"/>
                  </a:cubicBezTo>
                  <a:cubicBezTo>
                    <a:pt x="1184" y="1792"/>
                    <a:pt x="1192" y="1736"/>
                    <a:pt x="1296" y="1496"/>
                  </a:cubicBezTo>
                  <a:cubicBezTo>
                    <a:pt x="1400" y="1256"/>
                    <a:pt x="1616" y="720"/>
                    <a:pt x="1728" y="488"/>
                  </a:cubicBezTo>
                  <a:cubicBezTo>
                    <a:pt x="1840" y="256"/>
                    <a:pt x="1896" y="184"/>
                    <a:pt x="1968" y="104"/>
                  </a:cubicBezTo>
                  <a:cubicBezTo>
                    <a:pt x="2040" y="24"/>
                    <a:pt x="2096" y="16"/>
                    <a:pt x="2160" y="8"/>
                  </a:cubicBezTo>
                  <a:cubicBezTo>
                    <a:pt x="2224" y="0"/>
                    <a:pt x="2304" y="32"/>
                    <a:pt x="2352" y="56"/>
                  </a:cubicBezTo>
                  <a:cubicBezTo>
                    <a:pt x="2400" y="80"/>
                    <a:pt x="2400" y="80"/>
                    <a:pt x="2448" y="152"/>
                  </a:cubicBezTo>
                  <a:cubicBezTo>
                    <a:pt x="2496" y="224"/>
                    <a:pt x="2552" y="304"/>
                    <a:pt x="2640" y="488"/>
                  </a:cubicBezTo>
                  <a:cubicBezTo>
                    <a:pt x="2728" y="672"/>
                    <a:pt x="2864" y="1016"/>
                    <a:pt x="2976" y="1256"/>
                  </a:cubicBezTo>
                  <a:cubicBezTo>
                    <a:pt x="3088" y="1496"/>
                    <a:pt x="3224" y="1768"/>
                    <a:pt x="3312" y="1928"/>
                  </a:cubicBezTo>
                  <a:cubicBezTo>
                    <a:pt x="3400" y="2088"/>
                    <a:pt x="3400" y="2104"/>
                    <a:pt x="3504" y="2216"/>
                  </a:cubicBezTo>
                  <a:cubicBezTo>
                    <a:pt x="3608" y="2328"/>
                    <a:pt x="3784" y="2520"/>
                    <a:pt x="3936" y="2600"/>
                  </a:cubicBezTo>
                  <a:cubicBezTo>
                    <a:pt x="4088" y="2680"/>
                    <a:pt x="4336" y="2680"/>
                    <a:pt x="4416" y="2696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1" name="Line 28">
              <a:extLst>
                <a:ext uri="{FF2B5EF4-FFF2-40B4-BE49-F238E27FC236}">
                  <a16:creationId xmlns:a16="http://schemas.microsoft.com/office/drawing/2014/main" id="{CF55CCA5-A383-4A54-97C0-A920F9D47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88349" y="4415676"/>
              <a:ext cx="0" cy="603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2" name="Line 29">
              <a:extLst>
                <a:ext uri="{FF2B5EF4-FFF2-40B4-BE49-F238E27FC236}">
                  <a16:creationId xmlns:a16="http://schemas.microsoft.com/office/drawing/2014/main" id="{90587820-54D6-05E0-0E27-CED6FCDF7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9196" y="5078434"/>
              <a:ext cx="20133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54C9DA7-AD06-1510-C185-284FBA9BCE50}"/>
                  </a:ext>
                </a:extLst>
              </p:cNvPr>
              <p:cNvSpPr/>
              <p:nvPr/>
            </p:nvSpPr>
            <p:spPr>
              <a:xfrm>
                <a:off x="7809899" y="3535102"/>
                <a:ext cx="1567993" cy="42274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  <a:rou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100" b="1" i="1">
                          <a:solidFill>
                            <a:srgbClr val="0070C0"/>
                          </a:solidFill>
                          <a:latin typeface="Cambria Math"/>
                          <a:sym typeface="Wingdings"/>
                        </a:rPr>
                        <m:t>𝜺</m:t>
                      </m:r>
                      <m:r>
                        <a:rPr lang="en-US" sz="2100" b="1" i="1">
                          <a:solidFill>
                            <a:srgbClr val="0070C0"/>
                          </a:solidFill>
                          <a:latin typeface="Cambria Math"/>
                          <a:sym typeface="Wingdings"/>
                        </a:rPr>
                        <m:t>~</m:t>
                      </m:r>
                      <m:r>
                        <a:rPr lang="en-US" sz="2100" b="1" i="1">
                          <a:solidFill>
                            <a:srgbClr val="0070C0"/>
                          </a:solidFill>
                          <a:latin typeface="Cambria Math"/>
                          <a:sym typeface="Wingdings"/>
                        </a:rPr>
                        <m:t>𝑵</m:t>
                      </m:r>
                      <m:r>
                        <a:rPr lang="en-US" sz="2100" b="1" i="1">
                          <a:solidFill>
                            <a:srgbClr val="0070C0"/>
                          </a:solidFill>
                          <a:latin typeface="Cambria Math"/>
                          <a:sym typeface="Wingdings"/>
                        </a:rPr>
                        <m:t>(</m:t>
                      </m:r>
                      <m:r>
                        <a:rPr lang="en-US" sz="2100" b="1" i="1">
                          <a:solidFill>
                            <a:srgbClr val="0070C0"/>
                          </a:solidFill>
                          <a:latin typeface="Cambria Math"/>
                          <a:sym typeface="Wingdings"/>
                        </a:rPr>
                        <m:t>𝟎</m:t>
                      </m:r>
                      <m:r>
                        <a:rPr lang="en-US" sz="2100" b="1" i="1">
                          <a:solidFill>
                            <a:srgbClr val="0070C0"/>
                          </a:solidFill>
                          <a:latin typeface="Cambria Math"/>
                          <a:sym typeface="Wingdings"/>
                        </a:rPr>
                        <m:t>,</m:t>
                      </m:r>
                      <m:sSubSup>
                        <m:sSubSupPr>
                          <m:ctrlPr>
                            <a:rPr lang="en-US" sz="21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lang="en-US" sz="2100" b="1" i="1">
                              <a:solidFill>
                                <a:srgbClr val="0070C0"/>
                              </a:solidFill>
                              <a:latin typeface="Cambria Math"/>
                              <a:sym typeface="Wingdings"/>
                            </a:rPr>
                            <m:t>𝝈</m:t>
                          </m:r>
                        </m:e>
                        <m:sub>
                          <m:r>
                            <a:rPr lang="en-US" sz="2100" b="1" i="1">
                              <a:solidFill>
                                <a:srgbClr val="0070C0"/>
                              </a:solidFill>
                              <a:latin typeface="Cambria Math"/>
                              <a:sym typeface="Wingdings"/>
                            </a:rPr>
                            <m:t>𝜺</m:t>
                          </m:r>
                        </m:sub>
                        <m:sup>
                          <m:r>
                            <a:rPr lang="en-US" sz="2100" b="1" i="1">
                              <a:solidFill>
                                <a:srgbClr val="0070C0"/>
                              </a:solidFill>
                              <a:latin typeface="Cambria Math"/>
                              <a:sym typeface="Wingdings"/>
                            </a:rPr>
                            <m:t>𝟐</m:t>
                          </m:r>
                        </m:sup>
                      </m:sSubSup>
                      <m:r>
                        <a:rPr lang="en-US" sz="2100" b="1" i="1">
                          <a:solidFill>
                            <a:srgbClr val="0070C0"/>
                          </a:solidFill>
                          <a:latin typeface="Cambria Math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1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54C9DA7-AD06-1510-C185-284FBA9BC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899" y="3535102"/>
                <a:ext cx="1567993" cy="422744"/>
              </a:xfrm>
              <a:prstGeom prst="rect">
                <a:avLst/>
              </a:prstGeom>
              <a:blipFill>
                <a:blip r:embed="rId5"/>
                <a:stretch>
                  <a:fillRect r="-2400" b="-17143"/>
                </a:stretch>
              </a:blipFill>
              <a:ln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58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animBg="1"/>
      <p:bldP spid="3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536E9-B50B-E9C9-E51B-78172D149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white rectangular object with a white background&#10;&#10;Description automatically generated">
            <a:extLst>
              <a:ext uri="{FF2B5EF4-FFF2-40B4-BE49-F238E27FC236}">
                <a16:creationId xmlns:a16="http://schemas.microsoft.com/office/drawing/2014/main" id="{A40523B4-757F-35C0-BBA7-3AAAECBBC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337933"/>
            <a:ext cx="7772400" cy="10464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0BF03E-29A9-4CEC-E51B-0FBB3041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91841"/>
            <a:ext cx="10287000" cy="1505273"/>
          </a:xfrm>
        </p:spPr>
        <p:txBody>
          <a:bodyPr>
            <a:noAutofit/>
          </a:bodyPr>
          <a:lstStyle/>
          <a:p>
            <a:r>
              <a:rPr lang="en-US" sz="5400" dirty="0"/>
              <a:t>Example</a:t>
            </a:r>
            <a:br>
              <a:rPr lang="en-US" sz="5400" dirty="0"/>
            </a:br>
            <a:r>
              <a:rPr lang="en-US" sz="5400" i="1" dirty="0">
                <a:solidFill>
                  <a:schemeClr val="bg1">
                    <a:lumMod val="65000"/>
                  </a:schemeClr>
                </a:solidFill>
              </a:rPr>
              <a:t>Pittsburgh Housing Prices</a:t>
            </a:r>
            <a:endParaRPr lang="en-US" altLang="en-US" sz="5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6B8B61E-41F8-376A-DA20-D51A91821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867" y="3087653"/>
            <a:ext cx="1880608" cy="323527"/>
          </a:xfrm>
          <a:prstGeom prst="rect">
            <a:avLst/>
          </a:prstGeom>
          <a:solidFill>
            <a:srgbClr val="FFC000">
              <a:alpha val="25000"/>
            </a:srgbClr>
          </a:solidFill>
          <a:ln w="1905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D1C797-B0A6-A6BC-B16B-54FD03BBA823}"/>
              </a:ext>
            </a:extLst>
          </p:cNvPr>
          <p:cNvGrpSpPr/>
          <p:nvPr/>
        </p:nvGrpSpPr>
        <p:grpSpPr>
          <a:xfrm>
            <a:off x="575878" y="4167620"/>
            <a:ext cx="2260312" cy="521140"/>
            <a:chOff x="9403832" y="1534344"/>
            <a:chExt cx="2074332" cy="5211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8F417C-3D5A-31E6-81AB-46CD98DAC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3832" y="1534344"/>
              <a:ext cx="1524000" cy="52114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 w="19050" cap="rnd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24D2BF-6054-7C56-9895-B72A80547A33}"/>
                </a:ext>
              </a:extLst>
            </p:cNvPr>
            <p:cNvSpPr txBox="1"/>
            <p:nvPr/>
          </p:nvSpPr>
          <p:spPr>
            <a:xfrm>
              <a:off x="9403832" y="1569389"/>
              <a:ext cx="2074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Std. Err. Reg.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BC103C7-0472-A405-B2A0-87ADA38DD0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5878" y="5121309"/>
                <a:ext cx="7977167" cy="1402637"/>
              </a:xfrm>
              <a:prstGeom prst="rect">
                <a:avLst/>
              </a:prstGeom>
              <a:solidFill>
                <a:srgbClr val="FFC000">
                  <a:alpha val="15000"/>
                </a:srgbClr>
              </a:solidFill>
            </p:spPr>
            <p:txBody>
              <a:bodyPr>
                <a:normAutofit lnSpcReduction="10000"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u="sng" dirty="0">
                    <a:uFill>
                      <a:solidFill>
                        <a:srgbClr val="FF0000"/>
                      </a:solidFill>
                    </a:u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Error of regression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/>
                  </a:rPr>
                  <a:t>		</a:t>
                </a:r>
                <a:endParaRPr lang="en-US" sz="5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endParaRPr>
              </a:p>
              <a:p>
                <a:pPr lvl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/>
                      </a:rPr>
                      <m:t>≈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distribution of the error term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/>
                          </a:rPr>
                          <m:t>𝜀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/>
                          </a:rPr>
                          <m:t>~</m:t>
                        </m:r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𝑁</m:t>
                        </m:r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(0,</m:t>
                        </m:r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  <m:sup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2</m:t>
                        </m:r>
                      </m:sup>
                    </m:sSubSup>
                    <m:r>
                      <a:rPr lang="en-US" sz="2200" i="1">
                        <a:latin typeface="Cambria Math"/>
                        <a:sym typeface="Wingdings"/>
                      </a:rPr>
                      <m:t>)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ct val="50000"/>
                  </a:spcBef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deviation from the best fit line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BC103C7-0472-A405-B2A0-87ADA38DD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78" y="5121309"/>
                <a:ext cx="7977167" cy="1402637"/>
              </a:xfrm>
              <a:prstGeom prst="rect">
                <a:avLst/>
              </a:prstGeom>
              <a:blipFill>
                <a:blip r:embed="rId3"/>
                <a:stretch>
                  <a:fillRect l="-954" t="-5405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11">
            <a:extLst>
              <a:ext uri="{FF2B5EF4-FFF2-40B4-BE49-F238E27FC236}">
                <a16:creationId xmlns:a16="http://schemas.microsoft.com/office/drawing/2014/main" id="{96A764E0-9601-F209-02B1-C964A23EBE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7878" y="3464046"/>
            <a:ext cx="397932" cy="63508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0CE55F-DAC4-72CB-0962-A4EDCC432DBF}"/>
                  </a:ext>
                </a:extLst>
              </p:cNvPr>
              <p:cNvSpPr txBox="1"/>
              <p:nvPr/>
            </p:nvSpPr>
            <p:spPr>
              <a:xfrm>
                <a:off x="8175354" y="3233669"/>
                <a:ext cx="318207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  <a:sym typeface="Wingdings"/>
                        </a:rPr>
                        <m:t>where</m:t>
                      </m:r>
                      <m:r>
                        <a:rPr lang="en-US" sz="2200"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a:rPr lang="en-US" sz="2200" i="1">
                          <a:latin typeface="Cambria Math"/>
                          <a:sym typeface="Wingdings"/>
                        </a:rPr>
                        <m:t>𝜀</m:t>
                      </m:r>
                      <m:r>
                        <a:rPr lang="en-US" sz="2200" i="1">
                          <a:latin typeface="Cambria Math"/>
                          <a:sym typeface="Wingdings"/>
                        </a:rPr>
                        <m:t>~</m:t>
                      </m:r>
                      <m:r>
                        <a:rPr lang="en-US" sz="2200" i="1">
                          <a:latin typeface="Cambria Math"/>
                          <a:sym typeface="Wingdings"/>
                        </a:rPr>
                        <m:t>𝑁</m:t>
                      </m:r>
                      <m:r>
                        <a:rPr lang="en-US" sz="2200" i="1">
                          <a:latin typeface="Cambria Math"/>
                          <a:sym typeface="Wingdings"/>
                        </a:rPr>
                        <m:t>(0, 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  <m:t>𝑆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/>
                            </a:rPr>
                            <m:t>𝜖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  <m:t>2</m:t>
                          </m:r>
                        </m:sup>
                      </m:sSubSup>
                      <m:r>
                        <a:rPr lang="en-US" sz="2200" i="1">
                          <a:latin typeface="Cambria Math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0CE55F-DAC4-72CB-0962-A4EDCC432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354" y="3233669"/>
                <a:ext cx="3182070" cy="430887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ACF63F-FE8F-0E85-2C95-6D79B5FFE56E}"/>
                  </a:ext>
                </a:extLst>
              </p:cNvPr>
              <p:cNvSpPr txBox="1"/>
              <p:nvPr/>
            </p:nvSpPr>
            <p:spPr>
              <a:xfrm>
                <a:off x="8553045" y="3714192"/>
                <a:ext cx="318207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smtClean="0">
                          <a:latin typeface="Cambria Math" panose="02040503050406030204" pitchFamily="18" charset="0"/>
                          <a:sym typeface="Wingdings"/>
                        </a:rPr>
                        <m:t>where</m:t>
                      </m:r>
                      <m:r>
                        <a:rPr lang="en-US" sz="2200" smtClean="0"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a:rPr lang="en-US" sz="2200" i="1">
                          <a:latin typeface="Cambria Math"/>
                          <a:sym typeface="Wingdings"/>
                        </a:rPr>
                        <m:t>𝜀</m:t>
                      </m:r>
                      <m:r>
                        <a:rPr lang="en-US" sz="2200" i="1">
                          <a:latin typeface="Cambria Math"/>
                          <a:sym typeface="Wingdings"/>
                        </a:rPr>
                        <m:t>~</m:t>
                      </m:r>
                      <m:r>
                        <a:rPr lang="en-US" sz="2200" i="1">
                          <a:latin typeface="Cambria Math"/>
                          <a:sym typeface="Wingdings"/>
                        </a:rPr>
                        <m:t>𝑁</m:t>
                      </m:r>
                      <m:r>
                        <a:rPr lang="en-US" sz="2200" i="1">
                          <a:latin typeface="Cambria Math"/>
                          <a:sym typeface="Wingdings"/>
                        </a:rPr>
                        <m:t>(0, 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/>
                            </a:rPr>
                            <m:t>196615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ACF63F-FE8F-0E85-2C95-6D79B5FFE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045" y="3714192"/>
                <a:ext cx="3182070" cy="430887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8">
            <a:extLst>
              <a:ext uri="{FF2B5EF4-FFF2-40B4-BE49-F238E27FC236}">
                <a16:creationId xmlns:a16="http://schemas.microsoft.com/office/drawing/2014/main" id="{8274B2B7-1D95-8D1B-10A7-0767EBF0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6298" y="3302282"/>
            <a:ext cx="351777" cy="323527"/>
          </a:xfrm>
          <a:prstGeom prst="rect">
            <a:avLst/>
          </a:prstGeom>
          <a:solidFill>
            <a:srgbClr val="FFC000">
              <a:alpha val="25000"/>
            </a:srgbClr>
          </a:solidFill>
          <a:ln w="1905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25D16B9E-15A1-27FD-C28C-C3F406798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6297" y="3767871"/>
            <a:ext cx="1080197" cy="323527"/>
          </a:xfrm>
          <a:prstGeom prst="rect">
            <a:avLst/>
          </a:prstGeom>
          <a:solidFill>
            <a:srgbClr val="FFC000">
              <a:alpha val="25000"/>
            </a:srgbClr>
          </a:solidFill>
          <a:ln w="1905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BBA4DC-AB60-46D1-8F0D-518D6EC5417C}"/>
                  </a:ext>
                </a:extLst>
              </p:cNvPr>
              <p:cNvSpPr txBox="1"/>
              <p:nvPr/>
            </p:nvSpPr>
            <p:spPr>
              <a:xfrm>
                <a:off x="4892944" y="3735286"/>
                <a:ext cx="3714427" cy="415498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100" dirty="0">
                    <a:sym typeface="Wingdings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sym typeface="Wingdings"/>
                      </a:rPr>
                      <m:t>=</m:t>
                    </m:r>
                    <m:r>
                      <a:rPr lang="en-US" sz="2100" i="1">
                        <a:latin typeface="Cambria Math" panose="02040503050406030204" pitchFamily="18" charset="0"/>
                        <a:sym typeface="Wingdings"/>
                      </a:rPr>
                      <m:t>−44610 </m:t>
                    </m:r>
                    <m:r>
                      <a:rPr lang="en-US" sz="2100" i="1">
                        <a:latin typeface="Cambria Math"/>
                        <a:sym typeface="Wingdings"/>
                      </a:rPr>
                      <m:t>+</m:t>
                    </m:r>
                    <m:r>
                      <a:rPr lang="en-US" sz="2100" i="1">
                        <a:latin typeface="Cambria Math" panose="02040503050406030204" pitchFamily="18" charset="0"/>
                        <a:sym typeface="Wingdings"/>
                      </a:rPr>
                      <m:t>98.473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sym typeface="Wingdings"/>
                      </a:rPr>
                      <m:t> </m:t>
                    </m:r>
                    <m:r>
                      <a:rPr lang="en-US" sz="2100" i="1">
                        <a:latin typeface="Cambria Math"/>
                        <a:sym typeface="Wingdings"/>
                      </a:rPr>
                      <m:t>𝑋</m:t>
                    </m:r>
                  </m:oMath>
                </a14:m>
                <a:endParaRPr lang="en-US" sz="21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BBA4DC-AB60-46D1-8F0D-518D6EC54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944" y="3735286"/>
                <a:ext cx="3714427" cy="415498"/>
              </a:xfrm>
              <a:prstGeom prst="rect">
                <a:avLst/>
              </a:prstGeom>
              <a:blipFill>
                <a:blip r:embed="rId6"/>
                <a:stretch>
                  <a:fillRect b="-2121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D1EB00-98FD-7FBB-616F-A17F70C237BE}"/>
                  </a:ext>
                </a:extLst>
              </p:cNvPr>
              <p:cNvSpPr txBox="1"/>
              <p:nvPr/>
            </p:nvSpPr>
            <p:spPr>
              <a:xfrm>
                <a:off x="4892944" y="3302282"/>
                <a:ext cx="2304035" cy="433004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sym typeface="Wingdings"/>
                        </a:rPr>
                        <m:t>𝑌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1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/>
                                  <a:sym typeface="Wingdings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0</m:t>
                          </m:r>
                        </m:sub>
                      </m:sSub>
                      <m:r>
                        <a:rPr lang="en-US" sz="2100" i="1">
                          <a:latin typeface="Cambria Math"/>
                          <a:sym typeface="Wingdings"/>
                        </a:rPr>
                        <m:t>+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1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/>
                                  <a:sym typeface="Wingdings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/>
                          <a:sym typeface="Wingdings"/>
                        </a:rPr>
                        <m:t>𝑋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D1EB00-98FD-7FBB-616F-A17F70C23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944" y="3302282"/>
                <a:ext cx="2304035" cy="433004"/>
              </a:xfrm>
              <a:prstGeom prst="rect">
                <a:avLst/>
              </a:prstGeom>
              <a:blipFill>
                <a:blip r:embed="rId7"/>
                <a:stretch>
                  <a:fillRect t="-5714" b="-11429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70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9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F9AD8-B924-415F-E2D7-9658D5793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rectangular object with a white background&#10;&#10;Description automatically generated">
            <a:extLst>
              <a:ext uri="{FF2B5EF4-FFF2-40B4-BE49-F238E27FC236}">
                <a16:creationId xmlns:a16="http://schemas.microsoft.com/office/drawing/2014/main" id="{AF389576-F0F1-CD29-F686-B05EDF92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337933"/>
            <a:ext cx="7772400" cy="10464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96AD873-E91B-8D7B-0F8E-A66E1417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91841"/>
            <a:ext cx="10287000" cy="1505273"/>
          </a:xfrm>
        </p:spPr>
        <p:txBody>
          <a:bodyPr>
            <a:noAutofit/>
          </a:bodyPr>
          <a:lstStyle/>
          <a:p>
            <a:r>
              <a:rPr lang="en-US" sz="5400" dirty="0"/>
              <a:t>Example</a:t>
            </a:r>
            <a:br>
              <a:rPr lang="en-US" sz="5400" dirty="0"/>
            </a:br>
            <a:r>
              <a:rPr lang="en-US" sz="5400" i="1" dirty="0">
                <a:solidFill>
                  <a:schemeClr val="bg1">
                    <a:lumMod val="65000"/>
                  </a:schemeClr>
                </a:solidFill>
              </a:rPr>
              <a:t>Pittsburgh Housing Prices</a:t>
            </a:r>
            <a:endParaRPr lang="en-US" altLang="en-US" sz="5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F180726-CB7C-F68A-BDBC-5D6FCA37A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867" y="3087653"/>
            <a:ext cx="1880608" cy="323527"/>
          </a:xfrm>
          <a:prstGeom prst="rect">
            <a:avLst/>
          </a:prstGeom>
          <a:solidFill>
            <a:srgbClr val="FFC000">
              <a:alpha val="25000"/>
            </a:srgbClr>
          </a:solidFill>
          <a:ln w="1905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7C0DA6-32A5-2CF9-C73C-5D347A35479C}"/>
              </a:ext>
            </a:extLst>
          </p:cNvPr>
          <p:cNvGrpSpPr/>
          <p:nvPr/>
        </p:nvGrpSpPr>
        <p:grpSpPr>
          <a:xfrm>
            <a:off x="575878" y="4167620"/>
            <a:ext cx="2260312" cy="521140"/>
            <a:chOff x="9403832" y="1534344"/>
            <a:chExt cx="2074332" cy="5211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0DA52E-4659-F7BC-EE21-EE60B600A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3832" y="1534344"/>
              <a:ext cx="1524000" cy="52114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 w="19050" cap="rnd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FF8C6D-B8F3-5A9E-D38E-8B186F450E1E}"/>
                </a:ext>
              </a:extLst>
            </p:cNvPr>
            <p:cNvSpPr txBox="1"/>
            <p:nvPr/>
          </p:nvSpPr>
          <p:spPr>
            <a:xfrm>
              <a:off x="9403832" y="1569389"/>
              <a:ext cx="2074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Std. Err. Reg.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51F65BA-0CA7-11BC-81D9-72D0905C2E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5878" y="5121309"/>
                <a:ext cx="7977167" cy="1402637"/>
              </a:xfrm>
              <a:prstGeom prst="rect">
                <a:avLst/>
              </a:prstGeom>
              <a:solidFill>
                <a:srgbClr val="FFC000">
                  <a:alpha val="15000"/>
                </a:srgbClr>
              </a:solidFill>
            </p:spPr>
            <p:txBody>
              <a:bodyPr>
                <a:normAutofit lnSpcReduction="10000"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u="sng" dirty="0">
                    <a:uFill>
                      <a:solidFill>
                        <a:srgbClr val="FF0000"/>
                      </a:solidFill>
                    </a:u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Error of regression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/>
                  </a:rPr>
                  <a:t>		</a:t>
                </a:r>
                <a:endParaRPr lang="en-US" sz="5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endParaRPr>
              </a:p>
              <a:p>
                <a:pPr lvl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/>
                      </a:rPr>
                      <m:t>≈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distribution of the error term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/>
                          </a:rPr>
                          <m:t>𝜀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/>
                          </a:rPr>
                          <m:t>~</m:t>
                        </m:r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𝑁</m:t>
                        </m:r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(0,</m:t>
                        </m:r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  <m:sup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2</m:t>
                        </m:r>
                      </m:sup>
                    </m:sSubSup>
                    <m:r>
                      <a:rPr lang="en-US" sz="2200" i="1">
                        <a:latin typeface="Cambria Math"/>
                        <a:sym typeface="Wingdings"/>
                      </a:rPr>
                      <m:t>)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ct val="50000"/>
                  </a:spcBef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deviation from the best fit line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51F65BA-0CA7-11BC-81D9-72D0905C2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78" y="5121309"/>
                <a:ext cx="7977167" cy="1402637"/>
              </a:xfrm>
              <a:prstGeom prst="rect">
                <a:avLst/>
              </a:prstGeom>
              <a:blipFill>
                <a:blip r:embed="rId3"/>
                <a:stretch>
                  <a:fillRect l="-954" t="-5405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11">
            <a:extLst>
              <a:ext uri="{FF2B5EF4-FFF2-40B4-BE49-F238E27FC236}">
                <a16:creationId xmlns:a16="http://schemas.microsoft.com/office/drawing/2014/main" id="{489F4581-02C7-A8E4-5439-04F15E23EB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7878" y="3464046"/>
            <a:ext cx="397932" cy="63508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E949D4-FE86-2B79-541B-3235D3813075}"/>
                  </a:ext>
                </a:extLst>
              </p:cNvPr>
              <p:cNvSpPr txBox="1"/>
              <p:nvPr/>
            </p:nvSpPr>
            <p:spPr>
              <a:xfrm>
                <a:off x="8175354" y="3233669"/>
                <a:ext cx="318207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  <a:sym typeface="Wingdings"/>
                        </a:rPr>
                        <m:t>where</m:t>
                      </m:r>
                      <m:r>
                        <a:rPr lang="en-US" sz="2200"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a:rPr lang="en-US" sz="2200" i="1">
                          <a:latin typeface="Cambria Math"/>
                          <a:sym typeface="Wingdings"/>
                        </a:rPr>
                        <m:t>𝜀</m:t>
                      </m:r>
                      <m:r>
                        <a:rPr lang="en-US" sz="2200" i="1">
                          <a:latin typeface="Cambria Math"/>
                          <a:sym typeface="Wingdings"/>
                        </a:rPr>
                        <m:t>~</m:t>
                      </m:r>
                      <m:r>
                        <a:rPr lang="en-US" sz="2200" i="1">
                          <a:latin typeface="Cambria Math"/>
                          <a:sym typeface="Wingdings"/>
                        </a:rPr>
                        <m:t>𝑁</m:t>
                      </m:r>
                      <m:r>
                        <a:rPr lang="en-US" sz="2200" i="1">
                          <a:latin typeface="Cambria Math"/>
                          <a:sym typeface="Wingdings"/>
                        </a:rPr>
                        <m:t>(0, 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  <m:t>𝑆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/>
                            </a:rPr>
                            <m:t>𝜖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  <m:t>2</m:t>
                          </m:r>
                        </m:sup>
                      </m:sSubSup>
                      <m:r>
                        <a:rPr lang="en-US" sz="2200" i="1">
                          <a:latin typeface="Cambria Math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E949D4-FE86-2B79-541B-3235D3813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354" y="3233669"/>
                <a:ext cx="3182070" cy="430887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9D044F-BE63-E010-7D9C-667499A5614D}"/>
                  </a:ext>
                </a:extLst>
              </p:cNvPr>
              <p:cNvSpPr txBox="1"/>
              <p:nvPr/>
            </p:nvSpPr>
            <p:spPr>
              <a:xfrm>
                <a:off x="8408081" y="3716244"/>
                <a:ext cx="318207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smtClean="0">
                          <a:latin typeface="Cambria Math" panose="02040503050406030204" pitchFamily="18" charset="0"/>
                          <a:sym typeface="Wingdings"/>
                        </a:rPr>
                        <m:t>where</m:t>
                      </m:r>
                      <m:r>
                        <a:rPr lang="en-US" sz="2200" smtClean="0"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a:rPr lang="en-US" sz="2200" i="1">
                          <a:latin typeface="Cambria Math"/>
                          <a:sym typeface="Wingdings"/>
                        </a:rPr>
                        <m:t>𝜀</m:t>
                      </m:r>
                      <m:r>
                        <a:rPr lang="en-US" sz="2200" i="1">
                          <a:latin typeface="Cambria Math"/>
                          <a:sym typeface="Wingdings"/>
                        </a:rPr>
                        <m:t>~</m:t>
                      </m:r>
                      <m:r>
                        <a:rPr lang="en-US" sz="2200" i="1">
                          <a:latin typeface="Cambria Math"/>
                          <a:sym typeface="Wingdings"/>
                        </a:rPr>
                        <m:t>𝑁</m:t>
                      </m:r>
                      <m:r>
                        <a:rPr lang="en-US" sz="2200" i="1">
                          <a:latin typeface="Cambria Math"/>
                          <a:sym typeface="Wingdings"/>
                        </a:rPr>
                        <m:t>(0, 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/>
                            </a:rPr>
                            <m:t>197.3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sym typeface="Wingdings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9D044F-BE63-E010-7D9C-667499A56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81" y="3716244"/>
                <a:ext cx="3182070" cy="430887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8">
            <a:extLst>
              <a:ext uri="{FF2B5EF4-FFF2-40B4-BE49-F238E27FC236}">
                <a16:creationId xmlns:a16="http://schemas.microsoft.com/office/drawing/2014/main" id="{A07B2FA4-DE4C-B9AF-E450-F2144294C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6298" y="3302282"/>
            <a:ext cx="351777" cy="323527"/>
          </a:xfrm>
          <a:prstGeom prst="rect">
            <a:avLst/>
          </a:prstGeom>
          <a:solidFill>
            <a:srgbClr val="FFC000">
              <a:alpha val="25000"/>
            </a:srgbClr>
          </a:solidFill>
          <a:ln w="1905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2506C0A9-7BC8-D8BA-BB85-7B4349984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7256" y="3775605"/>
            <a:ext cx="852244" cy="323527"/>
          </a:xfrm>
          <a:prstGeom prst="rect">
            <a:avLst/>
          </a:prstGeom>
          <a:solidFill>
            <a:srgbClr val="FFC000">
              <a:alpha val="25000"/>
            </a:srgbClr>
          </a:solidFill>
          <a:ln w="1905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FD1B49-721C-A3F1-1184-59071D5AFB8A}"/>
                  </a:ext>
                </a:extLst>
              </p:cNvPr>
              <p:cNvSpPr txBox="1"/>
              <p:nvPr/>
            </p:nvSpPr>
            <p:spPr>
              <a:xfrm>
                <a:off x="4892944" y="3735286"/>
                <a:ext cx="3714427" cy="415498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100" dirty="0">
                    <a:sym typeface="Wingdings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sym typeface="Wingdings"/>
                      </a:rPr>
                      <m:t>=</m:t>
                    </m:r>
                    <m:r>
                      <a:rPr lang="en-US" sz="2100" i="1">
                        <a:latin typeface="Cambria Math" panose="02040503050406030204" pitchFamily="18" charset="0"/>
                        <a:sym typeface="Wingdings"/>
                      </a:rPr>
                      <m:t>−44610 </m:t>
                    </m:r>
                    <m:r>
                      <a:rPr lang="en-US" sz="2100" i="1">
                        <a:latin typeface="Cambria Math"/>
                        <a:sym typeface="Wingdings"/>
                      </a:rPr>
                      <m:t>+</m:t>
                    </m:r>
                    <m:r>
                      <a:rPr lang="en-US" sz="2100" i="1">
                        <a:latin typeface="Cambria Math" panose="02040503050406030204" pitchFamily="18" charset="0"/>
                        <a:sym typeface="Wingdings"/>
                      </a:rPr>
                      <m:t>98.473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sym typeface="Wingdings"/>
                      </a:rPr>
                      <m:t> </m:t>
                    </m:r>
                    <m:r>
                      <a:rPr lang="en-US" sz="2100" i="1">
                        <a:latin typeface="Cambria Math"/>
                        <a:sym typeface="Wingdings"/>
                      </a:rPr>
                      <m:t>𝑋</m:t>
                    </m:r>
                  </m:oMath>
                </a14:m>
                <a:endParaRPr lang="en-US" sz="21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FD1B49-721C-A3F1-1184-59071D5AF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944" y="3735286"/>
                <a:ext cx="3714427" cy="415498"/>
              </a:xfrm>
              <a:prstGeom prst="rect">
                <a:avLst/>
              </a:prstGeom>
              <a:blipFill>
                <a:blip r:embed="rId6"/>
                <a:stretch>
                  <a:fillRect b="-2121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8785B58-7880-A6D9-6706-E5D6B9A93647}"/>
                  </a:ext>
                </a:extLst>
              </p:cNvPr>
              <p:cNvSpPr txBox="1"/>
              <p:nvPr/>
            </p:nvSpPr>
            <p:spPr>
              <a:xfrm>
                <a:off x="4892944" y="3302282"/>
                <a:ext cx="2304035" cy="433004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sym typeface="Wingdings"/>
                        </a:rPr>
                        <m:t>𝑌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1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/>
                                  <a:sym typeface="Wingdings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0</m:t>
                          </m:r>
                        </m:sub>
                      </m:sSub>
                      <m:r>
                        <a:rPr lang="en-US" sz="2100" i="1">
                          <a:latin typeface="Cambria Math"/>
                          <a:sym typeface="Wingdings"/>
                        </a:rPr>
                        <m:t>+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100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/>
                                  <a:sym typeface="Wingdings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latin typeface="Cambria Math"/>
                              <a:sym typeface="Wingdings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/>
                          <a:sym typeface="Wingdings"/>
                        </a:rPr>
                        <m:t>𝑋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8785B58-7880-A6D9-6706-E5D6B9A93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944" y="3302282"/>
                <a:ext cx="2304035" cy="433004"/>
              </a:xfrm>
              <a:prstGeom prst="rect">
                <a:avLst/>
              </a:prstGeom>
              <a:blipFill>
                <a:blip r:embed="rId7"/>
                <a:stretch>
                  <a:fillRect t="-5714" b="-11429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FB31D2-48B1-DEE1-8267-EEBB7A4C0A73}"/>
                  </a:ext>
                </a:extLst>
              </p:cNvPr>
              <p:cNvSpPr txBox="1"/>
              <p:nvPr/>
            </p:nvSpPr>
            <p:spPr>
              <a:xfrm>
                <a:off x="4892945" y="4458935"/>
                <a:ext cx="6464479" cy="408573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/>
                        </a:rPr>
                        <m:t>𝑃𝑟𝑖𝑐𝑒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  <a:sym typeface="Wingdings"/>
                        </a:rPr>
                        <m:t>−44610 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+</m:t>
                      </m:r>
                      <m:r>
                        <a:rPr lang="en-US" sz="2100" i="1">
                          <a:latin typeface="Cambria Math" panose="02040503050406030204" pitchFamily="18" charset="0"/>
                          <a:sym typeface="Wingdings"/>
                        </a:rPr>
                        <m:t>98.473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/>
                        </a:rPr>
                        <m:t>𝐴𝑟𝑒𝑎</m:t>
                      </m:r>
                      <m:r>
                        <a:rPr lang="en-US" sz="2100" b="0" i="0" smtClean="0">
                          <a:latin typeface="Cambria Math" panose="02040503050406030204" pitchFamily="18" charset="0"/>
                          <a:sym typeface="Wingdings"/>
                        </a:rPr>
                        <m:t>,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/>
                        </a:rPr>
                        <m:t>  </m:t>
                      </m:r>
                      <m:r>
                        <a:rPr lang="en-US" sz="2000" i="1">
                          <a:latin typeface="Cambria Math"/>
                          <a:sym typeface="Wingdings"/>
                        </a:rPr>
                        <m:t>𝜀</m:t>
                      </m:r>
                      <m:r>
                        <a:rPr lang="en-US" sz="2000" i="1">
                          <a:latin typeface="Cambria Math"/>
                          <a:sym typeface="Wingdings"/>
                        </a:rPr>
                        <m:t>~</m:t>
                      </m:r>
                      <m:r>
                        <a:rPr lang="en-US" sz="2000" i="1">
                          <a:latin typeface="Cambria Math"/>
                          <a:sym typeface="Wingdings"/>
                        </a:rPr>
                        <m:t>𝑁</m:t>
                      </m:r>
                      <m:r>
                        <a:rPr lang="en-US" sz="2000" i="1">
                          <a:latin typeface="Cambria Math"/>
                          <a:sym typeface="Wingdings"/>
                        </a:rPr>
                        <m:t>(0, 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Wingdings"/>
                            </a:rPr>
                            <m:t>196615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sym typeface="Wingdings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FB31D2-48B1-DEE1-8267-EEBB7A4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945" y="4458935"/>
                <a:ext cx="6464479" cy="408573"/>
              </a:xfrm>
              <a:prstGeom prst="rect">
                <a:avLst/>
              </a:prstGeom>
              <a:blipFill>
                <a:blip r:embed="rId8"/>
                <a:stretch>
                  <a:fillRect b="-1764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36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9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1700944-AE4C-4D96-8F13-B6B4AB4B1DD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1193370"/>
                <a:ext cx="9829800" cy="43550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Simple regression </a:t>
                </a:r>
              </a:p>
              <a:p>
                <a:endParaRPr lang="en-US" sz="7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sym typeface="Wingdings"/>
                      </a:rPr>
                      <m:t>𝑌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: </m:t>
                    </m:r>
                  </m:oMath>
                </a14:m>
                <a:r>
                  <a:rPr lang="en-US" sz="2200" dirty="0"/>
                  <a:t>dependent variable;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sym typeface="Wingdings"/>
                      </a:rPr>
                      <m:t>𝑋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:</m:t>
                    </m:r>
                  </m:oMath>
                </a14:m>
                <a:r>
                  <a:rPr lang="en-US" sz="2200" dirty="0"/>
                  <a:t>  independent variable</a:t>
                </a:r>
              </a:p>
              <a:p>
                <a:pPr lvl="1"/>
                <a:endParaRPr lang="en-US" sz="700" dirty="0"/>
              </a:p>
              <a:p>
                <a:pPr lvl="1"/>
                <a:r>
                  <a:rPr lang="en-US" sz="2200" dirty="0">
                    <a:sym typeface="Wingdings"/>
                  </a:rPr>
                  <a:t>Population model: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sym typeface="Wingdings"/>
                      </a:rPr>
                      <m:t>𝑌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𝑋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,   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~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𝑁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(0,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  <m:sup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2</m:t>
                        </m:r>
                      </m:sup>
                    </m:sSubSup>
                    <m:r>
                      <a:rPr lang="en-US" sz="2200" i="1">
                        <a:latin typeface="Cambria Math"/>
                        <a:sym typeface="Wingdings"/>
                      </a:rPr>
                      <m:t>) </m:t>
                    </m:r>
                  </m:oMath>
                </a14:m>
                <a:endParaRPr lang="en-US" sz="2200" dirty="0">
                  <a:ea typeface="Lucida Grande"/>
                  <a:cs typeface="Lucida Grande"/>
                </a:endParaRPr>
              </a:p>
              <a:p>
                <a:pPr lvl="1"/>
                <a:endParaRPr lang="en-US" sz="700" dirty="0">
                  <a:ea typeface="Lucida Grande"/>
                  <a:cs typeface="Lucida Grande"/>
                </a:endParaRPr>
              </a:p>
              <a:p>
                <a:pPr lvl="1"/>
                <a:r>
                  <a:rPr lang="en-US" sz="2200" dirty="0">
                    <a:ea typeface="Lucida Grande"/>
                    <a:cs typeface="Lucida Grande"/>
                  </a:rPr>
                  <a:t>Sample model: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  <a:sym typeface="Wingdings"/>
                      </a:rPr>
                      <m:t>      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𝑌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/>
                      </a:rPr>
                      <m:t>𝑋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,         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~</m:t>
                    </m:r>
                    <m:r>
                      <a:rPr lang="en-US" sz="2200" i="1">
                        <a:latin typeface="Cambria Math"/>
                        <a:sym typeface="Wingdings"/>
                      </a:rPr>
                      <m:t>𝑁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0,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𝜀</m:t>
                            </m:r>
                          </m:sub>
                          <m:sup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200" dirty="0">
                  <a:sym typeface="Wingdings"/>
                </a:endParaRPr>
              </a:p>
              <a:p>
                <a:pPr lvl="1"/>
                <a:endParaRPr lang="en-US" sz="2200" dirty="0">
                  <a:ea typeface="Lucida Grande"/>
                  <a:cs typeface="Lucida Grande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ea typeface="Lucida Grande"/>
                    <a:cs typeface="Lucida Grande"/>
                  </a:rPr>
                  <a:t>Regression output</a:t>
                </a:r>
              </a:p>
              <a:p>
                <a:endParaRPr lang="en-US" sz="700" dirty="0">
                  <a:ea typeface="Lucida Grande"/>
                  <a:cs typeface="Lucida Grande"/>
                </a:endParaRPr>
              </a:p>
              <a:p>
                <a:pPr lvl="1"/>
                <a:r>
                  <a:rPr lang="en-US" sz="2200" dirty="0"/>
                  <a:t>Standard error of the regression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  <m:sup/>
                    </m:sSubSup>
                  </m:oMath>
                </a14:m>
                <a:r>
                  <a:rPr lang="en-US" sz="2200" dirty="0"/>
                  <a:t>as the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sz="2200" dirty="0"/>
                  <a:t>)</a:t>
                </a:r>
              </a:p>
              <a:p>
                <a:pPr lvl="1"/>
                <a:endParaRPr lang="en-US" sz="700" dirty="0"/>
              </a:p>
              <a:p>
                <a:pPr lvl="1"/>
                <a:r>
                  <a:rPr lang="en-US" sz="2200" dirty="0"/>
                  <a:t>for the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and the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/>
                            <a:sym typeface="Wingdings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dirty="0">
                  <a:ea typeface="Lucida Grande"/>
                  <a:cs typeface="Lucida Grande"/>
                </a:endParaRPr>
              </a:p>
              <a:p>
                <a:pPr marL="393192" lvl="1" indent="0">
                  <a:lnSpc>
                    <a:spcPct val="70000"/>
                  </a:lnSpc>
                  <a:spcBef>
                    <a:spcPts val="1350"/>
                  </a:spcBef>
                  <a:buNone/>
                </a:pPr>
                <a:endParaRPr lang="en-US" sz="2200" dirty="0">
                  <a:sym typeface="Symbol" pitchFamily="18" charset="2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1700944-AE4C-4D96-8F13-B6B4AB4B1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1193370"/>
                <a:ext cx="9829800" cy="4355023"/>
              </a:xfrm>
              <a:blipFill>
                <a:blip r:embed="rId3"/>
                <a:stretch>
                  <a:fillRect l="-774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E3165E9-2204-EA16-BC3D-DDFA8137A34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21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3371"/>
                <a:ext cx="9852837" cy="203802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Obtain the regression line (Get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  <m:sup/>
                    </m:sSubSup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Point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(Interpret the regression line)</a:t>
                </a:r>
              </a:p>
              <a:p>
                <a:r>
                  <a:rPr lang="en-US" dirty="0"/>
                  <a:t>Interval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Inferences about the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1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3371"/>
                <a:ext cx="9852837" cy="2038026"/>
              </a:xfrm>
              <a:blipFill>
                <a:blip r:embed="rId2"/>
                <a:stretch>
                  <a:fillRect l="-902" t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92527D-29EA-4F41-916F-25113DE9E2D6}"/>
                  </a:ext>
                </a:extLst>
              </p:cNvPr>
              <p:cNvSpPr txBox="1"/>
              <p:nvPr/>
            </p:nvSpPr>
            <p:spPr>
              <a:xfrm>
                <a:off x="2918188" y="3429000"/>
                <a:ext cx="1981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sym typeface="Wingdings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  <a:sym typeface="Wingdings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sym typeface="Wingdings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sym typeface="Wingdings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92527D-29EA-4F41-916F-25113DE9E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188" y="3429000"/>
                <a:ext cx="1981200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9ED87E-D954-4068-BB37-EE65A5E3FF38}"/>
                  </a:ext>
                </a:extLst>
              </p:cNvPr>
              <p:cNvSpPr txBox="1"/>
              <p:nvPr/>
            </p:nvSpPr>
            <p:spPr>
              <a:xfrm>
                <a:off x="2918189" y="4086716"/>
                <a:ext cx="5130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sym typeface="Wingdings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  <a:sym typeface="Wingdings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sym typeface="Wingdings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sym typeface="Wingdings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sym typeface="Wingdings"/>
                        </a:rPr>
                        <m:t>some</m:t>
                      </m:r>
                      <m:r>
                        <a:rPr lang="en-US" sz="2400"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sym typeface="Wingdings"/>
                        </a:rPr>
                        <m:t>number</m:t>
                      </m:r>
                      <m:r>
                        <a:rPr lang="en-US" sz="2400"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sym typeface="Wingdings"/>
                        </a:rPr>
                        <m:t>other</m:t>
                      </m:r>
                      <m:r>
                        <a:rPr lang="en-US" sz="2400"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sym typeface="Wingdings"/>
                        </a:rPr>
                        <m:t>than</m:t>
                      </m:r>
                      <m:r>
                        <a:rPr lang="en-US" sz="2400">
                          <a:latin typeface="Cambria Math" panose="02040503050406030204" pitchFamily="18" charset="0"/>
                          <a:sym typeface="Wingdings"/>
                        </a:rPr>
                        <m:t> 0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9ED87E-D954-4068-BB37-EE65A5E3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189" y="4086716"/>
                <a:ext cx="5130209" cy="461665"/>
              </a:xfrm>
              <a:prstGeom prst="rect">
                <a:avLst/>
              </a:prstGeom>
              <a:blipFill>
                <a:blip r:embed="rId4"/>
                <a:stretch>
                  <a:fillRect l="-494" r="-74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49699BBD-A11B-3752-4F49-EF12D4440D8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1: Estimate the Linear Relationship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871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AE45A-3132-6C1C-874C-E881AF8B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A screenshot of a computer&#10;&#10;Description automatically generated">
            <a:extLst>
              <a:ext uri="{FF2B5EF4-FFF2-40B4-BE49-F238E27FC236}">
                <a16:creationId xmlns:a16="http://schemas.microsoft.com/office/drawing/2014/main" id="{DA9911DF-522A-15F2-E01B-161B87B20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48" y="2061905"/>
            <a:ext cx="7772400" cy="43570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551DA5-4E68-CA51-3EC8-222943CC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91841"/>
            <a:ext cx="10287000" cy="1505273"/>
          </a:xfrm>
        </p:spPr>
        <p:txBody>
          <a:bodyPr>
            <a:noAutofit/>
          </a:bodyPr>
          <a:lstStyle/>
          <a:p>
            <a:r>
              <a:rPr lang="en-US" sz="5400" dirty="0"/>
              <a:t>Example</a:t>
            </a:r>
            <a:br>
              <a:rPr lang="en-US" sz="5400" dirty="0"/>
            </a:br>
            <a:r>
              <a:rPr lang="en-US" sz="5400" i="1" dirty="0">
                <a:solidFill>
                  <a:schemeClr val="bg1">
                    <a:lumMod val="65000"/>
                  </a:schemeClr>
                </a:solidFill>
              </a:rPr>
              <a:t>Pittsburgh Housing Prices</a:t>
            </a:r>
            <a:endParaRPr lang="en-US" altLang="en-US" sz="5400" i="1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A5E0FE-4D07-54E5-D4FC-C1BD8DE14E35}"/>
                  </a:ext>
                </a:extLst>
              </p:cNvPr>
              <p:cNvSpPr txBox="1"/>
              <p:nvPr/>
            </p:nvSpPr>
            <p:spPr>
              <a:xfrm>
                <a:off x="5083623" y="696000"/>
                <a:ext cx="6400943" cy="408573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/>
                        </a:rPr>
                        <m:t>𝑃𝑟𝑖𝑐𝑒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  <a:sym typeface="Wingdings"/>
                        </a:rPr>
                        <m:t>−44.9781 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+</m:t>
                      </m:r>
                      <m:r>
                        <a:rPr lang="en-US" sz="2100" i="1">
                          <a:latin typeface="Cambria Math" panose="02040503050406030204" pitchFamily="18" charset="0"/>
                          <a:sym typeface="Wingdings"/>
                        </a:rPr>
                        <m:t>0.0997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/>
                        </a:rPr>
                        <m:t>𝐴𝑟𝑒𝑎</m:t>
                      </m:r>
                      <m:r>
                        <a:rPr lang="en-US" sz="2100" b="0" i="0" smtClean="0">
                          <a:latin typeface="Cambria Math" panose="02040503050406030204" pitchFamily="18" charset="0"/>
                          <a:sym typeface="Wingdings"/>
                        </a:rPr>
                        <m:t>, </m:t>
                      </m:r>
                      <m:r>
                        <a:rPr lang="en-US" sz="2000" i="1">
                          <a:latin typeface="Cambria Math"/>
                          <a:sym typeface="Wingdings"/>
                        </a:rPr>
                        <m:t>𝜀</m:t>
                      </m:r>
                      <m:r>
                        <a:rPr lang="en-US" sz="2000" i="1">
                          <a:latin typeface="Cambria Math"/>
                          <a:sym typeface="Wingdings"/>
                        </a:rPr>
                        <m:t>~</m:t>
                      </m:r>
                      <m:r>
                        <a:rPr lang="en-US" sz="2000" i="1">
                          <a:latin typeface="Cambria Math"/>
                          <a:sym typeface="Wingdings"/>
                        </a:rPr>
                        <m:t>𝑁</m:t>
                      </m:r>
                      <m:r>
                        <a:rPr lang="en-US" sz="2000" i="1">
                          <a:latin typeface="Cambria Math"/>
                          <a:sym typeface="Wingdings"/>
                        </a:rPr>
                        <m:t>(0, 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/>
                            </a:rPr>
                            <m:t>197.3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sym typeface="Wingdings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A5E0FE-4D07-54E5-D4FC-C1BD8DE14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623" y="696000"/>
                <a:ext cx="6400943" cy="408573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8">
            <a:extLst>
              <a:ext uri="{FF2B5EF4-FFF2-40B4-BE49-F238E27FC236}">
                <a16:creationId xmlns:a16="http://schemas.microsoft.com/office/drawing/2014/main" id="{31B75434-EDB2-1F44-5F6E-C078C997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4991510"/>
            <a:ext cx="2712849" cy="229492"/>
          </a:xfrm>
          <a:prstGeom prst="rect">
            <a:avLst/>
          </a:prstGeom>
          <a:solidFill>
            <a:srgbClr val="00B050">
              <a:alpha val="15000"/>
            </a:srgbClr>
          </a:solidFill>
          <a:ln w="1905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6CC2165-9F35-0D44-554D-425183581F21}"/>
                  </a:ext>
                </a:extLst>
              </p:cNvPr>
              <p:cNvSpPr txBox="1"/>
              <p:nvPr/>
            </p:nvSpPr>
            <p:spPr>
              <a:xfrm>
                <a:off x="8097464" y="1984771"/>
                <a:ext cx="3921472" cy="433004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dirty="0"/>
                  <a:t>: point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1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6CC2165-9F35-0D44-554D-425183581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464" y="1984771"/>
                <a:ext cx="3921472" cy="433004"/>
              </a:xfrm>
              <a:prstGeom prst="rect">
                <a:avLst/>
              </a:prstGeom>
              <a:blipFill>
                <a:blip r:embed="rId4"/>
                <a:stretch>
                  <a:fillRect t="-277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8">
            <a:extLst>
              <a:ext uri="{FF2B5EF4-FFF2-40B4-BE49-F238E27FC236}">
                <a16:creationId xmlns:a16="http://schemas.microsoft.com/office/drawing/2014/main" id="{0A31ECC4-EBCE-DB3E-BDD6-874001F50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60" y="4997519"/>
            <a:ext cx="599581" cy="229492"/>
          </a:xfrm>
          <a:prstGeom prst="rect">
            <a:avLst/>
          </a:prstGeom>
          <a:solidFill>
            <a:srgbClr val="FF0066">
              <a:alpha val="15000"/>
            </a:srgbClr>
          </a:solidFill>
          <a:ln w="1905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868C969-81F3-EDE7-CA04-AF5654C86732}"/>
                  </a:ext>
                </a:extLst>
              </p:cNvPr>
              <p:cNvSpPr txBox="1"/>
              <p:nvPr/>
            </p:nvSpPr>
            <p:spPr>
              <a:xfrm>
                <a:off x="8097464" y="2469685"/>
                <a:ext cx="3921472" cy="468783"/>
              </a:xfrm>
              <a:prstGeom prst="rect">
                <a:avLst/>
              </a:prstGeom>
              <a:solidFill>
                <a:srgbClr val="FF0066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1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1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100" dirty="0"/>
                  <a:t> std. dev. (std. error)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endParaRPr lang="en-US" sz="21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868C969-81F3-EDE7-CA04-AF5654C86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464" y="2469685"/>
                <a:ext cx="3921472" cy="468783"/>
              </a:xfrm>
              <a:prstGeom prst="rect">
                <a:avLst/>
              </a:prstGeom>
              <a:blipFill>
                <a:blip r:embed="rId5"/>
                <a:stretch>
                  <a:fillRect t="-2564"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DA4C9E7-67DD-E43E-0729-0FFA79E1D181}"/>
                  </a:ext>
                </a:extLst>
              </p:cNvPr>
              <p:cNvSpPr txBox="1"/>
              <p:nvPr/>
            </p:nvSpPr>
            <p:spPr>
              <a:xfrm>
                <a:off x="8097463" y="2990378"/>
                <a:ext cx="3921471" cy="468783"/>
              </a:xfrm>
              <a:prstGeom prst="rect">
                <a:avLst/>
              </a:prstGeom>
              <a:solidFill>
                <a:srgbClr val="00B0F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dirty="0"/>
                  <a:t>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1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1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dirty="0"/>
                  <a:t> is from 0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DA4C9E7-67DD-E43E-0729-0FFA79E1D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463" y="2990378"/>
                <a:ext cx="3921471" cy="468783"/>
              </a:xfrm>
              <a:prstGeom prst="rect">
                <a:avLst/>
              </a:prstGeom>
              <a:blipFill>
                <a:blip r:embed="rId6"/>
                <a:stretch>
                  <a:fillRect t="-2632"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8">
            <a:extLst>
              <a:ext uri="{FF2B5EF4-FFF2-40B4-BE49-F238E27FC236}">
                <a16:creationId xmlns:a16="http://schemas.microsoft.com/office/drawing/2014/main" id="{D15A5603-6E39-C678-29F2-780D2A78E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499" y="4991510"/>
            <a:ext cx="680389" cy="229492"/>
          </a:xfrm>
          <a:prstGeom prst="rect">
            <a:avLst/>
          </a:prstGeom>
          <a:solidFill>
            <a:srgbClr val="00CCFF">
              <a:alpha val="20000"/>
            </a:srgbClr>
          </a:solidFill>
          <a:ln w="1905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7864C0C-BA3D-561A-4E09-84902D9B1A98}"/>
                  </a:ext>
                </a:extLst>
              </p:cNvPr>
              <p:cNvSpPr txBox="1"/>
              <p:nvPr/>
            </p:nvSpPr>
            <p:spPr>
              <a:xfrm>
                <a:off x="8097463" y="3511071"/>
                <a:ext cx="3921471" cy="78483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/>
                  <a:t>p</a:t>
                </a:r>
                <a:r>
                  <a:rPr lang="en-US" sz="2000" dirty="0"/>
                  <a:t>-value to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I </a:t>
                </a:r>
                <a:r>
                  <a:rPr lang="en-US" sz="2000" i="1" dirty="0"/>
                  <a:t>p</a:t>
                </a:r>
                <a:r>
                  <a:rPr lang="en-US" sz="2000" dirty="0"/>
                  <a:t> &lt; 0.05,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at 95%</a:t>
                </a:r>
              </a:p>
              <a:p>
                <a:endParaRPr lang="en-US" sz="5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7864C0C-BA3D-561A-4E09-84902D9B1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463" y="3511071"/>
                <a:ext cx="3921471" cy="784830"/>
              </a:xfrm>
              <a:prstGeom prst="rect">
                <a:avLst/>
              </a:prstGeom>
              <a:blipFill>
                <a:blip r:embed="rId7"/>
                <a:stretch>
                  <a:fillRect l="-1282" t="-1587"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8">
            <a:extLst>
              <a:ext uri="{FF2B5EF4-FFF2-40B4-BE49-F238E27FC236}">
                <a16:creationId xmlns:a16="http://schemas.microsoft.com/office/drawing/2014/main" id="{D4E9FB18-F52A-04EB-F222-A1D5884E6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868" y="4991510"/>
            <a:ext cx="680389" cy="229492"/>
          </a:xfrm>
          <a:prstGeom prst="rect">
            <a:avLst/>
          </a:prstGeom>
          <a:solidFill>
            <a:srgbClr val="FFFF00">
              <a:alpha val="20000"/>
            </a:srgbClr>
          </a:solidFill>
          <a:ln w="1905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C81EAC4-0552-F6FD-AFB8-B89DA71F573E}"/>
                  </a:ext>
                </a:extLst>
              </p:cNvPr>
              <p:cNvSpPr txBox="1"/>
              <p:nvPr/>
            </p:nvSpPr>
            <p:spPr>
              <a:xfrm>
                <a:off x="8845682" y="4350003"/>
                <a:ext cx="3173252" cy="415498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dirty="0"/>
                  <a:t>95% C.I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1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C81EAC4-0552-F6FD-AFB8-B89DA71F5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682" y="4350003"/>
                <a:ext cx="3173252" cy="415498"/>
              </a:xfrm>
              <a:prstGeom prst="rect">
                <a:avLst/>
              </a:prstGeom>
              <a:blipFill>
                <a:blip r:embed="rId8"/>
                <a:stretch>
                  <a:fillRect t="-5882" b="-264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8">
            <a:extLst>
              <a:ext uri="{FF2B5EF4-FFF2-40B4-BE49-F238E27FC236}">
                <a16:creationId xmlns:a16="http://schemas.microsoft.com/office/drawing/2014/main" id="{F372BC9F-FDE3-5F19-00FD-8870EF65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421" y="4991510"/>
            <a:ext cx="1599881" cy="229492"/>
          </a:xfrm>
          <a:prstGeom prst="rect">
            <a:avLst/>
          </a:prstGeom>
          <a:solidFill>
            <a:srgbClr val="FF0066">
              <a:alpha val="15000"/>
            </a:srgbClr>
          </a:solidFill>
          <a:ln w="1905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2EDD422-2F73-B734-E0E2-9BE7B70DC640}"/>
                  </a:ext>
                </a:extLst>
              </p:cNvPr>
              <p:cNvSpPr txBox="1"/>
              <p:nvPr/>
            </p:nvSpPr>
            <p:spPr>
              <a:xfrm>
                <a:off x="8228428" y="5820796"/>
                <a:ext cx="3790506" cy="477054"/>
              </a:xfrm>
              <a:prstGeom prst="rect">
                <a:avLst/>
              </a:prstGeom>
              <a:solidFill>
                <a:srgbClr val="7030A0">
                  <a:alpha val="15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   vs.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algn="ctr"/>
                <a:endParaRPr lang="en-US" sz="5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2EDD422-2F73-B734-E0E2-9BE7B70DC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428" y="5820796"/>
                <a:ext cx="3790506" cy="477054"/>
              </a:xfrm>
              <a:prstGeom prst="rect">
                <a:avLst/>
              </a:prstGeom>
              <a:blipFill>
                <a:blip r:embed="rId9"/>
                <a:stretch>
                  <a:fillRect t="-2500" b="-7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94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4" grpId="0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78">
            <a:extLst>
              <a:ext uri="{FF2B5EF4-FFF2-40B4-BE49-F238E27FC236}">
                <a16:creationId xmlns:a16="http://schemas.microsoft.com/office/drawing/2014/main" id="{855C2E4E-10F0-42A9-8CD6-60DE958DD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847177"/>
            <a:ext cx="3048000" cy="40011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No relationship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42F813-A358-490E-842D-48123194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963" y="3048000"/>
            <a:ext cx="3413894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252BA7-A64F-46B8-B6EC-DCBE2748A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48000"/>
            <a:ext cx="3527690" cy="2362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2346F0A-FFE2-1ED6-9AAF-025D235AD6A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Relationships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70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1700944-AE4C-4D96-8F13-B6B4AB4B1DD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1" y="1193370"/>
                <a:ext cx="9829800" cy="165831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Standard Error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  <a:sym typeface="Wingdings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Confident interval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Hypothesis testing on the slope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1700944-AE4C-4D96-8F13-B6B4AB4B1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1" y="1193370"/>
                <a:ext cx="9829800" cy="1658318"/>
              </a:xfrm>
              <a:blipFill>
                <a:blip r:embed="rId3"/>
                <a:stretch>
                  <a:fillRect t="-4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80FEEE-46B8-4053-8199-D240575C000F}"/>
                  </a:ext>
                </a:extLst>
              </p:cNvPr>
              <p:cNvSpPr txBox="1"/>
              <p:nvPr/>
            </p:nvSpPr>
            <p:spPr>
              <a:xfrm>
                <a:off x="3367007" y="2967335"/>
                <a:ext cx="1981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  <m:t> </m:t>
                          </m:r>
                          <m:r>
                            <a:rPr lang="en-US" sz="2300" i="1">
                              <a:latin typeface="Cambria Math"/>
                              <a:sym typeface="Wingdings"/>
                            </a:rPr>
                            <m:t>𝛽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  <m:t>1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  <a:sym typeface="Wingdings"/>
                        </a:rPr>
                        <m:t>=0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80FEEE-46B8-4053-8199-D240575C0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007" y="2967335"/>
                <a:ext cx="1981200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060BB3-D4F5-4D31-9FCB-F107CE0BA311}"/>
                  </a:ext>
                </a:extLst>
              </p:cNvPr>
              <p:cNvSpPr txBox="1"/>
              <p:nvPr/>
            </p:nvSpPr>
            <p:spPr>
              <a:xfrm>
                <a:off x="3367008" y="3625051"/>
                <a:ext cx="5130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  <m:t> </m:t>
                          </m:r>
                          <m:r>
                            <a:rPr lang="en-US" sz="2300" i="1">
                              <a:latin typeface="Cambria Math"/>
                              <a:sym typeface="Wingdings"/>
                            </a:rPr>
                            <m:t>𝛽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  <a:sym typeface="Wingdings"/>
                            </a:rPr>
                            <m:t>1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  <a:sym typeface="Wingdings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300">
                          <a:latin typeface="Cambria Math" panose="02040503050406030204" pitchFamily="18" charset="0"/>
                          <a:sym typeface="Wingdings"/>
                        </a:rPr>
                        <m:t>some</m:t>
                      </m:r>
                      <m:r>
                        <a:rPr lang="en-US" sz="2300"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300">
                          <a:latin typeface="Cambria Math" panose="02040503050406030204" pitchFamily="18" charset="0"/>
                          <a:sym typeface="Wingdings"/>
                        </a:rPr>
                        <m:t>number</m:t>
                      </m:r>
                      <m:r>
                        <a:rPr lang="en-US" sz="2300"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300">
                          <a:latin typeface="Cambria Math" panose="02040503050406030204" pitchFamily="18" charset="0"/>
                          <a:sym typeface="Wingdings"/>
                        </a:rPr>
                        <m:t>other</m:t>
                      </m:r>
                      <m:r>
                        <a:rPr lang="en-US" sz="2300"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300">
                          <a:latin typeface="Cambria Math" panose="02040503050406030204" pitchFamily="18" charset="0"/>
                          <a:sym typeface="Wingdings"/>
                        </a:rPr>
                        <m:t>than</m:t>
                      </m:r>
                      <m:r>
                        <a:rPr lang="en-US" sz="2300">
                          <a:latin typeface="Cambria Math" panose="02040503050406030204" pitchFamily="18" charset="0"/>
                          <a:sym typeface="Wingdings"/>
                        </a:rPr>
                        <m:t> 0 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060BB3-D4F5-4D31-9FCB-F107CE0B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008" y="3625051"/>
                <a:ext cx="5130209" cy="461665"/>
              </a:xfrm>
              <a:prstGeom prst="rect">
                <a:avLst/>
              </a:prstGeom>
              <a:blipFill>
                <a:blip r:embed="rId5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A79730F-43F5-4DA2-498D-3B1781CE8E3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87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3371"/>
                <a:ext cx="9845748" cy="4773476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Does the relationship between X and Y follow: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/>
                      </a:rPr>
                      <m:t>𝑌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sym typeface="Wingdings"/>
                      </a:rPr>
                      <m:t>𝑋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+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,     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~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𝑁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(0,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sym typeface="Wingdings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/>
                            <a:sym typeface="Wingdings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  <a:sym typeface="Wingdings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Does the population model (population relationship) exist at all?</a:t>
                </a:r>
              </a:p>
              <a:p>
                <a:r>
                  <a:rPr lang="en-US" dirty="0"/>
                  <a:t>There are different ways to answer this question</a:t>
                </a:r>
              </a:p>
              <a:p>
                <a:pPr marL="850392" lvl="1" indent="-457200">
                  <a:buFont typeface="+mj-lt"/>
                  <a:buAutoNum type="arabicPeriod"/>
                </a:pPr>
                <a:r>
                  <a:rPr lang="en-US" dirty="0"/>
                  <a:t>Test statistics, </a:t>
                </a:r>
                <a:r>
                  <a:rPr lang="en-US" i="1" dirty="0"/>
                  <a:t>p</a:t>
                </a:r>
                <a:r>
                  <a:rPr lang="en-US" dirty="0"/>
                  <a:t>-value of the regression coefficient</a:t>
                </a:r>
              </a:p>
              <a:p>
                <a:pPr marL="850392" lvl="1" indent="-457200">
                  <a:buFont typeface="+mj-lt"/>
                  <a:buAutoNum type="arabicPeriod"/>
                </a:pPr>
                <a:r>
                  <a:rPr lang="en-US" dirty="0"/>
                  <a:t>Standard Error of the Regression</a:t>
                </a:r>
                <a:endParaRPr lang="en-US" i="1" dirty="0"/>
              </a:p>
              <a:p>
                <a:pPr marL="850392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(Coefficient of Determination)</a:t>
                </a:r>
              </a:p>
              <a:p>
                <a:pPr marL="393192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1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3371"/>
                <a:ext cx="9845748" cy="4773476"/>
              </a:xfrm>
              <a:blipFill>
                <a:blip r:embed="rId2"/>
                <a:stretch>
                  <a:fillRect l="-902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4B00E97-34D2-B4FE-7517-4BE5DAC8903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2: How good is the model fit?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63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2472C-512E-13AE-5BF9-03F871135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A screenshot of a computer&#10;&#10;Description automatically generated">
            <a:extLst>
              <a:ext uri="{FF2B5EF4-FFF2-40B4-BE49-F238E27FC236}">
                <a16:creationId xmlns:a16="http://schemas.microsoft.com/office/drawing/2014/main" id="{1E26C3C9-BAD0-65F4-639D-440BE6E28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48" y="2061905"/>
            <a:ext cx="7772400" cy="43570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6E96FC4-D191-388B-E760-B4DC4D38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91841"/>
            <a:ext cx="10287000" cy="1505273"/>
          </a:xfrm>
        </p:spPr>
        <p:txBody>
          <a:bodyPr>
            <a:noAutofit/>
          </a:bodyPr>
          <a:lstStyle/>
          <a:p>
            <a:r>
              <a:rPr lang="en-US" sz="5400" dirty="0"/>
              <a:t>Example</a:t>
            </a:r>
            <a:br>
              <a:rPr lang="en-US" sz="5400" dirty="0"/>
            </a:br>
            <a:r>
              <a:rPr lang="en-US" sz="5400" i="1" dirty="0">
                <a:solidFill>
                  <a:schemeClr val="bg1">
                    <a:lumMod val="65000"/>
                  </a:schemeClr>
                </a:solidFill>
              </a:rPr>
              <a:t>Pittsburgh Housing Prices</a:t>
            </a:r>
            <a:endParaRPr lang="en-US" altLang="en-US" sz="5400" i="1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5A7ADD-0612-DE6A-8EF0-197DDB892C8C}"/>
                  </a:ext>
                </a:extLst>
              </p:cNvPr>
              <p:cNvSpPr txBox="1"/>
              <p:nvPr/>
            </p:nvSpPr>
            <p:spPr>
              <a:xfrm>
                <a:off x="5083623" y="696000"/>
                <a:ext cx="6400943" cy="408573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/>
                        </a:rPr>
                        <m:t>𝑃𝑟𝑖𝑐𝑒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  <a:sym typeface="Wingdings"/>
                        </a:rPr>
                        <m:t>−44.9781 </m:t>
                      </m:r>
                      <m:r>
                        <a:rPr lang="en-US" sz="2100" i="1">
                          <a:latin typeface="Cambria Math"/>
                          <a:sym typeface="Wingdings"/>
                        </a:rPr>
                        <m:t>+</m:t>
                      </m:r>
                      <m:r>
                        <a:rPr lang="en-US" sz="2100" i="1">
                          <a:latin typeface="Cambria Math" panose="02040503050406030204" pitchFamily="18" charset="0"/>
                          <a:sym typeface="Wingdings"/>
                        </a:rPr>
                        <m:t>0.0997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sym typeface="Wingdings"/>
                        </a:rPr>
                        <m:t>𝐴𝑟𝑒𝑎</m:t>
                      </m:r>
                      <m:r>
                        <a:rPr lang="en-US" sz="2100" b="0" i="0" smtClean="0">
                          <a:latin typeface="Cambria Math" panose="02040503050406030204" pitchFamily="18" charset="0"/>
                          <a:sym typeface="Wingdings"/>
                        </a:rPr>
                        <m:t>, </m:t>
                      </m:r>
                      <m:r>
                        <a:rPr lang="en-US" sz="2000" i="1">
                          <a:latin typeface="Cambria Math"/>
                          <a:sym typeface="Wingdings"/>
                        </a:rPr>
                        <m:t>𝜀</m:t>
                      </m:r>
                      <m:r>
                        <a:rPr lang="en-US" sz="2000" i="1">
                          <a:latin typeface="Cambria Math"/>
                          <a:sym typeface="Wingdings"/>
                        </a:rPr>
                        <m:t>~</m:t>
                      </m:r>
                      <m:r>
                        <a:rPr lang="en-US" sz="2000" i="1">
                          <a:latin typeface="Cambria Math"/>
                          <a:sym typeface="Wingdings"/>
                        </a:rPr>
                        <m:t>𝑁</m:t>
                      </m:r>
                      <m:r>
                        <a:rPr lang="en-US" sz="2000" i="1">
                          <a:latin typeface="Cambria Math"/>
                          <a:sym typeface="Wingdings"/>
                        </a:rPr>
                        <m:t>(0, 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/>
                            </a:rPr>
                            <m:t>197.3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sym typeface="Wingdings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  <a:sym typeface="Wingdings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5A7ADD-0612-DE6A-8EF0-197DDB892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623" y="696000"/>
                <a:ext cx="6400943" cy="408573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4D8337-B43D-817C-7B6C-9447E19CEE7B}"/>
                  </a:ext>
                </a:extLst>
              </p:cNvPr>
              <p:cNvSpPr txBox="1"/>
              <p:nvPr/>
            </p:nvSpPr>
            <p:spPr>
              <a:xfrm>
                <a:off x="8219829" y="5318186"/>
                <a:ext cx="3698368" cy="4770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linear relationship exists</a:t>
                </a:r>
              </a:p>
              <a:p>
                <a:endParaRPr lang="en-US" sz="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4D8337-B43D-817C-7B6C-9447E19CE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829" y="5318186"/>
                <a:ext cx="3698368" cy="477054"/>
              </a:xfrm>
              <a:prstGeom prst="rect">
                <a:avLst/>
              </a:prstGeom>
              <a:blipFill>
                <a:blip r:embed="rId4"/>
                <a:stretch>
                  <a:fillRect l="-341" t="-5128" b="-5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D367D13-6F77-5BD7-B61D-073D00FA93DD}"/>
              </a:ext>
            </a:extLst>
          </p:cNvPr>
          <p:cNvSpPr/>
          <p:nvPr/>
        </p:nvSpPr>
        <p:spPr>
          <a:xfrm>
            <a:off x="4525505" y="2516415"/>
            <a:ext cx="3478681" cy="229492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21">
                <a:extLst>
                  <a:ext uri="{FF2B5EF4-FFF2-40B4-BE49-F238E27FC236}">
                    <a16:creationId xmlns:a16="http://schemas.microsoft.com/office/drawing/2014/main" id="{297B6FB2-BBA8-19B0-3BCF-A6A5FDF366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4186" y="3034638"/>
                <a:ext cx="4125805" cy="1223412"/>
              </a:xfrm>
              <a:prstGeom prst="rect">
                <a:avLst/>
              </a:prstGeom>
              <a:solidFill>
                <a:srgbClr val="7030A0">
                  <a:alpha val="15000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/>
                  <a:t>: Coefficient of Determination</a:t>
                </a:r>
              </a:p>
              <a:p>
                <a:pPr marL="0" lvl="1">
                  <a:spcBef>
                    <a:spcPct val="50000"/>
                  </a:spcBef>
                </a:pPr>
                <a:r>
                  <a:rPr lang="en-US" sz="2100" dirty="0"/>
                  <a:t>  Proportion of the variation in Y explained by the regression model</a:t>
                </a:r>
              </a:p>
            </p:txBody>
          </p:sp>
        </mc:Choice>
        <mc:Fallback>
          <p:sp>
            <p:nvSpPr>
              <p:cNvPr id="8" name="Text Box 21">
                <a:extLst>
                  <a:ext uri="{FF2B5EF4-FFF2-40B4-BE49-F238E27FC236}">
                    <a16:creationId xmlns:a16="http://schemas.microsoft.com/office/drawing/2014/main" id="{297B6FB2-BBA8-19B0-3BCF-A6A5FDF36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4186" y="3034638"/>
                <a:ext cx="4125805" cy="1223412"/>
              </a:xfrm>
              <a:prstGeom prst="rect">
                <a:avLst/>
              </a:prstGeom>
              <a:blipFill>
                <a:blip r:embed="rId5"/>
                <a:stretch>
                  <a:fillRect l="-1529" t="-1020" r="-917" b="-8163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ine 11">
            <a:extLst>
              <a:ext uri="{FF2B5EF4-FFF2-40B4-BE49-F238E27FC236}">
                <a16:creationId xmlns:a16="http://schemas.microsoft.com/office/drawing/2014/main" id="{BF280BB4-4D1B-2D69-6589-A82210D9AE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13257" y="5126639"/>
            <a:ext cx="1513466" cy="383094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B6185764-E3DB-515E-7997-04B2AEBA5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868" y="4991510"/>
            <a:ext cx="680389" cy="2294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9050" cap="rnd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681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93371"/>
                <a:ext cx="10515599" cy="4269782"/>
              </a:xfrm>
            </p:spPr>
            <p:txBody>
              <a:bodyPr>
                <a:normAutofit/>
              </a:bodyPr>
              <a:lstStyle/>
              <a:p>
                <a:pPr marL="0" lvl="1" indent="0">
                  <a:spcBef>
                    <a:spcPct val="50000"/>
                  </a:spcBef>
                  <a:buNone/>
                </a:pPr>
                <a:r>
                  <a:rPr lang="en-US" dirty="0"/>
                  <a:t>Proportion of the variation in Y that can be explained by the regression model:   </a:t>
                </a:r>
                <a:endParaRPr lang="en-US" b="0" i="1" dirty="0">
                  <a:sym typeface="Wingdings"/>
                </a:endParaRPr>
              </a:p>
              <a:p>
                <a:pPr marL="0" lvl="1" indent="0">
                  <a:spcBef>
                    <a:spcPct val="50000"/>
                  </a:spcBef>
                  <a:buNone/>
                </a:pPr>
                <a:r>
                  <a:rPr lang="en-US" b="0" dirty="0">
                    <a:sym typeface="Wingdings"/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/>
                      </a:rPr>
                      <m:t>𝑌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sym typeface="Wingdings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lvl="1" indent="0">
                  <a:spcBef>
                    <a:spcPct val="50000"/>
                  </a:spcBef>
                  <a:buNone/>
                </a:pPr>
                <a:endParaRPr lang="en-US" dirty="0"/>
              </a:p>
              <a:p>
                <a:pPr marL="0" lvl="1" indent="0">
                  <a:spcBef>
                    <a:spcPct val="50000"/>
                  </a:spcBef>
                  <a:buNone/>
                </a:pPr>
                <a:r>
                  <a:rPr lang="en-US" dirty="0"/>
                  <a:t>Proportion of the variation in Y that can be explained by:</a:t>
                </a:r>
              </a:p>
              <a:p>
                <a:pPr marL="0" lvl="1" indent="0">
                  <a:spcBef>
                    <a:spcPct val="50000"/>
                  </a:spcBef>
                  <a:buNone/>
                </a:pPr>
                <a:r>
                  <a:rPr lang="en-US" dirty="0"/>
                  <a:t>                (1) the variation in X</a:t>
                </a:r>
              </a:p>
              <a:p>
                <a:pPr marL="0" lvl="1" indent="0">
                  <a:spcBef>
                    <a:spcPct val="50000"/>
                  </a:spcBef>
                  <a:buNone/>
                </a:pPr>
                <a:r>
                  <a:rPr lang="en-US" dirty="0"/>
                  <a:t>	    (2) the estimated relationship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/>
                      </a:rPr>
                      <m:t>𝑌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sym typeface="Wingdings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1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93371"/>
                <a:ext cx="10515599" cy="4269782"/>
              </a:xfrm>
              <a:blipFill>
                <a:blip r:embed="rId2"/>
                <a:stretch>
                  <a:fillRect l="-844" t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FFE2AB-E640-4AB5-A2B2-9EF70B96A9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6"/>
                <a:ext cx="10515600" cy="82824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4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FFE2AB-E640-4AB5-A2B2-9EF70B96A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6"/>
                <a:ext cx="10515600" cy="828244"/>
              </a:xfrm>
              <a:prstGeom prst="rect">
                <a:avLst/>
              </a:prstGeom>
              <a:blipFill>
                <a:blip r:embed="rId3"/>
                <a:stretch>
                  <a:fillRect l="-2413" t="-22388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72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14">
            <a:extLst>
              <a:ext uri="{FF2B5EF4-FFF2-40B4-BE49-F238E27FC236}">
                <a16:creationId xmlns:a16="http://schemas.microsoft.com/office/drawing/2014/main" id="{1DFDF951-510C-4D9C-84C9-332D7A5A3659}"/>
              </a:ext>
            </a:extLst>
          </p:cNvPr>
          <p:cNvGrpSpPr>
            <a:grpSpLocks/>
          </p:cNvGrpSpPr>
          <p:nvPr/>
        </p:nvGrpSpPr>
        <p:grpSpPr bwMode="auto">
          <a:xfrm>
            <a:off x="2367018" y="2336967"/>
            <a:ext cx="6057902" cy="4057650"/>
            <a:chOff x="288" y="480"/>
            <a:chExt cx="5088" cy="3408"/>
          </a:xfrm>
        </p:grpSpPr>
        <p:sp>
          <p:nvSpPr>
            <p:cNvPr id="94" name="Line 15">
              <a:extLst>
                <a:ext uri="{FF2B5EF4-FFF2-40B4-BE49-F238E27FC236}">
                  <a16:creationId xmlns:a16="http://schemas.microsoft.com/office/drawing/2014/main" id="{EC1DB8BD-5B6A-430C-B45D-004FD1A5C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480"/>
              <a:ext cx="0" cy="3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95" name="Line 16">
              <a:extLst>
                <a:ext uri="{FF2B5EF4-FFF2-40B4-BE49-F238E27FC236}">
                  <a16:creationId xmlns:a16="http://schemas.microsoft.com/office/drawing/2014/main" id="{F62BC291-76F3-4568-9D65-7957FA38B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552"/>
              <a:ext cx="5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</p:grpSp>
      <p:sp>
        <p:nvSpPr>
          <p:cNvPr id="96" name="Oval 6">
            <a:extLst>
              <a:ext uri="{FF2B5EF4-FFF2-40B4-BE49-F238E27FC236}">
                <a16:creationId xmlns:a16="http://schemas.microsoft.com/office/drawing/2014/main" id="{C9431243-2E5E-4C78-BC76-F8008E2DA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629" y="4409847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97" name="Oval 7">
            <a:extLst>
              <a:ext uri="{FF2B5EF4-FFF2-40B4-BE49-F238E27FC236}">
                <a16:creationId xmlns:a16="http://schemas.microsoft.com/office/drawing/2014/main" id="{50F2DE9F-9EEA-4FD2-BF72-4EA1428C5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086" y="4069485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98" name="Oval 8">
            <a:extLst>
              <a:ext uri="{FF2B5EF4-FFF2-40B4-BE49-F238E27FC236}">
                <a16:creationId xmlns:a16="http://schemas.microsoft.com/office/drawing/2014/main" id="{35BF2CE8-414B-4A06-8EA7-124DC2BDF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894" y="4555103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99" name="Oval 9">
            <a:extLst>
              <a:ext uri="{FF2B5EF4-FFF2-40B4-BE49-F238E27FC236}">
                <a16:creationId xmlns:a16="http://schemas.microsoft.com/office/drawing/2014/main" id="{7B5EBCA0-3A61-41D4-A437-7AC6E1CBD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529" y="4752747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00" name="Oval 10">
            <a:extLst>
              <a:ext uri="{FF2B5EF4-FFF2-40B4-BE49-F238E27FC236}">
                <a16:creationId xmlns:a16="http://schemas.microsoft.com/office/drawing/2014/main" id="{7E224092-9EC0-476B-9BCC-F73482D1C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332" y="3266507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01" name="Oval 11">
            <a:extLst>
              <a:ext uri="{FF2B5EF4-FFF2-40B4-BE49-F238E27FC236}">
                <a16:creationId xmlns:a16="http://schemas.microsoft.com/office/drawing/2014/main" id="{254AA636-F38C-4CA4-837D-2C943E08D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063" y="3788859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02" name="Oval 12">
            <a:extLst>
              <a:ext uri="{FF2B5EF4-FFF2-40B4-BE49-F238E27FC236}">
                <a16:creationId xmlns:a16="http://schemas.microsoft.com/office/drawing/2014/main" id="{671F58C4-DA61-4796-958B-890052ABB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677" y="4371903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03" name="Oval 13">
            <a:extLst>
              <a:ext uri="{FF2B5EF4-FFF2-40B4-BE49-F238E27FC236}">
                <a16:creationId xmlns:a16="http://schemas.microsoft.com/office/drawing/2014/main" id="{F3521057-37F7-4F41-B28E-DD7A1029D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073" y="4068137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05" name="Oval 14">
            <a:extLst>
              <a:ext uri="{FF2B5EF4-FFF2-40B4-BE49-F238E27FC236}">
                <a16:creationId xmlns:a16="http://schemas.microsoft.com/office/drawing/2014/main" id="{BF11BF7B-5744-4BC6-8D8C-36FF082EF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870" y="3613476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86" name="Oval 15">
            <a:extLst>
              <a:ext uri="{FF2B5EF4-FFF2-40B4-BE49-F238E27FC236}">
                <a16:creationId xmlns:a16="http://schemas.microsoft.com/office/drawing/2014/main" id="{EB81D145-8558-436C-BFD0-F9AC3DB02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94" y="3815724"/>
            <a:ext cx="55960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87" name="Oval 6">
            <a:extLst>
              <a:ext uri="{FF2B5EF4-FFF2-40B4-BE49-F238E27FC236}">
                <a16:creationId xmlns:a16="http://schemas.microsoft.com/office/drawing/2014/main" id="{DED95B1E-A750-4A40-B7B2-960897FAB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929" y="4524147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2" name="Oval 7">
            <a:extLst>
              <a:ext uri="{FF2B5EF4-FFF2-40B4-BE49-F238E27FC236}">
                <a16:creationId xmlns:a16="http://schemas.microsoft.com/office/drawing/2014/main" id="{A33BC5AF-7E70-4F00-A1EF-E0B914DDD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386" y="4183785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3" name="Oval 8">
            <a:extLst>
              <a:ext uri="{FF2B5EF4-FFF2-40B4-BE49-F238E27FC236}">
                <a16:creationId xmlns:a16="http://schemas.microsoft.com/office/drawing/2014/main" id="{C41CEE15-2020-45BC-9D0C-06999AB6E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94" y="4669403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4" name="Oval 9">
            <a:extLst>
              <a:ext uri="{FF2B5EF4-FFF2-40B4-BE49-F238E27FC236}">
                <a16:creationId xmlns:a16="http://schemas.microsoft.com/office/drawing/2014/main" id="{85D5D175-3321-47A2-8714-C6178ACA4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133" y="3126927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5" name="Oval 10">
            <a:extLst>
              <a:ext uri="{FF2B5EF4-FFF2-40B4-BE49-F238E27FC236}">
                <a16:creationId xmlns:a16="http://schemas.microsoft.com/office/drawing/2014/main" id="{C62CB6E9-0FD1-47B5-8211-0E1840D22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9164" y="3923315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6" name="Oval 11">
            <a:extLst>
              <a:ext uri="{FF2B5EF4-FFF2-40B4-BE49-F238E27FC236}">
                <a16:creationId xmlns:a16="http://schemas.microsoft.com/office/drawing/2014/main" id="{CC473878-44E0-4E07-B74A-8EE5BEE04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911" y="3693247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7" name="Oval 12">
            <a:extLst>
              <a:ext uri="{FF2B5EF4-FFF2-40B4-BE49-F238E27FC236}">
                <a16:creationId xmlns:a16="http://schemas.microsoft.com/office/drawing/2014/main" id="{3535876D-83D3-4DD4-9299-792910465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977" y="4486203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8" name="Oval 13">
            <a:extLst>
              <a:ext uri="{FF2B5EF4-FFF2-40B4-BE49-F238E27FC236}">
                <a16:creationId xmlns:a16="http://schemas.microsoft.com/office/drawing/2014/main" id="{5BE36969-2E1F-4C3D-8A10-E66728E50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373" y="4182437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9" name="Oval 14">
            <a:extLst>
              <a:ext uri="{FF2B5EF4-FFF2-40B4-BE49-F238E27FC236}">
                <a16:creationId xmlns:a16="http://schemas.microsoft.com/office/drawing/2014/main" id="{344C937F-FAB4-4172-9DBB-D6CEEEE57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3091" y="3222717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0" name="Oval 15">
            <a:extLst>
              <a:ext uri="{FF2B5EF4-FFF2-40B4-BE49-F238E27FC236}">
                <a16:creationId xmlns:a16="http://schemas.microsoft.com/office/drawing/2014/main" id="{283D48A2-5B65-4EAF-9A34-DA215A89B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994" y="3930024"/>
            <a:ext cx="55960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1" name="Oval 6">
            <a:extLst>
              <a:ext uri="{FF2B5EF4-FFF2-40B4-BE49-F238E27FC236}">
                <a16:creationId xmlns:a16="http://schemas.microsoft.com/office/drawing/2014/main" id="{5694B912-6279-43E2-8A5E-1103CC8FE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073" y="3788859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2" name="Oval 7">
            <a:extLst>
              <a:ext uri="{FF2B5EF4-FFF2-40B4-BE49-F238E27FC236}">
                <a16:creationId xmlns:a16="http://schemas.microsoft.com/office/drawing/2014/main" id="{EFCD0E04-BDAD-4153-9D05-4477397E3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694" y="4646109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3" name="Oval 8">
            <a:extLst>
              <a:ext uri="{FF2B5EF4-FFF2-40B4-BE49-F238E27FC236}">
                <a16:creationId xmlns:a16="http://schemas.microsoft.com/office/drawing/2014/main" id="{5C006A12-6CF9-47EA-851E-0032002C1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38" y="4804175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4" name="Oval 9">
            <a:extLst>
              <a:ext uri="{FF2B5EF4-FFF2-40B4-BE49-F238E27FC236}">
                <a16:creationId xmlns:a16="http://schemas.microsoft.com/office/drawing/2014/main" id="{EB0FAB5B-5BB3-4BC6-9F21-BBDA6265F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973" y="4131759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5" name="Oval 10">
            <a:extLst>
              <a:ext uri="{FF2B5EF4-FFF2-40B4-BE49-F238E27FC236}">
                <a16:creationId xmlns:a16="http://schemas.microsoft.com/office/drawing/2014/main" id="{0289EF18-10D7-45DE-AB46-63414A469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76" y="3781715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6" name="Oval 11">
            <a:extLst>
              <a:ext uri="{FF2B5EF4-FFF2-40B4-BE49-F238E27FC236}">
                <a16:creationId xmlns:a16="http://schemas.microsoft.com/office/drawing/2014/main" id="{0AB660DD-71FD-40AC-9003-158F2979F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219" y="4155571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7" name="Oval 12">
            <a:extLst>
              <a:ext uri="{FF2B5EF4-FFF2-40B4-BE49-F238E27FC236}">
                <a16:creationId xmlns:a16="http://schemas.microsoft.com/office/drawing/2014/main" id="{AA5E0400-85AC-4FC4-AD9F-202A4D375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589" y="3208407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8" name="Oval 14">
            <a:extLst>
              <a:ext uri="{FF2B5EF4-FFF2-40B4-BE49-F238E27FC236}">
                <a16:creationId xmlns:a16="http://schemas.microsoft.com/office/drawing/2014/main" id="{685DDE63-1298-4EF7-8B64-80E78AF57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460" y="4041505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09" name="Oval 15">
            <a:extLst>
              <a:ext uri="{FF2B5EF4-FFF2-40B4-BE49-F238E27FC236}">
                <a16:creationId xmlns:a16="http://schemas.microsoft.com/office/drawing/2014/main" id="{A470E6AB-FF56-4072-A756-0C0B9FE49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38" y="3194736"/>
            <a:ext cx="55960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0" name="Oval 6">
            <a:extLst>
              <a:ext uri="{FF2B5EF4-FFF2-40B4-BE49-F238E27FC236}">
                <a16:creationId xmlns:a16="http://schemas.microsoft.com/office/drawing/2014/main" id="{8E911621-C4DB-4041-ABF7-A5EC8555A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705" y="3316299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1" name="Oval 7">
            <a:extLst>
              <a:ext uri="{FF2B5EF4-FFF2-40B4-BE49-F238E27FC236}">
                <a16:creationId xmlns:a16="http://schemas.microsoft.com/office/drawing/2014/main" id="{9A49ED49-6507-46F7-867C-A319C1CB4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654" y="4069485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2" name="Oval 8">
            <a:extLst>
              <a:ext uri="{FF2B5EF4-FFF2-40B4-BE49-F238E27FC236}">
                <a16:creationId xmlns:a16="http://schemas.microsoft.com/office/drawing/2014/main" id="{0EC52366-EC27-46DA-B2DD-859F748CE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502" y="4004063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3" name="Oval 9">
            <a:extLst>
              <a:ext uri="{FF2B5EF4-FFF2-40B4-BE49-F238E27FC236}">
                <a16:creationId xmlns:a16="http://schemas.microsoft.com/office/drawing/2014/main" id="{4743B639-62EB-424A-9688-845C56EC1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6137" y="4201707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4" name="Oval 11">
            <a:extLst>
              <a:ext uri="{FF2B5EF4-FFF2-40B4-BE49-F238E27FC236}">
                <a16:creationId xmlns:a16="http://schemas.microsoft.com/office/drawing/2014/main" id="{E8D0C178-5BD4-4BB0-964A-6EBC7F771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979" y="4849915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5" name="Oval 12">
            <a:extLst>
              <a:ext uri="{FF2B5EF4-FFF2-40B4-BE49-F238E27FC236}">
                <a16:creationId xmlns:a16="http://schemas.microsoft.com/office/drawing/2014/main" id="{342B6AD3-96AD-4CB1-ABF4-210BF06A0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285" y="3820863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6" name="Oval 13">
            <a:extLst>
              <a:ext uri="{FF2B5EF4-FFF2-40B4-BE49-F238E27FC236}">
                <a16:creationId xmlns:a16="http://schemas.microsoft.com/office/drawing/2014/main" id="{9D320947-BA16-496D-9529-F27CEDC34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681" y="3517097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7" name="Oval 6">
            <a:extLst>
              <a:ext uri="{FF2B5EF4-FFF2-40B4-BE49-F238E27FC236}">
                <a16:creationId xmlns:a16="http://schemas.microsoft.com/office/drawing/2014/main" id="{BE9704DB-C0C8-438D-AF10-7C47440A4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005" y="3430599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8" name="Oval 7">
            <a:extLst>
              <a:ext uri="{FF2B5EF4-FFF2-40B4-BE49-F238E27FC236}">
                <a16:creationId xmlns:a16="http://schemas.microsoft.com/office/drawing/2014/main" id="{193E9639-57DF-4108-B34C-0D1F2BEC6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994" y="3632745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19" name="Oval 8">
            <a:extLst>
              <a:ext uri="{FF2B5EF4-FFF2-40B4-BE49-F238E27FC236}">
                <a16:creationId xmlns:a16="http://schemas.microsoft.com/office/drawing/2014/main" id="{D37CE6FB-1F5F-45CB-BC80-DCD788743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802" y="4118363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0" name="Oval 12">
            <a:extLst>
              <a:ext uri="{FF2B5EF4-FFF2-40B4-BE49-F238E27FC236}">
                <a16:creationId xmlns:a16="http://schemas.microsoft.com/office/drawing/2014/main" id="{CAFC35A4-CF73-43D9-977F-D17C0DFC5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6585" y="3935163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1" name="Oval 13">
            <a:extLst>
              <a:ext uri="{FF2B5EF4-FFF2-40B4-BE49-F238E27FC236}">
                <a16:creationId xmlns:a16="http://schemas.microsoft.com/office/drawing/2014/main" id="{AC5C7A82-4799-425E-85F6-0D73EB870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0981" y="3631397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2" name="Oval 7">
            <a:extLst>
              <a:ext uri="{FF2B5EF4-FFF2-40B4-BE49-F238E27FC236}">
                <a16:creationId xmlns:a16="http://schemas.microsoft.com/office/drawing/2014/main" id="{1DD31074-1A7C-433E-831C-6C2DAC07F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302" y="4095069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3" name="Oval 8">
            <a:extLst>
              <a:ext uri="{FF2B5EF4-FFF2-40B4-BE49-F238E27FC236}">
                <a16:creationId xmlns:a16="http://schemas.microsoft.com/office/drawing/2014/main" id="{DC722612-8B17-40F9-AD3F-9312D21AE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946" y="4253135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4" name="Oval 9">
            <a:extLst>
              <a:ext uri="{FF2B5EF4-FFF2-40B4-BE49-F238E27FC236}">
                <a16:creationId xmlns:a16="http://schemas.microsoft.com/office/drawing/2014/main" id="{450DF51F-FC2F-4D21-BB49-F0965E1C6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581" y="3580719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5" name="Oval 9">
            <a:extLst>
              <a:ext uri="{FF2B5EF4-FFF2-40B4-BE49-F238E27FC236}">
                <a16:creationId xmlns:a16="http://schemas.microsoft.com/office/drawing/2014/main" id="{727862EB-6FBC-44D5-8C07-9812727A7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033" y="4940403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6" name="Oval 9">
            <a:extLst>
              <a:ext uri="{FF2B5EF4-FFF2-40B4-BE49-F238E27FC236}">
                <a16:creationId xmlns:a16="http://schemas.microsoft.com/office/drawing/2014/main" id="{D45AAFCE-D140-4BCC-A31B-CABD14697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1669" y="3836619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7" name="Oval 9">
            <a:extLst>
              <a:ext uri="{FF2B5EF4-FFF2-40B4-BE49-F238E27FC236}">
                <a16:creationId xmlns:a16="http://schemas.microsoft.com/office/drawing/2014/main" id="{F52EA367-CAB5-4138-B9FB-2E59176F5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969" y="3950919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8" name="Oval 9">
            <a:extLst>
              <a:ext uri="{FF2B5EF4-FFF2-40B4-BE49-F238E27FC236}">
                <a16:creationId xmlns:a16="http://schemas.microsoft.com/office/drawing/2014/main" id="{7D47F872-C663-404E-8B8C-A0456CA01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269" y="4065219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29" name="Oval 7">
            <a:extLst>
              <a:ext uri="{FF2B5EF4-FFF2-40B4-BE49-F238E27FC236}">
                <a16:creationId xmlns:a16="http://schemas.microsoft.com/office/drawing/2014/main" id="{C5A0B820-4D2F-4C59-B27F-A5DFFA157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294" y="3747045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0" name="Oval 10">
            <a:extLst>
              <a:ext uri="{FF2B5EF4-FFF2-40B4-BE49-F238E27FC236}">
                <a16:creationId xmlns:a16="http://schemas.microsoft.com/office/drawing/2014/main" id="{0C3FE3B4-B425-418A-98FA-A1060AA7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044" y="3431987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1" name="Oval 10">
            <a:extLst>
              <a:ext uri="{FF2B5EF4-FFF2-40B4-BE49-F238E27FC236}">
                <a16:creationId xmlns:a16="http://schemas.microsoft.com/office/drawing/2014/main" id="{B101E266-230E-474F-87DC-903B71376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344" y="3546287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2" name="Oval 13">
            <a:extLst>
              <a:ext uri="{FF2B5EF4-FFF2-40B4-BE49-F238E27FC236}">
                <a16:creationId xmlns:a16="http://schemas.microsoft.com/office/drawing/2014/main" id="{B543E6B5-A08B-41CC-AEDE-00F5A4A9F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553" y="3805409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3" name="Oval 11">
            <a:extLst>
              <a:ext uri="{FF2B5EF4-FFF2-40B4-BE49-F238E27FC236}">
                <a16:creationId xmlns:a16="http://schemas.microsoft.com/office/drawing/2014/main" id="{372D7D84-51D4-4C26-80EA-F8179018F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399" y="3778543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4" name="Oval 12">
            <a:extLst>
              <a:ext uri="{FF2B5EF4-FFF2-40B4-BE49-F238E27FC236}">
                <a16:creationId xmlns:a16="http://schemas.microsoft.com/office/drawing/2014/main" id="{F257EBC2-1F54-478D-8726-3DB395B76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301" y="3373887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5" name="Oval 6">
            <a:extLst>
              <a:ext uri="{FF2B5EF4-FFF2-40B4-BE49-F238E27FC236}">
                <a16:creationId xmlns:a16="http://schemas.microsoft.com/office/drawing/2014/main" id="{2B57625C-D658-4C1A-9B32-1CA1C88B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417" y="3481779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6" name="Oval 6">
            <a:extLst>
              <a:ext uri="{FF2B5EF4-FFF2-40B4-BE49-F238E27FC236}">
                <a16:creationId xmlns:a16="http://schemas.microsoft.com/office/drawing/2014/main" id="{C8EAC658-F0CC-435F-821E-EF910ABFA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717" y="3596079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7" name="Oval 9">
            <a:extLst>
              <a:ext uri="{FF2B5EF4-FFF2-40B4-BE49-F238E27FC236}">
                <a16:creationId xmlns:a16="http://schemas.microsoft.com/office/drawing/2014/main" id="{3041A380-378D-4C20-A39A-2206870B2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849" y="3459591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8" name="Oval 9">
            <a:extLst>
              <a:ext uri="{FF2B5EF4-FFF2-40B4-BE49-F238E27FC236}">
                <a16:creationId xmlns:a16="http://schemas.microsoft.com/office/drawing/2014/main" id="{0E432088-0633-4EBE-A0F9-AEC5D2AE3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3309" y="3348699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39" name="Oval 9">
            <a:extLst>
              <a:ext uri="{FF2B5EF4-FFF2-40B4-BE49-F238E27FC236}">
                <a16:creationId xmlns:a16="http://schemas.microsoft.com/office/drawing/2014/main" id="{009696FF-3265-4590-9D20-52320FB31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449" y="3688191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0" name="Oval 7">
            <a:extLst>
              <a:ext uri="{FF2B5EF4-FFF2-40B4-BE49-F238E27FC236}">
                <a16:creationId xmlns:a16="http://schemas.microsoft.com/office/drawing/2014/main" id="{E54E52E4-5F79-46B8-9773-CE6D00042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474" y="3370017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1" name="Oval 10">
            <a:extLst>
              <a:ext uri="{FF2B5EF4-FFF2-40B4-BE49-F238E27FC236}">
                <a16:creationId xmlns:a16="http://schemas.microsoft.com/office/drawing/2014/main" id="{39E630F0-2F7E-4E1F-8CDD-F0BA8D57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2496" y="4342991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2" name="Oval 9">
            <a:extLst>
              <a:ext uri="{FF2B5EF4-FFF2-40B4-BE49-F238E27FC236}">
                <a16:creationId xmlns:a16="http://schemas.microsoft.com/office/drawing/2014/main" id="{B70B033A-1527-49D5-B16D-01533FDF4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297" y="4203411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3" name="Oval 10">
            <a:extLst>
              <a:ext uri="{FF2B5EF4-FFF2-40B4-BE49-F238E27FC236}">
                <a16:creationId xmlns:a16="http://schemas.microsoft.com/office/drawing/2014/main" id="{D0346B6C-D153-4D20-99BA-AE30DDED6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6796" y="4457291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4" name="Oval 11">
            <a:extLst>
              <a:ext uri="{FF2B5EF4-FFF2-40B4-BE49-F238E27FC236}">
                <a16:creationId xmlns:a16="http://schemas.microsoft.com/office/drawing/2014/main" id="{1EE6EAE7-B646-4B66-A7E2-37A112515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851" y="4689547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5" name="Oval 12">
            <a:extLst>
              <a:ext uri="{FF2B5EF4-FFF2-40B4-BE49-F238E27FC236}">
                <a16:creationId xmlns:a16="http://schemas.microsoft.com/office/drawing/2014/main" id="{5C50391C-B8FE-4C38-8810-2E07D504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753" y="4284891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6" name="Oval 6">
            <a:extLst>
              <a:ext uri="{FF2B5EF4-FFF2-40B4-BE49-F238E27FC236}">
                <a16:creationId xmlns:a16="http://schemas.microsoft.com/office/drawing/2014/main" id="{9E50E570-1624-4BFA-B81C-6EACE1EE7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169" y="4507083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7" name="Oval 9">
            <a:extLst>
              <a:ext uri="{FF2B5EF4-FFF2-40B4-BE49-F238E27FC236}">
                <a16:creationId xmlns:a16="http://schemas.microsoft.com/office/drawing/2014/main" id="{F89FF67F-20E2-443C-8567-7A9422AC1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301" y="4370595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8" name="Oval 9">
            <a:extLst>
              <a:ext uri="{FF2B5EF4-FFF2-40B4-BE49-F238E27FC236}">
                <a16:creationId xmlns:a16="http://schemas.microsoft.com/office/drawing/2014/main" id="{02DE782D-331F-4DFC-89E0-B6B4EC8E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01" y="4484895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49" name="Oval 7">
            <a:extLst>
              <a:ext uri="{FF2B5EF4-FFF2-40B4-BE49-F238E27FC236}">
                <a16:creationId xmlns:a16="http://schemas.microsoft.com/office/drawing/2014/main" id="{42E7CBE0-66E9-4B48-9329-3D20A14E7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926" y="4281021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1" name="Oval 12">
            <a:extLst>
              <a:ext uri="{FF2B5EF4-FFF2-40B4-BE49-F238E27FC236}">
                <a16:creationId xmlns:a16="http://schemas.microsoft.com/office/drawing/2014/main" id="{A3DC5CE2-C463-410C-BE95-A7EBD669E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897" y="3832803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2" name="Oval 11">
            <a:extLst>
              <a:ext uri="{FF2B5EF4-FFF2-40B4-BE49-F238E27FC236}">
                <a16:creationId xmlns:a16="http://schemas.microsoft.com/office/drawing/2014/main" id="{3FAF917B-5052-4808-88B8-5AA273E48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827" y="5047807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3" name="Oval 11">
            <a:extLst>
              <a:ext uri="{FF2B5EF4-FFF2-40B4-BE49-F238E27FC236}">
                <a16:creationId xmlns:a16="http://schemas.microsoft.com/office/drawing/2014/main" id="{34F137B8-37EA-4663-8142-7AB79D0F6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31" y="4834555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4" name="Oval 11">
            <a:extLst>
              <a:ext uri="{FF2B5EF4-FFF2-40B4-BE49-F238E27FC236}">
                <a16:creationId xmlns:a16="http://schemas.microsoft.com/office/drawing/2014/main" id="{E543EB8B-7C49-4C0E-9632-F7481D4C9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531" y="4445587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 Box 19">
                <a:extLst>
                  <a:ext uri="{FF2B5EF4-FFF2-40B4-BE49-F238E27FC236}">
                    <a16:creationId xmlns:a16="http://schemas.microsoft.com/office/drawing/2014/main" id="{634A11A5-A3F7-4D33-B41E-7EED207284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3343" y="2192529"/>
                <a:ext cx="439992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  <a:sym typeface="Wingdings"/>
                        </a:rPr>
                        <m:t>𝑌</m:t>
                      </m:r>
                    </m:oMath>
                  </m:oMathPara>
                </a14:m>
                <a:endParaRPr lang="en-US" sz="2200" i="1" dirty="0">
                  <a:latin typeface="Century Gothic"/>
                </a:endParaRPr>
              </a:p>
            </p:txBody>
          </p:sp>
        </mc:Choice>
        <mc:Fallback>
          <p:sp>
            <p:nvSpPr>
              <p:cNvPr id="261" name="Text Box 19">
                <a:extLst>
                  <a:ext uri="{FF2B5EF4-FFF2-40B4-BE49-F238E27FC236}">
                    <a16:creationId xmlns:a16="http://schemas.microsoft.com/office/drawing/2014/main" id="{634A11A5-A3F7-4D33-B41E-7EED20728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3343" y="2192529"/>
                <a:ext cx="43999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 Box 18">
                <a:extLst>
                  <a:ext uri="{FF2B5EF4-FFF2-40B4-BE49-F238E27FC236}">
                    <a16:creationId xmlns:a16="http://schemas.microsoft.com/office/drawing/2014/main" id="{25F49574-7ECE-4E81-AF51-2D2088EF2C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3166" y="6051953"/>
                <a:ext cx="452816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  <a:sym typeface="Wingdings"/>
                        </a:rPr>
                        <m:t>𝑋</m:t>
                      </m:r>
                    </m:oMath>
                  </m:oMathPara>
                </a14:m>
                <a:endParaRPr lang="en-US" sz="2200" i="1" dirty="0">
                  <a:latin typeface="Century Gothic"/>
                </a:endParaRPr>
              </a:p>
            </p:txBody>
          </p:sp>
        </mc:Choice>
        <mc:Fallback>
          <p:sp>
            <p:nvSpPr>
              <p:cNvPr id="262" name="Text Box 18">
                <a:extLst>
                  <a:ext uri="{FF2B5EF4-FFF2-40B4-BE49-F238E27FC236}">
                    <a16:creationId xmlns:a16="http://schemas.microsoft.com/office/drawing/2014/main" id="{25F49574-7ECE-4E81-AF51-2D2088EF2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3166" y="6051953"/>
                <a:ext cx="45281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Line 14">
            <a:extLst>
              <a:ext uri="{FF2B5EF4-FFF2-40B4-BE49-F238E27FC236}">
                <a16:creationId xmlns:a16="http://schemas.microsoft.com/office/drawing/2014/main" id="{AF292DB4-532C-4162-BD87-9296FD742D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1040" y="4294562"/>
            <a:ext cx="5376832" cy="3173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35">
                <a:extLst>
                  <a:ext uri="{FF2B5EF4-FFF2-40B4-BE49-F238E27FC236}">
                    <a16:creationId xmlns:a16="http://schemas.microsoft.com/office/drawing/2014/main" id="{2B7C0607-E57E-45F8-8BAB-45DCE6F7B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9730" y="4073902"/>
                <a:ext cx="457200" cy="45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3300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C3300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lang="en-US" alt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6" name="Rectangle 35">
                <a:extLst>
                  <a:ext uri="{FF2B5EF4-FFF2-40B4-BE49-F238E27FC236}">
                    <a16:creationId xmlns:a16="http://schemas.microsoft.com/office/drawing/2014/main" id="{2B7C0607-E57E-45F8-8BAB-45DCE6F7B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9730" y="4073902"/>
                <a:ext cx="457200" cy="459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F336AA4D-B1F0-48A8-BFB4-258B9B38F67E}"/>
              </a:ext>
            </a:extLst>
          </p:cNvPr>
          <p:cNvSpPr/>
          <p:nvPr/>
        </p:nvSpPr>
        <p:spPr>
          <a:xfrm>
            <a:off x="6441699" y="3318305"/>
            <a:ext cx="137160" cy="13716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EC6B08D-D60F-42EE-8D3B-BDE371355B7B}"/>
              </a:ext>
            </a:extLst>
          </p:cNvPr>
          <p:cNvCxnSpPr>
            <a:cxnSpLocks/>
          </p:cNvCxnSpPr>
          <p:nvPr/>
        </p:nvCxnSpPr>
        <p:spPr>
          <a:xfrm flipH="1">
            <a:off x="6492282" y="3395218"/>
            <a:ext cx="19909" cy="26016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ine 14">
            <a:extLst>
              <a:ext uri="{FF2B5EF4-FFF2-40B4-BE49-F238E27FC236}">
                <a16:creationId xmlns:a16="http://schemas.microsoft.com/office/drawing/2014/main" id="{B62F6340-66FA-4F40-97E7-71AE99B0D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1040" y="3389478"/>
            <a:ext cx="3717864" cy="19989"/>
          </a:xfrm>
          <a:prstGeom prst="line">
            <a:avLst/>
          </a:prstGeom>
          <a:noFill/>
          <a:ln w="12700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E4CCE5-BC65-428F-8971-C965B9558105}"/>
                  </a:ext>
                </a:extLst>
              </p:cNvPr>
              <p:cNvSpPr txBox="1"/>
              <p:nvPr/>
            </p:nvSpPr>
            <p:spPr>
              <a:xfrm>
                <a:off x="2190157" y="3074657"/>
                <a:ext cx="7363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𝒀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Century Gothic"/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E4CCE5-BC65-428F-8971-C965B955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157" y="3074657"/>
                <a:ext cx="736346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2CB8909-B86A-44D6-8872-8C5CB5C3CF5D}"/>
                  </a:ext>
                </a:extLst>
              </p:cNvPr>
              <p:cNvSpPr txBox="1"/>
              <p:nvPr/>
            </p:nvSpPr>
            <p:spPr>
              <a:xfrm>
                <a:off x="6180731" y="6046348"/>
                <a:ext cx="73634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𝑿</m:t>
                          </m:r>
                        </m:e>
                        <m:sub>
                          <m:r>
                            <a:rPr lang="en-US" sz="21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100" b="1" dirty="0">
                  <a:latin typeface="Century Gothic"/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2CB8909-B86A-44D6-8872-8C5CB5C3C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731" y="6046348"/>
                <a:ext cx="736346" cy="415498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ight Brace 103">
            <a:extLst>
              <a:ext uri="{FF2B5EF4-FFF2-40B4-BE49-F238E27FC236}">
                <a16:creationId xmlns:a16="http://schemas.microsoft.com/office/drawing/2014/main" id="{BC013AB2-3D4E-4BDC-8A1A-675C5422A1D5}"/>
              </a:ext>
            </a:extLst>
          </p:cNvPr>
          <p:cNvSpPr/>
          <p:nvPr/>
        </p:nvSpPr>
        <p:spPr>
          <a:xfrm rot="10800000">
            <a:off x="5408794" y="3435792"/>
            <a:ext cx="938122" cy="81554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97D5169-0E2D-4B61-8797-487D5674F33B}"/>
                  </a:ext>
                </a:extLst>
              </p:cNvPr>
              <p:cNvSpPr txBox="1"/>
              <p:nvPr/>
            </p:nvSpPr>
            <p:spPr>
              <a:xfrm>
                <a:off x="4205123" y="2295487"/>
                <a:ext cx="11234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𝒀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  <a:sym typeface="Wingdings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lang="en-US" sz="2400" b="1" dirty="0">
                  <a:latin typeface="Century Gothic"/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97D5169-0E2D-4B61-8797-487D5674F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123" y="2295487"/>
                <a:ext cx="1123421" cy="461665"/>
              </a:xfrm>
              <a:prstGeom prst="rect">
                <a:avLst/>
              </a:prstGeom>
              <a:blipFill>
                <a:blip r:embed="rId8"/>
                <a:stretch>
                  <a:fillRect l="-1124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923080B-B318-49EE-8484-67966E19458E}"/>
              </a:ext>
            </a:extLst>
          </p:cNvPr>
          <p:cNvCxnSpPr>
            <a:cxnSpLocks/>
          </p:cNvCxnSpPr>
          <p:nvPr/>
        </p:nvCxnSpPr>
        <p:spPr>
          <a:xfrm flipH="1" flipV="1">
            <a:off x="4766834" y="2781133"/>
            <a:ext cx="641961" cy="10624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Line 17">
            <a:extLst>
              <a:ext uri="{FF2B5EF4-FFF2-40B4-BE49-F238E27FC236}">
                <a16:creationId xmlns:a16="http://schemas.microsoft.com/office/drawing/2014/main" id="{A9F7738C-ECC4-4A99-926A-87FCC16BB4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9405" y="2961396"/>
            <a:ext cx="5657852" cy="245745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BA1BAD9-B2CE-4005-8A7E-BACDB6F84B5E}"/>
                  </a:ext>
                </a:extLst>
              </p:cNvPr>
              <p:cNvSpPr txBox="1"/>
              <p:nvPr/>
            </p:nvSpPr>
            <p:spPr>
              <a:xfrm>
                <a:off x="7302226" y="3238809"/>
                <a:ext cx="1629265" cy="47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𝒀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  <a:sym typeface="Wingdings"/>
                        </a:rPr>
                        <m:t>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Century Gothic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BA1BAD9-B2CE-4005-8A7E-BACDB6F84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226" y="3238809"/>
                <a:ext cx="1629265" cy="471539"/>
              </a:xfrm>
              <a:prstGeom prst="rect">
                <a:avLst/>
              </a:prstGeom>
              <a:blipFill>
                <a:blip r:embed="rId9"/>
                <a:stretch>
                  <a:fillRect t="-5128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ight Brace 110">
            <a:extLst>
              <a:ext uri="{FF2B5EF4-FFF2-40B4-BE49-F238E27FC236}">
                <a16:creationId xmlns:a16="http://schemas.microsoft.com/office/drawing/2014/main" id="{01E14625-0D86-4B93-899C-543B1212A926}"/>
              </a:ext>
            </a:extLst>
          </p:cNvPr>
          <p:cNvSpPr/>
          <p:nvPr/>
        </p:nvSpPr>
        <p:spPr>
          <a:xfrm>
            <a:off x="6616870" y="3406379"/>
            <a:ext cx="750661" cy="23697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86BF992-7840-4C91-8348-94FABBAF7080}"/>
              </a:ext>
            </a:extLst>
          </p:cNvPr>
          <p:cNvSpPr txBox="1"/>
          <p:nvPr/>
        </p:nvSpPr>
        <p:spPr>
          <a:xfrm>
            <a:off x="7563816" y="1193370"/>
            <a:ext cx="1857865" cy="738664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want this part small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4D7AD2B-ADF6-4135-96F3-24FC17A5C837}"/>
              </a:ext>
            </a:extLst>
          </p:cNvPr>
          <p:cNvCxnSpPr>
            <a:cxnSpLocks/>
          </p:cNvCxnSpPr>
          <p:nvPr/>
        </p:nvCxnSpPr>
        <p:spPr>
          <a:xfrm flipH="1">
            <a:off x="8316033" y="2020195"/>
            <a:ext cx="280767" cy="12058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ight Brace 120">
            <a:extLst>
              <a:ext uri="{FF2B5EF4-FFF2-40B4-BE49-F238E27FC236}">
                <a16:creationId xmlns:a16="http://schemas.microsoft.com/office/drawing/2014/main" id="{46995230-3B81-4456-BD27-D2E88C0A6DCE}"/>
              </a:ext>
            </a:extLst>
          </p:cNvPr>
          <p:cNvSpPr/>
          <p:nvPr/>
        </p:nvSpPr>
        <p:spPr>
          <a:xfrm>
            <a:off x="6587744" y="3710348"/>
            <a:ext cx="820637" cy="53442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A5DF808-3863-491D-B62E-CF4DF6914279}"/>
                  </a:ext>
                </a:extLst>
              </p:cNvPr>
              <p:cNvSpPr txBox="1"/>
              <p:nvPr/>
            </p:nvSpPr>
            <p:spPr>
              <a:xfrm>
                <a:off x="7535317" y="3722235"/>
                <a:ext cx="1123421" cy="47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lang="en-US" sz="2400" b="1" dirty="0">
                  <a:latin typeface="Century Gothic"/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A5DF808-3863-491D-B62E-CF4DF6914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7" y="3722235"/>
                <a:ext cx="1123421" cy="471539"/>
              </a:xfrm>
              <a:prstGeom prst="rect">
                <a:avLst/>
              </a:prstGeom>
              <a:blipFill>
                <a:blip r:embed="rId10"/>
                <a:stretch>
                  <a:fillRect l="-1124" t="-10526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>
            <a:extLst>
              <a:ext uri="{FF2B5EF4-FFF2-40B4-BE49-F238E27FC236}">
                <a16:creationId xmlns:a16="http://schemas.microsoft.com/office/drawing/2014/main" id="{0A08F962-5313-45C2-8781-AA1407EBB104}"/>
              </a:ext>
            </a:extLst>
          </p:cNvPr>
          <p:cNvSpPr txBox="1"/>
          <p:nvPr/>
        </p:nvSpPr>
        <p:spPr>
          <a:xfrm>
            <a:off x="7560473" y="4941870"/>
            <a:ext cx="1857865" cy="738664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want this part large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444B02E-39FB-4DC7-80FB-45BF32A7652A}"/>
              </a:ext>
            </a:extLst>
          </p:cNvPr>
          <p:cNvCxnSpPr>
            <a:cxnSpLocks/>
          </p:cNvCxnSpPr>
          <p:nvPr/>
        </p:nvCxnSpPr>
        <p:spPr>
          <a:xfrm flipH="1" flipV="1">
            <a:off x="8249584" y="4140655"/>
            <a:ext cx="555574" cy="78442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70C5817-64FB-4CBD-A99C-555BB7806845}"/>
              </a:ext>
            </a:extLst>
          </p:cNvPr>
          <p:cNvSpPr/>
          <p:nvPr/>
        </p:nvSpPr>
        <p:spPr>
          <a:xfrm>
            <a:off x="3910571" y="4993854"/>
            <a:ext cx="617240" cy="302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14">
            <a:extLst>
              <a:ext uri="{FF2B5EF4-FFF2-40B4-BE49-F238E27FC236}">
                <a16:creationId xmlns:a16="http://schemas.microsoft.com/office/drawing/2014/main" id="{5FFB5C38-99E3-A3B6-0122-673936389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0323" y="3634973"/>
            <a:ext cx="3663034" cy="21633"/>
          </a:xfrm>
          <a:prstGeom prst="line">
            <a:avLst/>
          </a:prstGeom>
          <a:noFill/>
          <a:ln w="12700">
            <a:solidFill>
              <a:srgbClr val="00B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27386D-705C-9CB3-4C5D-799BB98DB502}"/>
                  </a:ext>
                </a:extLst>
              </p:cNvPr>
              <p:cNvSpPr txBox="1"/>
              <p:nvPr/>
            </p:nvSpPr>
            <p:spPr>
              <a:xfrm>
                <a:off x="2268974" y="3474578"/>
                <a:ext cx="554943" cy="47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Century Gothic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27386D-705C-9CB3-4C5D-799BB98DB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974" y="3474578"/>
                <a:ext cx="554943" cy="471539"/>
              </a:xfrm>
              <a:prstGeom prst="rect">
                <a:avLst/>
              </a:prstGeom>
              <a:blipFill>
                <a:blip r:embed="rId11"/>
                <a:stretch>
                  <a:fillRect l="-2222" t="-789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6FA191-B5B8-934A-3729-282FB6B4D813}"/>
              </a:ext>
            </a:extLst>
          </p:cNvPr>
          <p:cNvCxnSpPr>
            <a:cxnSpLocks/>
          </p:cNvCxnSpPr>
          <p:nvPr/>
        </p:nvCxnSpPr>
        <p:spPr>
          <a:xfrm>
            <a:off x="4435168" y="2020195"/>
            <a:ext cx="303288" cy="39499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21AA47-5FA8-FB47-4457-941D34D7423F}"/>
              </a:ext>
            </a:extLst>
          </p:cNvPr>
          <p:cNvSpPr txBox="1"/>
          <p:nvPr/>
        </p:nvSpPr>
        <p:spPr>
          <a:xfrm>
            <a:off x="2778250" y="1360991"/>
            <a:ext cx="1594090" cy="738664"/>
          </a:xfrm>
          <a:prstGeom prst="rect">
            <a:avLst/>
          </a:prstGeom>
          <a:solidFill>
            <a:srgbClr val="00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fixed; given </a:t>
            </a:r>
          </a:p>
          <a:p>
            <a:pPr algn="ctr"/>
            <a:r>
              <a:rPr lang="en-US" sz="2100" dirty="0"/>
              <a:t>by raw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87A7D7-FF21-1669-43D5-9F3F1987AFF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Variation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61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animBg="1"/>
      <p:bldP spid="85" grpId="0" animBg="1"/>
      <p:bldP spid="86" grpId="0"/>
      <p:bldP spid="89" grpId="0" animBg="1"/>
      <p:bldP spid="90" grpId="0" animBg="1"/>
      <p:bldP spid="91" grpId="0"/>
      <p:bldP spid="92" grpId="0"/>
      <p:bldP spid="104" grpId="0" animBg="1"/>
      <p:bldP spid="106" grpId="0"/>
      <p:bldP spid="108" grpId="0" animBg="1"/>
      <p:bldP spid="109" grpId="0"/>
      <p:bldP spid="111" grpId="0" animBg="1"/>
      <p:bldP spid="119" grpId="0" animBg="1"/>
      <p:bldP spid="121" grpId="0" animBg="1"/>
      <p:bldP spid="122" grpId="0"/>
      <p:bldP spid="123" grpId="0" animBg="1"/>
      <p:bldP spid="3" grpId="0" animBg="1"/>
      <p:bldP spid="4" grpId="0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D2BE1-291A-6F11-2289-C878ADD83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270712A-F693-E7D3-C00F-D6E16A4A2A8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Variation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7" name="Group 14">
            <a:extLst>
              <a:ext uri="{FF2B5EF4-FFF2-40B4-BE49-F238E27FC236}">
                <a16:creationId xmlns:a16="http://schemas.microsoft.com/office/drawing/2014/main" id="{0D91CE40-B03C-2F1E-705E-8CF767AA82A3}"/>
              </a:ext>
            </a:extLst>
          </p:cNvPr>
          <p:cNvGrpSpPr>
            <a:grpSpLocks/>
          </p:cNvGrpSpPr>
          <p:nvPr/>
        </p:nvGrpSpPr>
        <p:grpSpPr bwMode="auto">
          <a:xfrm>
            <a:off x="2373955" y="2341770"/>
            <a:ext cx="6057902" cy="4057650"/>
            <a:chOff x="288" y="480"/>
            <a:chExt cx="5088" cy="3408"/>
          </a:xfrm>
        </p:grpSpPr>
        <p:sp>
          <p:nvSpPr>
            <p:cNvPr id="148" name="Line 15">
              <a:extLst>
                <a:ext uri="{FF2B5EF4-FFF2-40B4-BE49-F238E27FC236}">
                  <a16:creationId xmlns:a16="http://schemas.microsoft.com/office/drawing/2014/main" id="{F5284ED7-7B20-494C-C121-5B9B796B4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480"/>
              <a:ext cx="0" cy="3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  <p:sp>
          <p:nvSpPr>
            <p:cNvPr id="149" name="Line 16">
              <a:extLst>
                <a:ext uri="{FF2B5EF4-FFF2-40B4-BE49-F238E27FC236}">
                  <a16:creationId xmlns:a16="http://schemas.microsoft.com/office/drawing/2014/main" id="{24BDA9F0-1669-E30D-D414-114069C70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552"/>
              <a:ext cx="5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Century Gothic"/>
              </a:endParaRPr>
            </a:p>
          </p:txBody>
        </p:sp>
      </p:grpSp>
      <p:sp>
        <p:nvSpPr>
          <p:cNvPr id="150" name="Oval 6">
            <a:extLst>
              <a:ext uri="{FF2B5EF4-FFF2-40B4-BE49-F238E27FC236}">
                <a16:creationId xmlns:a16="http://schemas.microsoft.com/office/drawing/2014/main" id="{F73D631E-D503-5D66-3FC8-FD7E83193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566" y="4414650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51" name="Oval 7">
            <a:extLst>
              <a:ext uri="{FF2B5EF4-FFF2-40B4-BE49-F238E27FC236}">
                <a16:creationId xmlns:a16="http://schemas.microsoft.com/office/drawing/2014/main" id="{B8D8C921-7D24-AAC0-92C6-EC6ED71C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023" y="407428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52" name="Oval 8">
            <a:extLst>
              <a:ext uri="{FF2B5EF4-FFF2-40B4-BE49-F238E27FC236}">
                <a16:creationId xmlns:a16="http://schemas.microsoft.com/office/drawing/2014/main" id="{6666AFFC-D5EC-3349-D681-B6CB967FC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831" y="4559906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53" name="Oval 9">
            <a:extLst>
              <a:ext uri="{FF2B5EF4-FFF2-40B4-BE49-F238E27FC236}">
                <a16:creationId xmlns:a16="http://schemas.microsoft.com/office/drawing/2014/main" id="{39AF12B4-D81F-6F9F-E4C4-3F904746C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4466" y="4757550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54" name="Oval 10">
            <a:extLst>
              <a:ext uri="{FF2B5EF4-FFF2-40B4-BE49-F238E27FC236}">
                <a16:creationId xmlns:a16="http://schemas.microsoft.com/office/drawing/2014/main" id="{1FE08629-25E1-63DC-41C3-4B38D465A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269" y="327131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55" name="Oval 11">
            <a:extLst>
              <a:ext uri="{FF2B5EF4-FFF2-40B4-BE49-F238E27FC236}">
                <a16:creationId xmlns:a16="http://schemas.microsoft.com/office/drawing/2014/main" id="{1D366AF4-CBB6-978A-5124-6E7AEBE75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000" y="3793662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56" name="Oval 12">
            <a:extLst>
              <a:ext uri="{FF2B5EF4-FFF2-40B4-BE49-F238E27FC236}">
                <a16:creationId xmlns:a16="http://schemas.microsoft.com/office/drawing/2014/main" id="{212AA9F6-2D46-8823-6FE2-12902D6C8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614" y="4376706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57" name="Oval 13">
            <a:extLst>
              <a:ext uri="{FF2B5EF4-FFF2-40B4-BE49-F238E27FC236}">
                <a16:creationId xmlns:a16="http://schemas.microsoft.com/office/drawing/2014/main" id="{E62AC345-31C7-2CD7-6E54-857B00A88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010" y="4072940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58" name="Oval 14">
            <a:extLst>
              <a:ext uri="{FF2B5EF4-FFF2-40B4-BE49-F238E27FC236}">
                <a16:creationId xmlns:a16="http://schemas.microsoft.com/office/drawing/2014/main" id="{189285DF-1ABA-6430-A458-F71B8EEF1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807" y="3618279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59" name="Oval 15">
            <a:extLst>
              <a:ext uri="{FF2B5EF4-FFF2-40B4-BE49-F238E27FC236}">
                <a16:creationId xmlns:a16="http://schemas.microsoft.com/office/drawing/2014/main" id="{7E0905EE-04C1-E555-69CE-EAE8ACF24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631" y="3820527"/>
            <a:ext cx="55960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60" name="Oval 6">
            <a:extLst>
              <a:ext uri="{FF2B5EF4-FFF2-40B4-BE49-F238E27FC236}">
                <a16:creationId xmlns:a16="http://schemas.microsoft.com/office/drawing/2014/main" id="{E6F45B20-B1A1-26EF-931C-F4885CA63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866" y="4528950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61" name="Oval 7">
            <a:extLst>
              <a:ext uri="{FF2B5EF4-FFF2-40B4-BE49-F238E27FC236}">
                <a16:creationId xmlns:a16="http://schemas.microsoft.com/office/drawing/2014/main" id="{2C2FF890-EA54-7CBB-4D6B-55E3137F6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323" y="418858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62" name="Oval 8">
            <a:extLst>
              <a:ext uri="{FF2B5EF4-FFF2-40B4-BE49-F238E27FC236}">
                <a16:creationId xmlns:a16="http://schemas.microsoft.com/office/drawing/2014/main" id="{EF2BBBBA-BBBA-E720-47F3-665339B36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4131" y="4674206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63" name="Oval 9">
            <a:extLst>
              <a:ext uri="{FF2B5EF4-FFF2-40B4-BE49-F238E27FC236}">
                <a16:creationId xmlns:a16="http://schemas.microsoft.com/office/drawing/2014/main" id="{7656C028-CDA4-B3AA-C408-BDD3AC256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070" y="3131730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64" name="Oval 10">
            <a:extLst>
              <a:ext uri="{FF2B5EF4-FFF2-40B4-BE49-F238E27FC236}">
                <a16:creationId xmlns:a16="http://schemas.microsoft.com/office/drawing/2014/main" id="{D95B8869-DEED-D5E9-93CF-AC747E878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101" y="392811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65" name="Oval 11">
            <a:extLst>
              <a:ext uri="{FF2B5EF4-FFF2-40B4-BE49-F238E27FC236}">
                <a16:creationId xmlns:a16="http://schemas.microsoft.com/office/drawing/2014/main" id="{A6603A19-CB5E-421C-7729-FE12E300C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848" y="369805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66" name="Oval 12">
            <a:extLst>
              <a:ext uri="{FF2B5EF4-FFF2-40B4-BE49-F238E27FC236}">
                <a16:creationId xmlns:a16="http://schemas.microsoft.com/office/drawing/2014/main" id="{0D7A5F88-A7DA-55A4-037A-DFCB66FC0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914" y="4491006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67" name="Oval 13">
            <a:extLst>
              <a:ext uri="{FF2B5EF4-FFF2-40B4-BE49-F238E27FC236}">
                <a16:creationId xmlns:a16="http://schemas.microsoft.com/office/drawing/2014/main" id="{D52DC704-3770-08FC-8F18-A82F09659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310" y="4187240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68" name="Oval 14">
            <a:extLst>
              <a:ext uri="{FF2B5EF4-FFF2-40B4-BE49-F238E27FC236}">
                <a16:creationId xmlns:a16="http://schemas.microsoft.com/office/drawing/2014/main" id="{89CD43E4-E4E5-BF84-B03B-F32B998FB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028" y="3227520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69" name="Oval 15">
            <a:extLst>
              <a:ext uri="{FF2B5EF4-FFF2-40B4-BE49-F238E27FC236}">
                <a16:creationId xmlns:a16="http://schemas.microsoft.com/office/drawing/2014/main" id="{C05AB6CB-86EB-61BB-50A6-F81D154EE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931" y="3934827"/>
            <a:ext cx="55960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70" name="Oval 6">
            <a:extLst>
              <a:ext uri="{FF2B5EF4-FFF2-40B4-BE49-F238E27FC236}">
                <a16:creationId xmlns:a16="http://schemas.microsoft.com/office/drawing/2014/main" id="{8C7BD884-4DDD-9486-9065-91EBF6B4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010" y="379366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71" name="Oval 7">
            <a:extLst>
              <a:ext uri="{FF2B5EF4-FFF2-40B4-BE49-F238E27FC236}">
                <a16:creationId xmlns:a16="http://schemas.microsoft.com/office/drawing/2014/main" id="{424E7ADC-2981-8660-9E8D-4CFD26075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631" y="4650912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72" name="Oval 8">
            <a:extLst>
              <a:ext uri="{FF2B5EF4-FFF2-40B4-BE49-F238E27FC236}">
                <a16:creationId xmlns:a16="http://schemas.microsoft.com/office/drawing/2014/main" id="{72CDBFDB-7170-CDCF-8070-B19B24C13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275" y="480897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73" name="Oval 9">
            <a:extLst>
              <a:ext uri="{FF2B5EF4-FFF2-40B4-BE49-F238E27FC236}">
                <a16:creationId xmlns:a16="http://schemas.microsoft.com/office/drawing/2014/main" id="{1C80218B-4494-222D-B096-F374A8A3D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910" y="413656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74" name="Oval 10">
            <a:extLst>
              <a:ext uri="{FF2B5EF4-FFF2-40B4-BE49-F238E27FC236}">
                <a16:creationId xmlns:a16="http://schemas.microsoft.com/office/drawing/2014/main" id="{90FF4374-00C0-AF53-8A37-68D3305B0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313" y="378651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75" name="Oval 11">
            <a:extLst>
              <a:ext uri="{FF2B5EF4-FFF2-40B4-BE49-F238E27FC236}">
                <a16:creationId xmlns:a16="http://schemas.microsoft.com/office/drawing/2014/main" id="{97B58188-894F-9300-10F7-4E86A7DC2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156" y="4160374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76" name="Oval 12">
            <a:extLst>
              <a:ext uri="{FF2B5EF4-FFF2-40B4-BE49-F238E27FC236}">
                <a16:creationId xmlns:a16="http://schemas.microsoft.com/office/drawing/2014/main" id="{34410D2C-A2C0-1476-A572-6A30C65DC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526" y="3213210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77" name="Oval 14">
            <a:extLst>
              <a:ext uri="{FF2B5EF4-FFF2-40B4-BE49-F238E27FC236}">
                <a16:creationId xmlns:a16="http://schemas.microsoft.com/office/drawing/2014/main" id="{FCC1249E-89C8-7C08-FA54-01D58238E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397" y="4046308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78" name="Oval 15">
            <a:extLst>
              <a:ext uri="{FF2B5EF4-FFF2-40B4-BE49-F238E27FC236}">
                <a16:creationId xmlns:a16="http://schemas.microsoft.com/office/drawing/2014/main" id="{3B9CB585-C2B2-4418-A471-B8A77BA54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075" y="3199539"/>
            <a:ext cx="55960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79" name="Oval 6">
            <a:extLst>
              <a:ext uri="{FF2B5EF4-FFF2-40B4-BE49-F238E27FC236}">
                <a16:creationId xmlns:a16="http://schemas.microsoft.com/office/drawing/2014/main" id="{9421AC8E-80B7-796C-0143-B82615711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642" y="332110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80" name="Oval 7">
            <a:extLst>
              <a:ext uri="{FF2B5EF4-FFF2-40B4-BE49-F238E27FC236}">
                <a16:creationId xmlns:a16="http://schemas.microsoft.com/office/drawing/2014/main" id="{D115E012-1300-A596-5691-2BABD84DE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591" y="407428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81" name="Oval 8">
            <a:extLst>
              <a:ext uri="{FF2B5EF4-FFF2-40B4-BE49-F238E27FC236}">
                <a16:creationId xmlns:a16="http://schemas.microsoft.com/office/drawing/2014/main" id="{DEB3A234-3729-7593-97FF-66855440B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439" y="4008866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82" name="Oval 9">
            <a:extLst>
              <a:ext uri="{FF2B5EF4-FFF2-40B4-BE49-F238E27FC236}">
                <a16:creationId xmlns:a16="http://schemas.microsoft.com/office/drawing/2014/main" id="{155EDB82-DA2A-19BF-3956-3B31247D8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074" y="4206510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83" name="Oval 11">
            <a:extLst>
              <a:ext uri="{FF2B5EF4-FFF2-40B4-BE49-F238E27FC236}">
                <a16:creationId xmlns:a16="http://schemas.microsoft.com/office/drawing/2014/main" id="{DC2E0A67-D22A-7B04-35AA-4890BAD6A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16" y="485471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84" name="Oval 12">
            <a:extLst>
              <a:ext uri="{FF2B5EF4-FFF2-40B4-BE49-F238E27FC236}">
                <a16:creationId xmlns:a16="http://schemas.microsoft.com/office/drawing/2014/main" id="{332D0EB3-A1D3-64B1-7BAE-FB98F8971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222" y="3825666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85" name="Oval 13">
            <a:extLst>
              <a:ext uri="{FF2B5EF4-FFF2-40B4-BE49-F238E27FC236}">
                <a16:creationId xmlns:a16="http://schemas.microsoft.com/office/drawing/2014/main" id="{D0058537-9C41-448C-96A0-F8C3CB0EB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618" y="3521900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88" name="Oval 6">
            <a:extLst>
              <a:ext uri="{FF2B5EF4-FFF2-40B4-BE49-F238E27FC236}">
                <a16:creationId xmlns:a16="http://schemas.microsoft.com/office/drawing/2014/main" id="{28391D39-26BA-E952-D6BE-D88A4D631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942" y="343540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89" name="Oval 7">
            <a:extLst>
              <a:ext uri="{FF2B5EF4-FFF2-40B4-BE49-F238E27FC236}">
                <a16:creationId xmlns:a16="http://schemas.microsoft.com/office/drawing/2014/main" id="{C88F6FA0-F41F-7728-8AC0-7FCA6B334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931" y="363754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0" name="Oval 8">
            <a:extLst>
              <a:ext uri="{FF2B5EF4-FFF2-40B4-BE49-F238E27FC236}">
                <a16:creationId xmlns:a16="http://schemas.microsoft.com/office/drawing/2014/main" id="{2EC017BA-187D-39E0-6A18-09FB694AA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739" y="4123166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191" name="Oval 12">
            <a:extLst>
              <a:ext uri="{FF2B5EF4-FFF2-40B4-BE49-F238E27FC236}">
                <a16:creationId xmlns:a16="http://schemas.microsoft.com/office/drawing/2014/main" id="{447C2CF9-7CD7-61AE-3381-472F1782C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522" y="3939966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0" name="Oval 13">
            <a:extLst>
              <a:ext uri="{FF2B5EF4-FFF2-40B4-BE49-F238E27FC236}">
                <a16:creationId xmlns:a16="http://schemas.microsoft.com/office/drawing/2014/main" id="{BD8B8C01-E030-4079-BA0D-3AC498AD1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918" y="3636200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5" name="Oval 7">
            <a:extLst>
              <a:ext uri="{FF2B5EF4-FFF2-40B4-BE49-F238E27FC236}">
                <a16:creationId xmlns:a16="http://schemas.microsoft.com/office/drawing/2014/main" id="{5EF962BF-5A97-D44A-5862-F3A7B57D9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239" y="4099872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6" name="Oval 8">
            <a:extLst>
              <a:ext uri="{FF2B5EF4-FFF2-40B4-BE49-F238E27FC236}">
                <a16:creationId xmlns:a16="http://schemas.microsoft.com/office/drawing/2014/main" id="{A86EEBD6-316B-603D-8EEF-338320802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883" y="425793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7" name="Oval 9">
            <a:extLst>
              <a:ext uri="{FF2B5EF4-FFF2-40B4-BE49-F238E27FC236}">
                <a16:creationId xmlns:a16="http://schemas.microsoft.com/office/drawing/2014/main" id="{64A97EC4-C20A-662D-0C5E-867490441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518" y="358552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8" name="Oval 9">
            <a:extLst>
              <a:ext uri="{FF2B5EF4-FFF2-40B4-BE49-F238E27FC236}">
                <a16:creationId xmlns:a16="http://schemas.microsoft.com/office/drawing/2014/main" id="{E205F888-91C9-DF31-E4B7-F916F7C43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970" y="4945206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59" name="Oval 9">
            <a:extLst>
              <a:ext uri="{FF2B5EF4-FFF2-40B4-BE49-F238E27FC236}">
                <a16:creationId xmlns:a16="http://schemas.microsoft.com/office/drawing/2014/main" id="{90317CA2-15EB-59EF-AD39-7AC42725D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06" y="384142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60" name="Oval 9">
            <a:extLst>
              <a:ext uri="{FF2B5EF4-FFF2-40B4-BE49-F238E27FC236}">
                <a16:creationId xmlns:a16="http://schemas.microsoft.com/office/drawing/2014/main" id="{4040C499-4ED6-3EDC-C2C7-7C01458B0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06" y="395572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63" name="Oval 9">
            <a:extLst>
              <a:ext uri="{FF2B5EF4-FFF2-40B4-BE49-F238E27FC236}">
                <a16:creationId xmlns:a16="http://schemas.microsoft.com/office/drawing/2014/main" id="{F3F5532C-51A6-7434-C04B-4E2210F31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206" y="407002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64" name="Oval 7">
            <a:extLst>
              <a:ext uri="{FF2B5EF4-FFF2-40B4-BE49-F238E27FC236}">
                <a16:creationId xmlns:a16="http://schemas.microsoft.com/office/drawing/2014/main" id="{6A37DCF7-8C6B-6509-B6C6-C35B6DAAF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231" y="375184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65" name="Oval 10">
            <a:extLst>
              <a:ext uri="{FF2B5EF4-FFF2-40B4-BE49-F238E27FC236}">
                <a16:creationId xmlns:a16="http://schemas.microsoft.com/office/drawing/2014/main" id="{CA7419CA-8BB8-75C5-8560-27C0A8EAE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981" y="343679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66" name="Oval 10">
            <a:extLst>
              <a:ext uri="{FF2B5EF4-FFF2-40B4-BE49-F238E27FC236}">
                <a16:creationId xmlns:a16="http://schemas.microsoft.com/office/drawing/2014/main" id="{32AAE5AB-E3A2-3690-618D-F5F24CBD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281" y="355109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67" name="Oval 13">
            <a:extLst>
              <a:ext uri="{FF2B5EF4-FFF2-40B4-BE49-F238E27FC236}">
                <a16:creationId xmlns:a16="http://schemas.microsoft.com/office/drawing/2014/main" id="{4E904242-A7AB-2AEE-C7B3-02AC8CE04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490" y="3810212"/>
            <a:ext cx="55959" cy="559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68" name="Oval 11">
            <a:extLst>
              <a:ext uri="{FF2B5EF4-FFF2-40B4-BE49-F238E27FC236}">
                <a16:creationId xmlns:a16="http://schemas.microsoft.com/office/drawing/2014/main" id="{319F7B69-84C9-507F-3289-CF7B6D88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336" y="3783346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69" name="Oval 12">
            <a:extLst>
              <a:ext uri="{FF2B5EF4-FFF2-40B4-BE49-F238E27FC236}">
                <a16:creationId xmlns:a16="http://schemas.microsoft.com/office/drawing/2014/main" id="{8E8A5912-A21A-CB4C-A807-7914923D7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238" y="3378690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70" name="Oval 6">
            <a:extLst>
              <a:ext uri="{FF2B5EF4-FFF2-40B4-BE49-F238E27FC236}">
                <a16:creationId xmlns:a16="http://schemas.microsoft.com/office/drawing/2014/main" id="{10466D6E-3625-E4B1-ADF5-CEA557D96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354" y="348658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71" name="Oval 6">
            <a:extLst>
              <a:ext uri="{FF2B5EF4-FFF2-40B4-BE49-F238E27FC236}">
                <a16:creationId xmlns:a16="http://schemas.microsoft.com/office/drawing/2014/main" id="{F98BFBF2-EDB9-2473-270D-0DC7456BD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654" y="360088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72" name="Oval 9">
            <a:extLst>
              <a:ext uri="{FF2B5EF4-FFF2-40B4-BE49-F238E27FC236}">
                <a16:creationId xmlns:a16="http://schemas.microsoft.com/office/drawing/2014/main" id="{17ECD203-5CFF-9EFF-57C5-AC2DF2F6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786" y="346439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73" name="Oval 9">
            <a:extLst>
              <a:ext uri="{FF2B5EF4-FFF2-40B4-BE49-F238E27FC236}">
                <a16:creationId xmlns:a16="http://schemas.microsoft.com/office/drawing/2014/main" id="{D80208C4-92E5-F07F-38A7-8E3E43BA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246" y="3353502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74" name="Oval 9">
            <a:extLst>
              <a:ext uri="{FF2B5EF4-FFF2-40B4-BE49-F238E27FC236}">
                <a16:creationId xmlns:a16="http://schemas.microsoft.com/office/drawing/2014/main" id="{535BC0AD-AEB5-462D-4983-F5FF8317B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386" y="369299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75" name="Oval 7">
            <a:extLst>
              <a:ext uri="{FF2B5EF4-FFF2-40B4-BE49-F238E27FC236}">
                <a16:creationId xmlns:a16="http://schemas.microsoft.com/office/drawing/2014/main" id="{FEFF3C58-5367-5B2B-5A88-1D10E8AFF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411" y="337482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76" name="Oval 10">
            <a:extLst>
              <a:ext uri="{FF2B5EF4-FFF2-40B4-BE49-F238E27FC236}">
                <a16:creationId xmlns:a16="http://schemas.microsoft.com/office/drawing/2014/main" id="{E9CCC903-2419-2ABF-4B55-965BE52B8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433" y="4347794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77" name="Oval 9">
            <a:extLst>
              <a:ext uri="{FF2B5EF4-FFF2-40B4-BE49-F238E27FC236}">
                <a16:creationId xmlns:a16="http://schemas.microsoft.com/office/drawing/2014/main" id="{07D7E1F6-3C41-8154-62D9-09F0AB470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234" y="420821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78" name="Oval 10">
            <a:extLst>
              <a:ext uri="{FF2B5EF4-FFF2-40B4-BE49-F238E27FC236}">
                <a16:creationId xmlns:a16="http://schemas.microsoft.com/office/drawing/2014/main" id="{1972B935-82D2-1F86-0DA4-328885EBE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33" y="4462094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79" name="Oval 11">
            <a:extLst>
              <a:ext uri="{FF2B5EF4-FFF2-40B4-BE49-F238E27FC236}">
                <a16:creationId xmlns:a16="http://schemas.microsoft.com/office/drawing/2014/main" id="{75E0E0AC-B4B4-A9DE-8A8F-5C1B04BD7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788" y="469435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0" name="Oval 12">
            <a:extLst>
              <a:ext uri="{FF2B5EF4-FFF2-40B4-BE49-F238E27FC236}">
                <a16:creationId xmlns:a16="http://schemas.microsoft.com/office/drawing/2014/main" id="{4A7D76BF-FC20-1D57-4BE5-E8A841005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690" y="4289694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1" name="Oval 6">
            <a:extLst>
              <a:ext uri="{FF2B5EF4-FFF2-40B4-BE49-F238E27FC236}">
                <a16:creationId xmlns:a16="http://schemas.microsoft.com/office/drawing/2014/main" id="{CA19F6C3-A33D-F8FC-F6E7-F5D89F5D9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106" y="4511886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2" name="Oval 9">
            <a:extLst>
              <a:ext uri="{FF2B5EF4-FFF2-40B4-BE49-F238E27FC236}">
                <a16:creationId xmlns:a16="http://schemas.microsoft.com/office/drawing/2014/main" id="{AC1D8C01-8462-52FE-D4ED-ED5C3BFC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238" y="4375398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3" name="Oval 9">
            <a:extLst>
              <a:ext uri="{FF2B5EF4-FFF2-40B4-BE49-F238E27FC236}">
                <a16:creationId xmlns:a16="http://schemas.microsoft.com/office/drawing/2014/main" id="{D288C599-1E9C-52EA-2E56-8DD43266A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538" y="4489698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4" name="Oval 7">
            <a:extLst>
              <a:ext uri="{FF2B5EF4-FFF2-40B4-BE49-F238E27FC236}">
                <a16:creationId xmlns:a16="http://schemas.microsoft.com/office/drawing/2014/main" id="{03705652-4AFC-3C42-4035-974D0E58E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863" y="4285824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5" name="Oval 12">
            <a:extLst>
              <a:ext uri="{FF2B5EF4-FFF2-40B4-BE49-F238E27FC236}">
                <a16:creationId xmlns:a16="http://schemas.microsoft.com/office/drawing/2014/main" id="{10D4F1D5-3278-18DA-A5E5-A52E41053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834" y="3837606"/>
            <a:ext cx="55959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6" name="Oval 11">
            <a:extLst>
              <a:ext uri="{FF2B5EF4-FFF2-40B4-BE49-F238E27FC236}">
                <a16:creationId xmlns:a16="http://schemas.microsoft.com/office/drawing/2014/main" id="{22675D2F-0C7C-FD17-03FD-BAF6EBA7F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764" y="5052610"/>
            <a:ext cx="55960" cy="5595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7" name="Oval 11">
            <a:extLst>
              <a:ext uri="{FF2B5EF4-FFF2-40B4-BE49-F238E27FC236}">
                <a16:creationId xmlns:a16="http://schemas.microsoft.com/office/drawing/2014/main" id="{1F6C8E45-643C-1E5A-E3E2-9CD5C341C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468" y="4839358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288" name="Oval 11">
            <a:extLst>
              <a:ext uri="{FF2B5EF4-FFF2-40B4-BE49-F238E27FC236}">
                <a16:creationId xmlns:a16="http://schemas.microsoft.com/office/drawing/2014/main" id="{51DF3F8C-9774-615C-A2DE-8D06DA1FE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468" y="4450390"/>
            <a:ext cx="55960" cy="5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Text Box 19">
                <a:extLst>
                  <a:ext uri="{FF2B5EF4-FFF2-40B4-BE49-F238E27FC236}">
                    <a16:creationId xmlns:a16="http://schemas.microsoft.com/office/drawing/2014/main" id="{4897FFCB-EBD6-A0D5-428F-B060E6BDEA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0280" y="2197332"/>
                <a:ext cx="439992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  <a:sym typeface="Wingdings"/>
                        </a:rPr>
                        <m:t>𝑌</m:t>
                      </m:r>
                    </m:oMath>
                  </m:oMathPara>
                </a14:m>
                <a:endParaRPr lang="en-US" sz="2200" i="1" dirty="0">
                  <a:latin typeface="Century Gothic"/>
                </a:endParaRPr>
              </a:p>
            </p:txBody>
          </p:sp>
        </mc:Choice>
        <mc:Fallback>
          <p:sp>
            <p:nvSpPr>
              <p:cNvPr id="289" name="Text Box 19">
                <a:extLst>
                  <a:ext uri="{FF2B5EF4-FFF2-40B4-BE49-F238E27FC236}">
                    <a16:creationId xmlns:a16="http://schemas.microsoft.com/office/drawing/2014/main" id="{4897FFCB-EBD6-A0D5-428F-B060E6BDE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0280" y="2197332"/>
                <a:ext cx="43999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Text Box 18">
                <a:extLst>
                  <a:ext uri="{FF2B5EF4-FFF2-40B4-BE49-F238E27FC236}">
                    <a16:creationId xmlns:a16="http://schemas.microsoft.com/office/drawing/2014/main" id="{172A302D-1D38-91DC-F1CA-AD8B4E0A81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30103" y="6056756"/>
                <a:ext cx="452816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  <a:sym typeface="Wingdings"/>
                        </a:rPr>
                        <m:t>𝑋</m:t>
                      </m:r>
                    </m:oMath>
                  </m:oMathPara>
                </a14:m>
                <a:endParaRPr lang="en-US" sz="2200" i="1" dirty="0">
                  <a:latin typeface="Century Gothic"/>
                </a:endParaRPr>
              </a:p>
            </p:txBody>
          </p:sp>
        </mc:Choice>
        <mc:Fallback>
          <p:sp>
            <p:nvSpPr>
              <p:cNvPr id="290" name="Text Box 18">
                <a:extLst>
                  <a:ext uri="{FF2B5EF4-FFF2-40B4-BE49-F238E27FC236}">
                    <a16:creationId xmlns:a16="http://schemas.microsoft.com/office/drawing/2014/main" id="{172A302D-1D38-91DC-F1CA-AD8B4E0A8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0103" y="6056756"/>
                <a:ext cx="45281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1" name="Line 14">
            <a:extLst>
              <a:ext uri="{FF2B5EF4-FFF2-40B4-BE49-F238E27FC236}">
                <a16:creationId xmlns:a16="http://schemas.microsoft.com/office/drawing/2014/main" id="{29E93E45-ECBC-0494-A039-6658CFF5C4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7977" y="4299365"/>
            <a:ext cx="5376832" cy="3173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Rectangle 35">
                <a:extLst>
                  <a:ext uri="{FF2B5EF4-FFF2-40B4-BE49-F238E27FC236}">
                    <a16:creationId xmlns:a16="http://schemas.microsoft.com/office/drawing/2014/main" id="{B6DF80C0-FCB3-CBAF-5AB7-E810ECA04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667" y="4078705"/>
                <a:ext cx="457200" cy="45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3300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C3300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lang="en-US" alt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2" name="Rectangle 35">
                <a:extLst>
                  <a:ext uri="{FF2B5EF4-FFF2-40B4-BE49-F238E27FC236}">
                    <a16:creationId xmlns:a16="http://schemas.microsoft.com/office/drawing/2014/main" id="{B6DF80C0-FCB3-CBAF-5AB7-E810ECA04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6667" y="4078705"/>
                <a:ext cx="457200" cy="459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3" name="Oval 292">
            <a:extLst>
              <a:ext uri="{FF2B5EF4-FFF2-40B4-BE49-F238E27FC236}">
                <a16:creationId xmlns:a16="http://schemas.microsoft.com/office/drawing/2014/main" id="{4584273C-5D51-449A-E549-E0C9D651E1E8}"/>
              </a:ext>
            </a:extLst>
          </p:cNvPr>
          <p:cNvSpPr/>
          <p:nvPr/>
        </p:nvSpPr>
        <p:spPr>
          <a:xfrm>
            <a:off x="6448636" y="3323108"/>
            <a:ext cx="137160" cy="13716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017523B5-D624-A24E-710C-C86BB512FC3B}"/>
              </a:ext>
            </a:extLst>
          </p:cNvPr>
          <p:cNvCxnSpPr>
            <a:cxnSpLocks/>
          </p:cNvCxnSpPr>
          <p:nvPr/>
        </p:nvCxnSpPr>
        <p:spPr>
          <a:xfrm flipH="1">
            <a:off x="6499219" y="3400021"/>
            <a:ext cx="19909" cy="26016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Line 14">
            <a:extLst>
              <a:ext uri="{FF2B5EF4-FFF2-40B4-BE49-F238E27FC236}">
                <a16:creationId xmlns:a16="http://schemas.microsoft.com/office/drawing/2014/main" id="{B34B26A1-EBCC-B393-99D3-16BAE5597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7977" y="3394281"/>
            <a:ext cx="3717864" cy="19989"/>
          </a:xfrm>
          <a:prstGeom prst="line">
            <a:avLst/>
          </a:prstGeom>
          <a:noFill/>
          <a:ln w="12700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C78711C0-EA71-A81B-33B7-76653C334BBA}"/>
                  </a:ext>
                </a:extLst>
              </p:cNvPr>
              <p:cNvSpPr txBox="1"/>
              <p:nvPr/>
            </p:nvSpPr>
            <p:spPr>
              <a:xfrm>
                <a:off x="2197094" y="3079460"/>
                <a:ext cx="7363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𝒀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Century Gothic"/>
                </a:endParaRPr>
              </a:p>
            </p:txBody>
          </p:sp>
        </mc:Choice>
        <mc:Fallback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C78711C0-EA71-A81B-33B7-76653C334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094" y="3079460"/>
                <a:ext cx="736346" cy="461665"/>
              </a:xfrm>
              <a:prstGeom prst="rect">
                <a:avLst/>
              </a:prstGeom>
              <a:blipFill>
                <a:blip r:embed="rId6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BE987A9E-A6F7-557A-BA3C-305A721ECE05}"/>
                  </a:ext>
                </a:extLst>
              </p:cNvPr>
              <p:cNvSpPr txBox="1"/>
              <p:nvPr/>
            </p:nvSpPr>
            <p:spPr>
              <a:xfrm>
                <a:off x="6187668" y="6051151"/>
                <a:ext cx="73634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𝑿</m:t>
                          </m:r>
                        </m:e>
                        <m:sub>
                          <m:r>
                            <a:rPr lang="en-US" sz="21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100" b="1" dirty="0">
                  <a:latin typeface="Century Gothic"/>
                </a:endParaRPr>
              </a:p>
            </p:txBody>
          </p:sp>
        </mc:Choice>
        <mc:Fallback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BE987A9E-A6F7-557A-BA3C-305A721EC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668" y="6051151"/>
                <a:ext cx="736346" cy="415498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Right Brace 297">
            <a:extLst>
              <a:ext uri="{FF2B5EF4-FFF2-40B4-BE49-F238E27FC236}">
                <a16:creationId xmlns:a16="http://schemas.microsoft.com/office/drawing/2014/main" id="{D37BF040-8FF9-F73A-96D6-58F5732DD701}"/>
              </a:ext>
            </a:extLst>
          </p:cNvPr>
          <p:cNvSpPr/>
          <p:nvPr/>
        </p:nvSpPr>
        <p:spPr>
          <a:xfrm rot="10800000">
            <a:off x="5415731" y="3440595"/>
            <a:ext cx="938122" cy="81554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9B428678-A354-1EB3-1A00-F9C953DD96E3}"/>
              </a:ext>
            </a:extLst>
          </p:cNvPr>
          <p:cNvCxnSpPr>
            <a:cxnSpLocks/>
          </p:cNvCxnSpPr>
          <p:nvPr/>
        </p:nvCxnSpPr>
        <p:spPr>
          <a:xfrm flipH="1" flipV="1">
            <a:off x="4773771" y="2785936"/>
            <a:ext cx="641961" cy="10624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Line 17">
            <a:extLst>
              <a:ext uri="{FF2B5EF4-FFF2-40B4-BE49-F238E27FC236}">
                <a16:creationId xmlns:a16="http://schemas.microsoft.com/office/drawing/2014/main" id="{960F165D-C6F6-6785-D22B-EEA67E38E1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6342" y="2966199"/>
            <a:ext cx="5657852" cy="245745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latin typeface="Century Gothic"/>
            </a:endParaRPr>
          </a:p>
        </p:txBody>
      </p:sp>
      <p:sp>
        <p:nvSpPr>
          <p:cNvPr id="301" name="Right Brace 300">
            <a:extLst>
              <a:ext uri="{FF2B5EF4-FFF2-40B4-BE49-F238E27FC236}">
                <a16:creationId xmlns:a16="http://schemas.microsoft.com/office/drawing/2014/main" id="{7F2544F5-E95B-4537-661F-6C874B9B97D6}"/>
              </a:ext>
            </a:extLst>
          </p:cNvPr>
          <p:cNvSpPr/>
          <p:nvPr/>
        </p:nvSpPr>
        <p:spPr>
          <a:xfrm>
            <a:off x="6623807" y="3411182"/>
            <a:ext cx="750661" cy="23697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ight Brace 301">
            <a:extLst>
              <a:ext uri="{FF2B5EF4-FFF2-40B4-BE49-F238E27FC236}">
                <a16:creationId xmlns:a16="http://schemas.microsoft.com/office/drawing/2014/main" id="{002E2A9B-7F81-7483-CEF7-003B15EF22EF}"/>
              </a:ext>
            </a:extLst>
          </p:cNvPr>
          <p:cNvSpPr/>
          <p:nvPr/>
        </p:nvSpPr>
        <p:spPr>
          <a:xfrm>
            <a:off x="6594681" y="3715151"/>
            <a:ext cx="820637" cy="53442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FA97BF3C-D9C2-0EBE-053C-5D1AD30612FD}"/>
              </a:ext>
            </a:extLst>
          </p:cNvPr>
          <p:cNvGrpSpPr/>
          <p:nvPr/>
        </p:nvGrpSpPr>
        <p:grpSpPr>
          <a:xfrm>
            <a:off x="3479328" y="2197331"/>
            <a:ext cx="2588885" cy="474988"/>
            <a:chOff x="2729862" y="2006415"/>
            <a:chExt cx="2588885" cy="4749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9FBCA318-D4F9-C3B2-70B1-4729A352A940}"/>
                    </a:ext>
                  </a:extLst>
                </p:cNvPr>
                <p:cNvSpPr txBox="1"/>
                <p:nvPr/>
              </p:nvSpPr>
              <p:spPr>
                <a:xfrm>
                  <a:off x="3374091" y="2006415"/>
                  <a:ext cx="1944656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ym typeface="Wingdings"/>
                    </a:rPr>
                    <a:t>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sym typeface="Wingding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sym typeface="Wingding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acc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sym typeface="Wingdings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sz="2400" b="1" dirty="0">
                    <a:latin typeface="Century Gothic"/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B11B23B3-5667-47ED-A5D6-14E34F535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4091" y="2006415"/>
                  <a:ext cx="1944656" cy="470000"/>
                </a:xfrm>
                <a:prstGeom prst="rect">
                  <a:avLst/>
                </a:prstGeom>
                <a:blipFill>
                  <a:blip r:embed="rId9"/>
                  <a:stretch>
                    <a:fillRect l="-10345" t="-124359" r="-8777" b="-1897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EB279AFF-1129-0E72-E651-C918F7C05B9F}"/>
                </a:ext>
              </a:extLst>
            </p:cNvPr>
            <p:cNvSpPr txBox="1"/>
            <p:nvPr/>
          </p:nvSpPr>
          <p:spPr>
            <a:xfrm>
              <a:off x="2729862" y="2019738"/>
              <a:ext cx="685800" cy="461665"/>
            </a:xfrm>
            <a:prstGeom prst="rect">
              <a:avLst/>
            </a:prstGeom>
            <a:solidFill>
              <a:srgbClr val="00FF00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SST</a:t>
              </a:r>
            </a:p>
          </p:txBody>
        </p:sp>
      </p:grp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FCAFACB3-9334-AD17-7DB7-77B414061657}"/>
              </a:ext>
            </a:extLst>
          </p:cNvPr>
          <p:cNvCxnSpPr>
            <a:cxnSpLocks/>
          </p:cNvCxnSpPr>
          <p:nvPr/>
        </p:nvCxnSpPr>
        <p:spPr>
          <a:xfrm flipH="1" flipV="1">
            <a:off x="7177240" y="2789039"/>
            <a:ext cx="190808" cy="740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74272C9F-56EF-28C2-D5F3-943F40D7AE73}"/>
              </a:ext>
            </a:extLst>
          </p:cNvPr>
          <p:cNvGrpSpPr/>
          <p:nvPr/>
        </p:nvGrpSpPr>
        <p:grpSpPr>
          <a:xfrm>
            <a:off x="6656235" y="2230278"/>
            <a:ext cx="2629495" cy="476762"/>
            <a:chOff x="5776227" y="1943890"/>
            <a:chExt cx="2629495" cy="4767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2D05E39D-EA5F-D6CD-1E8C-280501049D62}"/>
                    </a:ext>
                  </a:extLst>
                </p:cNvPr>
                <p:cNvSpPr txBox="1"/>
                <p:nvPr/>
              </p:nvSpPr>
              <p:spPr>
                <a:xfrm>
                  <a:off x="6392636" y="1943890"/>
                  <a:ext cx="2013086" cy="4715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ym typeface="Wingdings"/>
                    </a:rPr>
                    <a:t>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sym typeface="Wingding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sym typeface="Wingding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sym typeface="Wingdings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sz="2400" b="1" dirty="0">
                    <a:latin typeface="Century Gothic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97AC8AD-05BC-4E8A-94E5-1334B36914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636" y="1943890"/>
                  <a:ext cx="2013086" cy="471539"/>
                </a:xfrm>
                <a:prstGeom prst="rect">
                  <a:avLst/>
                </a:prstGeom>
                <a:blipFill>
                  <a:blip r:embed="rId10"/>
                  <a:stretch>
                    <a:fillRect l="-10909" t="-125974" r="-5455" b="-1935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5AFD71AB-CFFC-7351-2E6D-D3E12A06FC80}"/>
                </a:ext>
              </a:extLst>
            </p:cNvPr>
            <p:cNvSpPr txBox="1"/>
            <p:nvPr/>
          </p:nvSpPr>
          <p:spPr>
            <a:xfrm>
              <a:off x="5776227" y="1958987"/>
              <a:ext cx="744033" cy="461665"/>
            </a:xfrm>
            <a:prstGeom prst="rect">
              <a:avLst/>
            </a:prstGeom>
            <a:solidFill>
              <a:srgbClr val="FFCCCC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SSE</a:t>
              </a:r>
            </a:p>
          </p:txBody>
        </p:sp>
      </p:grp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1E828F3E-B047-866E-8327-A61F43A64A3D}"/>
              </a:ext>
            </a:extLst>
          </p:cNvPr>
          <p:cNvCxnSpPr>
            <a:cxnSpLocks/>
            <a:stCxn id="302" idx="1"/>
          </p:cNvCxnSpPr>
          <p:nvPr/>
        </p:nvCxnSpPr>
        <p:spPr>
          <a:xfrm flipH="1">
            <a:off x="7240855" y="3982363"/>
            <a:ext cx="174463" cy="8726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D01EE945-4111-2CBB-E2EA-B9BC0CE9D6E4}"/>
              </a:ext>
            </a:extLst>
          </p:cNvPr>
          <p:cNvGrpSpPr/>
          <p:nvPr/>
        </p:nvGrpSpPr>
        <p:grpSpPr>
          <a:xfrm>
            <a:off x="6853100" y="4908966"/>
            <a:ext cx="2713157" cy="497071"/>
            <a:chOff x="6213583" y="4643078"/>
            <a:chExt cx="2713157" cy="4970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F6FAA172-9BB8-82A5-57F9-B62997F760A0}"/>
                    </a:ext>
                  </a:extLst>
                </p:cNvPr>
                <p:cNvSpPr txBox="1"/>
                <p:nvPr/>
              </p:nvSpPr>
              <p:spPr>
                <a:xfrm>
                  <a:off x="6953472" y="4643078"/>
                  <a:ext cx="1973268" cy="4715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ym typeface="Wingdings"/>
                    </a:rPr>
                    <a:t>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sym typeface="Wingding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acc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sym typeface="Wingdings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sz="2400" b="1" dirty="0">
                    <a:latin typeface="Century Gothic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043D4E6-EAC0-4B66-844D-B22102DDC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472" y="4643078"/>
                  <a:ext cx="1973268" cy="471539"/>
                </a:xfrm>
                <a:prstGeom prst="rect">
                  <a:avLst/>
                </a:prstGeom>
                <a:blipFill>
                  <a:blip r:embed="rId11"/>
                  <a:stretch>
                    <a:fillRect l="-9568" t="-124359" r="-7716" b="-1897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984C976-C7A7-88B6-6C16-1046760A477E}"/>
                </a:ext>
              </a:extLst>
            </p:cNvPr>
            <p:cNvSpPr txBox="1"/>
            <p:nvPr/>
          </p:nvSpPr>
          <p:spPr>
            <a:xfrm>
              <a:off x="6213583" y="4682362"/>
              <a:ext cx="782214" cy="457787"/>
            </a:xfrm>
            <a:prstGeom prst="rect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SSR</a:t>
              </a:r>
            </a:p>
          </p:txBody>
        </p:sp>
      </p:grpSp>
      <p:sp>
        <p:nvSpPr>
          <p:cNvPr id="314" name="TextBox 313">
            <a:extLst>
              <a:ext uri="{FF2B5EF4-FFF2-40B4-BE49-F238E27FC236}">
                <a16:creationId xmlns:a16="http://schemas.microsoft.com/office/drawing/2014/main" id="{A2A65D46-94D8-5189-F735-F56D56CAF29A}"/>
              </a:ext>
            </a:extLst>
          </p:cNvPr>
          <p:cNvSpPr txBox="1"/>
          <p:nvPr/>
        </p:nvSpPr>
        <p:spPr>
          <a:xfrm>
            <a:off x="7570753" y="1198173"/>
            <a:ext cx="1857865" cy="738664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want this part small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0B8AA7AB-EBDE-E5F7-06E5-BA04D3FF6B01}"/>
              </a:ext>
            </a:extLst>
          </p:cNvPr>
          <p:cNvCxnSpPr>
            <a:cxnSpLocks/>
          </p:cNvCxnSpPr>
          <p:nvPr/>
        </p:nvCxnSpPr>
        <p:spPr>
          <a:xfrm flipH="1">
            <a:off x="7026345" y="1529719"/>
            <a:ext cx="388973" cy="5020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BC43BCFC-F4D4-A56F-3A2D-389B9F649D14}"/>
              </a:ext>
            </a:extLst>
          </p:cNvPr>
          <p:cNvSpPr txBox="1"/>
          <p:nvPr/>
        </p:nvSpPr>
        <p:spPr>
          <a:xfrm>
            <a:off x="8999043" y="3934827"/>
            <a:ext cx="2609254" cy="415498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want this part large</a:t>
            </a: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8805F6D-7C93-9AEF-076D-C84E494CBC80}"/>
              </a:ext>
            </a:extLst>
          </p:cNvPr>
          <p:cNvCxnSpPr>
            <a:cxnSpLocks/>
          </p:cNvCxnSpPr>
          <p:nvPr/>
        </p:nvCxnSpPr>
        <p:spPr>
          <a:xfrm flipH="1">
            <a:off x="7729874" y="4403377"/>
            <a:ext cx="1104160" cy="46156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AA208B9B-6EDC-9197-10DE-B097753DFA8F}"/>
              </a:ext>
            </a:extLst>
          </p:cNvPr>
          <p:cNvSpPr/>
          <p:nvPr/>
        </p:nvSpPr>
        <p:spPr>
          <a:xfrm>
            <a:off x="3917508" y="4998657"/>
            <a:ext cx="617240" cy="302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Line 14">
            <a:extLst>
              <a:ext uri="{FF2B5EF4-FFF2-40B4-BE49-F238E27FC236}">
                <a16:creationId xmlns:a16="http://schemas.microsoft.com/office/drawing/2014/main" id="{ECFCE1C9-0BCF-1EAE-34C6-0F7480CD9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7260" y="3639776"/>
            <a:ext cx="3663034" cy="21633"/>
          </a:xfrm>
          <a:prstGeom prst="line">
            <a:avLst/>
          </a:prstGeom>
          <a:noFill/>
          <a:ln w="12700">
            <a:solidFill>
              <a:srgbClr val="00B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7CFB37DD-32D4-8D69-B8BF-AB49C6D13B17}"/>
                  </a:ext>
                </a:extLst>
              </p:cNvPr>
              <p:cNvSpPr txBox="1"/>
              <p:nvPr/>
            </p:nvSpPr>
            <p:spPr>
              <a:xfrm>
                <a:off x="2275911" y="3479381"/>
                <a:ext cx="554943" cy="47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Century Gothic"/>
                </a:endParaRPr>
              </a:p>
            </p:txBody>
          </p:sp>
        </mc:Choice>
        <mc:Fallback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7CFB37DD-32D4-8D69-B8BF-AB49C6D13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911" y="3479381"/>
                <a:ext cx="554943" cy="471539"/>
              </a:xfrm>
              <a:prstGeom prst="rect">
                <a:avLst/>
              </a:prstGeom>
              <a:blipFill>
                <a:blip r:embed="rId12"/>
                <a:stretch>
                  <a:fillRect l="-2273" t="-10526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35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animBg="1"/>
      <p:bldP spid="3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07"/>
                <a:ext cx="9767777" cy="73568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B0F0"/>
                    </a:solidFill>
                  </a:rPr>
                  <a:t>Sum Squared Total</a:t>
                </a:r>
              </a:p>
              <a:p>
                <a:pPr lvl="1"/>
                <a:endParaRPr lang="en-US" sz="700" dirty="0"/>
              </a:p>
              <a:p>
                <a:pPr lvl="1"/>
                <a:r>
                  <a:rPr lang="en-US" sz="2200" dirty="0"/>
                  <a:t>Measures total sample variation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 around its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sz="2200" dirty="0"/>
              </a:p>
              <a:p>
                <a:pPr lvl="1"/>
                <a:endParaRPr lang="en-US" sz="700" dirty="0"/>
              </a:p>
              <a:p>
                <a:pPr lvl="1"/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B0F0"/>
                    </a:solidFill>
                  </a:rPr>
                  <a:t>Sum Squared Regression</a:t>
                </a:r>
              </a:p>
              <a:p>
                <a:pPr lvl="1"/>
                <a:endParaRPr lang="en-US" sz="700" dirty="0"/>
              </a:p>
              <a:p>
                <a:pPr lvl="1"/>
                <a:r>
                  <a:rPr lang="en-US" sz="2200" dirty="0"/>
                  <a:t>Measures variation in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 attributable to the regression line </a:t>
                </a:r>
              </a:p>
              <a:p>
                <a:pPr marL="393192" lvl="1" indent="0">
                  <a:buNone/>
                </a:pPr>
                <a:r>
                  <a:rPr lang="en-US" sz="2200" dirty="0"/>
                  <a:t>    (i.e. factors that </a:t>
                </a:r>
                <a:r>
                  <a:rPr lang="en-US" sz="2200" dirty="0">
                    <a:solidFill>
                      <a:srgbClr val="FF0000"/>
                    </a:solidFill>
                  </a:rPr>
                  <a:t>can be explained by </a:t>
                </a:r>
                <a:r>
                  <a:rPr lang="en-US" sz="2200" i="1" dirty="0">
                    <a:solidFill>
                      <a:srgbClr val="FF0000"/>
                    </a:solidFill>
                  </a:rPr>
                  <a:t>X</a:t>
                </a:r>
                <a:r>
                  <a:rPr lang="en-US" sz="2200" dirty="0">
                    <a:solidFill>
                      <a:srgbClr val="FF0000"/>
                    </a:solidFill>
                  </a:rPr>
                  <a:t> and the regression line</a:t>
                </a:r>
                <a:r>
                  <a:rPr lang="en-US" sz="2200" dirty="0"/>
                  <a:t>)</a:t>
                </a:r>
              </a:p>
              <a:p>
                <a:pPr marL="393192" lvl="1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B0F0"/>
                    </a:solidFill>
                  </a:rPr>
                  <a:t>Sum Squared Error</a:t>
                </a:r>
              </a:p>
              <a:p>
                <a:pPr lvl="1"/>
                <a:endParaRPr lang="en-US" sz="700" dirty="0"/>
              </a:p>
              <a:p>
                <a:pPr lvl="1"/>
                <a:r>
                  <a:rPr lang="en-US" sz="2200" dirty="0"/>
                  <a:t>Measures variation in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 attributable to factors other than </a:t>
                </a:r>
                <a:r>
                  <a:rPr lang="en-US" sz="2200" i="1" dirty="0"/>
                  <a:t>X</a:t>
                </a:r>
              </a:p>
              <a:p>
                <a:pPr marL="393192" lvl="1" indent="0">
                  <a:buNone/>
                </a:pPr>
                <a:r>
                  <a:rPr lang="en-US" sz="2200" dirty="0"/>
                  <a:t>    (i.e., factors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not captured by </a:t>
                </a:r>
                <a:r>
                  <a:rPr lang="en-US" sz="2200" i="1" dirty="0">
                    <a:solidFill>
                      <a:srgbClr val="FF0000"/>
                    </a:solidFill>
                  </a:rPr>
                  <a:t>X</a:t>
                </a:r>
                <a:r>
                  <a:rPr lang="en-US" sz="2200" dirty="0">
                    <a:solidFill>
                      <a:srgbClr val="FF0000"/>
                    </a:solidFill>
                  </a:rPr>
                  <a:t> and the regression line</a:t>
                </a:r>
                <a:r>
                  <a:rPr lang="en-US" sz="2200" dirty="0"/>
                  <a:t>)</a:t>
                </a:r>
              </a:p>
              <a:p>
                <a:pPr marL="393192" lvl="1" indent="0">
                  <a:buNone/>
                </a:pPr>
                <a:endParaRPr lang="en-US" sz="1200" dirty="0"/>
              </a:p>
              <a:p>
                <a:pPr marL="393192" lvl="1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endParaRPr lang="en-US" sz="700" dirty="0"/>
              </a:p>
              <a:p>
                <a:pPr lvl="1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2"/>
                <a:endParaRPr lang="en-US" sz="3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700" dirty="0"/>
              </a:p>
              <a:p>
                <a:pPr lvl="2"/>
                <a:endParaRPr lang="en-US" sz="700" dirty="0"/>
              </a:p>
            </p:txBody>
          </p:sp>
        </mc:Choice>
        <mc:Fallback>
          <p:sp>
            <p:nvSpPr>
              <p:cNvPr id="71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07"/>
                <a:ext cx="9767777" cy="7356851"/>
              </a:xfrm>
              <a:blipFill>
                <a:blip r:embed="rId2"/>
                <a:stretch>
                  <a:fillRect l="-1039" t="-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1C6C9C-85BA-4A63-8DC9-426D6512FAF5}"/>
              </a:ext>
            </a:extLst>
          </p:cNvPr>
          <p:cNvGrpSpPr/>
          <p:nvPr/>
        </p:nvGrpSpPr>
        <p:grpSpPr>
          <a:xfrm>
            <a:off x="5900226" y="1829470"/>
            <a:ext cx="2588885" cy="474988"/>
            <a:chOff x="2729862" y="2006415"/>
            <a:chExt cx="2588885" cy="4749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1FB840C-47E7-4A6A-83A5-DCF181AE4C46}"/>
                    </a:ext>
                  </a:extLst>
                </p:cNvPr>
                <p:cNvSpPr txBox="1"/>
                <p:nvPr/>
              </p:nvSpPr>
              <p:spPr>
                <a:xfrm>
                  <a:off x="3374091" y="2006415"/>
                  <a:ext cx="1944656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ym typeface="Wingdings"/>
                    </a:rPr>
                    <a:t>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sym typeface="Wingding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sym typeface="Wingding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acc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sym typeface="Wingdings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sz="2400" b="1" dirty="0">
                    <a:latin typeface="Century Gothic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1FB840C-47E7-4A6A-83A5-DCF181AE4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4091" y="2006415"/>
                  <a:ext cx="1944656" cy="470000"/>
                </a:xfrm>
                <a:prstGeom prst="rect">
                  <a:avLst/>
                </a:prstGeom>
                <a:blipFill>
                  <a:blip r:embed="rId3"/>
                  <a:stretch>
                    <a:fillRect l="-10658" t="-125974" r="-8464" b="-1935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E9025D-809D-445C-B686-0BF71BE13D46}"/>
                </a:ext>
              </a:extLst>
            </p:cNvPr>
            <p:cNvSpPr txBox="1"/>
            <p:nvPr/>
          </p:nvSpPr>
          <p:spPr>
            <a:xfrm>
              <a:off x="2729862" y="2019738"/>
              <a:ext cx="685800" cy="461665"/>
            </a:xfrm>
            <a:prstGeom prst="rect">
              <a:avLst/>
            </a:prstGeom>
            <a:solidFill>
              <a:srgbClr val="00FF00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77E161-9C57-4463-A1A1-521E3789053E}"/>
              </a:ext>
            </a:extLst>
          </p:cNvPr>
          <p:cNvGrpSpPr/>
          <p:nvPr/>
        </p:nvGrpSpPr>
        <p:grpSpPr>
          <a:xfrm>
            <a:off x="5915248" y="3178486"/>
            <a:ext cx="2713157" cy="497071"/>
            <a:chOff x="6213583" y="4643078"/>
            <a:chExt cx="2713157" cy="4970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BFA014C-E364-47F6-94EE-C8BE982F0815}"/>
                    </a:ext>
                  </a:extLst>
                </p:cNvPr>
                <p:cNvSpPr txBox="1"/>
                <p:nvPr/>
              </p:nvSpPr>
              <p:spPr>
                <a:xfrm>
                  <a:off x="6953472" y="4643078"/>
                  <a:ext cx="1973268" cy="4715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ym typeface="Wingdings"/>
                    </a:rPr>
                    <a:t>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sym typeface="Wingding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acc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sym typeface="Wingdings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sz="2400" b="1" dirty="0">
                    <a:latin typeface="Century Gothic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BFA014C-E364-47F6-94EE-C8BE982F08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472" y="4643078"/>
                  <a:ext cx="1973268" cy="471539"/>
                </a:xfrm>
                <a:prstGeom prst="rect">
                  <a:avLst/>
                </a:prstGeom>
                <a:blipFill>
                  <a:blip r:embed="rId4"/>
                  <a:stretch>
                    <a:fillRect l="-9907" t="-124359" r="-7740" b="-1897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69AC4C-BDA8-483B-8387-62CECFD17BAB}"/>
                </a:ext>
              </a:extLst>
            </p:cNvPr>
            <p:cNvSpPr txBox="1"/>
            <p:nvPr/>
          </p:nvSpPr>
          <p:spPr>
            <a:xfrm>
              <a:off x="6213583" y="4682362"/>
              <a:ext cx="782214" cy="457787"/>
            </a:xfrm>
            <a:prstGeom prst="rect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SSR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4BB44C-AD83-42D4-922C-790374BDA353}"/>
                  </a:ext>
                </a:extLst>
              </p:cNvPr>
              <p:cNvSpPr txBox="1"/>
              <p:nvPr/>
            </p:nvSpPr>
            <p:spPr>
              <a:xfrm>
                <a:off x="6531655" y="4985701"/>
                <a:ext cx="2013086" cy="47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ym typeface="Wingdings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b="1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sym typeface="Wingding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 panose="02040503050406030204" pitchFamily="18" charset="0"/>
                                <a:sym typeface="Wingding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  <a:sym typeface="Wingdings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sz="2400" b="1" dirty="0">
                  <a:latin typeface="Century Gothic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4BB44C-AD83-42D4-922C-790374BDA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655" y="4985701"/>
                <a:ext cx="2013086" cy="471539"/>
              </a:xfrm>
              <a:prstGeom prst="rect">
                <a:avLst/>
              </a:prstGeom>
              <a:blipFill>
                <a:blip r:embed="rId5"/>
                <a:stretch>
                  <a:fillRect l="-11321" t="-121053" b="-18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AA4D785-6C4F-4F39-A917-7DA495634647}"/>
              </a:ext>
            </a:extLst>
          </p:cNvPr>
          <p:cNvSpPr txBox="1"/>
          <p:nvPr/>
        </p:nvSpPr>
        <p:spPr>
          <a:xfrm>
            <a:off x="5900226" y="5000798"/>
            <a:ext cx="700821" cy="461665"/>
          </a:xfrm>
          <a:prstGeom prst="rect">
            <a:avLst/>
          </a:prstGeom>
          <a:solidFill>
            <a:srgbClr val="FFCCCC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SSE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3892B2-A294-47C1-A7C5-AF71E5709B64}"/>
              </a:ext>
            </a:extLst>
          </p:cNvPr>
          <p:cNvCxnSpPr/>
          <p:nvPr/>
        </p:nvCxnSpPr>
        <p:spPr>
          <a:xfrm flipH="1">
            <a:off x="-2402958" y="224135"/>
            <a:ext cx="886" cy="20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F6E012-076E-4886-9CA6-76FC8D663A5E}"/>
              </a:ext>
            </a:extLst>
          </p:cNvPr>
          <p:cNvSpPr txBox="1"/>
          <p:nvPr/>
        </p:nvSpPr>
        <p:spPr>
          <a:xfrm>
            <a:off x="8919728" y="1537470"/>
            <a:ext cx="1188290" cy="7620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Fixed </a:t>
            </a:r>
          </a:p>
          <a:p>
            <a:pPr algn="ctr"/>
            <a:r>
              <a:rPr lang="en-US" sz="2200" dirty="0"/>
              <a:t>by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2B7B89-30C9-42D0-88CA-BFA7168F2784}"/>
              </a:ext>
            </a:extLst>
          </p:cNvPr>
          <p:cNvSpPr txBox="1"/>
          <p:nvPr/>
        </p:nvSpPr>
        <p:spPr>
          <a:xfrm>
            <a:off x="8871344" y="4676008"/>
            <a:ext cx="1394391" cy="76944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want this</a:t>
            </a:r>
          </a:p>
          <a:p>
            <a:pPr algn="ctr"/>
            <a:r>
              <a:rPr lang="en-US" sz="2200" dirty="0"/>
              <a:t>small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96FC12-B19B-4748-B9E3-D5901F09722D}"/>
              </a:ext>
            </a:extLst>
          </p:cNvPr>
          <p:cNvSpPr txBox="1"/>
          <p:nvPr/>
        </p:nvSpPr>
        <p:spPr>
          <a:xfrm>
            <a:off x="8842991" y="2947200"/>
            <a:ext cx="1394391" cy="7694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want this</a:t>
            </a:r>
          </a:p>
          <a:p>
            <a:pPr algn="ctr"/>
            <a:r>
              <a:rPr lang="en-US" sz="2200" dirty="0"/>
              <a:t>large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89E4AB-2046-680E-3914-2076EC5CB97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Variation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39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84817" y="3197007"/>
                <a:ext cx="3290019" cy="457784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4817" y="3197007"/>
                <a:ext cx="3290019" cy="45778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3892B2-A294-47C1-A7C5-AF71E5709B64}"/>
              </a:ext>
            </a:extLst>
          </p:cNvPr>
          <p:cNvCxnSpPr/>
          <p:nvPr/>
        </p:nvCxnSpPr>
        <p:spPr>
          <a:xfrm flipH="1">
            <a:off x="-2402958" y="224135"/>
            <a:ext cx="886" cy="20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CCC941-CAEF-46C9-9408-60923385D5BB}"/>
              </a:ext>
            </a:extLst>
          </p:cNvPr>
          <p:cNvGrpSpPr/>
          <p:nvPr/>
        </p:nvGrpSpPr>
        <p:grpSpPr>
          <a:xfrm>
            <a:off x="3842290" y="2871902"/>
            <a:ext cx="1894893" cy="1114196"/>
            <a:chOff x="1905000" y="2667000"/>
            <a:chExt cx="1894893" cy="11141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A36DD3-2798-4DA9-ACFB-622FD24A3D30}"/>
                </a:ext>
              </a:extLst>
            </p:cNvPr>
            <p:cNvSpPr txBox="1"/>
            <p:nvPr/>
          </p:nvSpPr>
          <p:spPr>
            <a:xfrm>
              <a:off x="2931650" y="2667000"/>
              <a:ext cx="782214" cy="457787"/>
            </a:xfrm>
            <a:prstGeom prst="rect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SSR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197930-4602-4149-B464-3A951B65B108}"/>
                </a:ext>
              </a:extLst>
            </p:cNvPr>
            <p:cNvSpPr txBox="1"/>
            <p:nvPr/>
          </p:nvSpPr>
          <p:spPr>
            <a:xfrm>
              <a:off x="2995101" y="3319531"/>
              <a:ext cx="685800" cy="461665"/>
            </a:xfrm>
            <a:prstGeom prst="rect">
              <a:avLst/>
            </a:prstGeom>
            <a:solidFill>
              <a:srgbClr val="00FF00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SST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A26DF9D-A80C-4005-8D70-0E47B47382AA}"/>
                    </a:ext>
                  </a:extLst>
                </p:cNvPr>
                <p:cNvSpPr txBox="1"/>
                <p:nvPr/>
              </p:nvSpPr>
              <p:spPr>
                <a:xfrm>
                  <a:off x="1905000" y="2992105"/>
                  <a:ext cx="556438" cy="457787"/>
                </a:xfrm>
                <a:prstGeom prst="rect">
                  <a:avLst/>
                </a:prstGeom>
                <a:solidFill>
                  <a:srgbClr val="00FFFF">
                    <a:alpha val="40000"/>
                  </a:srgbClr>
                </a:solidFill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A26DF9D-A80C-4005-8D70-0E47B4738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2992105"/>
                  <a:ext cx="556438" cy="4577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4D99CA-6757-43E3-897B-747F1544F9D5}"/>
                </a:ext>
              </a:extLst>
            </p:cNvPr>
            <p:cNvSpPr txBox="1"/>
            <p:nvPr/>
          </p:nvSpPr>
          <p:spPr>
            <a:xfrm>
              <a:off x="2440173" y="2895894"/>
              <a:ext cx="457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=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DFB8AE5-F9BE-47AF-BB44-4559CA24F3B0}"/>
                </a:ext>
              </a:extLst>
            </p:cNvPr>
            <p:cNvCxnSpPr/>
            <p:nvPr/>
          </p:nvCxnSpPr>
          <p:spPr>
            <a:xfrm>
              <a:off x="2819400" y="3233403"/>
              <a:ext cx="98049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63E763AC-0EDE-E814-F730-AE021EB01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6"/>
                <a:ext cx="10515600" cy="82824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4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63E763AC-0EDE-E814-F730-AE021EB0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6"/>
                <a:ext cx="10515600" cy="828244"/>
              </a:xfrm>
              <a:prstGeom prst="rect">
                <a:avLst/>
              </a:prstGeom>
              <a:blipFill>
                <a:blip r:embed="rId4"/>
                <a:stretch>
                  <a:fillRect l="-2413" t="-22388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B0CEF3E9-29E4-4225-B87B-71CD47D293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291" y="858150"/>
                <a:ext cx="10863020" cy="74391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1"/>
                <a:r>
                  <a:rPr lang="en-US" sz="20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the proportion of the variation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sample that can be explained by the regression model.</a:t>
                </a:r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B0CEF3E9-29E4-4225-B87B-71CD47D29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91" y="858150"/>
                <a:ext cx="10863020" cy="743918"/>
              </a:xfrm>
              <a:prstGeom prst="rect">
                <a:avLst/>
              </a:prstGeom>
              <a:blipFill>
                <a:blip r:embed="rId5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43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3892B2-A294-47C1-A7C5-AF71E5709B64}"/>
              </a:ext>
            </a:extLst>
          </p:cNvPr>
          <p:cNvCxnSpPr/>
          <p:nvPr/>
        </p:nvCxnSpPr>
        <p:spPr>
          <a:xfrm flipH="1">
            <a:off x="-2402958" y="224135"/>
            <a:ext cx="886" cy="20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71726C3-4007-47A7-A5A0-E8D75FC4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364604"/>
            <a:ext cx="3009900" cy="2466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12C8EA-0D77-457B-94AD-38D35BD2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461380"/>
            <a:ext cx="3581400" cy="2370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24EA53-3464-4BBC-9C54-74A2F51EC77A}"/>
                  </a:ext>
                </a:extLst>
              </p:cNvPr>
              <p:cNvSpPr txBox="1"/>
              <p:nvPr/>
            </p:nvSpPr>
            <p:spPr>
              <a:xfrm>
                <a:off x="5305425" y="1600201"/>
                <a:ext cx="1276350" cy="461665"/>
              </a:xfrm>
              <a:prstGeom prst="rect">
                <a:avLst/>
              </a:prstGeom>
              <a:solidFill>
                <a:srgbClr val="00FFFF">
                  <a:alpha val="40000"/>
                </a:srgb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24EA53-3464-4BBC-9C54-74A2F51EC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425" y="1600201"/>
                <a:ext cx="12763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9F49331-858B-455A-A860-21AB60E7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4316"/>
            <a:ext cx="9829800" cy="1254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Perfect linear relationship between X and Y:</a:t>
            </a:r>
          </a:p>
          <a:p>
            <a:pPr lvl="1"/>
            <a:r>
              <a:rPr lang="en-US" altLang="en-US" dirty="0"/>
              <a:t>100% of the variation in Y is explained by variation in 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D8DF749-46A8-2A7A-47DD-D51A88803A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6"/>
                <a:ext cx="10515600" cy="82824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4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D8DF749-46A8-2A7A-47DD-D51A88803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6"/>
                <a:ext cx="10515600" cy="828244"/>
              </a:xfrm>
              <a:prstGeom prst="rect">
                <a:avLst/>
              </a:prstGeom>
              <a:blipFill>
                <a:blip r:embed="rId6"/>
                <a:stretch>
                  <a:fillRect l="-2413" t="-22388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C9463F5B-5710-AD93-EB3C-A5CBCD5080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291" y="858150"/>
                <a:ext cx="10863020" cy="74391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1"/>
                <a:r>
                  <a:rPr lang="en-US" sz="20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the proportion of the variation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sample that can be explained by the regression model.</a:t>
                </a:r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C9463F5B-5710-AD93-EB3C-A5CBCD508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91" y="858150"/>
                <a:ext cx="10863020" cy="743918"/>
              </a:xfrm>
              <a:prstGeom prst="rect">
                <a:avLst/>
              </a:prstGeom>
              <a:blipFill>
                <a:blip r:embed="rId7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468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3892B2-A294-47C1-A7C5-AF71E5709B64}"/>
              </a:ext>
            </a:extLst>
          </p:cNvPr>
          <p:cNvCxnSpPr/>
          <p:nvPr/>
        </p:nvCxnSpPr>
        <p:spPr>
          <a:xfrm flipH="1">
            <a:off x="-2402958" y="224135"/>
            <a:ext cx="886" cy="20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24EA53-3464-4BBC-9C54-74A2F51EC77A}"/>
                  </a:ext>
                </a:extLst>
              </p:cNvPr>
              <p:cNvSpPr txBox="1"/>
              <p:nvPr/>
            </p:nvSpPr>
            <p:spPr>
              <a:xfrm>
                <a:off x="5105401" y="1621321"/>
                <a:ext cx="2314575" cy="461665"/>
              </a:xfrm>
              <a:prstGeom prst="rect">
                <a:avLst/>
              </a:prstGeom>
              <a:solidFill>
                <a:srgbClr val="00FFFF">
                  <a:alpha val="40000"/>
                </a:srgb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24EA53-3464-4BBC-9C54-74A2F51EC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1" y="1621321"/>
                <a:ext cx="231457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9F49331-858B-455A-A860-21AB60E7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4316"/>
            <a:ext cx="9829800" cy="1499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Weaker linear relationship between X and Y:</a:t>
            </a:r>
          </a:p>
          <a:p>
            <a:pPr lvl="1"/>
            <a:r>
              <a:rPr lang="en-US" altLang="en-US" dirty="0"/>
              <a:t>Some but not all the variation in Y is explained by variation in X</a:t>
            </a:r>
            <a:endParaRPr lang="en-US" alt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603F0E-4B9A-437F-9FCC-2F9C084A2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1" y="2364603"/>
            <a:ext cx="3038475" cy="255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12C03A-2087-4DF5-92CE-A083B93C5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2445233"/>
            <a:ext cx="3492456" cy="24720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495D52B-B2BE-53B1-953F-42DEEEB7DD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6"/>
                <a:ext cx="10515600" cy="82824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4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495D52B-B2BE-53B1-953F-42DEEEB7D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6"/>
                <a:ext cx="10515600" cy="828244"/>
              </a:xfrm>
              <a:prstGeom prst="rect">
                <a:avLst/>
              </a:prstGeom>
              <a:blipFill>
                <a:blip r:embed="rId6"/>
                <a:stretch>
                  <a:fillRect l="-2413" t="-22388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90D41814-5BBD-C598-FB61-1A5DBACB29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291" y="858150"/>
                <a:ext cx="10863020" cy="74391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1"/>
                <a:r>
                  <a:rPr lang="en-US" sz="20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the proportion of the variation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sample that can be explained by the regression model.</a:t>
                </a:r>
              </a:p>
            </p:txBody>
          </p:sp>
        </mc:Choice>
        <mc:Fallback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90D41814-5BBD-C598-FB61-1A5DBACB2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91" y="858150"/>
                <a:ext cx="10863020" cy="743918"/>
              </a:xfrm>
              <a:prstGeom prst="rect">
                <a:avLst/>
              </a:prstGeom>
              <a:blipFill>
                <a:blip r:embed="rId7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93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3371"/>
                <a:ext cx="9605630" cy="5804626"/>
              </a:xfrm>
            </p:spPr>
            <p:txBody>
              <a:bodyPr>
                <a:normAutofit/>
              </a:bodyPr>
              <a:lstStyle/>
              <a:p>
                <a:pPr marL="0" indent="0" eaLnBrk="1" hangingPunct="1">
                  <a:lnSpc>
                    <a:spcPct val="90000"/>
                  </a:lnSpc>
                  <a:spcBef>
                    <a:spcPct val="40000"/>
                  </a:spcBef>
                  <a:buSzTx/>
                  <a:buNone/>
                </a:pPr>
                <a:r>
                  <a:rPr lang="en-US" altLang="en-US" dirty="0"/>
                  <a:t>Some examples:</a:t>
                </a:r>
              </a:p>
              <a:p>
                <a:pPr marL="457200" indent="-457200" eaLnBrk="1" hangingPunct="1">
                  <a:lnSpc>
                    <a:spcPct val="90000"/>
                  </a:lnSpc>
                  <a:spcBef>
                    <a:spcPct val="40000"/>
                  </a:spcBef>
                  <a:buSzTx/>
                  <a:buFont typeface="+mj-lt"/>
                  <a:buAutoNum type="arabicPeriod"/>
                </a:pPr>
                <a:r>
                  <a:rPr lang="en-US" altLang="en-US" i="1" dirty="0"/>
                  <a:t>X</a:t>
                </a:r>
                <a:r>
                  <a:rPr lang="en-US" altLang="en-US" dirty="0"/>
                  <a:t> = Advertisement, </a:t>
                </a:r>
                <a:r>
                  <a:rPr lang="en-US" altLang="en-US" i="1" dirty="0"/>
                  <a:t>Y</a:t>
                </a:r>
                <a:r>
                  <a:rPr lang="en-US" altLang="en-US" dirty="0"/>
                  <a:t> = Sales</a:t>
                </a:r>
                <a:endParaRPr lang="en-US" altLang="en-US" i="1" dirty="0"/>
              </a:p>
              <a:p>
                <a:pPr marL="457200" indent="-457200" eaLnBrk="1" hangingPunct="1">
                  <a:lnSpc>
                    <a:spcPct val="90000"/>
                  </a:lnSpc>
                  <a:spcBef>
                    <a:spcPct val="40000"/>
                  </a:spcBef>
                  <a:buSzTx/>
                  <a:buFont typeface="+mj-lt"/>
                  <a:buAutoNum type="arabicPeriod"/>
                </a:pPr>
                <a:r>
                  <a:rPr lang="en-US" altLang="en-US" i="1" dirty="0"/>
                  <a:t>X</a:t>
                </a:r>
                <a:r>
                  <a:rPr lang="en-US" altLang="en-US" dirty="0"/>
                  <a:t> = Money growth, </a:t>
                </a:r>
                <a:r>
                  <a:rPr lang="en-US" altLang="en-US" i="1" dirty="0"/>
                  <a:t>Y</a:t>
                </a:r>
                <a:r>
                  <a:rPr lang="en-US" altLang="en-US" dirty="0"/>
                  <a:t> = Inflation </a:t>
                </a:r>
              </a:p>
              <a:p>
                <a:pPr marL="457200" indent="-457200" eaLnBrk="1" hangingPunct="1">
                  <a:lnSpc>
                    <a:spcPct val="90000"/>
                  </a:lnSpc>
                  <a:spcBef>
                    <a:spcPct val="40000"/>
                  </a:spcBef>
                  <a:buSzTx/>
                  <a:buFont typeface="+mj-lt"/>
                  <a:buAutoNum type="arabicPeriod"/>
                </a:pPr>
                <a:r>
                  <a:rPr lang="en-US" altLang="en-US" i="1" dirty="0"/>
                  <a:t>X</a:t>
                </a:r>
                <a:r>
                  <a:rPr lang="en-US" altLang="en-US" dirty="0"/>
                  <a:t> = Income, </a:t>
                </a:r>
                <a:r>
                  <a:rPr lang="en-US" altLang="en-US" i="1" dirty="0"/>
                  <a:t>Y</a:t>
                </a:r>
                <a:r>
                  <a:rPr lang="en-US" altLang="en-US" dirty="0"/>
                  <a:t> = Willingness to pay for a car</a:t>
                </a:r>
              </a:p>
              <a:p>
                <a:pPr marL="0" indent="0">
                  <a:spcBef>
                    <a:spcPct val="40000"/>
                  </a:spcBef>
                  <a:buNone/>
                </a:pPr>
                <a:endParaRPr lang="en-US" altLang="en-US" dirty="0"/>
              </a:p>
              <a:p>
                <a:pPr marL="0" indent="0">
                  <a:lnSpc>
                    <a:spcPct val="90000"/>
                  </a:lnSpc>
                  <a:spcBef>
                    <a:spcPct val="40000"/>
                  </a:spcBef>
                  <a:buSzTx/>
                  <a:buNone/>
                </a:pPr>
                <a:r>
                  <a:rPr lang="en-US" altLang="en-US" dirty="0"/>
                  <a:t>Goal:</a:t>
                </a:r>
              </a:p>
              <a:p>
                <a:pPr marL="0" indent="0">
                  <a:lnSpc>
                    <a:spcPct val="90000"/>
                  </a:lnSpc>
                  <a:spcBef>
                    <a:spcPct val="40000"/>
                  </a:spcBef>
                  <a:buSzTx/>
                  <a:buNone/>
                </a:pPr>
                <a:r>
                  <a:rPr lang="en-US" altLang="en-US" i="1" dirty="0"/>
                  <a:t>	E</a:t>
                </a:r>
                <a:r>
                  <a:rPr lang="en-US" i="1" dirty="0"/>
                  <a:t>xplain relationship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spcBef>
                    <a:spcPct val="40000"/>
                  </a:spcBef>
                  <a:buSzTx/>
                  <a:buNone/>
                </a:pPr>
                <a:r>
                  <a:rPr lang="en-US" dirty="0"/>
                  <a:t>Focus:</a:t>
                </a:r>
              </a:p>
              <a:p>
                <a:pPr marL="0" indent="0">
                  <a:lnSpc>
                    <a:spcPct val="90000"/>
                  </a:lnSpc>
                  <a:spcBef>
                    <a:spcPct val="40000"/>
                  </a:spcBef>
                  <a:buSzTx/>
                  <a:buNone/>
                </a:pPr>
                <a:r>
                  <a:rPr lang="en-US" i="1" dirty="0"/>
                  <a:t>	Linear relationships</a:t>
                </a:r>
                <a:endParaRPr lang="en-US" dirty="0"/>
              </a:p>
            </p:txBody>
          </p:sp>
        </mc:Choice>
        <mc:Fallback xmlns="">
          <p:sp>
            <p:nvSpPr>
              <p:cNvPr id="71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3371"/>
                <a:ext cx="9605630" cy="5804626"/>
              </a:xfrm>
              <a:blipFill>
                <a:blip r:embed="rId2"/>
                <a:stretch>
                  <a:fillRect l="-1057" t="-1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1B2F200-F326-B47C-2C43-1B650F19F58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217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10490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has a very appealing interpretation but…</a:t>
                </a:r>
              </a:p>
              <a:p>
                <a:pPr lvl="1"/>
                <a:r>
                  <a:rPr lang="en-US" dirty="0"/>
                  <a:t>Often meaningless to compare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between models.</a:t>
                </a:r>
              </a:p>
              <a:p>
                <a:pPr lvl="1"/>
                <a:r>
                  <a:rPr lang="en-US" dirty="0"/>
                  <a:t>Might provide no info on the </a:t>
                </a:r>
                <a:r>
                  <a:rPr lang="en-US" dirty="0">
                    <a:solidFill>
                      <a:srgbClr val="FF0000"/>
                    </a:solidFill>
                  </a:rPr>
                  <a:t>prediction power </a:t>
                </a:r>
                <a:r>
                  <a:rPr lang="en-US" dirty="0"/>
                  <a:t>and</a:t>
                </a:r>
                <a:r>
                  <a:rPr lang="en-US" dirty="0">
                    <a:solidFill>
                      <a:srgbClr val="FF0000"/>
                    </a:solidFill>
                  </a:rPr>
                  <a:t> inferential quality </a:t>
                </a:r>
                <a:r>
                  <a:rPr lang="en-US" dirty="0"/>
                  <a:t>of the model</a:t>
                </a:r>
              </a:p>
              <a:p>
                <a:pPr lvl="1"/>
                <a:r>
                  <a:rPr lang="en-US" dirty="0"/>
                  <a:t>Could be more worthwhile to explain 50% variation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Model 1 than to explain 70% variation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in Model 2.</a:t>
                </a:r>
              </a:p>
              <a:p>
                <a:pPr marL="0" indent="0">
                  <a:buNone/>
                </a:pPr>
                <a:endParaRPr lang="en-US" b="1" u="sng" dirty="0"/>
              </a:p>
              <a:p>
                <a:pPr marL="0" indent="0">
                  <a:buNone/>
                </a:pPr>
                <a:r>
                  <a:rPr lang="en-US" dirty="0"/>
                  <a:t>Always think about the goal of your analysis: </a:t>
                </a:r>
              </a:p>
              <a:p>
                <a:pPr lvl="1"/>
                <a:r>
                  <a:rPr lang="en-US" dirty="0"/>
                  <a:t>What are you using a regression for?</a:t>
                </a:r>
              </a:p>
            </p:txBody>
          </p:sp>
        </mc:Choice>
        <mc:Fallback>
          <p:sp>
            <p:nvSpPr>
              <p:cNvPr id="71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1049000" cy="5334000"/>
              </a:xfrm>
              <a:blipFill>
                <a:blip r:embed="rId3"/>
                <a:stretch>
                  <a:fillRect l="-918" t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3892B2-A294-47C1-A7C5-AF71E5709B64}"/>
              </a:ext>
            </a:extLst>
          </p:cNvPr>
          <p:cNvCxnSpPr/>
          <p:nvPr/>
        </p:nvCxnSpPr>
        <p:spPr>
          <a:xfrm flipH="1">
            <a:off x="-2402958" y="224135"/>
            <a:ext cx="886" cy="20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0AE100-907E-FD57-84BF-B7D865B2D1D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be careful…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6974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1700944-AE4C-4D96-8F13-B6B4AB4B1DD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1193370"/>
                <a:ext cx="9829800" cy="600841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regression </a:t>
                </a:r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/>
                      </a:rPr>
                      <m:t>𝑌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: </m:t>
                    </m:r>
                  </m:oMath>
                </a14:m>
                <a:r>
                  <a:rPr lang="en-US" dirty="0"/>
                  <a:t>dependent variable;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/>
                      </a:rPr>
                      <m:t>𝑋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:</m:t>
                    </m:r>
                  </m:oMath>
                </a14:m>
                <a:r>
                  <a:rPr lang="en-US" dirty="0"/>
                  <a:t>  independent variable</a:t>
                </a:r>
              </a:p>
              <a:p>
                <a:pPr lvl="1"/>
                <a:r>
                  <a:rPr lang="en-US" dirty="0">
                    <a:sym typeface="Wingdings"/>
                  </a:rPr>
                  <a:t>Population model: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/>
                      </a:rPr>
                      <m:t>𝑌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Wingdings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sym typeface="Wingdings"/>
                      </a:rPr>
                      <m:t>𝑋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+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,   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~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𝑁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(0,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sym typeface="Wingdings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/>
                            <a:sym typeface="Wingdings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  <a:sym typeface="Wingdings"/>
                      </a:rPr>
                      <m:t>) </m:t>
                    </m:r>
                  </m:oMath>
                </a14:m>
                <a:endParaRPr lang="en-US" dirty="0">
                  <a:ea typeface="Lucida Grande"/>
                </a:endParaRPr>
              </a:p>
              <a:p>
                <a:pPr lvl="1"/>
                <a:r>
                  <a:rPr lang="en-US" dirty="0">
                    <a:ea typeface="Lucida Grande"/>
                  </a:rPr>
                  <a:t>Sample model: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  <a:sym typeface="Wingdings"/>
                      </a:rPr>
                      <m:t>      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𝑌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  <a:sym typeface="Wingdings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  <a:sym typeface="Wingdings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  <a:sym typeface="Wingdings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sym typeface="Wingdings"/>
                      </a:rPr>
                      <m:t>𝑋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,         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𝜀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~</m:t>
                    </m:r>
                    <m:r>
                      <a:rPr lang="en-US" i="1">
                        <a:latin typeface="Cambria Math"/>
                        <a:sym typeface="Wingdings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sym typeface="Wingdings"/>
                          </a:rPr>
                          <m:t>0,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sym typeface="Wingdings"/>
                              </a:rPr>
                              <m:t>𝜀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sym typeface="Wingdings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>
                  <a:sym typeface="Wingdings"/>
                </a:endParaRPr>
              </a:p>
              <a:p>
                <a:pPr lvl="1"/>
                <a:endParaRPr lang="en-US" dirty="0">
                  <a:ea typeface="Lucida Grande"/>
                </a:endParaRPr>
              </a:p>
              <a:p>
                <a:r>
                  <a:rPr lang="en-US" dirty="0">
                    <a:ea typeface="Lucida Grande"/>
                  </a:rPr>
                  <a:t>Regression output</a:t>
                </a:r>
              </a:p>
              <a:p>
                <a:pPr lvl="1"/>
                <a:r>
                  <a:rPr lang="en-US" dirty="0"/>
                  <a:t>Standard error of the regression: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Wingdings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i="1" dirty="0"/>
              </a:p>
              <a:p>
                <a:pPr lvl="1"/>
                <a:r>
                  <a:rPr lang="en-US" dirty="0"/>
                  <a:t>Coefficient of determination: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sym typeface="Wingdings"/>
                  </a:rPr>
                  <a:t>Point</a:t>
                </a:r>
                <a:r>
                  <a:rPr lang="en-US" dirty="0">
                    <a:sym typeface="Wingdings"/>
                  </a:rPr>
                  <a:t> &amp; </a:t>
                </a:r>
                <a:r>
                  <a:rPr lang="en-US" dirty="0">
                    <a:solidFill>
                      <a:srgbClr val="00B050"/>
                    </a:solidFill>
                    <a:sym typeface="Wingdings"/>
                  </a:rPr>
                  <a:t>interval</a:t>
                </a:r>
                <a:r>
                  <a:rPr lang="en-US" dirty="0">
                    <a:solidFill>
                      <a:srgbClr val="008000"/>
                    </a:solidFill>
                    <a:sym typeface="Wingdings"/>
                  </a:rPr>
                  <a:t> </a:t>
                </a:r>
                <a:r>
                  <a:rPr lang="en-US" dirty="0">
                    <a:sym typeface="Wingdings"/>
                  </a:rPr>
                  <a:t>estimations, and </a:t>
                </a:r>
                <a:r>
                  <a:rPr lang="en-US" dirty="0">
                    <a:solidFill>
                      <a:srgbClr val="00B0F0"/>
                    </a:solidFill>
                    <a:sym typeface="Wingdings"/>
                  </a:rPr>
                  <a:t>hypothesis testing </a:t>
                </a:r>
                <a:r>
                  <a:rPr lang="en-US" dirty="0">
                    <a:sym typeface="Wingdings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sym typeface="Wingding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  <a:sym typeface="Wingdings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1700944-AE4C-4D96-8F13-B6B4AB4B1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1193370"/>
                <a:ext cx="9829800" cy="6008416"/>
              </a:xfrm>
              <a:blipFill>
                <a:blip r:embed="rId3"/>
                <a:stretch>
                  <a:fillRect l="-1032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103B30-B663-14D5-E62D-0C76B55CA33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76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3371"/>
                <a:ext cx="9639300" cy="60332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Simple (Linear) Regression  </a:t>
                </a:r>
              </a:p>
              <a:p>
                <a:pPr marL="0" indent="0">
                  <a:buNone/>
                </a:pPr>
                <a:r>
                  <a:rPr lang="en-US" sz="700" dirty="0"/>
                  <a:t>  </a:t>
                </a:r>
                <a:endParaRPr lang="en-US" sz="700" dirty="0">
                  <a:solidFill>
                    <a:srgbClr val="000099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𝑌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𝑋</m:t>
                    </m:r>
                    <m:r>
                      <a:rPr lang="en-US" sz="2200" i="1">
                        <a:latin typeface="Cambria Math"/>
                      </a:rPr>
                      <m:t>+</m:t>
                    </m:r>
                    <m:r>
                      <a:rPr lang="en-US" sz="2200" i="1">
                        <a:latin typeface="Cambria Math"/>
                      </a:rPr>
                      <m:t>𝜀</m:t>
                    </m:r>
                  </m:oMath>
                </a14:m>
                <a:r>
                  <a:rPr lang="en-US" sz="2200" i="1" dirty="0">
                    <a:ea typeface="Lucida Grande"/>
                    <a:cs typeface="Lucida Grande"/>
                  </a:rPr>
                  <a:t>				</a:t>
                </a:r>
                <a:r>
                  <a:rPr lang="en-US" sz="2200" dirty="0">
                    <a:ea typeface="Lucida Grande"/>
                    <a:cs typeface="Lucida Grande"/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𝜀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>
                    <a:ea typeface="Lucida Grande"/>
                    <a:cs typeface="Lucida Grande"/>
                  </a:rPr>
                  <a:t>: unknown error term)</a:t>
                </a:r>
              </a:p>
              <a:p>
                <a:endParaRPr lang="en-US" sz="1200" dirty="0">
                  <a:ea typeface="Lucida Grande"/>
                  <a:cs typeface="Lucida Grande"/>
                </a:endParaRPr>
              </a:p>
              <a:p>
                <a:endParaRPr lang="en-US" sz="1200" dirty="0">
                  <a:ea typeface="Lucida Grande"/>
                  <a:cs typeface="Lucida Grande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ea typeface="Lucida Grande"/>
                    <a:cs typeface="Lucida Grande"/>
                  </a:rPr>
                  <a:t>Multiple (Linear) Regression</a:t>
                </a:r>
                <a:endParaRPr lang="en-US" sz="2200" dirty="0">
                  <a:solidFill>
                    <a:srgbClr val="000099"/>
                  </a:solidFill>
                  <a:ea typeface="Lucida Grande"/>
                  <a:cs typeface="Lucida Grande"/>
                </a:endParaRPr>
              </a:p>
              <a:p>
                <a:pPr lvl="1"/>
                <a:endParaRPr lang="en-US" sz="700" i="1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𝑌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+</m:t>
                    </m:r>
                    <m:r>
                      <a:rPr lang="en-US" sz="2200" i="1">
                        <a:latin typeface="Cambria Math"/>
                      </a:rPr>
                      <m:t>𝜀</m:t>
                    </m:r>
                  </m:oMath>
                </a14:m>
                <a:r>
                  <a:rPr lang="en-US" sz="2200" dirty="0">
                    <a:ea typeface="Lucida Grande"/>
                    <a:cs typeface="Lucida Grande"/>
                  </a:rPr>
                  <a:t>	</a:t>
                </a:r>
              </a:p>
              <a:p>
                <a:pPr marL="393192" lvl="1" indent="0">
                  <a:buNone/>
                </a:pPr>
                <a:r>
                  <a:rPr lang="en-US" sz="2200" dirty="0">
                    <a:ea typeface="Lucida Grande"/>
                    <a:cs typeface="Lucida Grande"/>
                  </a:rPr>
                  <a:t>						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𝜀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>
                    <a:ea typeface="Lucida Grande"/>
                    <a:cs typeface="Lucida Grande"/>
                  </a:rPr>
                  <a:t>: unknown error term)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sz="2200" dirty="0"/>
                  <a:t>The approaches we have used so far (normal distribution, point estimation, interval estimation, hypothesis testing, … … ) are</a:t>
                </a:r>
                <a:r>
                  <a:rPr lang="en-US" sz="2200" dirty="0">
                    <a:sym typeface="Wingdings"/>
                  </a:rPr>
                  <a:t> applied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ea typeface="Lucida Grande"/>
                    <a:cs typeface="Lucida Grande"/>
                  </a:rPr>
                  <a:t> </a:t>
                </a:r>
                <a:r>
                  <a:rPr lang="en-US" sz="2200" dirty="0">
                    <a:sym typeface="Wingdings"/>
                  </a:rPr>
                  <a:t>and to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𝜀</m:t>
                    </m:r>
                  </m:oMath>
                </a14:m>
                <a:r>
                  <a:rPr lang="en-US" sz="2200" i="1" dirty="0">
                    <a:ea typeface="Lucida Grande"/>
                    <a:cs typeface="Lucida Grande"/>
                  </a:rPr>
                  <a:t>. </a:t>
                </a:r>
              </a:p>
              <a:p>
                <a:endParaRPr lang="en-US" sz="1200" i="1" dirty="0">
                  <a:ea typeface="Lucida Grande"/>
                  <a:cs typeface="Lucida Grande"/>
                </a:endParaRPr>
              </a:p>
              <a:p>
                <a:endParaRPr lang="en-US" sz="2200" dirty="0">
                  <a:highlight>
                    <a:srgbClr val="FFFF00"/>
                  </a:highlight>
                </a:endParaRPr>
              </a:p>
              <a:p>
                <a:pPr lvl="1"/>
                <a:endParaRPr lang="en-US" sz="700" dirty="0"/>
              </a:p>
              <a:p>
                <a:pPr lvl="2"/>
                <a:endParaRPr lang="en-US" sz="700" dirty="0"/>
              </a:p>
            </p:txBody>
          </p:sp>
        </mc:Choice>
        <mc:Fallback xmlns="">
          <p:sp>
            <p:nvSpPr>
              <p:cNvPr id="71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3371"/>
                <a:ext cx="9639300" cy="6033226"/>
              </a:xfrm>
              <a:blipFill>
                <a:blip r:embed="rId3"/>
                <a:stretch>
                  <a:fillRect l="-789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5E2C4A5-B9F3-066F-4789-F444B32D3559}"/>
              </a:ext>
            </a:extLst>
          </p:cNvPr>
          <p:cNvSpPr/>
          <p:nvPr/>
        </p:nvSpPr>
        <p:spPr>
          <a:xfrm>
            <a:off x="1905000" y="1757680"/>
            <a:ext cx="304800" cy="49276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00127-C63C-F048-DC7F-C1194F981756}"/>
              </a:ext>
            </a:extLst>
          </p:cNvPr>
          <p:cNvSpPr/>
          <p:nvPr/>
        </p:nvSpPr>
        <p:spPr>
          <a:xfrm>
            <a:off x="2495550" y="1757680"/>
            <a:ext cx="304800" cy="49276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323D1-B544-15FD-2985-4F5E9D6EE869}"/>
              </a:ext>
            </a:extLst>
          </p:cNvPr>
          <p:cNvSpPr/>
          <p:nvPr/>
        </p:nvSpPr>
        <p:spPr>
          <a:xfrm>
            <a:off x="1905000" y="3304325"/>
            <a:ext cx="304800" cy="49276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4BF8BA-0988-FB6D-5AA3-D3AE166F9B00}"/>
              </a:ext>
            </a:extLst>
          </p:cNvPr>
          <p:cNvSpPr/>
          <p:nvPr/>
        </p:nvSpPr>
        <p:spPr>
          <a:xfrm>
            <a:off x="2508250" y="3304325"/>
            <a:ext cx="304800" cy="49276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24993-2A40-4C57-9BD3-FCCDEBF4F62D}"/>
              </a:ext>
            </a:extLst>
          </p:cNvPr>
          <p:cNvSpPr/>
          <p:nvPr/>
        </p:nvSpPr>
        <p:spPr>
          <a:xfrm>
            <a:off x="3409950" y="3304325"/>
            <a:ext cx="304800" cy="49276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2B3D87-3B58-E338-5709-1146DE4529C2}"/>
              </a:ext>
            </a:extLst>
          </p:cNvPr>
          <p:cNvSpPr/>
          <p:nvPr/>
        </p:nvSpPr>
        <p:spPr>
          <a:xfrm>
            <a:off x="4876801" y="3304325"/>
            <a:ext cx="304800" cy="49276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8164F1-3490-1045-D45C-16E994EA3F70}"/>
              </a:ext>
            </a:extLst>
          </p:cNvPr>
          <p:cNvSpPr/>
          <p:nvPr/>
        </p:nvSpPr>
        <p:spPr>
          <a:xfrm>
            <a:off x="8433661" y="5278464"/>
            <a:ext cx="304800" cy="492760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5A77A6-ACF6-E375-9801-A4B67FF0EBE3}"/>
              </a:ext>
            </a:extLst>
          </p:cNvPr>
          <p:cNvSpPr/>
          <p:nvPr/>
        </p:nvSpPr>
        <p:spPr>
          <a:xfrm>
            <a:off x="3251200" y="1757680"/>
            <a:ext cx="304800" cy="492760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514959-F8AD-ECAC-4724-8871089DBD9E}"/>
              </a:ext>
            </a:extLst>
          </p:cNvPr>
          <p:cNvSpPr/>
          <p:nvPr/>
        </p:nvSpPr>
        <p:spPr>
          <a:xfrm>
            <a:off x="7378700" y="5278464"/>
            <a:ext cx="304800" cy="49276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3CFCC4-2506-5436-CC7C-B4CCD399EE5E}"/>
              </a:ext>
            </a:extLst>
          </p:cNvPr>
          <p:cNvSpPr/>
          <p:nvPr/>
        </p:nvSpPr>
        <p:spPr>
          <a:xfrm>
            <a:off x="5767953" y="3284006"/>
            <a:ext cx="304800" cy="492760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384B38B-49E2-7586-2F45-3F4FEB5D4AD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 Roadmap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D972B3-27C0-C0E8-537F-0D02C33CD3B8}"/>
              </a:ext>
            </a:extLst>
          </p:cNvPr>
          <p:cNvSpPr/>
          <p:nvPr/>
        </p:nvSpPr>
        <p:spPr>
          <a:xfrm>
            <a:off x="6441269" y="1757680"/>
            <a:ext cx="304800" cy="492760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77B043-1004-3448-B3FB-B1699694342E}"/>
              </a:ext>
            </a:extLst>
          </p:cNvPr>
          <p:cNvSpPr/>
          <p:nvPr/>
        </p:nvSpPr>
        <p:spPr>
          <a:xfrm>
            <a:off x="6441269" y="3639733"/>
            <a:ext cx="304800" cy="492760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38200" y="1193371"/>
            <a:ext cx="9639300" cy="5957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</a:t>
            </a:r>
            <a:r>
              <a:rPr lang="en-US" dirty="0">
                <a:solidFill>
                  <a:srgbClr val="00B0F0"/>
                </a:solidFill>
              </a:rPr>
              <a:t>outcome variable</a:t>
            </a:r>
            <a:r>
              <a:rPr lang="en-US" dirty="0"/>
              <a:t>: </a:t>
            </a:r>
            <a:r>
              <a:rPr lang="en-US" i="1" dirty="0"/>
              <a:t>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One </a:t>
            </a:r>
            <a:r>
              <a:rPr lang="en-US" dirty="0">
                <a:solidFill>
                  <a:srgbClr val="00B0F0"/>
                </a:solidFill>
              </a:rPr>
              <a:t>predictor variable</a:t>
            </a:r>
            <a:r>
              <a:rPr lang="en-US" dirty="0"/>
              <a:t>: </a:t>
            </a:r>
            <a:r>
              <a:rPr lang="en-US" i="1" dirty="0"/>
              <a:t>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 (paired): 		  (</a:t>
            </a:r>
            <a:r>
              <a:rPr lang="en-US" i="1" dirty="0"/>
              <a:t>X, Y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basic ideas</a:t>
            </a:r>
          </a:p>
          <a:p>
            <a:pPr lvl="1"/>
            <a:r>
              <a:rPr lang="en-US" i="1" dirty="0"/>
              <a:t>Y</a:t>
            </a:r>
            <a:r>
              <a:rPr lang="en-US" dirty="0"/>
              <a:t> as a linear function of </a:t>
            </a:r>
            <a:r>
              <a:rPr lang="en-US" i="1" dirty="0"/>
              <a:t>X</a:t>
            </a:r>
          </a:p>
          <a:p>
            <a:pPr lvl="1"/>
            <a:r>
              <a:rPr lang="en-US" altLang="en-US" dirty="0"/>
              <a:t>Explain the impact of changes in X on Y</a:t>
            </a:r>
          </a:p>
          <a:p>
            <a:pPr lvl="1"/>
            <a:r>
              <a:rPr lang="en-US" altLang="en-US" dirty="0"/>
              <a:t>Predict the value of Y based on a given value of 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571CA8-ED3C-DDA8-7F76-914389CEFB9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97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38200" y="1193371"/>
            <a:ext cx="9639300" cy="6109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key piece of information for securing the sale of a car is understanding 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willingness to pay </a:t>
            </a:r>
            <a:r>
              <a:rPr lang="en-US" dirty="0"/>
              <a:t>of the potential customer.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helps the salesperson focusing on a certain range of car makes and models that might secure the sale at the best possible competitive price.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can </a:t>
            </a:r>
            <a:r>
              <a:rPr lang="en-US" dirty="0">
                <a:solidFill>
                  <a:srgbClr val="00B050"/>
                </a:solidFill>
              </a:rPr>
              <a:t>income information </a:t>
            </a:r>
            <a:r>
              <a:rPr lang="en-US" dirty="0"/>
              <a:t>be used?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</a:t>
            </a:r>
            <a:r>
              <a:rPr lang="en-US" dirty="0"/>
              <a:t>Use it to predict </a:t>
            </a:r>
            <a:r>
              <a:rPr lang="en-US" dirty="0">
                <a:solidFill>
                  <a:srgbClr val="FF0000"/>
                </a:solidFill>
              </a:rPr>
              <a:t>customers’ spending</a:t>
            </a:r>
            <a:r>
              <a:rPr lang="en-US" dirty="0"/>
              <a:t>?</a:t>
            </a:r>
            <a:endParaRPr lang="en-US" dirty="0">
              <a:sym typeface="Wingdings" panose="05000000000000000000" pitchFamily="2" charset="2"/>
            </a:endParaRPr>
          </a:p>
          <a:p>
            <a:pPr marL="667512" lvl="2" indent="0">
              <a:buNone/>
            </a:pPr>
            <a:r>
              <a:rPr lang="en-US" dirty="0">
                <a:sym typeface="Wingdings" panose="05000000000000000000" pitchFamily="2" charset="2"/>
              </a:rPr>
              <a:t>	 </a:t>
            </a:r>
            <a:r>
              <a:rPr lang="en-US" dirty="0"/>
              <a:t>How accurate is the </a:t>
            </a:r>
            <a:r>
              <a:rPr lang="en-US" dirty="0">
                <a:solidFill>
                  <a:srgbClr val="FF0000"/>
                </a:solidFill>
              </a:rPr>
              <a:t>spending</a:t>
            </a:r>
            <a:r>
              <a:rPr lang="en-US" dirty="0"/>
              <a:t> prediction?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367CE-43CA-EFB0-9B61-EB607EC4C78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Car Dealership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8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38200" y="2045776"/>
            <a:ext cx="9719930" cy="5409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  What are we modeling?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  How do we interpret the model?</a:t>
            </a:r>
          </a:p>
          <a:p>
            <a:pPr marL="457200" indent="-457200">
              <a:buAutoNum type="arabicPeriod" startAt="2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E301E6-FE04-D123-F70E-3960714837A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Car Dealership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7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2585</Words>
  <Application>Microsoft Macintosh PowerPoint</Application>
  <PresentationFormat>Widescreen</PresentationFormat>
  <Paragraphs>536</Paragraphs>
  <Slides>51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Aptos</vt:lpstr>
      <vt:lpstr>Aptos Display</vt:lpstr>
      <vt:lpstr>Arial</vt:lpstr>
      <vt:lpstr>Cambria Math</vt:lpstr>
      <vt:lpstr>Century Gothic</vt:lpstr>
      <vt:lpstr>Lucida Grande</vt:lpstr>
      <vt:lpstr>Symbol</vt:lpstr>
      <vt:lpstr>Times New Roman</vt:lpstr>
      <vt:lpstr>Wingdings</vt:lpstr>
      <vt:lpstr>Office Theme</vt:lpstr>
      <vt:lpstr>General Linear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Pittsburgh Housing Prices</vt:lpstr>
      <vt:lpstr>PowerPoint Presentation</vt:lpstr>
      <vt:lpstr>Example Pittsburgh Housing Prices</vt:lpstr>
      <vt:lpstr>Example Pittsburgh Housing Prices</vt:lpstr>
      <vt:lpstr>PowerPoint Presentation</vt:lpstr>
      <vt:lpstr>Example Pittsburgh Housing Prices</vt:lpstr>
      <vt:lpstr>PowerPoint Presentation</vt:lpstr>
      <vt:lpstr>Example Pittsburgh Housing Prices</vt:lpstr>
      <vt:lpstr>Example Pittsburgh Housing Prices</vt:lpstr>
      <vt:lpstr>PowerPoint Presentation</vt:lpstr>
      <vt:lpstr>PowerPoint Presentation</vt:lpstr>
      <vt:lpstr>Example Pittsburgh Housing Prices</vt:lpstr>
      <vt:lpstr>PowerPoint Presentation</vt:lpstr>
      <vt:lpstr>PowerPoint Presentation</vt:lpstr>
      <vt:lpstr>Example Pittsburgh Housing Prices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Weidman, Taylor J.</dc:creator>
  <cp:lastModifiedBy>Weidman, Taylor J.</cp:lastModifiedBy>
  <cp:revision>13</cp:revision>
  <dcterms:created xsi:type="dcterms:W3CDTF">2024-11-14T16:50:31Z</dcterms:created>
  <dcterms:modified xsi:type="dcterms:W3CDTF">2024-12-03T18:03:49Z</dcterms:modified>
</cp:coreProperties>
</file>