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101" r:id="rId2"/>
    <p:sldId id="1497" r:id="rId3"/>
    <p:sldId id="1492" r:id="rId4"/>
    <p:sldId id="1493" r:id="rId5"/>
    <p:sldId id="1951" r:id="rId6"/>
    <p:sldId id="1952" r:id="rId7"/>
    <p:sldId id="1954" r:id="rId8"/>
    <p:sldId id="2077" r:id="rId9"/>
    <p:sldId id="2078" r:id="rId10"/>
    <p:sldId id="1963" r:id="rId11"/>
    <p:sldId id="1960" r:id="rId12"/>
    <p:sldId id="2076" r:id="rId13"/>
    <p:sldId id="1940" r:id="rId14"/>
    <p:sldId id="1976" r:id="rId15"/>
    <p:sldId id="1977" r:id="rId16"/>
    <p:sldId id="1978" r:id="rId17"/>
    <p:sldId id="2018" r:id="rId18"/>
    <p:sldId id="2003" r:id="rId19"/>
    <p:sldId id="2005" r:id="rId20"/>
    <p:sldId id="1989" r:id="rId21"/>
    <p:sldId id="2020" r:id="rId22"/>
    <p:sldId id="2007" r:id="rId23"/>
    <p:sldId id="1999" r:id="rId24"/>
    <p:sldId id="2075" r:id="rId25"/>
    <p:sldId id="2012" r:id="rId26"/>
    <p:sldId id="2024" r:id="rId27"/>
    <p:sldId id="2099" r:id="rId28"/>
    <p:sldId id="2052" r:id="rId29"/>
    <p:sldId id="2031" r:id="rId30"/>
    <p:sldId id="2060" r:id="rId31"/>
    <p:sldId id="204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31"/>
    <p:restoredTop sz="94694"/>
  </p:normalViewPr>
  <p:slideViewPr>
    <p:cSldViewPr snapToGrid="0">
      <p:cViewPr varScale="1">
        <p:scale>
          <a:sx n="121" d="100"/>
          <a:sy n="121" d="100"/>
        </p:scale>
        <p:origin x="1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AFD6C-23A6-4641-AE0F-FC82B207B90B}" type="datetimeFigureOut">
              <a:rPr lang="en-US" smtClean="0"/>
              <a:t>12/3/24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1C3AD-988D-894C-A32B-B91D0F0B3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08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Three ways to measure the quality of the regression model</a:t>
            </a:r>
          </a:p>
          <a:p>
            <a:r>
              <a:rPr lang="en-US" dirty="0"/>
              <a:t>The best way?</a:t>
            </a:r>
          </a:p>
          <a:p>
            <a:r>
              <a:rPr lang="en-US" dirty="0"/>
              <a:t>The p-value</a:t>
            </a:r>
          </a:p>
          <a:p>
            <a:r>
              <a:rPr lang="en-US" dirty="0"/>
              <a:t>A very clear benchmark: alpha = 0.05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71523-6EE2-4A58-9A71-7C125106E76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57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AD5D9-D074-4A7D-A79A-1135E9E5F1F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146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AD5D9-D074-4A7D-A79A-1135E9E5F1F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530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AD5D9-D074-4A7D-A79A-1135E9E5F1F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476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AD5D9-D074-4A7D-A79A-1135E9E5F1F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27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AD5D9-D074-4A7D-A79A-1135E9E5F1F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218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200" i="1" dirty="0"/>
                  <a:t>Notation: we use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/>
                    </m:acc>
                  </m:oMath>
                </a14:m>
                <a:r>
                  <a:rPr lang="en-US" sz="2200" dirty="0"/>
                  <a:t> for estimated things</a:t>
                </a:r>
              </a:p>
              <a:p>
                <a:pPr lvl="1"/>
                <a:endParaRPr lang="en-US" sz="700" dirty="0"/>
              </a:p>
              <a:p>
                <a:pPr lvl="1"/>
                <a:r>
                  <a:rPr lang="en-US" sz="2200" dirty="0"/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200" dirty="0"/>
                  <a:t> is the estimate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200" i="1" dirty="0"/>
                  <a:t>Notation: we use </a:t>
                </a:r>
                <a:r>
                  <a:rPr lang="en-US" sz="2200" b="0" i="0">
                    <a:latin typeface="Cambria Math" panose="02040503050406030204" pitchFamily="18" charset="0"/>
                  </a:rPr>
                  <a:t>() ̂</a:t>
                </a:r>
                <a:r>
                  <a:rPr lang="en-US" sz="2200" dirty="0"/>
                  <a:t> for estimated things</a:t>
                </a:r>
              </a:p>
              <a:p>
                <a:pPr lvl="1"/>
                <a:endParaRPr lang="en-US" sz="700" dirty="0"/>
              </a:p>
              <a:p>
                <a:pPr lvl="1"/>
                <a:r>
                  <a:rPr lang="en-US" sz="2200" dirty="0"/>
                  <a:t>Example: </a:t>
                </a:r>
                <a:r>
                  <a:rPr lang="en-US" sz="2200" b="0" i="0">
                    <a:latin typeface="Cambria Math"/>
                  </a:rPr>
                  <a:t>𝛽</a:t>
                </a:r>
                <a:r>
                  <a:rPr lang="en-US" sz="2200" b="0" i="0">
                    <a:latin typeface="Cambria Math" panose="02040503050406030204" pitchFamily="18" charset="0"/>
                  </a:rPr>
                  <a:t> ̂_</a:t>
                </a:r>
                <a:r>
                  <a:rPr lang="en-US" sz="2200" b="0" i="0">
                    <a:latin typeface="Cambria Math"/>
                  </a:rPr>
                  <a:t>𝑗  </a:t>
                </a:r>
                <a:r>
                  <a:rPr lang="en-US" sz="2200" dirty="0"/>
                  <a:t> is the estimate for </a:t>
                </a:r>
                <a:r>
                  <a:rPr lang="en-US" sz="2200" i="0">
                    <a:latin typeface="Cambria Math"/>
                  </a:rPr>
                  <a:t>𝛽</a:t>
                </a:r>
                <a:r>
                  <a:rPr lang="en-US" sz="2200" i="0">
                    <a:latin typeface="Cambria Math" panose="02040503050406030204" pitchFamily="18" charset="0"/>
                  </a:rPr>
                  <a:t>_</a:t>
                </a:r>
                <a:r>
                  <a:rPr lang="en-US" sz="2200" i="0">
                    <a:latin typeface="Cambria Math"/>
                  </a:rPr>
                  <a:t>𝑗</a:t>
                </a:r>
                <a:endParaRPr lang="en-US" sz="2200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71523-6EE2-4A58-9A71-7C125106E76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90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AD5D9-D074-4A7D-A79A-1135E9E5F1F7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981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AD5D9-D074-4A7D-A79A-1135E9E5F1F7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175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F5358-620C-46DD-1914-62F289A5F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EE61C4-4AF9-70A8-FFA9-073F69906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BC6F6-A927-F6C5-0586-AE91B8904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97FB-3FD0-A040-8409-1DAC1EA64051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11473-03FB-6680-FBAA-94178FD34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FEFD6-FD2D-EB5B-4B26-3B29F0F18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F53E-326C-0E46-871C-91845E39C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4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695FB-2295-D866-7261-50CDEE576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01B704-7712-68C4-6D10-E67997AD4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29AE2-FAE2-3C70-C21D-98B18F676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97FB-3FD0-A040-8409-1DAC1EA64051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711F1-0A83-3209-3A16-842EE45E1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421FD-E707-9276-9AB5-8270B57F9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F53E-326C-0E46-871C-91845E39C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9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7D3C94-546E-EC5A-9D75-859CDCCE41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9BB51-9659-1BEA-17A5-6095CD93F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70140-E385-1E29-E22A-83F64CDD7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97FB-3FD0-A040-8409-1DAC1EA64051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1C787-4ED2-6A78-45FB-8D5D5E77F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3FF6C-CCBF-448E-0122-D11890371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F53E-326C-0E46-871C-91845E39C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1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5D158-C81C-3387-D92F-D2D65A700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1FEB8-3EFC-CE06-0CCA-1DC0DE5D6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DA839-E3C5-6E5A-0E35-0A2102B37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97FB-3FD0-A040-8409-1DAC1EA64051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E23A2-D47D-7917-0F5C-DF1F11776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5F1ED-4272-25D9-84B0-CAF5119CC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F53E-326C-0E46-871C-91845E39C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06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D692B-0EA1-8F85-9117-8FF957A7F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023A9-9A83-DB39-EACA-296F106A8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E5750-FC35-5876-08F3-3D3D1FF5F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97FB-3FD0-A040-8409-1DAC1EA64051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13DDA-BE10-3081-1AC3-56A49F526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ACF43-4E52-AF31-1123-9482C4F6F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F53E-326C-0E46-871C-91845E39C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26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53372-D642-48B8-E523-8189983EE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D9769-52EA-AED7-79EF-E93056031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8C7D77-B9D8-8A81-5B16-346BBB943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8AE6F-EB94-D502-B2D8-A18BD2116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97FB-3FD0-A040-8409-1DAC1EA64051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6A6BA-BB16-CF47-599B-3922FCEA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5DFA6-431C-87A1-998C-BA58AA5A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F53E-326C-0E46-871C-91845E39C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6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4CC4F-F69D-A4B0-8295-6305FD092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4142D-C15D-9024-4A9D-38DC7DC04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E6AA67-FCB2-849F-3C51-2EE3429ED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9CD32D-F5C9-33A6-8278-BEB00C18E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D3078D-D414-0076-73D9-86620BD35B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2CCF9A-92BD-CB2E-C2A4-B3799DF4C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97FB-3FD0-A040-8409-1DAC1EA64051}" type="datetimeFigureOut">
              <a:rPr lang="en-US" smtClean="0"/>
              <a:t>12/3/24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D3A920-4CF4-455D-2166-0BD13D9FE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17F370-9DCD-2169-5243-FD73D364C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F53E-326C-0E46-871C-91845E39C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0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A2A8E-53B3-46DB-19D8-1EBCE906C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8381AB-4A24-A6D0-C68F-CA14BFCBA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97FB-3FD0-A040-8409-1DAC1EA64051}" type="datetimeFigureOut">
              <a:rPr lang="en-US" smtClean="0"/>
              <a:t>12/3/24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65BC71-1C99-A5F2-588D-795F95504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1F74D0-E3DA-30AA-C14E-BBFF6282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F53E-326C-0E46-871C-91845E39C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6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C92233-D5B4-60E8-21AF-BC251138B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97FB-3FD0-A040-8409-1DAC1EA64051}" type="datetimeFigureOut">
              <a:rPr lang="en-US" smtClean="0"/>
              <a:t>12/3/24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F49545-EDFE-7693-5552-02ECE262E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75891-81BF-C618-8627-AB9C288FA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F53E-326C-0E46-871C-91845E39C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32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028EE-BCB8-2D77-5BB8-B7AFBB454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B3994-386E-9739-7A8C-155EDA78A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E68D5-69E9-DCD1-1203-3DFD8C066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5E94C-D4E1-04E6-2AEE-5F6ADE059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97FB-3FD0-A040-8409-1DAC1EA64051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11357F-7A21-3679-6B80-19841CFE9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C48E1-3439-BD6A-301F-C908EB900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F53E-326C-0E46-871C-91845E39C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28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57BB5-2968-BE51-84D2-80EDC8E66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611F67-8FD9-A9B2-C6A4-629F2A93F8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1A268-B2A2-5C2C-7BA9-E122216B0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70F82-150F-BF39-8BFE-FEF4CE3AD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97FB-3FD0-A040-8409-1DAC1EA64051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B8E60-A8A3-B8A5-F312-4272A1187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F6284-3C70-5695-7D2C-D98DB4DCD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F53E-326C-0E46-871C-91845E39C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37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038EEF-E90C-E852-12CB-5CFD6DEFB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F3455-38FA-8945-0694-4967E85CC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C640F-E04B-FD65-1593-69A24F2DCE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F197FB-3FD0-A040-8409-1DAC1EA64051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86538-4B0D-4CDE-133C-31CCC5992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453DB-75A6-8002-7A21-1A820BEE5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F8F53E-326C-0E46-871C-91845E39C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67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4.png"/><Relationship Id="rId4" Type="http://schemas.openxmlformats.org/officeDocument/2006/relationships/image" Target="../media/image16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3" Type="http://schemas.openxmlformats.org/officeDocument/2006/relationships/image" Target="../media/image165.png"/><Relationship Id="rId7" Type="http://schemas.openxmlformats.org/officeDocument/2006/relationships/image" Target="NUL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../media/image167.png"/><Relationship Id="rId4" Type="http://schemas.openxmlformats.org/officeDocument/2006/relationships/image" Target="../media/image166.png"/><Relationship Id="rId9" Type="http://schemas.openxmlformats.org/officeDocument/2006/relationships/image" Target="../media/image16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png"/><Relationship Id="rId3" Type="http://schemas.openxmlformats.org/officeDocument/2006/relationships/image" Target="../media/image171.png"/><Relationship Id="rId7" Type="http://schemas.openxmlformats.org/officeDocument/2006/relationships/image" Target="../media/image17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4.png"/><Relationship Id="rId5" Type="http://schemas.openxmlformats.org/officeDocument/2006/relationships/image" Target="../media/image173.png"/><Relationship Id="rId4" Type="http://schemas.openxmlformats.org/officeDocument/2006/relationships/image" Target="../media/image17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7" Type="http://schemas.openxmlformats.org/officeDocument/2006/relationships/image" Target="../media/image17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5.png"/><Relationship Id="rId5" Type="http://schemas.openxmlformats.org/officeDocument/2006/relationships/image" Target="../media/image174.png"/><Relationship Id="rId4" Type="http://schemas.openxmlformats.org/officeDocument/2006/relationships/image" Target="../media/image17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7" Type="http://schemas.openxmlformats.org/officeDocument/2006/relationships/image" Target="../media/image18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9.png"/><Relationship Id="rId5" Type="http://schemas.openxmlformats.org/officeDocument/2006/relationships/image" Target="../media/image178.png"/><Relationship Id="rId4" Type="http://schemas.openxmlformats.org/officeDocument/2006/relationships/image" Target="../media/image17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1.png"/><Relationship Id="rId4" Type="http://schemas.openxmlformats.org/officeDocument/2006/relationships/image" Target="../media/image17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png"/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png"/><Relationship Id="rId3" Type="http://schemas.openxmlformats.org/officeDocument/2006/relationships/image" Target="../media/image188.png"/><Relationship Id="rId7" Type="http://schemas.openxmlformats.org/officeDocument/2006/relationships/image" Target="../media/image19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0.png"/><Relationship Id="rId11" Type="http://schemas.openxmlformats.org/officeDocument/2006/relationships/image" Target="NULL"/><Relationship Id="rId5" Type="http://schemas.openxmlformats.org/officeDocument/2006/relationships/image" Target="../media/image189.png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19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png"/><Relationship Id="rId3" Type="http://schemas.openxmlformats.org/officeDocument/2006/relationships/image" Target="../media/image200.png"/><Relationship Id="rId7" Type="http://schemas.openxmlformats.org/officeDocument/2006/relationships/image" Target="../media/image204.png"/><Relationship Id="rId2" Type="http://schemas.openxmlformats.org/officeDocument/2006/relationships/image" Target="../media/image19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202.png"/><Relationship Id="rId4" Type="http://schemas.openxmlformats.org/officeDocument/2006/relationships/image" Target="../media/image201.png"/><Relationship Id="rId9" Type="http://schemas.openxmlformats.org/officeDocument/2006/relationships/image" Target="../media/image20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png"/><Relationship Id="rId13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image" Target="../media/image212.png"/><Relationship Id="rId12" Type="http://schemas.openxmlformats.org/officeDocument/2006/relationships/image" Target="../media/image217.png"/><Relationship Id="rId2" Type="http://schemas.openxmlformats.org/officeDocument/2006/relationships/image" Target="../media/image20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1.png"/><Relationship Id="rId11" Type="http://schemas.openxmlformats.org/officeDocument/2006/relationships/image" Target="../media/image216.png"/><Relationship Id="rId5" Type="http://schemas.openxmlformats.org/officeDocument/2006/relationships/image" Target="../media/image210.png"/><Relationship Id="rId10" Type="http://schemas.openxmlformats.org/officeDocument/2006/relationships/image" Target="../media/image215.png"/><Relationship Id="rId4" Type="http://schemas.openxmlformats.org/officeDocument/2006/relationships/image" Target="../media/image209.png"/><Relationship Id="rId9" Type="http://schemas.openxmlformats.org/officeDocument/2006/relationships/image" Target="../media/image2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0.png"/><Relationship Id="rId7" Type="http://schemas.openxmlformats.org/officeDocument/2006/relationships/image" Target="../media/image12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20.png"/><Relationship Id="rId5" Type="http://schemas.openxmlformats.org/officeDocument/2006/relationships/image" Target="../media/image1210.png"/><Relationship Id="rId4" Type="http://schemas.openxmlformats.org/officeDocument/2006/relationships/image" Target="../media/image120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0.png"/><Relationship Id="rId7" Type="http://schemas.openxmlformats.org/officeDocument/2006/relationships/image" Target="../media/image129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80.png"/><Relationship Id="rId5" Type="http://schemas.openxmlformats.org/officeDocument/2006/relationships/image" Target="../media/image1270.png"/><Relationship Id="rId4" Type="http://schemas.openxmlformats.org/officeDocument/2006/relationships/image" Target="../media/image126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0.png"/><Relationship Id="rId4" Type="http://schemas.openxmlformats.org/officeDocument/2006/relationships/image" Target="../media/image15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93E7C-7306-635C-948D-256160EB1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43594"/>
            <a:ext cx="9144000" cy="969908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Linear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A0610-59D0-B364-01FC-93B74CC3E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413502"/>
            <a:ext cx="12192000" cy="1655762"/>
          </a:xfrm>
        </p:spPr>
        <p:txBody>
          <a:bodyPr>
            <a:normAutofit/>
          </a:bodyPr>
          <a:lstStyle/>
          <a:p>
            <a:r>
              <a:rPr 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Part 3.4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Examples</a:t>
            </a:r>
          </a:p>
        </p:txBody>
      </p:sp>
    </p:spTree>
    <p:extLst>
      <p:ext uri="{BB962C8B-B14F-4D97-AF65-F5344CB8AC3E}">
        <p14:creationId xmlns:p14="http://schemas.microsoft.com/office/powerpoint/2010/main" val="2950550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1644318-0D28-477B-9BA1-8E77114C8164}"/>
              </a:ext>
            </a:extLst>
          </p:cNvPr>
          <p:cNvSpPr txBox="1">
            <a:spLocks/>
          </p:cNvSpPr>
          <p:nvPr/>
        </p:nvSpPr>
        <p:spPr>
          <a:xfrm>
            <a:off x="2209800" y="1958080"/>
            <a:ext cx="8001000" cy="9144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200" dirty="0">
                <a:ea typeface="DengXian" panose="02010600030101010101" pitchFamily="2" charset="-122"/>
                <a:cs typeface="Times New Roman" panose="02020603050405020304" pitchFamily="18" charset="0"/>
              </a:rPr>
              <a:t>(2) </a:t>
            </a:r>
            <a:r>
              <a:rPr lang="en-US" sz="2200" dirty="0"/>
              <a:t>For a store with 50 employees, </a:t>
            </a: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buNone/>
            </a:pPr>
            <a:endParaRPr lang="en-US" sz="800" dirty="0"/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200" dirty="0"/>
              <a:t>       what is the probability that the profit is above $44,000?</a:t>
            </a:r>
            <a:endParaRPr lang="en-US" sz="1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C4F23F-F99C-434B-B4D1-37490D6C6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81001"/>
            <a:ext cx="5962650" cy="136207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95F2FE0-9193-4DBB-97B5-A17704B270F0}"/>
              </a:ext>
            </a:extLst>
          </p:cNvPr>
          <p:cNvSpPr/>
          <p:nvPr/>
        </p:nvSpPr>
        <p:spPr>
          <a:xfrm>
            <a:off x="2590800" y="1143000"/>
            <a:ext cx="7010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13B95411-DBCB-4D33-8787-6C942129DC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69534" y="2903863"/>
                <a:ext cx="7662672" cy="1439240"/>
              </a:xfrm>
              <a:prstGeom prst="rect">
                <a:avLst/>
              </a:prstGeom>
              <a:solidFill>
                <a:srgbClr val="FFFF00">
                  <a:alpha val="15000"/>
                </a:srgbClr>
              </a:solidFill>
            </p:spPr>
            <p:txBody>
              <a:bodyPr>
                <a:normAutofit/>
              </a:bodyPr>
              <a:lstStyle>
                <a:lvl1pPr marL="274320" indent="-27432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9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46888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46888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/>
                  <a:buChar char="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210312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10312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210312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SzPct val="80000"/>
                  <a:buFont typeface="Wingdings 2"/>
                  <a:buChar char="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80000"/>
                  <a:buFont typeface="Wingdings 2"/>
                  <a:buChar char="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Tx/>
                  <a:buChar char="•"/>
                  <a:defRPr kumimoji="0"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07000"/>
                  </a:lnSpc>
                  <a:spcBef>
                    <a:spcPts val="0"/>
                  </a:spcBef>
                </a:pPr>
                <a:r>
                  <a:rPr lang="en-US" sz="22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The output table shows:</a:t>
                </a:r>
                <a:endParaRPr lang="en-US" sz="5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 algn="just">
                  <a:lnSpc>
                    <a:spcPct val="107000"/>
                  </a:lnSpc>
                  <a:spcBef>
                    <a:spcPts val="0"/>
                  </a:spcBef>
                </a:pPr>
                <a:endParaRPr lang="en-US" sz="7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 algn="just">
                  <a:lnSpc>
                    <a:spcPct val="107000"/>
                  </a:lnSpc>
                  <a:spcBef>
                    <a:spcPts val="0"/>
                  </a:spcBef>
                </a:pPr>
                <a:r>
                  <a:rPr lang="en-US" sz="22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For this specific sample, forecasted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2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 =</a:t>
                </a:r>
              </a:p>
              <a:p>
                <a:pPr marL="393192" lvl="1" indent="0" algn="just">
                  <a:lnSpc>
                    <a:spcPct val="107000"/>
                  </a:lnSpc>
                  <a:spcBef>
                    <a:spcPts val="0"/>
                  </a:spcBef>
                  <a:buNone/>
                </a:pPr>
                <a:endParaRPr lang="en-US" sz="7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 algn="just">
                  <a:lnSpc>
                    <a:spcPct val="107000"/>
                  </a:lnSpc>
                  <a:spcBef>
                    <a:spcPts val="0"/>
                  </a:spcBef>
                </a:pPr>
                <a:r>
                  <a:rPr lang="en-US" sz="22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Standard deviation of the forecasted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2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 = </a:t>
                </a:r>
                <a:endParaRPr lang="en-US" sz="2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13B95411-DBCB-4D33-8787-6C942129D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534" y="2903863"/>
                <a:ext cx="7662672" cy="1439240"/>
              </a:xfrm>
              <a:prstGeom prst="rect">
                <a:avLst/>
              </a:prstGeom>
              <a:blipFill>
                <a:blip r:embed="rId3"/>
                <a:stretch>
                  <a:fillRect l="-662" t="-1754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29D325ED-6E90-4F46-ABD7-78BE4E6060D8}"/>
              </a:ext>
            </a:extLst>
          </p:cNvPr>
          <p:cNvSpPr/>
          <p:nvPr/>
        </p:nvSpPr>
        <p:spPr>
          <a:xfrm>
            <a:off x="2590800" y="4572000"/>
            <a:ext cx="7620001" cy="2175394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A4D3EF01-75F0-4E1D-B0AA-CA8C0B15CE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69535" y="4572001"/>
                <a:ext cx="7683936" cy="1980337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74320" indent="-27432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9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46888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46888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/>
                  <a:buChar char="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210312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10312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210312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SzPct val="80000"/>
                  <a:buFont typeface="Wingdings 2"/>
                  <a:buChar char="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80000"/>
                  <a:buFont typeface="Wingdings 2"/>
                  <a:buChar char="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Tx/>
                  <a:buChar char="•"/>
                  <a:defRPr kumimoji="0"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07000"/>
                  </a:lnSpc>
                  <a:spcBef>
                    <a:spcPts val="0"/>
                  </a:spcBef>
                </a:pPr>
                <a:r>
                  <a:rPr lang="en-US" sz="22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Forecasted </a:t>
                </a:r>
                <a:r>
                  <a:rPr lang="en-US" sz="2200" i="1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Y </a:t>
                </a:r>
                <a:r>
                  <a:rPr lang="en-US" sz="22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changes across samples</a:t>
                </a:r>
                <a:r>
                  <a:rPr lang="en-US" sz="2000" i="1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ea typeface="DengXian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is a random variable</a:t>
                </a:r>
                <a:endParaRPr lang="en-US" sz="22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0"/>
                  </a:spcBef>
                </a:pPr>
                <a:endParaRPr lang="en-US" sz="700" i="1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 algn="just">
                  <a:lnSpc>
                    <a:spcPct val="107000"/>
                  </a:lnSpc>
                  <a:spcBef>
                    <a:spcPts val="0"/>
                  </a:spcBef>
                </a:pPr>
                <a:r>
                  <a:rPr lang="en-US" sz="22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Denoted as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/>
                          </a:rPr>
                          <m:t>𝑌</m:t>
                        </m:r>
                      </m:e>
                    </m:acc>
                  </m:oMath>
                </a14:m>
                <a:endParaRPr lang="en-US" sz="22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93192" lvl="1" indent="0" algn="just">
                  <a:lnSpc>
                    <a:spcPct val="107000"/>
                  </a:lnSpc>
                  <a:spcBef>
                    <a:spcPts val="0"/>
                  </a:spcBef>
                  <a:buNone/>
                </a:pPr>
                <a:r>
                  <a:rPr lang="en-US" sz="5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</a:p>
              <a:p>
                <a:pPr lvl="1" algn="just">
                  <a:lnSpc>
                    <a:spcPct val="107000"/>
                  </a:lnSpc>
                  <a:spcBef>
                    <a:spcPts val="0"/>
                  </a:spcBef>
                </a:pPr>
                <a:r>
                  <a:rPr lang="en-US" sz="22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Sample size large enough</a:t>
                </a:r>
              </a:p>
              <a:p>
                <a:pPr marL="393192" lvl="1" indent="0" algn="just">
                  <a:lnSpc>
                    <a:spcPct val="107000"/>
                  </a:lnSpc>
                  <a:spcBef>
                    <a:spcPts val="0"/>
                  </a:spcBef>
                  <a:buNone/>
                </a:pPr>
                <a:endParaRPr lang="en-US" sz="7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endParaRPr lang="en-US" sz="2200" dirty="0"/>
              </a:p>
              <a:p>
                <a:pPr lvl="1"/>
                <a:endParaRPr lang="en-US" sz="2200" dirty="0"/>
              </a:p>
              <a:p>
                <a:pPr lvl="1"/>
                <a:endParaRPr lang="en-US" sz="700" dirty="0"/>
              </a:p>
              <a:p>
                <a:pPr lvl="2"/>
                <a:endParaRPr lang="en-US" sz="700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A4D3EF01-75F0-4E1D-B0AA-CA8C0B15C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535" y="4572001"/>
                <a:ext cx="7683936" cy="1980337"/>
              </a:xfrm>
              <a:prstGeom prst="rect">
                <a:avLst/>
              </a:prstGeom>
              <a:blipFill>
                <a:blip r:embed="rId4"/>
                <a:stretch>
                  <a:fillRect l="-660" t="-2564" r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41D3E87-E62E-48F8-B337-B41CF134E775}"/>
                  </a:ext>
                </a:extLst>
              </p:cNvPr>
              <p:cNvSpPr txBox="1"/>
              <p:nvPr/>
            </p:nvSpPr>
            <p:spPr>
              <a:xfrm>
                <a:off x="4572000" y="5890747"/>
                <a:ext cx="3810000" cy="709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i="1" dirty="0"/>
                  <a:t>Z</a:t>
                </a:r>
                <a:r>
                  <a:rPr lang="en-US" sz="2200" dirty="0"/>
                  <a:t> value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/>
                              </a:rPr>
                              <m:t>𝑌</m:t>
                            </m:r>
                          </m:e>
                        </m:acc>
                        <m:r>
                          <a:rPr lang="en-US" sz="2600" i="1">
                            <a:latin typeface="Cambria Math" panose="02040503050406030204" pitchFamily="18" charset="0"/>
                            <a:ea typeface="Cambria Math"/>
                          </a:rPr>
                          <m:t>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−    50.42  9 </m:t>
                        </m:r>
                      </m:num>
                      <m:den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6.299</m:t>
                        </m:r>
                      </m:den>
                    </m:f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41D3E87-E62E-48F8-B337-B41CF134E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890747"/>
                <a:ext cx="3810000" cy="709105"/>
              </a:xfrm>
              <a:prstGeom prst="rect">
                <a:avLst/>
              </a:prstGeom>
              <a:blipFill>
                <a:blip r:embed="rId5"/>
                <a:stretch>
                  <a:fillRect l="-2333"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1C1DA6D0-26F0-410E-9857-BBC58EC9B952}"/>
              </a:ext>
            </a:extLst>
          </p:cNvPr>
          <p:cNvSpPr txBox="1"/>
          <p:nvPr/>
        </p:nvSpPr>
        <p:spPr>
          <a:xfrm>
            <a:off x="8153400" y="3363783"/>
            <a:ext cx="990600" cy="769441"/>
          </a:xfrm>
          <a:prstGeom prst="rect">
            <a:avLst/>
          </a:prstGeom>
          <a:solidFill>
            <a:srgbClr val="FFD5D5"/>
          </a:solidFill>
        </p:spPr>
        <p:txBody>
          <a:bodyPr wrap="square" rtlCol="0">
            <a:spAutoFit/>
          </a:bodyPr>
          <a:lstStyle/>
          <a:p>
            <a:r>
              <a:rPr lang="en-US" sz="2200" dirty="0"/>
              <a:t>50.429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F1EBF9-A52D-4C5C-8B0C-D19329FCE0F7}"/>
              </a:ext>
            </a:extLst>
          </p:cNvPr>
          <p:cNvSpPr txBox="1"/>
          <p:nvPr/>
        </p:nvSpPr>
        <p:spPr>
          <a:xfrm>
            <a:off x="8153400" y="3822405"/>
            <a:ext cx="990600" cy="427240"/>
          </a:xfrm>
          <a:prstGeom prst="rect">
            <a:avLst/>
          </a:prstGeom>
          <a:solidFill>
            <a:srgbClr val="66FF33"/>
          </a:solidFill>
        </p:spPr>
        <p:txBody>
          <a:bodyPr wrap="square" rtlCol="0">
            <a:spAutoFit/>
          </a:bodyPr>
          <a:lstStyle/>
          <a:p>
            <a:r>
              <a:rPr lang="en-US" sz="2200" dirty="0"/>
              <a:t>6.229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4B4EA3-66FA-4289-8F79-74F62002C0F6}"/>
              </a:ext>
            </a:extLst>
          </p:cNvPr>
          <p:cNvSpPr/>
          <p:nvPr/>
        </p:nvSpPr>
        <p:spPr>
          <a:xfrm>
            <a:off x="6373332" y="1145880"/>
            <a:ext cx="941868" cy="301920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FE637D-8CDF-4D5B-998B-1F0908B62CE2}"/>
              </a:ext>
            </a:extLst>
          </p:cNvPr>
          <p:cNvSpPr/>
          <p:nvPr/>
        </p:nvSpPr>
        <p:spPr>
          <a:xfrm>
            <a:off x="7744046" y="1167145"/>
            <a:ext cx="941868" cy="301920"/>
          </a:xfrm>
          <a:prstGeom prst="rect">
            <a:avLst/>
          </a:prstGeom>
          <a:solidFill>
            <a:srgbClr val="66FF33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08F4F8-64C6-482E-AB41-43408DBDCE83}"/>
              </a:ext>
            </a:extLst>
          </p:cNvPr>
          <p:cNvSpPr txBox="1"/>
          <p:nvPr/>
        </p:nvSpPr>
        <p:spPr>
          <a:xfrm>
            <a:off x="6879412" y="5829800"/>
            <a:ext cx="1095154" cy="415498"/>
          </a:xfrm>
          <a:prstGeom prst="rect">
            <a:avLst/>
          </a:prstGeom>
          <a:solidFill>
            <a:srgbClr val="FFD5D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50.429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1CE3C6-BD2F-4F5D-BDF6-F225367157F1}"/>
              </a:ext>
            </a:extLst>
          </p:cNvPr>
          <p:cNvSpPr txBox="1"/>
          <p:nvPr/>
        </p:nvSpPr>
        <p:spPr>
          <a:xfrm>
            <a:off x="6681677" y="6331896"/>
            <a:ext cx="838200" cy="415498"/>
          </a:xfrm>
          <a:prstGeom prst="rect">
            <a:avLst/>
          </a:prstGeom>
          <a:solidFill>
            <a:srgbClr val="66FF3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6.229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401214-6B0C-40A6-A24B-7DD667419947}"/>
              </a:ext>
            </a:extLst>
          </p:cNvPr>
          <p:cNvSpPr/>
          <p:nvPr/>
        </p:nvSpPr>
        <p:spPr>
          <a:xfrm>
            <a:off x="6373332" y="611040"/>
            <a:ext cx="941868" cy="301920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4A2AA0-AF4D-45C6-8F2D-EF154E4B53A9}"/>
              </a:ext>
            </a:extLst>
          </p:cNvPr>
          <p:cNvSpPr/>
          <p:nvPr/>
        </p:nvSpPr>
        <p:spPr>
          <a:xfrm>
            <a:off x="7744046" y="626920"/>
            <a:ext cx="941868" cy="301920"/>
          </a:xfrm>
          <a:prstGeom prst="rect">
            <a:avLst/>
          </a:prstGeom>
          <a:solidFill>
            <a:srgbClr val="66FF33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22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1644318-0D28-477B-9BA1-8E77114C8164}"/>
              </a:ext>
            </a:extLst>
          </p:cNvPr>
          <p:cNvSpPr txBox="1">
            <a:spLocks/>
          </p:cNvSpPr>
          <p:nvPr/>
        </p:nvSpPr>
        <p:spPr>
          <a:xfrm>
            <a:off x="2209800" y="1958080"/>
            <a:ext cx="8001000" cy="9144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200" dirty="0">
                <a:ea typeface="DengXian" panose="02010600030101010101" pitchFamily="2" charset="-122"/>
                <a:cs typeface="Times New Roman" panose="02020603050405020304" pitchFamily="18" charset="0"/>
              </a:rPr>
              <a:t>(2) </a:t>
            </a:r>
            <a:r>
              <a:rPr lang="en-US" sz="2200" dirty="0"/>
              <a:t>For a store with 50 employees, </a:t>
            </a: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buNone/>
            </a:pPr>
            <a:endParaRPr lang="en-US" sz="800" dirty="0"/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200" dirty="0"/>
              <a:t>       what is the probability that the profit is above $44,000?</a:t>
            </a:r>
            <a:endParaRPr lang="en-US" sz="1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C4F23F-F99C-434B-B4D1-37490D6C6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81001"/>
            <a:ext cx="5962650" cy="136207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95F2FE0-9193-4DBB-97B5-A17704B270F0}"/>
              </a:ext>
            </a:extLst>
          </p:cNvPr>
          <p:cNvSpPr/>
          <p:nvPr/>
        </p:nvSpPr>
        <p:spPr>
          <a:xfrm>
            <a:off x="2590800" y="1143000"/>
            <a:ext cx="7010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41D3E87-E62E-48F8-B337-B41CF134E775}"/>
                  </a:ext>
                </a:extLst>
              </p:cNvPr>
              <p:cNvSpPr txBox="1"/>
              <p:nvPr/>
            </p:nvSpPr>
            <p:spPr>
              <a:xfrm>
                <a:off x="2204853" y="3180469"/>
                <a:ext cx="1709184" cy="471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/>
                  <a:t>P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  <m:t>𝑌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  <a:ea typeface="Cambria Math"/>
                      </a:rPr>
                      <m:t>&gt;44)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41D3E87-E62E-48F8-B337-B41CF134E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853" y="3180469"/>
                <a:ext cx="1709184" cy="471539"/>
              </a:xfrm>
              <a:prstGeom prst="rect">
                <a:avLst/>
              </a:prstGeom>
              <a:blipFill>
                <a:blip r:embed="rId3"/>
                <a:stretch>
                  <a:fillRect l="-514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C44B4EA3-66FA-4289-8F79-74F62002C0F6}"/>
              </a:ext>
            </a:extLst>
          </p:cNvPr>
          <p:cNvSpPr/>
          <p:nvPr/>
        </p:nvSpPr>
        <p:spPr>
          <a:xfrm>
            <a:off x="6373332" y="1145880"/>
            <a:ext cx="941868" cy="301920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FE637D-8CDF-4D5B-998B-1F0908B62CE2}"/>
              </a:ext>
            </a:extLst>
          </p:cNvPr>
          <p:cNvSpPr/>
          <p:nvPr/>
        </p:nvSpPr>
        <p:spPr>
          <a:xfrm>
            <a:off x="7744046" y="1167145"/>
            <a:ext cx="941868" cy="301920"/>
          </a:xfrm>
          <a:prstGeom prst="rect">
            <a:avLst/>
          </a:prstGeom>
          <a:solidFill>
            <a:srgbClr val="66FF33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0BC8C6-7233-4646-97E4-85DCFBAC037C}"/>
                  </a:ext>
                </a:extLst>
              </p:cNvPr>
              <p:cNvSpPr txBox="1"/>
              <p:nvPr/>
            </p:nvSpPr>
            <p:spPr>
              <a:xfrm>
                <a:off x="3675949" y="3988417"/>
                <a:ext cx="6071634" cy="801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               &gt;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44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− 50.429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6.299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0BC8C6-7233-4646-97E4-85DCFBAC0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949" y="3988417"/>
                <a:ext cx="6071634" cy="801566"/>
              </a:xfrm>
              <a:prstGeom prst="rect">
                <a:avLst/>
              </a:prstGeom>
              <a:blipFill>
                <a:blip r:embed="rId4"/>
                <a:stretch>
                  <a:fillRect t="-1538"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934C6D7-D225-4304-8275-8DD648A26EC1}"/>
                  </a:ext>
                </a:extLst>
              </p:cNvPr>
              <p:cNvSpPr txBox="1"/>
              <p:nvPr/>
            </p:nvSpPr>
            <p:spPr>
              <a:xfrm>
                <a:off x="3855853" y="4964513"/>
                <a:ext cx="24264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&gt;−1.02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934C6D7-D225-4304-8275-8DD648A26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853" y="4964513"/>
                <a:ext cx="2426439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623D1F65-F426-463C-A2CE-131D36F3337F}"/>
              </a:ext>
            </a:extLst>
          </p:cNvPr>
          <p:cNvGrpSpPr/>
          <p:nvPr/>
        </p:nvGrpSpPr>
        <p:grpSpPr>
          <a:xfrm>
            <a:off x="3505201" y="5560953"/>
            <a:ext cx="4594372" cy="474991"/>
            <a:chOff x="1981201" y="6079687"/>
            <a:chExt cx="4594372" cy="4749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C9FD4E8-DE93-4326-B0EB-15588E3D2F47}"/>
                    </a:ext>
                  </a:extLst>
                </p:cNvPr>
                <p:cNvSpPr txBox="1"/>
                <p:nvPr/>
              </p:nvSpPr>
              <p:spPr>
                <a:xfrm>
                  <a:off x="1981201" y="6093013"/>
                  <a:ext cx="242643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ea typeface="Cambria Math" panose="02040503050406030204" pitchFamily="18" charset="0"/>
                    </a:rPr>
                    <a:t>    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&gt;−1</m:t>
                          </m:r>
                        </m:e>
                      </m:d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C9FD4E8-DE93-4326-B0EB-15588E3D2F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1" y="6093013"/>
                  <a:ext cx="2426439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86794A4-A05C-4A4C-A6F7-1FF82DAAEACE}"/>
                    </a:ext>
                  </a:extLst>
                </p:cNvPr>
                <p:cNvSpPr txBox="1"/>
                <p:nvPr/>
              </p:nvSpPr>
              <p:spPr>
                <a:xfrm>
                  <a:off x="4149134" y="6079687"/>
                  <a:ext cx="242643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0.84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86794A4-A05C-4A4C-A6F7-1FF82DAAEA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134" y="6079687"/>
                  <a:ext cx="2426439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F5F29F7-13C5-4F9E-8233-AFC7E9968D0A}"/>
                  </a:ext>
                </a:extLst>
              </p:cNvPr>
              <p:cNvSpPr txBox="1"/>
              <p:nvPr/>
            </p:nvSpPr>
            <p:spPr>
              <a:xfrm>
                <a:off x="3855852" y="6143570"/>
                <a:ext cx="60716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𝑛𝑜𝑟𝑚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−1.02,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𝑡𝑟𝑢𝑒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=0.846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F5F29F7-13C5-4F9E-8233-AFC7E9968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852" y="6143570"/>
                <a:ext cx="607163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>
            <a:extLst>
              <a:ext uri="{FF2B5EF4-FFF2-40B4-BE49-F238E27FC236}">
                <a16:creationId xmlns:a16="http://schemas.microsoft.com/office/drawing/2014/main" id="{C5156259-FC83-41AE-B849-97376888D2D2}"/>
              </a:ext>
            </a:extLst>
          </p:cNvPr>
          <p:cNvSpPr/>
          <p:nvPr/>
        </p:nvSpPr>
        <p:spPr>
          <a:xfrm>
            <a:off x="3482826" y="5624470"/>
            <a:ext cx="345336" cy="980765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E6F2F9-42C4-4967-8F6D-FEF3EC18CF25}"/>
              </a:ext>
            </a:extLst>
          </p:cNvPr>
          <p:cNvSpPr txBox="1"/>
          <p:nvPr/>
        </p:nvSpPr>
        <p:spPr>
          <a:xfrm>
            <a:off x="2532432" y="5624470"/>
            <a:ext cx="11230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Both </a:t>
            </a:r>
          </a:p>
          <a:p>
            <a:r>
              <a:rPr lang="en-US" sz="2200" dirty="0"/>
              <a:t>work 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5C935F-1720-4B6C-A8AE-7EF1F1BE0AE8}"/>
              </a:ext>
            </a:extLst>
          </p:cNvPr>
          <p:cNvSpPr/>
          <p:nvPr/>
        </p:nvSpPr>
        <p:spPr>
          <a:xfrm>
            <a:off x="5244728" y="2884274"/>
            <a:ext cx="1000789" cy="523742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9BF68D-A66A-46BD-9626-670EBB58B872}"/>
              </a:ext>
            </a:extLst>
          </p:cNvPr>
          <p:cNvSpPr/>
          <p:nvPr/>
        </p:nvSpPr>
        <p:spPr>
          <a:xfrm>
            <a:off x="7575730" y="2901101"/>
            <a:ext cx="914771" cy="551018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5970CAD-033A-4027-AB44-BD66DFE2A883}"/>
              </a:ext>
            </a:extLst>
          </p:cNvPr>
          <p:cNvSpPr/>
          <p:nvPr/>
        </p:nvSpPr>
        <p:spPr>
          <a:xfrm>
            <a:off x="4894077" y="3451736"/>
            <a:ext cx="1000789" cy="423936"/>
          </a:xfrm>
          <a:prstGeom prst="rect">
            <a:avLst/>
          </a:prstGeom>
          <a:solidFill>
            <a:srgbClr val="66FF33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430736D-6D19-4CB3-A5B4-185B270B1219}"/>
              </a:ext>
            </a:extLst>
          </p:cNvPr>
          <p:cNvSpPr/>
          <p:nvPr/>
        </p:nvSpPr>
        <p:spPr>
          <a:xfrm>
            <a:off x="7221313" y="3427782"/>
            <a:ext cx="914771" cy="446014"/>
          </a:xfrm>
          <a:prstGeom prst="rect">
            <a:avLst/>
          </a:prstGeom>
          <a:solidFill>
            <a:srgbClr val="66FF33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31144A5-6C05-43C2-B2B0-446145127C6D}"/>
                  </a:ext>
                </a:extLst>
              </p:cNvPr>
              <p:cNvSpPr txBox="1"/>
              <p:nvPr/>
            </p:nvSpPr>
            <p:spPr>
              <a:xfrm>
                <a:off x="3174483" y="2957461"/>
                <a:ext cx="6071634" cy="940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 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− 50.429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6.299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  &gt;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44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− 50.429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6.299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31144A5-6C05-43C2-B2B0-446145127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483" y="2957461"/>
                <a:ext cx="6071634" cy="940642"/>
              </a:xfrm>
              <a:prstGeom prst="rect">
                <a:avLst/>
              </a:prstGeom>
              <a:blipFill>
                <a:blip r:embed="rId9"/>
                <a:stretch>
                  <a:fillRect t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D5D2A842-B961-426B-868F-A59D19F93E64}"/>
              </a:ext>
            </a:extLst>
          </p:cNvPr>
          <p:cNvSpPr/>
          <p:nvPr/>
        </p:nvSpPr>
        <p:spPr>
          <a:xfrm>
            <a:off x="4536333" y="2842019"/>
            <a:ext cx="1709184" cy="2015603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3EEEC6-B14F-49C9-8134-C42E8FAC8ADA}"/>
              </a:ext>
            </a:extLst>
          </p:cNvPr>
          <p:cNvSpPr/>
          <p:nvPr/>
        </p:nvSpPr>
        <p:spPr>
          <a:xfrm>
            <a:off x="6373332" y="611040"/>
            <a:ext cx="941868" cy="301920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BD378E1-BB14-4CFB-8708-A7F0C995026C}"/>
              </a:ext>
            </a:extLst>
          </p:cNvPr>
          <p:cNvSpPr/>
          <p:nvPr/>
        </p:nvSpPr>
        <p:spPr>
          <a:xfrm>
            <a:off x="7744046" y="626920"/>
            <a:ext cx="941868" cy="301920"/>
          </a:xfrm>
          <a:prstGeom prst="rect">
            <a:avLst/>
          </a:prstGeom>
          <a:solidFill>
            <a:srgbClr val="66FF33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9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1" grpId="0"/>
      <p:bldP spid="24" grpId="0"/>
      <p:bldP spid="4" grpId="0" animBg="1"/>
      <p:bldP spid="5" grpId="0"/>
      <p:bldP spid="7" grpId="0" animBg="1"/>
      <p:bldP spid="25" grpId="0" animBg="1"/>
      <p:bldP spid="28" grpId="0" animBg="1"/>
      <p:bldP spid="29" grpId="0" animBg="1"/>
      <p:bldP spid="31" grpId="0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675D864-B682-43CC-A510-8EEECC2A1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6581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sz="4500" dirty="0"/>
              <a:t>Useful Facts About Simple Regression</a:t>
            </a:r>
            <a:endParaRPr lang="en-US" altLang="en-US" sz="4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A1700944-AE4C-4D96-8F13-B6B4AB4B1DD4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981200" y="1524000"/>
                <a:ext cx="8686800" cy="5449186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Simple regression </a:t>
                </a:r>
              </a:p>
              <a:p>
                <a:endParaRPr lang="en-US" sz="7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  <a:sym typeface="Wingdings"/>
                      </a:rPr>
                      <m:t>𝑌</m:t>
                    </m:r>
                    <m:r>
                      <a:rPr lang="en-US" sz="2200" i="1">
                        <a:latin typeface="Cambria Math"/>
                        <a:sym typeface="Wingdings"/>
                      </a:rPr>
                      <m:t>: </m:t>
                    </m:r>
                  </m:oMath>
                </a14:m>
                <a:r>
                  <a:rPr lang="en-US" sz="2200" dirty="0"/>
                  <a:t>dependent variable;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  <a:sym typeface="Wingdings"/>
                      </a:rPr>
                      <m:t>𝑋</m:t>
                    </m:r>
                    <m:r>
                      <a:rPr lang="en-US" sz="2200" i="1">
                        <a:latin typeface="Cambria Math"/>
                        <a:sym typeface="Wingdings"/>
                      </a:rPr>
                      <m:t>:</m:t>
                    </m:r>
                  </m:oMath>
                </a14:m>
                <a:r>
                  <a:rPr lang="en-US" sz="2200" dirty="0"/>
                  <a:t>  independent variable</a:t>
                </a:r>
              </a:p>
              <a:p>
                <a:pPr lvl="1"/>
                <a:endParaRPr lang="en-US" sz="700" dirty="0"/>
              </a:p>
              <a:p>
                <a:pPr lvl="1"/>
                <a:r>
                  <a:rPr lang="en-US" sz="2200" dirty="0">
                    <a:sym typeface="Wingdings"/>
                  </a:rPr>
                  <a:t>Population model: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  <a:sym typeface="Wingdings"/>
                      </a:rPr>
                      <m:t>𝑌</m:t>
                    </m:r>
                    <m:r>
                      <a:rPr lang="en-US" sz="2200" i="1">
                        <a:latin typeface="Cambria Math"/>
                        <a:sym typeface="Wingdings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latin typeface="Cambria Math"/>
                        <a:sym typeface="Wingdings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/>
                        <a:sym typeface="Wingdings"/>
                      </a:rPr>
                      <m:t>𝑋</m:t>
                    </m:r>
                    <m:r>
                      <a:rPr lang="en-US" sz="2200" i="1">
                        <a:latin typeface="Cambria Math"/>
                        <a:sym typeface="Wingdings"/>
                      </a:rPr>
                      <m:t>+</m:t>
                    </m:r>
                    <m:r>
                      <a:rPr lang="en-US" sz="2200" i="1">
                        <a:latin typeface="Cambria Math"/>
                        <a:sym typeface="Wingdings"/>
                      </a:rPr>
                      <m:t>𝜀</m:t>
                    </m:r>
                    <m:r>
                      <a:rPr lang="en-US" sz="2200" i="1">
                        <a:latin typeface="Cambria Math"/>
                        <a:sym typeface="Wingdings"/>
                      </a:rPr>
                      <m:t>,   </m:t>
                    </m:r>
                    <m:r>
                      <a:rPr lang="en-US" sz="2200" i="1">
                        <a:latin typeface="Cambria Math"/>
                        <a:sym typeface="Wingdings"/>
                      </a:rPr>
                      <m:t>𝜀</m:t>
                    </m:r>
                    <m:r>
                      <a:rPr lang="en-US" sz="2200" i="1">
                        <a:latin typeface="Cambria Math"/>
                        <a:sym typeface="Wingdings"/>
                      </a:rPr>
                      <m:t>~</m:t>
                    </m:r>
                    <m:r>
                      <a:rPr lang="en-US" sz="2200" i="1">
                        <a:latin typeface="Cambria Math"/>
                        <a:sym typeface="Wingdings"/>
                      </a:rPr>
                      <m:t>𝑁</m:t>
                    </m:r>
                    <m:r>
                      <a:rPr lang="en-US" sz="2200" i="1">
                        <a:latin typeface="Cambria Math"/>
                        <a:sym typeface="Wingdings"/>
                      </a:rPr>
                      <m:t>(0,</m:t>
                    </m:r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𝜎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𝜀</m:t>
                        </m:r>
                      </m:sub>
                      <m:sup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2</m:t>
                        </m:r>
                      </m:sup>
                    </m:sSubSup>
                    <m:r>
                      <a:rPr lang="en-US" sz="2200" i="1">
                        <a:latin typeface="Cambria Math"/>
                        <a:sym typeface="Wingdings"/>
                      </a:rPr>
                      <m:t>) </m:t>
                    </m:r>
                  </m:oMath>
                </a14:m>
                <a:endParaRPr lang="en-US" sz="2200" dirty="0">
                  <a:ea typeface="Lucida Grande"/>
                  <a:cs typeface="Lucida Grande"/>
                </a:endParaRPr>
              </a:p>
              <a:p>
                <a:pPr lvl="1"/>
                <a:endParaRPr lang="en-US" sz="700" dirty="0">
                  <a:ea typeface="Lucida Grande"/>
                  <a:cs typeface="Lucida Grande"/>
                </a:endParaRPr>
              </a:p>
              <a:p>
                <a:pPr lvl="1"/>
                <a:r>
                  <a:rPr lang="en-US" sz="2200" dirty="0">
                    <a:ea typeface="Lucida Grande"/>
                    <a:cs typeface="Lucida Grande"/>
                  </a:rPr>
                  <a:t>Sample model: </a:t>
                </a:r>
                <a14:m>
                  <m:oMath xmlns:m="http://schemas.openxmlformats.org/officeDocument/2006/math">
                    <m:r>
                      <a:rPr lang="en-US" sz="2200">
                        <a:latin typeface="Cambria Math"/>
                        <a:sym typeface="Wingdings"/>
                      </a:rPr>
                      <m:t>      </m:t>
                    </m:r>
                    <m:r>
                      <a:rPr lang="en-US" sz="2200" i="1">
                        <a:latin typeface="Cambria Math"/>
                        <a:sym typeface="Wingdings"/>
                      </a:rPr>
                      <m:t>𝑌</m:t>
                    </m:r>
                    <m:r>
                      <a:rPr lang="en-US" sz="2200" i="1">
                        <a:latin typeface="Cambria Math"/>
                        <a:sym typeface="Wingdings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/>
                                <a:sym typeface="Wingdings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latin typeface="Cambria Math"/>
                        <a:sym typeface="Wingdings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/>
                                <a:sym typeface="Wingdings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/>
                        <a:sym typeface="Wingdings"/>
                      </a:rPr>
                      <m:t>𝑋</m:t>
                    </m:r>
                    <m:r>
                      <a:rPr lang="en-US" sz="2200" i="1">
                        <a:latin typeface="Cambria Math"/>
                        <a:sym typeface="Wingdings"/>
                      </a:rPr>
                      <m:t>,         </m:t>
                    </m:r>
                    <m:r>
                      <a:rPr lang="en-US" sz="2200" i="1">
                        <a:latin typeface="Cambria Math"/>
                        <a:sym typeface="Wingdings"/>
                      </a:rPr>
                      <m:t>𝜀</m:t>
                    </m:r>
                    <m:r>
                      <a:rPr lang="en-US" sz="2200" i="1">
                        <a:latin typeface="Cambria Math"/>
                        <a:sym typeface="Wingdings"/>
                      </a:rPr>
                      <m:t>~</m:t>
                    </m:r>
                    <m:r>
                      <a:rPr lang="en-US" sz="2200" i="1">
                        <a:latin typeface="Cambria Math"/>
                        <a:sym typeface="Wingdings"/>
                      </a:rPr>
                      <m:t>𝑁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0,</m:t>
                        </m:r>
                        <m:sSubSup>
                          <m:sSubSupPr>
                            <m:ctrlPr>
                              <a:rPr lang="en-US" sz="2200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sym typeface="Wingdings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  <a:sym typeface="Wingdings"/>
                              </a:rPr>
                              <m:t>𝜀</m:t>
                            </m:r>
                          </m:sub>
                          <m:sup>
                            <m:r>
                              <a:rPr lang="en-US" sz="2200" i="1">
                                <a:latin typeface="Cambria Math"/>
                                <a:sym typeface="Wingdings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sz="2200" dirty="0">
                  <a:sym typeface="Wingdings"/>
                </a:endParaRPr>
              </a:p>
              <a:p>
                <a:pPr lvl="1"/>
                <a:endParaRPr lang="en-US" sz="1800" dirty="0">
                  <a:ea typeface="Lucida Grande"/>
                  <a:cs typeface="Lucida Grande"/>
                </a:endParaRPr>
              </a:p>
              <a:p>
                <a:r>
                  <a:rPr lang="en-US" sz="2200" dirty="0">
                    <a:ea typeface="Lucida Grande"/>
                    <a:cs typeface="Lucida Grande"/>
                  </a:rPr>
                  <a:t>Regression output</a:t>
                </a:r>
              </a:p>
              <a:p>
                <a:endParaRPr lang="en-US" sz="700" dirty="0">
                  <a:ea typeface="Lucida Grande"/>
                  <a:cs typeface="Lucida Grande"/>
                </a:endParaRPr>
              </a:p>
              <a:p>
                <a:pPr lvl="1"/>
                <a:r>
                  <a:rPr lang="en-US" sz="2200" dirty="0"/>
                  <a:t>Standard error of the regression: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  <m:t>𝑆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𝜀</m:t>
                        </m:r>
                      </m:sub>
                    </m:sSub>
                  </m:oMath>
                </a14:m>
                <a:r>
                  <a:rPr lang="en-US" sz="2200" dirty="0"/>
                  <a:t> </a:t>
                </a:r>
              </a:p>
              <a:p>
                <a:pPr marL="393192" lvl="1" indent="0">
                  <a:buNone/>
                </a:pPr>
                <a:endParaRPr lang="en-US" sz="700" i="1" dirty="0"/>
              </a:p>
              <a:p>
                <a:pPr lvl="1"/>
                <a:r>
                  <a:rPr lang="en-US" sz="2200" dirty="0"/>
                  <a:t>Coefficient of determination: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endParaRPr lang="en-US" sz="2200" i="1" dirty="0"/>
              </a:p>
              <a:p>
                <a:pPr lvl="1"/>
                <a:endParaRPr lang="en-US" sz="600" dirty="0"/>
              </a:p>
              <a:p>
                <a:pPr lvl="1"/>
                <a:r>
                  <a:rPr lang="en-US" sz="2200" dirty="0">
                    <a:solidFill>
                      <a:srgbClr val="FF0000"/>
                    </a:solidFill>
                    <a:sym typeface="Wingdings"/>
                  </a:rPr>
                  <a:t>Point</a:t>
                </a:r>
                <a:r>
                  <a:rPr lang="en-US" sz="2200" dirty="0">
                    <a:sym typeface="Wingdings"/>
                  </a:rPr>
                  <a:t> &amp; </a:t>
                </a:r>
                <a:r>
                  <a:rPr lang="en-US" sz="2200" dirty="0">
                    <a:solidFill>
                      <a:srgbClr val="00B050"/>
                    </a:solidFill>
                    <a:sym typeface="Wingdings"/>
                  </a:rPr>
                  <a:t>interval</a:t>
                </a:r>
                <a:r>
                  <a:rPr lang="en-US" sz="2200" dirty="0">
                    <a:solidFill>
                      <a:srgbClr val="008000"/>
                    </a:solidFill>
                    <a:sym typeface="Wingdings"/>
                  </a:rPr>
                  <a:t> </a:t>
                </a:r>
                <a:r>
                  <a:rPr lang="en-US" sz="2200" dirty="0">
                    <a:sym typeface="Wingdings"/>
                  </a:rPr>
                  <a:t>estimations, and </a:t>
                </a:r>
                <a:r>
                  <a:rPr lang="en-US" sz="2200" dirty="0">
                    <a:solidFill>
                      <a:srgbClr val="00B0F0"/>
                    </a:solidFill>
                    <a:sym typeface="Wingdings"/>
                  </a:rPr>
                  <a:t>hypothesis testing </a:t>
                </a:r>
                <a:r>
                  <a:rPr lang="en-US" sz="2200" dirty="0">
                    <a:sym typeface="Wingdings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/>
                                <a:sym typeface="Wingdings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200" dirty="0"/>
                  <a:t> </a:t>
                </a:r>
              </a:p>
              <a:p>
                <a:pPr lvl="1"/>
                <a:endParaRPr lang="en-US" sz="800" dirty="0"/>
              </a:p>
              <a:p>
                <a:pPr lvl="1"/>
                <a:r>
                  <a:rPr lang="en-US" sz="2200" dirty="0">
                    <a:solidFill>
                      <a:srgbClr val="FF0000"/>
                    </a:solidFill>
                  </a:rPr>
                  <a:t>Point</a:t>
                </a:r>
                <a:r>
                  <a:rPr lang="en-US" sz="2200" dirty="0"/>
                  <a:t> &amp; </a:t>
                </a:r>
                <a:r>
                  <a:rPr lang="en-US" sz="2200" dirty="0">
                    <a:solidFill>
                      <a:srgbClr val="00B050"/>
                    </a:solidFill>
                  </a:rPr>
                  <a:t>interval</a:t>
                </a:r>
                <a:r>
                  <a:rPr lang="en-US" sz="2200" dirty="0"/>
                  <a:t> estimations, and </a:t>
                </a:r>
                <a:r>
                  <a:rPr lang="en-US" sz="2200" dirty="0">
                    <a:solidFill>
                      <a:srgbClr val="CC9900"/>
                    </a:solidFill>
                  </a:rPr>
                  <a:t>probability</a:t>
                </a:r>
                <a:r>
                  <a:rPr lang="en-US" sz="2200" dirty="0"/>
                  <a:t> of </a:t>
                </a:r>
                <a:r>
                  <a:rPr lang="en-US" sz="2200" i="1" dirty="0"/>
                  <a:t>Y </a:t>
                </a:r>
                <a:r>
                  <a:rPr lang="en-US" sz="2200" dirty="0"/>
                  <a:t>when </a:t>
                </a:r>
                <a:r>
                  <a:rPr lang="en-US" sz="2200" i="1" dirty="0"/>
                  <a:t>X</a:t>
                </a:r>
                <a:r>
                  <a:rPr lang="en-US" sz="2200" dirty="0"/>
                  <a:t> = </a:t>
                </a:r>
                <a:r>
                  <a:rPr lang="en-US" sz="2200" i="1" dirty="0"/>
                  <a:t>x</a:t>
                </a:r>
              </a:p>
              <a:p>
                <a:pPr lvl="1"/>
                <a:endParaRPr lang="en-US" sz="600" dirty="0"/>
              </a:p>
              <a:p>
                <a:pPr lvl="2"/>
                <a:endParaRPr lang="en-US" sz="1900" dirty="0">
                  <a:ea typeface="Lucida Grande"/>
                  <a:cs typeface="Lucida Grande"/>
                </a:endParaRPr>
              </a:p>
              <a:p>
                <a:pPr marL="393192" lvl="1" indent="0">
                  <a:lnSpc>
                    <a:spcPct val="70000"/>
                  </a:lnSpc>
                  <a:spcBef>
                    <a:spcPts val="1350"/>
                  </a:spcBef>
                  <a:buNone/>
                </a:pPr>
                <a:endParaRPr lang="en-US" sz="2200" dirty="0">
                  <a:sym typeface="Symbol" pitchFamily="18" charset="2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A1700944-AE4C-4D96-8F13-B6B4AB4B1D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981200" y="1524000"/>
                <a:ext cx="8686800" cy="5449186"/>
              </a:xfrm>
              <a:blipFill>
                <a:blip r:embed="rId3"/>
                <a:stretch>
                  <a:fillRect l="-876" t="-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9740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CEA15F-C748-473E-9C15-B48FA9053BFB}"/>
              </a:ext>
            </a:extLst>
          </p:cNvPr>
          <p:cNvSpPr/>
          <p:nvPr/>
        </p:nvSpPr>
        <p:spPr>
          <a:xfrm>
            <a:off x="2590800" y="264679"/>
            <a:ext cx="7467600" cy="1206439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5E02940-96FC-487D-A0F7-5141EAE35B9B}"/>
                  </a:ext>
                </a:extLst>
              </p:cNvPr>
              <p:cNvSpPr txBox="1"/>
              <p:nvPr/>
            </p:nvSpPr>
            <p:spPr>
              <a:xfrm>
                <a:off x="2443480" y="322784"/>
                <a:ext cx="7696200" cy="470000"/>
              </a:xfrm>
              <a:prstGeom prst="rect">
                <a:avLst/>
              </a:prstGeom>
              <a:noFill/>
              <a:ln w="222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/>
                  <a:t>Population model:   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  <a:sym typeface="Wingdings"/>
                      </a:rPr>
                      <m:t>𝑌</m:t>
                    </m:r>
                    <m:r>
                      <a:rPr lang="en-US" sz="2200" i="1">
                        <a:latin typeface="Cambria Math"/>
                        <a:sym typeface="Wingdings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latin typeface="Cambria Math"/>
                        <a:sym typeface="Wingdings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/>
                        <a:sym typeface="Wingdings"/>
                      </a:rPr>
                      <m:t>𝑋</m:t>
                    </m:r>
                    <m:r>
                      <a:rPr lang="en-US" sz="2200" i="1">
                        <a:latin typeface="Cambria Math"/>
                        <a:sym typeface="Wingdings"/>
                      </a:rPr>
                      <m:t>+</m:t>
                    </m:r>
                    <m:r>
                      <a:rPr lang="en-US" sz="2200" i="1">
                        <a:latin typeface="Cambria Math"/>
                        <a:sym typeface="Wingdings"/>
                      </a:rPr>
                      <m:t>𝜀</m:t>
                    </m:r>
                  </m:oMath>
                </a14:m>
                <a:r>
                  <a:rPr lang="en-US" sz="2200" dirty="0"/>
                  <a:t>,   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sym typeface="Wingdings"/>
                      </a:rPr>
                      <m:t>𝜀</m:t>
                    </m:r>
                    <m:r>
                      <a:rPr lang="en-US" sz="2400" i="1">
                        <a:latin typeface="Cambria Math"/>
                        <a:sym typeface="Wingdings"/>
                      </a:rPr>
                      <m:t>~</m:t>
                    </m:r>
                    <m:r>
                      <a:rPr lang="en-US" sz="2400" i="1">
                        <a:latin typeface="Cambria Math"/>
                        <a:sym typeface="Wingdings"/>
                      </a:rPr>
                      <m:t>𝑁</m:t>
                    </m:r>
                    <m:r>
                      <a:rPr lang="en-US" sz="2400" i="1">
                        <a:latin typeface="Cambria Math"/>
                        <a:sym typeface="Wingdings"/>
                      </a:rPr>
                      <m:t>(0,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/>
                            <a:sym typeface="Wingdings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sym typeface="Wingdings"/>
                          </a:rPr>
                          <m:t>𝜀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  <a:sym typeface="Wingdings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latin typeface="Cambria Math"/>
                        <a:sym typeface="Wingdings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5E02940-96FC-487D-A0F7-5141EAE35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480" y="322784"/>
                <a:ext cx="7696200" cy="470000"/>
              </a:xfrm>
              <a:prstGeom prst="rect">
                <a:avLst/>
              </a:prstGeom>
              <a:blipFill>
                <a:blip r:embed="rId3"/>
                <a:stretch>
                  <a:fillRect t="-2632" b="-21053"/>
                </a:stretch>
              </a:blipFill>
              <a:ln w="2222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0229BD8-59E1-4E36-9220-AB3928AD2058}"/>
                  </a:ext>
                </a:extLst>
              </p:cNvPr>
              <p:cNvSpPr txBox="1"/>
              <p:nvPr/>
            </p:nvSpPr>
            <p:spPr>
              <a:xfrm>
                <a:off x="2691130" y="933041"/>
                <a:ext cx="7696200" cy="449290"/>
              </a:xfrm>
              <a:prstGeom prst="rect">
                <a:avLst/>
              </a:prstGeom>
              <a:noFill/>
              <a:ln w="2222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i="1" dirty="0"/>
                  <a:t>vs</a:t>
                </a:r>
                <a:r>
                  <a:rPr lang="en-US" sz="2200" dirty="0"/>
                  <a:t>. Sample model:   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sym typeface="Wingdings"/>
                      </a:rPr>
                      <m:t>𝑌</m:t>
                    </m:r>
                    <m:r>
                      <a:rPr lang="en-US" sz="2200" i="1">
                        <a:latin typeface="Cambria Math"/>
                        <a:sym typeface="Wingdings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/>
                                <a:sym typeface="Wingdings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latin typeface="Cambria Math"/>
                        <a:sym typeface="Wingdings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/>
                                <a:sym typeface="Wingdings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/>
                        <a:sym typeface="Wingdings"/>
                      </a:rPr>
                      <m:t>𝑋</m:t>
                    </m:r>
                  </m:oMath>
                </a14:m>
                <a:r>
                  <a:rPr lang="en-US" sz="2200" dirty="0"/>
                  <a:t>,          where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  <a:sym typeface="Wingdings"/>
                      </a:rPr>
                      <m:t>𝜀</m:t>
                    </m:r>
                    <m:r>
                      <a:rPr lang="en-US" sz="2200" i="1">
                        <a:latin typeface="Cambria Math"/>
                        <a:sym typeface="Wingdings"/>
                      </a:rPr>
                      <m:t>~</m:t>
                    </m:r>
                    <m:r>
                      <a:rPr lang="en-US" sz="2200" i="1">
                        <a:latin typeface="Cambria Math"/>
                        <a:sym typeface="Wingdings"/>
                      </a:rPr>
                      <m:t>𝑁</m:t>
                    </m:r>
                    <m:r>
                      <a:rPr lang="en-US" sz="2200" i="1">
                        <a:latin typeface="Cambria Math"/>
                        <a:sym typeface="Wingdings"/>
                      </a:rPr>
                      <m:t>(0,</m:t>
                    </m:r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  <m:t>𝑆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𝜀</m:t>
                        </m:r>
                      </m:sub>
                      <m:sup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2</m:t>
                        </m:r>
                      </m:sup>
                    </m:sSubSup>
                    <m:r>
                      <a:rPr lang="en-US" sz="2200" i="1">
                        <a:latin typeface="Cambria Math"/>
                        <a:sym typeface="Wingdings"/>
                      </a:rPr>
                      <m:t>)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0229BD8-59E1-4E36-9220-AB3928AD2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130" y="933041"/>
                <a:ext cx="7696200" cy="449290"/>
              </a:xfrm>
              <a:prstGeom prst="rect">
                <a:avLst/>
              </a:prstGeom>
              <a:blipFill>
                <a:blip r:embed="rId4"/>
                <a:stretch>
                  <a:fillRect l="-988" t="-2778" b="-27778"/>
                </a:stretch>
              </a:blipFill>
              <a:ln w="2222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406FC18-617B-4363-9062-AC201A23A9CA}"/>
              </a:ext>
            </a:extLst>
          </p:cNvPr>
          <p:cNvCxnSpPr>
            <a:cxnSpLocks/>
          </p:cNvCxnSpPr>
          <p:nvPr/>
        </p:nvCxnSpPr>
        <p:spPr>
          <a:xfrm>
            <a:off x="6055996" y="1471118"/>
            <a:ext cx="7618" cy="42614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739FBC5B-DD58-4F78-92BB-3B8F5DFB2CB8}"/>
              </a:ext>
            </a:extLst>
          </p:cNvPr>
          <p:cNvSpPr/>
          <p:nvPr/>
        </p:nvSpPr>
        <p:spPr>
          <a:xfrm>
            <a:off x="1872486" y="1584252"/>
            <a:ext cx="8507227" cy="5079811"/>
          </a:xfrm>
          <a:prstGeom prst="rect">
            <a:avLst/>
          </a:prstGeom>
          <a:solidFill>
            <a:srgbClr val="7030A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F4CA9AE-B4FE-4C31-A8F3-2F841FB9E4BA}"/>
              </a:ext>
            </a:extLst>
          </p:cNvPr>
          <p:cNvSpPr txBox="1"/>
          <p:nvPr/>
        </p:nvSpPr>
        <p:spPr>
          <a:xfrm>
            <a:off x="3058598" y="1897266"/>
            <a:ext cx="5925384" cy="44043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Obtain the sample model: “Run the regression”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26617EA-6106-410B-8ECB-1766B1E9AAD0}"/>
              </a:ext>
            </a:extLst>
          </p:cNvPr>
          <p:cNvSpPr txBox="1"/>
          <p:nvPr/>
        </p:nvSpPr>
        <p:spPr>
          <a:xfrm>
            <a:off x="4376738" y="2763846"/>
            <a:ext cx="3438525" cy="43088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Interpret the output table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0F1AB08-CDDC-4997-8151-4D97AD475D73}"/>
              </a:ext>
            </a:extLst>
          </p:cNvPr>
          <p:cNvSpPr txBox="1"/>
          <p:nvPr/>
        </p:nvSpPr>
        <p:spPr>
          <a:xfrm>
            <a:off x="2092484" y="3717792"/>
            <a:ext cx="3662680" cy="43088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What’s the linear function?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3928DE6-D00A-44D9-9D7F-5D36B83050A7}"/>
                  </a:ext>
                </a:extLst>
              </p:cNvPr>
              <p:cNvSpPr txBox="1"/>
              <p:nvPr/>
            </p:nvSpPr>
            <p:spPr>
              <a:xfrm>
                <a:off x="6627495" y="3717885"/>
                <a:ext cx="3219450" cy="449290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/>
                  <a:t>What 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/>
                                <a:sym typeface="Wingdings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/>
                                <a:sym typeface="Wingdings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tell?</a:t>
                </a: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3928DE6-D00A-44D9-9D7F-5D36B8305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495" y="3717885"/>
                <a:ext cx="3219450" cy="449290"/>
              </a:xfrm>
              <a:prstGeom prst="rect">
                <a:avLst/>
              </a:prstGeom>
              <a:blipFill>
                <a:blip r:embed="rId5"/>
                <a:stretch>
                  <a:fillRect b="-20513"/>
                </a:stretch>
              </a:blipFill>
              <a:ln w="222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96EE4F3-6D1F-4F6B-972D-32BEAD2CB56E}"/>
                  </a:ext>
                </a:extLst>
              </p:cNvPr>
              <p:cNvSpPr txBox="1"/>
              <p:nvPr/>
            </p:nvSpPr>
            <p:spPr>
              <a:xfrm>
                <a:off x="2531746" y="5758572"/>
                <a:ext cx="2219325" cy="430887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/>
                  <a:t>C.I.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sym typeface="Wingdings"/>
                      </a:rPr>
                      <m:t> </m:t>
                    </m:r>
                  </m:oMath>
                </a14:m>
                <a:r>
                  <a:rPr lang="en-US" sz="2200" dirty="0"/>
                  <a:t>and</a:t>
                </a:r>
                <a14:m>
                  <m:oMath xmlns:m="http://schemas.openxmlformats.org/officeDocument/2006/math">
                    <m:r>
                      <a:rPr lang="en-US" sz="2200">
                        <a:latin typeface="Cambria Math" panose="02040503050406030204" pitchFamily="18" charset="0"/>
                        <a:sym typeface="Wingdings"/>
                      </a:rPr>
                      <m:t> 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</a:t>
                </a: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96EE4F3-6D1F-4F6B-972D-32BEAD2CB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746" y="5758572"/>
                <a:ext cx="2219325" cy="430887"/>
              </a:xfrm>
              <a:prstGeom prst="rect">
                <a:avLst/>
              </a:prstGeom>
              <a:blipFill>
                <a:blip r:embed="rId6"/>
                <a:stretch>
                  <a:fillRect t="-5405" b="-21622"/>
                </a:stretch>
              </a:blipFill>
              <a:ln w="222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2764EDDA-D05D-4167-B386-CEAFE183E830}"/>
                  </a:ext>
                </a:extLst>
              </p:cNvPr>
              <p:cNvSpPr txBox="1"/>
              <p:nvPr/>
            </p:nvSpPr>
            <p:spPr>
              <a:xfrm>
                <a:off x="6517958" y="5743559"/>
                <a:ext cx="3438525" cy="428536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/>
                  <a:t>Hypo testing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sym typeface="Wingdings"/>
                      </a:rPr>
                      <m:t> </m:t>
                    </m:r>
                  </m:oMath>
                </a14:m>
                <a:r>
                  <a:rPr lang="en-US" sz="22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1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2764EDDA-D05D-4167-B386-CEAFE183E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958" y="5743559"/>
                <a:ext cx="3438525" cy="428536"/>
              </a:xfrm>
              <a:prstGeom prst="rect">
                <a:avLst/>
              </a:prstGeom>
              <a:blipFill>
                <a:blip r:embed="rId7"/>
                <a:stretch>
                  <a:fillRect t="-5556" b="-22222"/>
                </a:stretch>
              </a:blipFill>
              <a:ln w="222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BF114E5-DDA4-44BB-8734-2E5D0E5FC4D6}"/>
                  </a:ext>
                </a:extLst>
              </p:cNvPr>
              <p:cNvSpPr txBox="1"/>
              <p:nvPr/>
            </p:nvSpPr>
            <p:spPr>
              <a:xfrm>
                <a:off x="2092485" y="4831206"/>
                <a:ext cx="8170545" cy="449290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sym typeface="Wingdings"/>
                      </a:rPr>
                      <m:t> </m:t>
                    </m:r>
                  </m:oMath>
                </a14:m>
                <a:r>
                  <a:rPr lang="en-US" sz="2200" dirty="0"/>
                  <a:t>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are population features,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/>
                                <a:sym typeface="Wingdings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/>
                                <a:sym typeface="Wingdings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are random variables</a:t>
                </a: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BF114E5-DDA4-44BB-8734-2E5D0E5FC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485" y="4831206"/>
                <a:ext cx="8170545" cy="449290"/>
              </a:xfrm>
              <a:prstGeom prst="rect">
                <a:avLst/>
              </a:prstGeom>
              <a:blipFill>
                <a:blip r:embed="rId8"/>
                <a:stretch>
                  <a:fillRect t="-2632" r="-309" b="-23684"/>
                </a:stretch>
              </a:blipFill>
              <a:ln w="222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8B60183-0DC2-40BD-9BE9-CE7E7114F465}"/>
              </a:ext>
            </a:extLst>
          </p:cNvPr>
          <p:cNvCxnSpPr>
            <a:cxnSpLocks/>
          </p:cNvCxnSpPr>
          <p:nvPr/>
        </p:nvCxnSpPr>
        <p:spPr>
          <a:xfrm flipH="1">
            <a:off x="3830160" y="3236478"/>
            <a:ext cx="574356" cy="37782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5CD9ACA-5269-4B32-BA3A-7C6FA011A4FC}"/>
              </a:ext>
            </a:extLst>
          </p:cNvPr>
          <p:cNvCxnSpPr>
            <a:cxnSpLocks/>
          </p:cNvCxnSpPr>
          <p:nvPr/>
        </p:nvCxnSpPr>
        <p:spPr>
          <a:xfrm>
            <a:off x="7840663" y="3236572"/>
            <a:ext cx="533719" cy="37782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6648D02E-1E95-4939-9AC2-D72C8FD0B8F6}"/>
              </a:ext>
            </a:extLst>
          </p:cNvPr>
          <p:cNvSpPr txBox="1"/>
          <p:nvPr/>
        </p:nvSpPr>
        <p:spPr>
          <a:xfrm>
            <a:off x="8886534" y="1891633"/>
            <a:ext cx="1472762" cy="430887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FF0000"/>
                </a:solidFill>
              </a:rPr>
              <a:t>HW7 Q2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E5772D0-495C-45ED-B95D-2C68CF653CA0}"/>
              </a:ext>
            </a:extLst>
          </p:cNvPr>
          <p:cNvSpPr txBox="1"/>
          <p:nvPr/>
        </p:nvSpPr>
        <p:spPr>
          <a:xfrm>
            <a:off x="2964181" y="4155360"/>
            <a:ext cx="1676398" cy="430887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FF0000"/>
                </a:solidFill>
              </a:rPr>
              <a:t>HW7 Q5(a)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9DE31C0-FE59-4C38-B5E8-3FDFFF2C5B59}"/>
              </a:ext>
            </a:extLst>
          </p:cNvPr>
          <p:cNvSpPr txBox="1"/>
          <p:nvPr/>
        </p:nvSpPr>
        <p:spPr>
          <a:xfrm>
            <a:off x="7536182" y="4171728"/>
            <a:ext cx="1676398" cy="430887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FF0000"/>
                </a:solidFill>
              </a:rPr>
              <a:t>HW7 Q1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11B715D-76B7-4DD8-B486-ED3BBFD51664}"/>
              </a:ext>
            </a:extLst>
          </p:cNvPr>
          <p:cNvCxnSpPr>
            <a:cxnSpLocks/>
          </p:cNvCxnSpPr>
          <p:nvPr/>
        </p:nvCxnSpPr>
        <p:spPr>
          <a:xfrm flipH="1">
            <a:off x="6088381" y="3207803"/>
            <a:ext cx="7618" cy="163000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AA902C4-F6A6-4321-83C9-4355FE083A27}"/>
              </a:ext>
            </a:extLst>
          </p:cNvPr>
          <p:cNvCxnSpPr>
            <a:cxnSpLocks/>
          </p:cNvCxnSpPr>
          <p:nvPr/>
        </p:nvCxnSpPr>
        <p:spPr>
          <a:xfrm flipH="1">
            <a:off x="3802381" y="5331083"/>
            <a:ext cx="574356" cy="37782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9D9F176-601D-4FE6-8A3B-091D5FDA30CE}"/>
              </a:ext>
            </a:extLst>
          </p:cNvPr>
          <p:cNvCxnSpPr>
            <a:cxnSpLocks/>
          </p:cNvCxnSpPr>
          <p:nvPr/>
        </p:nvCxnSpPr>
        <p:spPr>
          <a:xfrm>
            <a:off x="7840662" y="5316637"/>
            <a:ext cx="533719" cy="37782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6DE1501-1F53-4CB6-98F8-AF1BA267408A}"/>
              </a:ext>
            </a:extLst>
          </p:cNvPr>
          <p:cNvCxnSpPr>
            <a:cxnSpLocks/>
          </p:cNvCxnSpPr>
          <p:nvPr/>
        </p:nvCxnSpPr>
        <p:spPr>
          <a:xfrm>
            <a:off x="6063614" y="2337697"/>
            <a:ext cx="7618" cy="42614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46B213FB-4458-47E7-BF37-584E4C35BA12}"/>
              </a:ext>
            </a:extLst>
          </p:cNvPr>
          <p:cNvSpPr txBox="1"/>
          <p:nvPr/>
        </p:nvSpPr>
        <p:spPr>
          <a:xfrm>
            <a:off x="1627742" y="6218173"/>
            <a:ext cx="4231165" cy="430887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FF0000"/>
                </a:solidFill>
              </a:rPr>
              <a:t> Class </a:t>
            </a:r>
            <a:r>
              <a:rPr lang="en-US" sz="2200" dirty="0" err="1">
                <a:solidFill>
                  <a:srgbClr val="FF0000"/>
                </a:solidFill>
              </a:rPr>
              <a:t>Eg</a:t>
            </a:r>
            <a:r>
              <a:rPr lang="en-US" sz="2200" dirty="0">
                <a:solidFill>
                  <a:srgbClr val="FF0000"/>
                </a:solidFill>
              </a:rPr>
              <a:t> on 04/16, HW7 Q3,6(a)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7E37918-AD0D-49B0-AC93-74B3D0599AF2}"/>
              </a:ext>
            </a:extLst>
          </p:cNvPr>
          <p:cNvSpPr txBox="1"/>
          <p:nvPr/>
        </p:nvSpPr>
        <p:spPr>
          <a:xfrm>
            <a:off x="6296661" y="6223142"/>
            <a:ext cx="3910589" cy="430887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FF0000"/>
                </a:solidFill>
              </a:rPr>
              <a:t>Class </a:t>
            </a:r>
            <a:r>
              <a:rPr lang="en-US" sz="2200" dirty="0" err="1">
                <a:solidFill>
                  <a:srgbClr val="FF0000"/>
                </a:solidFill>
              </a:rPr>
              <a:t>Eg</a:t>
            </a:r>
            <a:r>
              <a:rPr lang="en-US" sz="2200" dirty="0">
                <a:solidFill>
                  <a:srgbClr val="FF0000"/>
                </a:solidFill>
              </a:rPr>
              <a:t> on 04/11, HW7 Q5(c)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D162141-469A-43D0-BA5A-6333E585039A}"/>
              </a:ext>
            </a:extLst>
          </p:cNvPr>
          <p:cNvSpPr/>
          <p:nvPr/>
        </p:nvSpPr>
        <p:spPr>
          <a:xfrm>
            <a:off x="1757950" y="2412768"/>
            <a:ext cx="1465144" cy="895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40F078A-2965-4763-89AF-6D9A30BD3840}"/>
              </a:ext>
            </a:extLst>
          </p:cNvPr>
          <p:cNvSpPr txBox="1"/>
          <p:nvPr/>
        </p:nvSpPr>
        <p:spPr>
          <a:xfrm>
            <a:off x="1872486" y="2494794"/>
            <a:ext cx="12641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Focus 1:</a:t>
            </a:r>
          </a:p>
          <a:p>
            <a:pPr algn="ctr"/>
            <a:r>
              <a:rPr lang="en-US" sz="2000" dirty="0"/>
              <a:t>Estimate</a:t>
            </a:r>
          </a:p>
        </p:txBody>
      </p:sp>
    </p:spTree>
    <p:extLst>
      <p:ext uri="{BB962C8B-B14F-4D97-AF65-F5344CB8AC3E}">
        <p14:creationId xmlns:p14="http://schemas.microsoft.com/office/powerpoint/2010/main" val="330716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8" grpId="0"/>
      <p:bldP spid="99" grpId="0"/>
      <p:bldP spid="100" grpId="0"/>
      <p:bldP spid="105" grpId="0"/>
      <p:bldP spid="106" grpId="0"/>
      <p:bldP spid="107" grpId="0" animBg="1"/>
      <p:bldP spid="10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CEA15F-C748-473E-9C15-B48FA9053BFB}"/>
              </a:ext>
            </a:extLst>
          </p:cNvPr>
          <p:cNvSpPr/>
          <p:nvPr/>
        </p:nvSpPr>
        <p:spPr>
          <a:xfrm>
            <a:off x="2590800" y="264679"/>
            <a:ext cx="7467600" cy="1206439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5E02940-96FC-487D-A0F7-5141EAE35B9B}"/>
                  </a:ext>
                </a:extLst>
              </p:cNvPr>
              <p:cNvSpPr txBox="1"/>
              <p:nvPr/>
            </p:nvSpPr>
            <p:spPr>
              <a:xfrm>
                <a:off x="2443480" y="322784"/>
                <a:ext cx="7696200" cy="470000"/>
              </a:xfrm>
              <a:prstGeom prst="rect">
                <a:avLst/>
              </a:prstGeom>
              <a:noFill/>
              <a:ln w="222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/>
                  <a:t>Population model:   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  <a:sym typeface="Wingdings"/>
                      </a:rPr>
                      <m:t>𝑌</m:t>
                    </m:r>
                    <m:r>
                      <a:rPr lang="en-US" sz="2200" i="1">
                        <a:latin typeface="Cambria Math"/>
                        <a:sym typeface="Wingdings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latin typeface="Cambria Math"/>
                        <a:sym typeface="Wingdings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/>
                        <a:sym typeface="Wingdings"/>
                      </a:rPr>
                      <m:t>𝑋</m:t>
                    </m:r>
                    <m:r>
                      <a:rPr lang="en-US" sz="2200" i="1">
                        <a:latin typeface="Cambria Math"/>
                        <a:sym typeface="Wingdings"/>
                      </a:rPr>
                      <m:t>+</m:t>
                    </m:r>
                    <m:r>
                      <a:rPr lang="en-US" sz="2200" i="1">
                        <a:latin typeface="Cambria Math"/>
                        <a:sym typeface="Wingdings"/>
                      </a:rPr>
                      <m:t>𝜀</m:t>
                    </m:r>
                  </m:oMath>
                </a14:m>
                <a:r>
                  <a:rPr lang="en-US" sz="2200" dirty="0"/>
                  <a:t>,   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sym typeface="Wingdings"/>
                      </a:rPr>
                      <m:t>𝜀</m:t>
                    </m:r>
                    <m:r>
                      <a:rPr lang="en-US" sz="2400" i="1">
                        <a:latin typeface="Cambria Math"/>
                        <a:sym typeface="Wingdings"/>
                      </a:rPr>
                      <m:t>~</m:t>
                    </m:r>
                    <m:r>
                      <a:rPr lang="en-US" sz="2400" i="1">
                        <a:latin typeface="Cambria Math"/>
                        <a:sym typeface="Wingdings"/>
                      </a:rPr>
                      <m:t>𝑁</m:t>
                    </m:r>
                    <m:r>
                      <a:rPr lang="en-US" sz="2400" i="1">
                        <a:latin typeface="Cambria Math"/>
                        <a:sym typeface="Wingdings"/>
                      </a:rPr>
                      <m:t>(0,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/>
                            <a:sym typeface="Wingdings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sym typeface="Wingdings"/>
                          </a:rPr>
                          <m:t>𝜀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  <a:sym typeface="Wingdings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latin typeface="Cambria Math"/>
                        <a:sym typeface="Wingdings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5E02940-96FC-487D-A0F7-5141EAE35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480" y="322784"/>
                <a:ext cx="7696200" cy="470000"/>
              </a:xfrm>
              <a:prstGeom prst="rect">
                <a:avLst/>
              </a:prstGeom>
              <a:blipFill>
                <a:blip r:embed="rId3"/>
                <a:stretch>
                  <a:fillRect t="-2632" b="-21053"/>
                </a:stretch>
              </a:blipFill>
              <a:ln w="2222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0229BD8-59E1-4E36-9220-AB3928AD2058}"/>
                  </a:ext>
                </a:extLst>
              </p:cNvPr>
              <p:cNvSpPr txBox="1"/>
              <p:nvPr/>
            </p:nvSpPr>
            <p:spPr>
              <a:xfrm>
                <a:off x="2691130" y="933041"/>
                <a:ext cx="7696200" cy="449290"/>
              </a:xfrm>
              <a:prstGeom prst="rect">
                <a:avLst/>
              </a:prstGeom>
              <a:noFill/>
              <a:ln w="2222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i="1" dirty="0"/>
                  <a:t>vs</a:t>
                </a:r>
                <a:r>
                  <a:rPr lang="en-US" sz="2200" dirty="0"/>
                  <a:t>. Sample model:   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sym typeface="Wingdings"/>
                      </a:rPr>
                      <m:t>𝑌</m:t>
                    </m:r>
                    <m:r>
                      <a:rPr lang="en-US" sz="2200" i="1">
                        <a:latin typeface="Cambria Math"/>
                        <a:sym typeface="Wingdings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/>
                                <a:sym typeface="Wingdings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latin typeface="Cambria Math"/>
                        <a:sym typeface="Wingdings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/>
                                <a:sym typeface="Wingdings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/>
                        <a:sym typeface="Wingdings"/>
                      </a:rPr>
                      <m:t>𝑋</m:t>
                    </m:r>
                  </m:oMath>
                </a14:m>
                <a:r>
                  <a:rPr lang="en-US" sz="2200" dirty="0"/>
                  <a:t>,          where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  <a:sym typeface="Wingdings"/>
                      </a:rPr>
                      <m:t>𝜀</m:t>
                    </m:r>
                    <m:r>
                      <a:rPr lang="en-US" sz="2200" i="1">
                        <a:latin typeface="Cambria Math"/>
                        <a:sym typeface="Wingdings"/>
                      </a:rPr>
                      <m:t>~</m:t>
                    </m:r>
                    <m:r>
                      <a:rPr lang="en-US" sz="2200" i="1">
                        <a:latin typeface="Cambria Math"/>
                        <a:sym typeface="Wingdings"/>
                      </a:rPr>
                      <m:t>𝑁</m:t>
                    </m:r>
                    <m:r>
                      <a:rPr lang="en-US" sz="2200" i="1">
                        <a:latin typeface="Cambria Math"/>
                        <a:sym typeface="Wingdings"/>
                      </a:rPr>
                      <m:t>(0,</m:t>
                    </m:r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  <m:t>𝑆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𝜀</m:t>
                        </m:r>
                      </m:sub>
                      <m:sup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2</m:t>
                        </m:r>
                      </m:sup>
                    </m:sSubSup>
                    <m:r>
                      <a:rPr lang="en-US" sz="2200" i="1">
                        <a:latin typeface="Cambria Math"/>
                        <a:sym typeface="Wingdings"/>
                      </a:rPr>
                      <m:t>)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0229BD8-59E1-4E36-9220-AB3928AD2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130" y="933041"/>
                <a:ext cx="7696200" cy="449290"/>
              </a:xfrm>
              <a:prstGeom prst="rect">
                <a:avLst/>
              </a:prstGeom>
              <a:blipFill>
                <a:blip r:embed="rId4"/>
                <a:stretch>
                  <a:fillRect l="-988" t="-2778" b="-27778"/>
                </a:stretch>
              </a:blipFill>
              <a:ln w="2222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406FC18-617B-4363-9062-AC201A23A9CA}"/>
              </a:ext>
            </a:extLst>
          </p:cNvPr>
          <p:cNvCxnSpPr>
            <a:cxnSpLocks/>
          </p:cNvCxnSpPr>
          <p:nvPr/>
        </p:nvCxnSpPr>
        <p:spPr>
          <a:xfrm>
            <a:off x="6055996" y="1471118"/>
            <a:ext cx="0" cy="77369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96EE4F3-6D1F-4F6B-972D-32BEAD2CB56E}"/>
                  </a:ext>
                </a:extLst>
              </p:cNvPr>
              <p:cNvSpPr txBox="1"/>
              <p:nvPr/>
            </p:nvSpPr>
            <p:spPr>
              <a:xfrm>
                <a:off x="2531746" y="5758572"/>
                <a:ext cx="2219325" cy="430887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/>
                  <a:t>C.I.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sym typeface="Wingdings"/>
                      </a:rPr>
                      <m:t> </m:t>
                    </m:r>
                  </m:oMath>
                </a14:m>
                <a:r>
                  <a:rPr lang="en-US" sz="2200" dirty="0"/>
                  <a:t>and</a:t>
                </a:r>
                <a14:m>
                  <m:oMath xmlns:m="http://schemas.openxmlformats.org/officeDocument/2006/math">
                    <m:r>
                      <a:rPr lang="en-US" sz="2200">
                        <a:latin typeface="Cambria Math" panose="02040503050406030204" pitchFamily="18" charset="0"/>
                        <a:sym typeface="Wingdings"/>
                      </a:rPr>
                      <m:t> 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</a:t>
                </a: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96EE4F3-6D1F-4F6B-972D-32BEAD2CB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746" y="5758572"/>
                <a:ext cx="2219325" cy="430887"/>
              </a:xfrm>
              <a:prstGeom prst="rect">
                <a:avLst/>
              </a:prstGeom>
              <a:blipFill>
                <a:blip r:embed="rId5"/>
                <a:stretch>
                  <a:fillRect t="-5405" b="-21622"/>
                </a:stretch>
              </a:blipFill>
              <a:ln w="222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2764EDDA-D05D-4167-B386-CEAFE183E830}"/>
                  </a:ext>
                </a:extLst>
              </p:cNvPr>
              <p:cNvSpPr txBox="1"/>
              <p:nvPr/>
            </p:nvSpPr>
            <p:spPr>
              <a:xfrm>
                <a:off x="6517958" y="5743559"/>
                <a:ext cx="3438525" cy="428536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/>
                  <a:t>Hypo testing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sym typeface="Wingdings"/>
                      </a:rPr>
                      <m:t> </m:t>
                    </m:r>
                  </m:oMath>
                </a14:m>
                <a:r>
                  <a:rPr lang="en-US" sz="22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1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2764EDDA-D05D-4167-B386-CEAFE183E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958" y="5743559"/>
                <a:ext cx="3438525" cy="428536"/>
              </a:xfrm>
              <a:prstGeom prst="rect">
                <a:avLst/>
              </a:prstGeom>
              <a:blipFill>
                <a:blip r:embed="rId6"/>
                <a:stretch>
                  <a:fillRect t="-5556" b="-22222"/>
                </a:stretch>
              </a:blipFill>
              <a:ln w="222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2EFA8E99-FA96-4F41-ACDF-ADF8A156540E}"/>
              </a:ext>
            </a:extLst>
          </p:cNvPr>
          <p:cNvSpPr/>
          <p:nvPr/>
        </p:nvSpPr>
        <p:spPr>
          <a:xfrm>
            <a:off x="1872486" y="1584252"/>
            <a:ext cx="8507227" cy="5079811"/>
          </a:xfrm>
          <a:prstGeom prst="rect">
            <a:avLst/>
          </a:prstGeom>
          <a:solidFill>
            <a:srgbClr val="7030A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D5AE021-E741-452F-B83C-8DF3271698C1}"/>
              </a:ext>
            </a:extLst>
          </p:cNvPr>
          <p:cNvSpPr/>
          <p:nvPr/>
        </p:nvSpPr>
        <p:spPr>
          <a:xfrm>
            <a:off x="1757950" y="2412768"/>
            <a:ext cx="1465144" cy="895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99DB727-C49B-4F46-8228-4F333D4F6FA4}"/>
                  </a:ext>
                </a:extLst>
              </p:cNvPr>
              <p:cNvSpPr txBox="1"/>
              <p:nvPr/>
            </p:nvSpPr>
            <p:spPr>
              <a:xfrm>
                <a:off x="3505200" y="2288088"/>
                <a:ext cx="6451282" cy="2215991"/>
              </a:xfrm>
              <a:prstGeom prst="rect">
                <a:avLst/>
              </a:prstGeom>
              <a:solidFill>
                <a:srgbClr val="FFFFCC"/>
              </a:solidFill>
              <a:ln w="22225"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en-US" sz="700" dirty="0"/>
              </a:p>
              <a:p>
                <a:r>
                  <a:rPr lang="en-US" sz="2200" dirty="0"/>
                  <a:t>Meaning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1</m:t>
                        </m:r>
                      </m:sub>
                    </m:sSub>
                    <m:r>
                      <a:rPr lang="en-US" sz="2200">
                        <a:latin typeface="Cambria Math" panose="02040503050406030204" pitchFamily="18" charset="0"/>
                        <a:sym typeface="Wingdings"/>
                      </a:rPr>
                      <m:t>:</m:t>
                    </m:r>
                  </m:oMath>
                </a14:m>
                <a:endParaRPr lang="en-US" sz="2200" dirty="0">
                  <a:sym typeface="Wingdings"/>
                </a:endParaRPr>
              </a:p>
              <a:p>
                <a:endParaRPr lang="en-US" sz="1200" dirty="0"/>
              </a:p>
              <a:p>
                <a:r>
                  <a:rPr lang="en-US" sz="2200" dirty="0"/>
                  <a:t>   1.    Slope coefficient</a:t>
                </a:r>
              </a:p>
              <a:p>
                <a:r>
                  <a:rPr lang="en-US" sz="1200" dirty="0"/>
                  <a:t>  </a:t>
                </a:r>
              </a:p>
              <a:p>
                <a:r>
                  <a:rPr lang="en-US" sz="2200" dirty="0"/>
                  <a:t>   2.   When </a:t>
                </a:r>
                <a:r>
                  <a:rPr lang="en-US" sz="2200" i="1" dirty="0"/>
                  <a:t>X</a:t>
                </a:r>
                <a:r>
                  <a:rPr lang="en-US" sz="2200" dirty="0"/>
                  <a:t> increases by 1, </a:t>
                </a:r>
                <a:r>
                  <a:rPr lang="en-US" sz="2200" i="1" dirty="0"/>
                  <a:t>Y</a:t>
                </a:r>
                <a:r>
                  <a:rPr lang="en-US" sz="2200" dirty="0"/>
                  <a:t> will increases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1</m:t>
                        </m:r>
                      </m:sub>
                    </m:sSub>
                  </m:oMath>
                </a14:m>
                <a:endParaRPr lang="en-US" sz="2200" dirty="0">
                  <a:sym typeface="Wingdings"/>
                </a:endParaRPr>
              </a:p>
              <a:p>
                <a:endParaRPr lang="en-US" sz="1200" dirty="0"/>
              </a:p>
              <a:p>
                <a:r>
                  <a:rPr lang="en-US" sz="2200" dirty="0"/>
                  <a:t>        </a:t>
                </a:r>
                <a:r>
                  <a:rPr lang="en-US" sz="2200" dirty="0">
                    <a:sym typeface="Wingdings" panose="05000000000000000000" pitchFamily="2" charset="2"/>
                  </a:rPr>
                  <a:t> Impact of </a:t>
                </a:r>
                <a:r>
                  <a:rPr lang="en-US" sz="2200" i="1" dirty="0">
                    <a:sym typeface="Wingdings" panose="05000000000000000000" pitchFamily="2" charset="2"/>
                  </a:rPr>
                  <a:t>X</a:t>
                </a:r>
                <a:r>
                  <a:rPr lang="en-US" sz="2200" dirty="0">
                    <a:sym typeface="Wingdings" panose="05000000000000000000" pitchFamily="2" charset="2"/>
                  </a:rPr>
                  <a:t> on </a:t>
                </a:r>
                <a:r>
                  <a:rPr lang="en-US" sz="2200" i="1" dirty="0">
                    <a:sym typeface="Wingdings" panose="05000000000000000000" pitchFamily="2" charset="2"/>
                  </a:rPr>
                  <a:t>Y</a:t>
                </a:r>
                <a:r>
                  <a:rPr lang="en-US" sz="2200" i="1" dirty="0"/>
                  <a:t> </a:t>
                </a:r>
                <a:r>
                  <a:rPr lang="en-US" sz="2200" dirty="0"/>
                  <a:t> </a:t>
                </a:r>
              </a:p>
              <a:p>
                <a:endParaRPr lang="en-US" sz="7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99DB727-C49B-4F46-8228-4F333D4F6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2288088"/>
                <a:ext cx="6451282" cy="2215991"/>
              </a:xfrm>
              <a:prstGeom prst="rect">
                <a:avLst/>
              </a:prstGeom>
              <a:blipFill>
                <a:blip r:embed="rId7"/>
                <a:stretch>
                  <a:fillRect l="-1378"/>
                </a:stretch>
              </a:blipFill>
              <a:ln w="2222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2BAAB7F-24BA-4B93-85A4-8E1AA59E8BDF}"/>
              </a:ext>
            </a:extLst>
          </p:cNvPr>
          <p:cNvCxnSpPr>
            <a:cxnSpLocks/>
          </p:cNvCxnSpPr>
          <p:nvPr/>
        </p:nvCxnSpPr>
        <p:spPr>
          <a:xfrm flipH="1">
            <a:off x="3886200" y="4573146"/>
            <a:ext cx="990600" cy="110020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FF2D563-307F-47F3-930B-C613D6F06973}"/>
              </a:ext>
            </a:extLst>
          </p:cNvPr>
          <p:cNvCxnSpPr>
            <a:cxnSpLocks/>
          </p:cNvCxnSpPr>
          <p:nvPr/>
        </p:nvCxnSpPr>
        <p:spPr>
          <a:xfrm>
            <a:off x="6324601" y="4547357"/>
            <a:ext cx="992823" cy="112467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0E3938E-6F42-4BEF-B51C-2E36182FE0A1}"/>
              </a:ext>
            </a:extLst>
          </p:cNvPr>
          <p:cNvSpPr txBox="1"/>
          <p:nvPr/>
        </p:nvSpPr>
        <p:spPr>
          <a:xfrm>
            <a:off x="1872486" y="2494794"/>
            <a:ext cx="12641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Focus 1:</a:t>
            </a:r>
          </a:p>
          <a:p>
            <a:pPr algn="ctr"/>
            <a:r>
              <a:rPr lang="en-US" sz="2000" dirty="0"/>
              <a:t>Estimate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659159-85FC-1D7B-25F4-1D04786279B0}"/>
              </a:ext>
            </a:extLst>
          </p:cNvPr>
          <p:cNvSpPr txBox="1"/>
          <p:nvPr/>
        </p:nvSpPr>
        <p:spPr>
          <a:xfrm>
            <a:off x="6296661" y="6223142"/>
            <a:ext cx="3910589" cy="430887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FF0000"/>
                </a:solidFill>
              </a:rPr>
              <a:t>Class </a:t>
            </a:r>
            <a:r>
              <a:rPr lang="en-US" sz="2200" dirty="0" err="1">
                <a:solidFill>
                  <a:srgbClr val="FF0000"/>
                </a:solidFill>
              </a:rPr>
              <a:t>Eg</a:t>
            </a:r>
            <a:r>
              <a:rPr lang="en-US" sz="2200" dirty="0">
                <a:solidFill>
                  <a:srgbClr val="FF0000"/>
                </a:solidFill>
              </a:rPr>
              <a:t> on 04/11, HW7 Q5(c)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934162-3353-1EDE-A96F-9123B80C9A83}"/>
              </a:ext>
            </a:extLst>
          </p:cNvPr>
          <p:cNvSpPr txBox="1"/>
          <p:nvPr/>
        </p:nvSpPr>
        <p:spPr>
          <a:xfrm>
            <a:off x="1627742" y="6218173"/>
            <a:ext cx="4231165" cy="430887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FF0000"/>
                </a:solidFill>
              </a:rPr>
              <a:t> Class </a:t>
            </a:r>
            <a:r>
              <a:rPr lang="en-US" sz="2200" dirty="0" err="1">
                <a:solidFill>
                  <a:srgbClr val="FF0000"/>
                </a:solidFill>
              </a:rPr>
              <a:t>Eg</a:t>
            </a:r>
            <a:r>
              <a:rPr lang="en-US" sz="2200" dirty="0">
                <a:solidFill>
                  <a:srgbClr val="FF0000"/>
                </a:solidFill>
              </a:rPr>
              <a:t> on 04/16, HW7 Q3,6(a)</a:t>
            </a:r>
          </a:p>
        </p:txBody>
      </p:sp>
    </p:spTree>
    <p:extLst>
      <p:ext uri="{BB962C8B-B14F-4D97-AF65-F5344CB8AC3E}">
        <p14:creationId xmlns:p14="http://schemas.microsoft.com/office/powerpoint/2010/main" val="2830952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CEA15F-C748-473E-9C15-B48FA9053BFB}"/>
              </a:ext>
            </a:extLst>
          </p:cNvPr>
          <p:cNvSpPr/>
          <p:nvPr/>
        </p:nvSpPr>
        <p:spPr>
          <a:xfrm>
            <a:off x="2590800" y="264679"/>
            <a:ext cx="7467600" cy="1206439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5E02940-96FC-487D-A0F7-5141EAE35B9B}"/>
                  </a:ext>
                </a:extLst>
              </p:cNvPr>
              <p:cNvSpPr txBox="1"/>
              <p:nvPr/>
            </p:nvSpPr>
            <p:spPr>
              <a:xfrm>
                <a:off x="2443480" y="322784"/>
                <a:ext cx="7696200" cy="470000"/>
              </a:xfrm>
              <a:prstGeom prst="rect">
                <a:avLst/>
              </a:prstGeom>
              <a:noFill/>
              <a:ln w="222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/>
                  <a:t>Population model:   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  <a:sym typeface="Wingdings"/>
                      </a:rPr>
                      <m:t>𝑌</m:t>
                    </m:r>
                    <m:r>
                      <a:rPr lang="en-US" sz="2200" i="1">
                        <a:latin typeface="Cambria Math"/>
                        <a:sym typeface="Wingdings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latin typeface="Cambria Math"/>
                        <a:sym typeface="Wingdings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/>
                        <a:sym typeface="Wingdings"/>
                      </a:rPr>
                      <m:t>𝑋</m:t>
                    </m:r>
                    <m:r>
                      <a:rPr lang="en-US" sz="2200" i="1">
                        <a:latin typeface="Cambria Math"/>
                        <a:sym typeface="Wingdings"/>
                      </a:rPr>
                      <m:t>+</m:t>
                    </m:r>
                    <m:r>
                      <a:rPr lang="en-US" sz="2200" i="1">
                        <a:latin typeface="Cambria Math"/>
                        <a:sym typeface="Wingdings"/>
                      </a:rPr>
                      <m:t>𝜀</m:t>
                    </m:r>
                  </m:oMath>
                </a14:m>
                <a:r>
                  <a:rPr lang="en-US" sz="2200" dirty="0"/>
                  <a:t>,   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sym typeface="Wingdings"/>
                      </a:rPr>
                      <m:t>𝜀</m:t>
                    </m:r>
                    <m:r>
                      <a:rPr lang="en-US" sz="2400" i="1">
                        <a:latin typeface="Cambria Math"/>
                        <a:sym typeface="Wingdings"/>
                      </a:rPr>
                      <m:t>~</m:t>
                    </m:r>
                    <m:r>
                      <a:rPr lang="en-US" sz="2400" i="1">
                        <a:latin typeface="Cambria Math"/>
                        <a:sym typeface="Wingdings"/>
                      </a:rPr>
                      <m:t>𝑁</m:t>
                    </m:r>
                    <m:r>
                      <a:rPr lang="en-US" sz="2400" i="1">
                        <a:latin typeface="Cambria Math"/>
                        <a:sym typeface="Wingdings"/>
                      </a:rPr>
                      <m:t>(0,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/>
                            <a:sym typeface="Wingdings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sym typeface="Wingdings"/>
                          </a:rPr>
                          <m:t>𝜀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  <a:sym typeface="Wingdings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latin typeface="Cambria Math"/>
                        <a:sym typeface="Wingdings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5E02940-96FC-487D-A0F7-5141EAE35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480" y="322784"/>
                <a:ext cx="7696200" cy="470000"/>
              </a:xfrm>
              <a:prstGeom prst="rect">
                <a:avLst/>
              </a:prstGeom>
              <a:blipFill>
                <a:blip r:embed="rId3"/>
                <a:stretch>
                  <a:fillRect t="-2632" b="-21053"/>
                </a:stretch>
              </a:blipFill>
              <a:ln w="2222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0229BD8-59E1-4E36-9220-AB3928AD2058}"/>
                  </a:ext>
                </a:extLst>
              </p:cNvPr>
              <p:cNvSpPr txBox="1"/>
              <p:nvPr/>
            </p:nvSpPr>
            <p:spPr>
              <a:xfrm>
                <a:off x="2691130" y="933041"/>
                <a:ext cx="7696200" cy="449290"/>
              </a:xfrm>
              <a:prstGeom prst="rect">
                <a:avLst/>
              </a:prstGeom>
              <a:noFill/>
              <a:ln w="2222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i="1" dirty="0"/>
                  <a:t>vs</a:t>
                </a:r>
                <a:r>
                  <a:rPr lang="en-US" sz="2200" dirty="0"/>
                  <a:t>. Sample model:   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sym typeface="Wingdings"/>
                      </a:rPr>
                      <m:t>𝑌</m:t>
                    </m:r>
                    <m:r>
                      <a:rPr lang="en-US" sz="2200" i="1">
                        <a:latin typeface="Cambria Math"/>
                        <a:sym typeface="Wingdings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/>
                                <a:sym typeface="Wingdings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latin typeface="Cambria Math"/>
                        <a:sym typeface="Wingdings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/>
                                <a:sym typeface="Wingdings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/>
                        <a:sym typeface="Wingdings"/>
                      </a:rPr>
                      <m:t>𝑋</m:t>
                    </m:r>
                  </m:oMath>
                </a14:m>
                <a:r>
                  <a:rPr lang="en-US" sz="2200" dirty="0"/>
                  <a:t>,          where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  <a:sym typeface="Wingdings"/>
                      </a:rPr>
                      <m:t>𝜀</m:t>
                    </m:r>
                    <m:r>
                      <a:rPr lang="en-US" sz="2200" i="1">
                        <a:latin typeface="Cambria Math"/>
                        <a:sym typeface="Wingdings"/>
                      </a:rPr>
                      <m:t>~</m:t>
                    </m:r>
                    <m:r>
                      <a:rPr lang="en-US" sz="2200" i="1">
                        <a:latin typeface="Cambria Math"/>
                        <a:sym typeface="Wingdings"/>
                      </a:rPr>
                      <m:t>𝑁</m:t>
                    </m:r>
                    <m:r>
                      <a:rPr lang="en-US" sz="2200" i="1">
                        <a:latin typeface="Cambria Math"/>
                        <a:sym typeface="Wingdings"/>
                      </a:rPr>
                      <m:t>(0,</m:t>
                    </m:r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  <m:t>𝑆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𝜀</m:t>
                        </m:r>
                      </m:sub>
                      <m:sup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2</m:t>
                        </m:r>
                      </m:sup>
                    </m:sSubSup>
                    <m:r>
                      <a:rPr lang="en-US" sz="2200" i="1">
                        <a:latin typeface="Cambria Math"/>
                        <a:sym typeface="Wingdings"/>
                      </a:rPr>
                      <m:t>)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0229BD8-59E1-4E36-9220-AB3928AD2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130" y="933041"/>
                <a:ext cx="7696200" cy="449290"/>
              </a:xfrm>
              <a:prstGeom prst="rect">
                <a:avLst/>
              </a:prstGeom>
              <a:blipFill>
                <a:blip r:embed="rId4"/>
                <a:stretch>
                  <a:fillRect l="-988" t="-2778" b="-27778"/>
                </a:stretch>
              </a:blipFill>
              <a:ln w="2222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E82185FB-C437-4E95-B5C6-CE3D3D40C290}"/>
              </a:ext>
            </a:extLst>
          </p:cNvPr>
          <p:cNvSpPr/>
          <p:nvPr/>
        </p:nvSpPr>
        <p:spPr>
          <a:xfrm>
            <a:off x="2212460" y="2057401"/>
            <a:ext cx="8090719" cy="3581400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804CC69-DD66-4D99-97C7-58507662B386}"/>
              </a:ext>
            </a:extLst>
          </p:cNvPr>
          <p:cNvCxnSpPr>
            <a:cxnSpLocks/>
          </p:cNvCxnSpPr>
          <p:nvPr/>
        </p:nvCxnSpPr>
        <p:spPr>
          <a:xfrm>
            <a:off x="6173267" y="1471118"/>
            <a:ext cx="0" cy="134828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4CA1CBB-E80F-4680-AC41-5865C0121B7C}"/>
              </a:ext>
            </a:extLst>
          </p:cNvPr>
          <p:cNvSpPr txBox="1"/>
          <p:nvPr/>
        </p:nvSpPr>
        <p:spPr>
          <a:xfrm>
            <a:off x="2894743" y="2819401"/>
            <a:ext cx="6870099" cy="76944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Does the linear model make sense?</a:t>
            </a:r>
          </a:p>
          <a:p>
            <a:pPr algn="ctr"/>
            <a:r>
              <a:rPr lang="en-US" sz="2200" dirty="0"/>
              <a:t>Does a linear relationship ever exist between </a:t>
            </a:r>
            <a:r>
              <a:rPr lang="en-US" sz="2200" i="1" dirty="0"/>
              <a:t>Y</a:t>
            </a:r>
            <a:r>
              <a:rPr lang="en-US" sz="2200" dirty="0"/>
              <a:t> and </a:t>
            </a:r>
            <a:r>
              <a:rPr lang="en-US" sz="2200" i="1" dirty="0"/>
              <a:t>X</a:t>
            </a:r>
            <a:r>
              <a:rPr lang="en-US" sz="2200" dirty="0"/>
              <a:t>?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5184F04-214F-443A-A3BF-D32F753B81E9}"/>
              </a:ext>
            </a:extLst>
          </p:cNvPr>
          <p:cNvCxnSpPr>
            <a:cxnSpLocks/>
          </p:cNvCxnSpPr>
          <p:nvPr/>
        </p:nvCxnSpPr>
        <p:spPr>
          <a:xfrm>
            <a:off x="7518017" y="3684136"/>
            <a:ext cx="598407" cy="59907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7E6B0D2-8544-407D-AF99-67B35CF335EC}"/>
              </a:ext>
            </a:extLst>
          </p:cNvPr>
          <p:cNvCxnSpPr>
            <a:cxnSpLocks/>
          </p:cNvCxnSpPr>
          <p:nvPr/>
        </p:nvCxnSpPr>
        <p:spPr>
          <a:xfrm flipH="1">
            <a:off x="3298468" y="3652457"/>
            <a:ext cx="632527" cy="63775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C4CDF61-F8F9-4146-9B25-519A0DEE7390}"/>
                  </a:ext>
                </a:extLst>
              </p:cNvPr>
              <p:cNvSpPr txBox="1"/>
              <p:nvPr/>
            </p:nvSpPr>
            <p:spPr>
              <a:xfrm>
                <a:off x="2552910" y="4379203"/>
                <a:ext cx="1862299" cy="449290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/>
                  <a:t>p-value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/>
                                <a:sym typeface="Wingdings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C4CDF61-F8F9-4146-9B25-519A0DEE7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910" y="4379203"/>
                <a:ext cx="1862299" cy="449290"/>
              </a:xfrm>
              <a:prstGeom prst="rect">
                <a:avLst/>
              </a:prstGeom>
              <a:blipFill>
                <a:blip r:embed="rId5"/>
                <a:stretch>
                  <a:fillRect b="-20513"/>
                </a:stretch>
              </a:blipFill>
              <a:ln w="222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B181F73-05EE-4576-B135-0A597305F4F5}"/>
                  </a:ext>
                </a:extLst>
              </p:cNvPr>
              <p:cNvSpPr txBox="1"/>
              <p:nvPr/>
            </p:nvSpPr>
            <p:spPr>
              <a:xfrm>
                <a:off x="5607614" y="4378510"/>
                <a:ext cx="4519898" cy="453137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/>
                  <a:t>Standard error of the regression,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sym typeface="Wingdings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sym typeface="Wingdings"/>
                          </a:rPr>
                          <m:t>𝜀</m:t>
                        </m:r>
                      </m:sub>
                    </m:sSub>
                  </m:oMath>
                </a14:m>
                <a:r>
                  <a:rPr lang="en-US" sz="2200" dirty="0"/>
                  <a:t> </a:t>
                </a: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B181F73-05EE-4576-B135-0A597305F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614" y="4378510"/>
                <a:ext cx="4519898" cy="453137"/>
              </a:xfrm>
              <a:prstGeom prst="rect">
                <a:avLst/>
              </a:prstGeom>
              <a:blipFill>
                <a:blip r:embed="rId6"/>
                <a:stretch>
                  <a:fillRect b="-20513"/>
                </a:stretch>
              </a:blipFill>
              <a:ln w="222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ABFA7FE2-627C-463F-9270-E83EF07B61E3}"/>
              </a:ext>
            </a:extLst>
          </p:cNvPr>
          <p:cNvSpPr txBox="1"/>
          <p:nvPr/>
        </p:nvSpPr>
        <p:spPr>
          <a:xfrm>
            <a:off x="4648200" y="4998280"/>
            <a:ext cx="2479040" cy="438197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FF0000"/>
                </a:solidFill>
              </a:rPr>
              <a:t>Class </a:t>
            </a:r>
            <a:r>
              <a:rPr lang="en-US" sz="2200" dirty="0" err="1">
                <a:solidFill>
                  <a:srgbClr val="FF0000"/>
                </a:solidFill>
              </a:rPr>
              <a:t>Eg.</a:t>
            </a:r>
            <a:r>
              <a:rPr lang="en-US" sz="2200" dirty="0">
                <a:solidFill>
                  <a:srgbClr val="FF0000"/>
                </a:solidFill>
              </a:rPr>
              <a:t> on 04/11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C61E7F8-A924-429A-9AB6-C31881663117}"/>
                  </a:ext>
                </a:extLst>
              </p:cNvPr>
              <p:cNvSpPr txBox="1"/>
              <p:nvPr/>
            </p:nvSpPr>
            <p:spPr>
              <a:xfrm>
                <a:off x="4786791" y="4379204"/>
                <a:ext cx="592826" cy="461665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C61E7F8-A924-429A-9AB6-C31881663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791" y="4379204"/>
                <a:ext cx="59282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22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74C6AB1-BA0A-4A8B-A744-886EDB8F6870}"/>
              </a:ext>
            </a:extLst>
          </p:cNvPr>
          <p:cNvCxnSpPr>
            <a:cxnSpLocks/>
          </p:cNvCxnSpPr>
          <p:nvPr/>
        </p:nvCxnSpPr>
        <p:spPr>
          <a:xfrm flipH="1">
            <a:off x="4975088" y="3685455"/>
            <a:ext cx="632527" cy="63775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E62D23E7-52F3-4C36-9A37-E3A44390B536}"/>
              </a:ext>
            </a:extLst>
          </p:cNvPr>
          <p:cNvSpPr/>
          <p:nvPr/>
        </p:nvSpPr>
        <p:spPr>
          <a:xfrm>
            <a:off x="1888821" y="1775445"/>
            <a:ext cx="1385747" cy="87150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A585D04-B028-4C6A-B4C9-2CA00178539E}"/>
              </a:ext>
            </a:extLst>
          </p:cNvPr>
          <p:cNvSpPr txBox="1"/>
          <p:nvPr/>
        </p:nvSpPr>
        <p:spPr>
          <a:xfrm>
            <a:off x="1962323" y="1829564"/>
            <a:ext cx="1238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Focus 2:</a:t>
            </a:r>
          </a:p>
          <a:p>
            <a:pPr algn="ctr"/>
            <a:r>
              <a:rPr lang="en-US" sz="2000" dirty="0"/>
              <a:t>Evaluate</a:t>
            </a:r>
          </a:p>
        </p:txBody>
      </p:sp>
    </p:spTree>
    <p:extLst>
      <p:ext uri="{BB962C8B-B14F-4D97-AF65-F5344CB8AC3E}">
        <p14:creationId xmlns:p14="http://schemas.microsoft.com/office/powerpoint/2010/main" val="50939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/>
      <p:bldP spid="5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CEA15F-C748-473E-9C15-B48FA9053BFB}"/>
              </a:ext>
            </a:extLst>
          </p:cNvPr>
          <p:cNvSpPr/>
          <p:nvPr/>
        </p:nvSpPr>
        <p:spPr>
          <a:xfrm>
            <a:off x="2590800" y="264679"/>
            <a:ext cx="7467600" cy="1206439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5E02940-96FC-487D-A0F7-5141EAE35B9B}"/>
                  </a:ext>
                </a:extLst>
              </p:cNvPr>
              <p:cNvSpPr txBox="1"/>
              <p:nvPr/>
            </p:nvSpPr>
            <p:spPr>
              <a:xfrm>
                <a:off x="2443480" y="322784"/>
                <a:ext cx="7696200" cy="470000"/>
              </a:xfrm>
              <a:prstGeom prst="rect">
                <a:avLst/>
              </a:prstGeom>
              <a:noFill/>
              <a:ln w="222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/>
                  <a:t>Population model:   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  <a:sym typeface="Wingdings"/>
                      </a:rPr>
                      <m:t>𝑌</m:t>
                    </m:r>
                    <m:r>
                      <a:rPr lang="en-US" sz="2200" i="1">
                        <a:latin typeface="Cambria Math"/>
                        <a:sym typeface="Wingdings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latin typeface="Cambria Math"/>
                        <a:sym typeface="Wingdings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/>
                        <a:sym typeface="Wingdings"/>
                      </a:rPr>
                      <m:t>𝑋</m:t>
                    </m:r>
                    <m:r>
                      <a:rPr lang="en-US" sz="2200" i="1">
                        <a:latin typeface="Cambria Math"/>
                        <a:sym typeface="Wingdings"/>
                      </a:rPr>
                      <m:t>+</m:t>
                    </m:r>
                    <m:r>
                      <a:rPr lang="en-US" sz="2200" i="1">
                        <a:latin typeface="Cambria Math"/>
                        <a:sym typeface="Wingdings"/>
                      </a:rPr>
                      <m:t>𝜀</m:t>
                    </m:r>
                  </m:oMath>
                </a14:m>
                <a:r>
                  <a:rPr lang="en-US" sz="2200" dirty="0"/>
                  <a:t>,   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sym typeface="Wingdings"/>
                      </a:rPr>
                      <m:t>𝜀</m:t>
                    </m:r>
                    <m:r>
                      <a:rPr lang="en-US" sz="2400" i="1">
                        <a:latin typeface="Cambria Math"/>
                        <a:sym typeface="Wingdings"/>
                      </a:rPr>
                      <m:t>~</m:t>
                    </m:r>
                    <m:r>
                      <a:rPr lang="en-US" sz="2400" i="1">
                        <a:latin typeface="Cambria Math"/>
                        <a:sym typeface="Wingdings"/>
                      </a:rPr>
                      <m:t>𝑁</m:t>
                    </m:r>
                    <m:r>
                      <a:rPr lang="en-US" sz="2400" i="1">
                        <a:latin typeface="Cambria Math"/>
                        <a:sym typeface="Wingdings"/>
                      </a:rPr>
                      <m:t>(0,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/>
                            <a:sym typeface="Wingdings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sym typeface="Wingdings"/>
                          </a:rPr>
                          <m:t>𝜀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  <a:sym typeface="Wingdings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latin typeface="Cambria Math"/>
                        <a:sym typeface="Wingdings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5E02940-96FC-487D-A0F7-5141EAE35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480" y="322784"/>
                <a:ext cx="7696200" cy="470000"/>
              </a:xfrm>
              <a:prstGeom prst="rect">
                <a:avLst/>
              </a:prstGeom>
              <a:blipFill>
                <a:blip r:embed="rId3"/>
                <a:stretch>
                  <a:fillRect t="-2632" b="-21053"/>
                </a:stretch>
              </a:blipFill>
              <a:ln w="2222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0229BD8-59E1-4E36-9220-AB3928AD2058}"/>
                  </a:ext>
                </a:extLst>
              </p:cNvPr>
              <p:cNvSpPr txBox="1"/>
              <p:nvPr/>
            </p:nvSpPr>
            <p:spPr>
              <a:xfrm>
                <a:off x="2691130" y="933041"/>
                <a:ext cx="7696200" cy="449290"/>
              </a:xfrm>
              <a:prstGeom prst="rect">
                <a:avLst/>
              </a:prstGeom>
              <a:noFill/>
              <a:ln w="2222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i="1" dirty="0"/>
                  <a:t>vs</a:t>
                </a:r>
                <a:r>
                  <a:rPr lang="en-US" sz="2200" dirty="0"/>
                  <a:t>. Sample model:   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sym typeface="Wingdings"/>
                      </a:rPr>
                      <m:t>𝑌</m:t>
                    </m:r>
                    <m:r>
                      <a:rPr lang="en-US" sz="2200" i="1">
                        <a:latin typeface="Cambria Math"/>
                        <a:sym typeface="Wingdings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/>
                                <a:sym typeface="Wingdings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latin typeface="Cambria Math"/>
                        <a:sym typeface="Wingdings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/>
                                <a:sym typeface="Wingdings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/>
                        <a:sym typeface="Wingdings"/>
                      </a:rPr>
                      <m:t>𝑋</m:t>
                    </m:r>
                  </m:oMath>
                </a14:m>
                <a:r>
                  <a:rPr lang="en-US" sz="2200" dirty="0"/>
                  <a:t>,          where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  <a:sym typeface="Wingdings"/>
                      </a:rPr>
                      <m:t>𝜀</m:t>
                    </m:r>
                    <m:r>
                      <a:rPr lang="en-US" sz="2200" i="1">
                        <a:latin typeface="Cambria Math"/>
                        <a:sym typeface="Wingdings"/>
                      </a:rPr>
                      <m:t>~</m:t>
                    </m:r>
                    <m:r>
                      <a:rPr lang="en-US" sz="2200" i="1">
                        <a:latin typeface="Cambria Math"/>
                        <a:sym typeface="Wingdings"/>
                      </a:rPr>
                      <m:t>𝑁</m:t>
                    </m:r>
                    <m:r>
                      <a:rPr lang="en-US" sz="2200" i="1">
                        <a:latin typeface="Cambria Math"/>
                        <a:sym typeface="Wingdings"/>
                      </a:rPr>
                      <m:t>(0,</m:t>
                    </m:r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  <m:t>𝑆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𝜀</m:t>
                        </m:r>
                      </m:sub>
                      <m:sup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2</m:t>
                        </m:r>
                      </m:sup>
                    </m:sSubSup>
                    <m:r>
                      <a:rPr lang="en-US" sz="2200" i="1">
                        <a:latin typeface="Cambria Math"/>
                        <a:sym typeface="Wingdings"/>
                      </a:rPr>
                      <m:t>)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0229BD8-59E1-4E36-9220-AB3928AD2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130" y="933041"/>
                <a:ext cx="7696200" cy="449290"/>
              </a:xfrm>
              <a:prstGeom prst="rect">
                <a:avLst/>
              </a:prstGeom>
              <a:blipFill>
                <a:blip r:embed="rId4"/>
                <a:stretch>
                  <a:fillRect l="-988" t="-2778" b="-27778"/>
                </a:stretch>
              </a:blipFill>
              <a:ln w="2222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4E59366-FAFA-4CB2-880B-59BEDF72DFFF}"/>
              </a:ext>
            </a:extLst>
          </p:cNvPr>
          <p:cNvCxnSpPr>
            <a:cxnSpLocks/>
          </p:cNvCxnSpPr>
          <p:nvPr/>
        </p:nvCxnSpPr>
        <p:spPr>
          <a:xfrm>
            <a:off x="6087894" y="1471118"/>
            <a:ext cx="7618" cy="42614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F9C9196-7076-4506-A7B9-8668D2C4D988}"/>
              </a:ext>
            </a:extLst>
          </p:cNvPr>
          <p:cNvSpPr/>
          <p:nvPr/>
        </p:nvSpPr>
        <p:spPr>
          <a:xfrm>
            <a:off x="1879728" y="1770130"/>
            <a:ext cx="8497321" cy="4823193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82E81E7-966C-41B8-BC48-C2BFB083DAC7}"/>
              </a:ext>
            </a:extLst>
          </p:cNvPr>
          <p:cNvSpPr/>
          <p:nvPr/>
        </p:nvSpPr>
        <p:spPr>
          <a:xfrm>
            <a:off x="1648964" y="1830624"/>
            <a:ext cx="1385747" cy="87150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9972BE-63B2-400D-A99B-6EC4A87CE9DB}"/>
              </a:ext>
            </a:extLst>
          </p:cNvPr>
          <p:cNvSpPr txBox="1"/>
          <p:nvPr/>
        </p:nvSpPr>
        <p:spPr>
          <a:xfrm>
            <a:off x="1722466" y="1884743"/>
            <a:ext cx="1238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Focus 3:</a:t>
            </a:r>
          </a:p>
          <a:p>
            <a:pPr algn="ctr"/>
            <a:r>
              <a:rPr lang="en-US" sz="2000" dirty="0"/>
              <a:t>Forecast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F92250-E46B-4CDD-9F5B-0EAC5375F0BF}"/>
              </a:ext>
            </a:extLst>
          </p:cNvPr>
          <p:cNvSpPr txBox="1"/>
          <p:nvPr/>
        </p:nvSpPr>
        <p:spPr>
          <a:xfrm>
            <a:off x="4134170" y="1905438"/>
            <a:ext cx="4380861" cy="76944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If </a:t>
            </a:r>
            <a:r>
              <a:rPr lang="en-US" sz="2200" i="1" dirty="0"/>
              <a:t>X </a:t>
            </a:r>
            <a:r>
              <a:rPr lang="en-US" sz="2200" dirty="0"/>
              <a:t>is equal to some specific value,</a:t>
            </a:r>
          </a:p>
          <a:p>
            <a:pPr algn="ctr"/>
            <a:r>
              <a:rPr lang="en-US" sz="2200" dirty="0"/>
              <a:t>what would happen to </a:t>
            </a:r>
            <a:r>
              <a:rPr lang="en-US" sz="2200" i="1" dirty="0"/>
              <a:t>Y</a:t>
            </a:r>
            <a:r>
              <a:rPr lang="en-US" sz="2200" dirty="0"/>
              <a:t>?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CB7969-ABCE-4F0A-8167-59F59E10E413}"/>
              </a:ext>
            </a:extLst>
          </p:cNvPr>
          <p:cNvSpPr txBox="1"/>
          <p:nvPr/>
        </p:nvSpPr>
        <p:spPr>
          <a:xfrm>
            <a:off x="2581693" y="3014955"/>
            <a:ext cx="2852568" cy="43088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Point estimation of </a:t>
            </a:r>
            <a:r>
              <a:rPr lang="en-US" sz="2200" i="1" dirty="0"/>
              <a:t>Y</a:t>
            </a:r>
            <a:r>
              <a:rPr lang="en-US" sz="2200" dirty="0"/>
              <a:t> 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0950A6E-5CFD-42C6-B0CB-0CF9F9D2CEDD}"/>
              </a:ext>
            </a:extLst>
          </p:cNvPr>
          <p:cNvCxnSpPr>
            <a:cxnSpLocks/>
          </p:cNvCxnSpPr>
          <p:nvPr/>
        </p:nvCxnSpPr>
        <p:spPr>
          <a:xfrm flipH="1">
            <a:off x="4800601" y="2673226"/>
            <a:ext cx="361631" cy="33506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C224469-075F-4E3B-8FC3-7B8A961A5EB4}"/>
              </a:ext>
            </a:extLst>
          </p:cNvPr>
          <p:cNvSpPr txBox="1"/>
          <p:nvPr/>
        </p:nvSpPr>
        <p:spPr>
          <a:xfrm>
            <a:off x="3015217" y="3462006"/>
            <a:ext cx="1676398" cy="430887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FF0000"/>
                </a:solidFill>
              </a:rPr>
              <a:t>HW7 Q5(b)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E46A9C4-D88A-48DB-90DB-BC1E5DF98CFC}"/>
                  </a:ext>
                </a:extLst>
              </p:cNvPr>
              <p:cNvSpPr txBox="1"/>
              <p:nvPr/>
            </p:nvSpPr>
            <p:spPr>
              <a:xfrm>
                <a:off x="4596950" y="4061004"/>
                <a:ext cx="5212223" cy="1116217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/>
                  <a:t>This is about population relationship</a:t>
                </a:r>
              </a:p>
              <a:p>
                <a:pPr algn="ctr"/>
                <a:r>
                  <a:rPr lang="en-US" sz="2200" dirty="0">
                    <a:sym typeface="Wingdings"/>
                  </a:rPr>
                  <a:t>But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sym typeface="Wingdings"/>
                      </a:rPr>
                      <m:t>𝑌</m:t>
                    </m:r>
                    <m:r>
                      <a:rPr lang="en-US" sz="2200" i="1">
                        <a:latin typeface="Cambria Math"/>
                        <a:sym typeface="Wingdings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/>
                                <a:sym typeface="Wingdings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latin typeface="Cambria Math"/>
                        <a:sym typeface="Wingdings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/>
                                <a:sym typeface="Wingdings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/>
                        <a:sym typeface="Wingdings"/>
                      </a:rPr>
                      <m:t>𝑋</m:t>
                    </m:r>
                    <m:r>
                      <a:rPr lang="en-US" sz="2200" i="1">
                        <a:latin typeface="Cambria Math"/>
                        <a:sym typeface="Wingdings"/>
                      </a:rPr>
                      <m:t> </m:t>
                    </m:r>
                  </m:oMath>
                </a14:m>
                <a:r>
                  <a:rPr lang="en-US" sz="2200" dirty="0"/>
                  <a:t> is from the sample</a:t>
                </a:r>
              </a:p>
              <a:p>
                <a:pPr algn="ctr"/>
                <a:r>
                  <a:rPr lang="en-US" sz="2200" dirty="0"/>
                  <a:t>So for a given </a:t>
                </a:r>
                <a:r>
                  <a:rPr lang="en-US" sz="2200" i="1" dirty="0"/>
                  <a:t>X,</a:t>
                </a:r>
                <a:r>
                  <a:rPr lang="en-US" sz="2200" dirty="0"/>
                  <a:t> </a:t>
                </a:r>
                <a:r>
                  <a:rPr lang="en-US" sz="2200" i="1" dirty="0"/>
                  <a:t>Y</a:t>
                </a:r>
                <a:r>
                  <a:rPr lang="en-US" sz="2200" dirty="0"/>
                  <a:t> is still random variable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E46A9C4-D88A-48DB-90DB-BC1E5DF98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950" y="4061004"/>
                <a:ext cx="5212223" cy="1116217"/>
              </a:xfrm>
              <a:prstGeom prst="rect">
                <a:avLst/>
              </a:prstGeom>
              <a:blipFill>
                <a:blip r:embed="rId5"/>
                <a:stretch>
                  <a:fillRect t="-2198" b="-9890"/>
                </a:stretch>
              </a:blipFill>
              <a:ln w="222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4EDD83D-8630-41C7-9591-F5D65044166C}"/>
              </a:ext>
            </a:extLst>
          </p:cNvPr>
          <p:cNvCxnSpPr>
            <a:cxnSpLocks/>
          </p:cNvCxnSpPr>
          <p:nvPr/>
        </p:nvCxnSpPr>
        <p:spPr>
          <a:xfrm>
            <a:off x="6080276" y="2702127"/>
            <a:ext cx="0" cy="135887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BFFD710-0D25-47CA-9183-271B5500F4D8}"/>
              </a:ext>
            </a:extLst>
          </p:cNvPr>
          <p:cNvSpPr txBox="1"/>
          <p:nvPr/>
        </p:nvSpPr>
        <p:spPr>
          <a:xfrm>
            <a:off x="2443480" y="5672431"/>
            <a:ext cx="3195084" cy="43088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Interval estimation of </a:t>
            </a:r>
            <a:r>
              <a:rPr lang="en-US" sz="2200" i="1" dirty="0"/>
              <a:t>Y</a:t>
            </a:r>
            <a:r>
              <a:rPr lang="en-US" sz="2200" dirty="0"/>
              <a:t>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D243E78-5B3B-4718-A564-286A7D1EC0BB}"/>
              </a:ext>
            </a:extLst>
          </p:cNvPr>
          <p:cNvCxnSpPr>
            <a:cxnSpLocks/>
          </p:cNvCxnSpPr>
          <p:nvPr/>
        </p:nvCxnSpPr>
        <p:spPr>
          <a:xfrm flipH="1">
            <a:off x="4800601" y="5252156"/>
            <a:ext cx="361631" cy="33506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701563B-CDA4-40E3-AC77-B99FE160C804}"/>
              </a:ext>
            </a:extLst>
          </p:cNvPr>
          <p:cNvSpPr txBox="1"/>
          <p:nvPr/>
        </p:nvSpPr>
        <p:spPr>
          <a:xfrm>
            <a:off x="3124202" y="6103318"/>
            <a:ext cx="1676398" cy="430887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FF0000"/>
                </a:solidFill>
              </a:rPr>
              <a:t>HW7 Q4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BE8A00A-9A3C-46AC-8770-0E7E96CCCD01}"/>
              </a:ext>
            </a:extLst>
          </p:cNvPr>
          <p:cNvSpPr txBox="1"/>
          <p:nvPr/>
        </p:nvSpPr>
        <p:spPr>
          <a:xfrm>
            <a:off x="6706668" y="5672431"/>
            <a:ext cx="3351733" cy="43088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Prob of </a:t>
            </a:r>
            <a:r>
              <a:rPr lang="en-US" sz="2200" i="1" dirty="0"/>
              <a:t>Y </a:t>
            </a:r>
            <a:r>
              <a:rPr lang="en-US" sz="2200" dirty="0"/>
              <a:t>in some range 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48FCC11-955C-4EE4-83F1-4A006F2A7275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7944704" y="5174220"/>
            <a:ext cx="437831" cy="49821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0A120D4-AD03-46F5-87BD-196E9D49737B}"/>
              </a:ext>
            </a:extLst>
          </p:cNvPr>
          <p:cNvSpPr txBox="1"/>
          <p:nvPr/>
        </p:nvSpPr>
        <p:spPr>
          <a:xfrm>
            <a:off x="6324600" y="6162436"/>
            <a:ext cx="3910589" cy="430887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FF0000"/>
                </a:solidFill>
              </a:rPr>
              <a:t>Class </a:t>
            </a:r>
            <a:r>
              <a:rPr lang="en-US" sz="2200" dirty="0" err="1">
                <a:solidFill>
                  <a:srgbClr val="FF0000"/>
                </a:solidFill>
              </a:rPr>
              <a:t>Eg</a:t>
            </a:r>
            <a:r>
              <a:rPr lang="en-US" sz="2200" dirty="0">
                <a:solidFill>
                  <a:srgbClr val="FF0000"/>
                </a:solidFill>
              </a:rPr>
              <a:t> on 04/16, HW7 Q6(b)</a:t>
            </a:r>
          </a:p>
        </p:txBody>
      </p:sp>
    </p:spTree>
    <p:extLst>
      <p:ext uri="{BB962C8B-B14F-4D97-AF65-F5344CB8AC3E}">
        <p14:creationId xmlns:p14="http://schemas.microsoft.com/office/powerpoint/2010/main" val="110796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4" grpId="0"/>
      <p:bldP spid="35" grpId="0" animBg="1"/>
      <p:bldP spid="37" grpId="0" animBg="1"/>
      <p:bldP spid="46" grpId="0"/>
      <p:bldP spid="47" grpId="0" animBg="1"/>
      <p:bldP spid="5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9168170-82A9-4852-95E7-4BC4FA783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2118" y="1752600"/>
            <a:ext cx="8745883" cy="5562600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Bef>
                <a:spcPts val="0"/>
              </a:spcBef>
            </a:pPr>
            <a:r>
              <a:rPr lang="en-US" sz="2200" dirty="0">
                <a:ea typeface="DengXian" panose="02010600030101010101" pitchFamily="2" charset="-122"/>
                <a:cs typeface="Times New Roman" panose="02020603050405020304" pitchFamily="18" charset="0"/>
              </a:rPr>
              <a:t>We have estimated the effect of </a:t>
            </a:r>
            <a:r>
              <a:rPr lang="en-US" sz="2200" dirty="0">
                <a:solidFill>
                  <a:srgbClr val="FF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education</a:t>
            </a:r>
            <a:r>
              <a:rPr lang="en-US" sz="2200" dirty="0">
                <a:ea typeface="DengXian" panose="02010600030101010101" pitchFamily="2" charset="-122"/>
                <a:cs typeface="Times New Roman" panose="02020603050405020304" pitchFamily="18" charset="0"/>
              </a:rPr>
              <a:t> on wage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</a:pPr>
            <a:endParaRPr lang="en-US" sz="1200" dirty="0"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07000"/>
              </a:lnSpc>
              <a:spcBef>
                <a:spcPts val="0"/>
              </a:spcBef>
            </a:pPr>
            <a:r>
              <a:rPr lang="en-US" sz="2200" dirty="0"/>
              <a:t>Can we measure the impact of one additional year of </a:t>
            </a:r>
            <a:r>
              <a:rPr lang="en-US" sz="2200" dirty="0">
                <a:solidFill>
                  <a:srgbClr val="FF0000"/>
                </a:solidFill>
              </a:rPr>
              <a:t>education</a:t>
            </a:r>
          </a:p>
          <a:p>
            <a:pPr marL="393192" lvl="1" indent="0" algn="just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FF0000"/>
                </a:solidFill>
              </a:rPr>
              <a:t>    </a:t>
            </a:r>
            <a:r>
              <a:rPr lang="en-US" sz="2200" dirty="0"/>
              <a:t>on wage?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</a:pPr>
            <a:endParaRPr lang="en-US" sz="2200" dirty="0"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buNone/>
            </a:pPr>
            <a:endParaRPr lang="en-US" sz="1200" dirty="0"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</a:pPr>
            <a:r>
              <a:rPr lang="en-US" sz="2200" dirty="0"/>
              <a:t>Questions: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</a:pPr>
            <a:endParaRPr lang="en-US" sz="1200" dirty="0"/>
          </a:p>
          <a:p>
            <a:pPr lvl="1" algn="just">
              <a:lnSpc>
                <a:spcPct val="107000"/>
              </a:lnSpc>
              <a:spcBef>
                <a:spcPts val="0"/>
              </a:spcBef>
            </a:pPr>
            <a:r>
              <a:rPr lang="en-US" sz="2200" dirty="0"/>
              <a:t>Is </a:t>
            </a:r>
            <a:r>
              <a:rPr lang="en-US" sz="2200" dirty="0">
                <a:solidFill>
                  <a:srgbClr val="008000"/>
                </a:solidFill>
              </a:rPr>
              <a:t>work experience </a:t>
            </a:r>
            <a:r>
              <a:rPr lang="en-US" sz="2200" dirty="0"/>
              <a:t>relevant to wage?</a:t>
            </a: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buNone/>
            </a:pPr>
            <a:endParaRPr lang="en-US" sz="1200" dirty="0"/>
          </a:p>
          <a:p>
            <a:pPr lvl="1" algn="just">
              <a:lnSpc>
                <a:spcPct val="107000"/>
              </a:lnSpc>
              <a:spcBef>
                <a:spcPts val="0"/>
              </a:spcBef>
            </a:pPr>
            <a:r>
              <a:rPr lang="en-US" sz="2200" dirty="0"/>
              <a:t>Can we predict the wage of a </a:t>
            </a:r>
            <a:r>
              <a:rPr lang="en-US" sz="2200" dirty="0">
                <a:solidFill>
                  <a:srgbClr val="FF0000"/>
                </a:solidFill>
              </a:rPr>
              <a:t>college graduate </a:t>
            </a:r>
            <a:r>
              <a:rPr lang="en-US" sz="2200" dirty="0"/>
              <a:t>who has been</a:t>
            </a:r>
          </a:p>
          <a:p>
            <a:pPr marL="393192" lvl="1" indent="0" algn="just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200" dirty="0"/>
              <a:t>    </a:t>
            </a:r>
            <a:r>
              <a:rPr lang="en-US" sz="2200" dirty="0">
                <a:solidFill>
                  <a:srgbClr val="008000"/>
                </a:solidFill>
              </a:rPr>
              <a:t>working for 5 years</a:t>
            </a:r>
            <a:r>
              <a:rPr lang="en-US" sz="2200" dirty="0"/>
              <a:t>?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</a:pPr>
            <a:endParaRPr lang="en-US" sz="2400" dirty="0"/>
          </a:p>
          <a:p>
            <a:pPr algn="just">
              <a:lnSpc>
                <a:spcPct val="107000"/>
              </a:lnSpc>
              <a:spcBef>
                <a:spcPts val="0"/>
              </a:spcBef>
            </a:pPr>
            <a:endParaRPr lang="en-US" sz="2400" dirty="0"/>
          </a:p>
          <a:p>
            <a:pPr algn="just">
              <a:lnSpc>
                <a:spcPct val="107000"/>
              </a:lnSpc>
              <a:spcBef>
                <a:spcPts val="0"/>
              </a:spcBef>
            </a:pPr>
            <a:endParaRPr lang="en-US" sz="2200" dirty="0"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buNone/>
            </a:pPr>
            <a:endParaRPr lang="en-US" sz="2200" dirty="0"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buNone/>
            </a:pPr>
            <a:endParaRPr lang="en-US" sz="2200" dirty="0"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</a:pPr>
            <a:endParaRPr lang="en-US" sz="2200" dirty="0"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buNone/>
            </a:pPr>
            <a:endParaRPr lang="en-US" sz="2200" dirty="0"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2" algn="just">
              <a:lnSpc>
                <a:spcPct val="107000"/>
              </a:lnSpc>
              <a:spcBef>
                <a:spcPts val="0"/>
              </a:spcBef>
            </a:pPr>
            <a:endParaRPr lang="en-US" sz="2200" dirty="0"/>
          </a:p>
          <a:p>
            <a:pPr marL="667512" lvl="2" indent="0" algn="just">
              <a:lnSpc>
                <a:spcPct val="107000"/>
              </a:lnSpc>
              <a:spcBef>
                <a:spcPts val="0"/>
              </a:spcBef>
              <a:buNone/>
            </a:pPr>
            <a:endParaRPr lang="en-US" sz="2200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2" algn="just">
              <a:lnSpc>
                <a:spcPct val="107000"/>
              </a:lnSpc>
              <a:spcBef>
                <a:spcPts val="0"/>
              </a:spcBef>
            </a:pPr>
            <a:endParaRPr lang="en-US" sz="2200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2" algn="just">
              <a:lnSpc>
                <a:spcPct val="107000"/>
              </a:lnSpc>
              <a:spcBef>
                <a:spcPts val="0"/>
              </a:spcBef>
            </a:pPr>
            <a:endParaRPr lang="en-US" sz="2200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2" algn="just">
              <a:lnSpc>
                <a:spcPct val="107000"/>
              </a:lnSpc>
              <a:spcBef>
                <a:spcPts val="0"/>
              </a:spcBef>
            </a:pPr>
            <a:endParaRPr lang="en-US" sz="2200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667512" lvl="2" indent="0" algn="just">
              <a:lnSpc>
                <a:spcPct val="107000"/>
              </a:lnSpc>
              <a:spcBef>
                <a:spcPts val="0"/>
              </a:spcBef>
              <a:buNone/>
            </a:pPr>
            <a:endParaRPr lang="en-US" sz="2200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07000"/>
              </a:lnSpc>
              <a:spcBef>
                <a:spcPts val="0"/>
              </a:spcBef>
            </a:pPr>
            <a:endParaRPr lang="en-US" sz="22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700" dirty="0"/>
          </a:p>
          <a:p>
            <a:pPr lvl="2"/>
            <a:endParaRPr lang="en-US" sz="7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AE0B4C0-15DB-4236-86D6-9E7796487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304800"/>
            <a:ext cx="8229600" cy="1143000"/>
          </a:xfrm>
        </p:spPr>
        <p:txBody>
          <a:bodyPr>
            <a:noAutofit/>
          </a:bodyPr>
          <a:lstStyle/>
          <a:p>
            <a:r>
              <a:rPr lang="en-US" sz="4500" dirty="0"/>
              <a:t>Modeling Hourly Wage</a:t>
            </a:r>
            <a:endParaRPr lang="en-US" altLang="en-US" sz="4500" dirty="0"/>
          </a:p>
        </p:txBody>
      </p:sp>
    </p:spTree>
    <p:extLst>
      <p:ext uri="{BB962C8B-B14F-4D97-AF65-F5344CB8AC3E}">
        <p14:creationId xmlns:p14="http://schemas.microsoft.com/office/powerpoint/2010/main" val="405470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8229600" cy="1143000"/>
          </a:xfrm>
        </p:spPr>
        <p:txBody>
          <a:bodyPr>
            <a:noAutofit/>
          </a:bodyPr>
          <a:lstStyle/>
          <a:p>
            <a:r>
              <a:rPr lang="en-US" sz="4500" dirty="0"/>
              <a:t>The Idea</a:t>
            </a:r>
            <a:endParaRPr lang="en-US" altLang="en-US" sz="4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B9168170-82A9-4852-95E7-4BC4FA7835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86558" y="1752600"/>
                <a:ext cx="8745883" cy="5562600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07000"/>
                  </a:lnSpc>
                  <a:spcBef>
                    <a:spcPts val="0"/>
                  </a:spcBef>
                </a:pPr>
                <a:r>
                  <a:rPr lang="en-US" sz="22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If one independent variable can help, </a:t>
                </a:r>
                <a:r>
                  <a:rPr lang="en-US" sz="2200" dirty="0">
                    <a:solidFill>
                      <a:srgbClr val="FF0000"/>
                    </a:solidFill>
                    <a:ea typeface="DengXian" panose="02010600030101010101" pitchFamily="2" charset="-122"/>
                    <a:cs typeface="Times New Roman" panose="02020603050405020304" pitchFamily="18" charset="0"/>
                  </a:rPr>
                  <a:t>why not use several?</a:t>
                </a:r>
              </a:p>
              <a:p>
                <a:pPr lvl="1" algn="just">
                  <a:lnSpc>
                    <a:spcPct val="107000"/>
                  </a:lnSpc>
                  <a:spcBef>
                    <a:spcPts val="0"/>
                  </a:spcBef>
                </a:pPr>
                <a:endParaRPr lang="en-US" sz="700" dirty="0"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 algn="just">
                  <a:lnSpc>
                    <a:spcPct val="107000"/>
                  </a:lnSpc>
                  <a:spcBef>
                    <a:spcPts val="0"/>
                  </a:spcBef>
                </a:pPr>
                <a:r>
                  <a:rPr lang="en-US" sz="22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Is there a linear relationship between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200" i="1" dirty="0"/>
                  <a:t> </a:t>
                </a:r>
                <a:r>
                  <a:rPr lang="en-US" sz="22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… … </a:t>
                </a:r>
                <a:r>
                  <a:rPr lang="en-US" sz="2200" dirty="0"/>
                  <a:t>and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200" dirty="0"/>
                  <a:t>?</a:t>
                </a:r>
              </a:p>
              <a:p>
                <a:pPr marL="0" indent="0" algn="just">
                  <a:lnSpc>
                    <a:spcPct val="107000"/>
                  </a:lnSpc>
                  <a:spcBef>
                    <a:spcPts val="0"/>
                  </a:spcBef>
                  <a:buNone/>
                </a:pPr>
                <a:endParaRPr lang="en-US" sz="1200" dirty="0"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7000"/>
                  </a:lnSpc>
                  <a:spcBef>
                    <a:spcPts val="0"/>
                  </a:spcBef>
                  <a:buNone/>
                </a:pPr>
                <a:endParaRPr lang="en-US" sz="1200" dirty="0"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0"/>
                  </a:spcBef>
                </a:pPr>
                <a:r>
                  <a:rPr lang="en-US" sz="22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Hourly wage</a:t>
                </a:r>
              </a:p>
              <a:p>
                <a:pPr lvl="1" algn="just">
                  <a:lnSpc>
                    <a:spcPct val="107000"/>
                  </a:lnSpc>
                  <a:spcBef>
                    <a:spcPts val="0"/>
                  </a:spcBef>
                </a:pPr>
                <a:endParaRPr lang="en-US" sz="700" dirty="0"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 algn="just">
                  <a:lnSpc>
                    <a:spcPct val="107000"/>
                  </a:lnSpc>
                  <a:spcBef>
                    <a:spcPts val="0"/>
                  </a:spcBef>
                </a:pPr>
                <a:r>
                  <a:rPr lang="en-US" sz="22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Education, work experience, unionization, … … and hourly wage?</a:t>
                </a:r>
              </a:p>
              <a:p>
                <a:pPr marL="667512" lvl="2" indent="0" algn="just">
                  <a:lnSpc>
                    <a:spcPct val="107000"/>
                  </a:lnSpc>
                  <a:spcBef>
                    <a:spcPts val="0"/>
                  </a:spcBef>
                  <a:buNone/>
                </a:pPr>
                <a:endParaRPr lang="en-US" sz="1200" dirty="0"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7000"/>
                  </a:lnSpc>
                  <a:spcBef>
                    <a:spcPts val="0"/>
                  </a:spcBef>
                  <a:buNone/>
                </a:pPr>
                <a:endParaRPr lang="en-US" sz="800" dirty="0"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0"/>
                  </a:spcBef>
                </a:pPr>
                <a:r>
                  <a:rPr lang="en-US" sz="22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Commercial real estate</a:t>
                </a:r>
              </a:p>
              <a:p>
                <a:pPr lvl="1" algn="just">
                  <a:lnSpc>
                    <a:spcPct val="107000"/>
                  </a:lnSpc>
                  <a:spcBef>
                    <a:spcPts val="0"/>
                  </a:spcBef>
                </a:pPr>
                <a:endParaRPr lang="en-US" sz="700" i="1" dirty="0"/>
              </a:p>
              <a:p>
                <a:pPr lvl="1" algn="just">
                  <a:lnSpc>
                    <a:spcPct val="107000"/>
                  </a:lnSpc>
                  <a:spcBef>
                    <a:spcPts val="0"/>
                  </a:spcBef>
                </a:pPr>
                <a:r>
                  <a:rPr lang="en-US" sz="2200" i="1" dirty="0"/>
                  <a:t>ft</a:t>
                </a:r>
                <a:r>
                  <a:rPr lang="en-US" sz="2200" baseline="30000" dirty="0"/>
                  <a:t>2</a:t>
                </a:r>
                <a:r>
                  <a:rPr lang="en-US" sz="2200" dirty="0"/>
                  <a:t>,  % of office space,  parking/</a:t>
                </a:r>
                <a:r>
                  <a:rPr lang="en-US" sz="2200" i="1" dirty="0"/>
                  <a:t>ft</a:t>
                </a:r>
                <a:r>
                  <a:rPr lang="en-US" sz="2200" baseline="30000" dirty="0"/>
                  <a:t>2</a:t>
                </a:r>
                <a:r>
                  <a:rPr lang="en-US" sz="2200" dirty="0"/>
                  <a:t>, </a:t>
                </a:r>
                <a:r>
                  <a:rPr lang="en-US" sz="22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… … </a:t>
                </a:r>
                <a:r>
                  <a:rPr lang="en-US" sz="2200" dirty="0"/>
                  <a:t>and rent?</a:t>
                </a:r>
              </a:p>
              <a:p>
                <a:pPr marL="667512" lvl="2" indent="0" algn="just">
                  <a:lnSpc>
                    <a:spcPct val="107000"/>
                  </a:lnSpc>
                  <a:spcBef>
                    <a:spcPts val="0"/>
                  </a:spcBef>
                  <a:buNone/>
                </a:pPr>
                <a:endParaRPr lang="en-US" sz="1000" dirty="0"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7000"/>
                  </a:lnSpc>
                  <a:spcBef>
                    <a:spcPts val="0"/>
                  </a:spcBef>
                  <a:buNone/>
                </a:pPr>
                <a:endParaRPr lang="en-US" sz="800" dirty="0"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0"/>
                  </a:spcBef>
                </a:pPr>
                <a:r>
                  <a:rPr lang="en-US" sz="22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Computer chip</a:t>
                </a:r>
              </a:p>
              <a:p>
                <a:pPr algn="just">
                  <a:lnSpc>
                    <a:spcPct val="107000"/>
                  </a:lnSpc>
                  <a:spcBef>
                    <a:spcPts val="0"/>
                  </a:spcBef>
                </a:pPr>
                <a:endParaRPr lang="en-US" sz="700" dirty="0"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 algn="just">
                  <a:lnSpc>
                    <a:spcPct val="107000"/>
                  </a:lnSpc>
                  <a:spcBef>
                    <a:spcPts val="0"/>
                  </a:spcBef>
                </a:pPr>
                <a:r>
                  <a:rPr lang="en-US" sz="22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en-US" sz="2200" dirty="0"/>
                  <a:t>pin rate, thickness, temperature, , </a:t>
                </a:r>
                <a:r>
                  <a:rPr lang="en-US" sz="22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… … </a:t>
                </a:r>
                <a:r>
                  <a:rPr lang="en-US" sz="2200" dirty="0"/>
                  <a:t>and defect rate?</a:t>
                </a:r>
              </a:p>
              <a:p>
                <a:pPr lvl="2" algn="just">
                  <a:lnSpc>
                    <a:spcPct val="107000"/>
                  </a:lnSpc>
                  <a:spcBef>
                    <a:spcPts val="0"/>
                  </a:spcBef>
                </a:pPr>
                <a:endParaRPr lang="en-US" sz="2200" dirty="0"/>
              </a:p>
              <a:p>
                <a:pPr marL="667512" lvl="2" indent="0" algn="just">
                  <a:lnSpc>
                    <a:spcPct val="107000"/>
                  </a:lnSpc>
                  <a:spcBef>
                    <a:spcPts val="0"/>
                  </a:spcBef>
                  <a:buNone/>
                </a:pPr>
                <a:endParaRPr lang="en-US" sz="2200" dirty="0"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lvl="2" algn="just">
                  <a:lnSpc>
                    <a:spcPct val="107000"/>
                  </a:lnSpc>
                  <a:spcBef>
                    <a:spcPts val="0"/>
                  </a:spcBef>
                </a:pPr>
                <a:endParaRPr lang="en-US" sz="2200" dirty="0"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lvl="2" algn="just">
                  <a:lnSpc>
                    <a:spcPct val="107000"/>
                  </a:lnSpc>
                  <a:spcBef>
                    <a:spcPts val="0"/>
                  </a:spcBef>
                </a:pPr>
                <a:endParaRPr lang="en-US" sz="2200" dirty="0"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lvl="2" algn="just">
                  <a:lnSpc>
                    <a:spcPct val="107000"/>
                  </a:lnSpc>
                  <a:spcBef>
                    <a:spcPts val="0"/>
                  </a:spcBef>
                </a:pPr>
                <a:endParaRPr lang="en-US" sz="2200" dirty="0"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667512" lvl="2" indent="0" algn="just">
                  <a:lnSpc>
                    <a:spcPct val="107000"/>
                  </a:lnSpc>
                  <a:spcBef>
                    <a:spcPts val="0"/>
                  </a:spcBef>
                  <a:buNone/>
                </a:pPr>
                <a:endParaRPr lang="en-US" sz="2200" dirty="0"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 algn="just">
                  <a:lnSpc>
                    <a:spcPct val="107000"/>
                  </a:lnSpc>
                  <a:spcBef>
                    <a:spcPts val="0"/>
                  </a:spcBef>
                </a:pPr>
                <a:endParaRPr lang="en-US" sz="22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endParaRPr lang="en-US" sz="2200" dirty="0"/>
              </a:p>
              <a:p>
                <a:pPr lvl="1"/>
                <a:endParaRPr lang="en-US" sz="2200" dirty="0"/>
              </a:p>
              <a:p>
                <a:pPr lvl="1"/>
                <a:endParaRPr lang="en-US" sz="700" dirty="0"/>
              </a:p>
              <a:p>
                <a:pPr lvl="2"/>
                <a:endParaRPr lang="en-US" sz="700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B9168170-82A9-4852-95E7-4BC4FA7835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86558" y="1752600"/>
                <a:ext cx="8745883" cy="5562600"/>
              </a:xfrm>
              <a:blipFill>
                <a:blip r:embed="rId2"/>
                <a:stretch>
                  <a:fillRect l="-725" t="-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3032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5C4DC1B4-D6E1-4DDE-9D51-54C399A06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304800"/>
            <a:ext cx="8229600" cy="1143000"/>
          </a:xfrm>
        </p:spPr>
        <p:txBody>
          <a:bodyPr>
            <a:noAutofit/>
          </a:bodyPr>
          <a:lstStyle/>
          <a:p>
            <a:r>
              <a:rPr lang="en-US" sz="4200" dirty="0"/>
              <a:t>Population Model vs Sample Model</a:t>
            </a:r>
            <a:endParaRPr lang="en-US" altLang="en-US" sz="4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4E4E3F-80CE-424A-8BEF-ABD23B389C20}"/>
              </a:ext>
            </a:extLst>
          </p:cNvPr>
          <p:cNvSpPr/>
          <p:nvPr/>
        </p:nvSpPr>
        <p:spPr>
          <a:xfrm>
            <a:off x="3276600" y="2362200"/>
            <a:ext cx="381000" cy="497958"/>
          </a:xfrm>
          <a:prstGeom prst="rect">
            <a:avLst/>
          </a:prstGeom>
          <a:solidFill>
            <a:srgbClr val="7030A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47CBF0-7ED6-409E-9572-E7C6FBD94091}"/>
              </a:ext>
            </a:extLst>
          </p:cNvPr>
          <p:cNvSpPr/>
          <p:nvPr/>
        </p:nvSpPr>
        <p:spPr>
          <a:xfrm>
            <a:off x="4038600" y="2362200"/>
            <a:ext cx="381000" cy="497958"/>
          </a:xfrm>
          <a:prstGeom prst="rect">
            <a:avLst/>
          </a:prstGeom>
          <a:solidFill>
            <a:srgbClr val="7030A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CD2AF38-F30D-4407-95A6-645B4261CCB0}"/>
              </a:ext>
            </a:extLst>
          </p:cNvPr>
          <p:cNvSpPr/>
          <p:nvPr/>
        </p:nvSpPr>
        <p:spPr>
          <a:xfrm>
            <a:off x="5715000" y="2362200"/>
            <a:ext cx="381000" cy="497958"/>
          </a:xfrm>
          <a:prstGeom prst="rect">
            <a:avLst/>
          </a:prstGeom>
          <a:solidFill>
            <a:srgbClr val="7030A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C57B02-FFD9-4563-92BC-27762157FD37}"/>
              </a:ext>
            </a:extLst>
          </p:cNvPr>
          <p:cNvSpPr/>
          <p:nvPr/>
        </p:nvSpPr>
        <p:spPr>
          <a:xfrm>
            <a:off x="8839200" y="2362200"/>
            <a:ext cx="381000" cy="497958"/>
          </a:xfrm>
          <a:prstGeom prst="rect">
            <a:avLst/>
          </a:prstGeom>
          <a:solidFill>
            <a:srgbClr val="7030A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2FEEBDD-94F3-4C6B-AB11-6A0C995D1505}"/>
              </a:ext>
            </a:extLst>
          </p:cNvPr>
          <p:cNvSpPr/>
          <p:nvPr/>
        </p:nvSpPr>
        <p:spPr>
          <a:xfrm>
            <a:off x="3728484" y="3810000"/>
            <a:ext cx="381000" cy="497958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067DC56-D9DE-4446-941C-C320726B0235}"/>
              </a:ext>
            </a:extLst>
          </p:cNvPr>
          <p:cNvSpPr/>
          <p:nvPr/>
        </p:nvSpPr>
        <p:spPr>
          <a:xfrm>
            <a:off x="4419600" y="3833037"/>
            <a:ext cx="381000" cy="497958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F0C9638-3114-4A40-8722-0EAFEEF28140}"/>
              </a:ext>
            </a:extLst>
          </p:cNvPr>
          <p:cNvSpPr/>
          <p:nvPr/>
        </p:nvSpPr>
        <p:spPr>
          <a:xfrm>
            <a:off x="6096000" y="3810000"/>
            <a:ext cx="381000" cy="497958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1C26EFC-C7CA-4B97-88AD-8D7DBA0DC623}"/>
              </a:ext>
            </a:extLst>
          </p:cNvPr>
          <p:cNvSpPr/>
          <p:nvPr/>
        </p:nvSpPr>
        <p:spPr>
          <a:xfrm>
            <a:off x="8677053" y="3833037"/>
            <a:ext cx="381000" cy="497958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3">
                <a:extLst>
                  <a:ext uri="{FF2B5EF4-FFF2-40B4-BE49-F238E27FC236}">
                    <a16:creationId xmlns:a16="http://schemas.microsoft.com/office/drawing/2014/main" id="{26687548-6875-4F3C-B3D3-1445CF75E2D8}"/>
                  </a:ext>
                </a:extLst>
              </p:cNvPr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1995378" y="1752600"/>
                <a:ext cx="8286307" cy="54864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Regression equation for the </a:t>
                </a:r>
                <a:r>
                  <a:rPr lang="en-US" sz="2400" b="1" i="1" dirty="0">
                    <a:solidFill>
                      <a:srgbClr val="00B050"/>
                    </a:solidFill>
                  </a:rPr>
                  <a:t>population model</a:t>
                </a:r>
                <a:r>
                  <a:rPr lang="en-US" sz="2400" dirty="0"/>
                  <a:t>:</a:t>
                </a:r>
              </a:p>
              <a:p>
                <a:pPr marL="205740" lvl="1" indent="0">
                  <a:buNone/>
                </a:pPr>
                <a:endParaRPr lang="en-US" sz="1600" i="1" dirty="0">
                  <a:latin typeface="Cambria Math"/>
                  <a:sym typeface="Wingdings"/>
                </a:endParaRPr>
              </a:p>
              <a:p>
                <a:pPr marL="20574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B050"/>
                          </a:solidFill>
                          <a:latin typeface="Cambria Math"/>
                          <a:sym typeface="Wingdings"/>
                        </a:rPr>
                        <m:t>𝒀</m:t>
                      </m:r>
                      <m:r>
                        <a:rPr lang="en-US" b="1" i="1">
                          <a:solidFill>
                            <a:srgbClr val="00B050"/>
                          </a:solidFill>
                          <a:latin typeface="Cambria Math"/>
                          <a:sym typeface="Wingdings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/>
                              <a:sym typeface="Wingdings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/>
                              <a:sym typeface="Wingdings"/>
                            </a:rPr>
                            <m:t>𝟎</m:t>
                          </m:r>
                        </m:sub>
                      </m:sSub>
                      <m:r>
                        <a:rPr lang="en-US" b="1" i="1">
                          <a:solidFill>
                            <a:srgbClr val="00B050"/>
                          </a:solidFill>
                          <a:latin typeface="Cambria Math"/>
                          <a:sym typeface="Wingdings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/>
                              <a:sym typeface="Wingdings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/>
                              <a:sym typeface="Wingdings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solidFill>
                            <a:srgbClr val="00B050"/>
                          </a:solidFill>
                          <a:latin typeface="Cambria Math"/>
                          <a:sym typeface="Wingdings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sym typeface="Wingdings"/>
                        </a:rPr>
                        <m:t>…+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/>
                              <a:sym typeface="Wingdings"/>
                            </a:rPr>
                            <m:t>𝜷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  <m:t>𝒌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  <m:t>𝒌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sym typeface="Wingdings"/>
                        </a:rPr>
                        <m:t>+</m:t>
                      </m:r>
                      <m:r>
                        <a:rPr lang="en-US" b="1" i="1">
                          <a:solidFill>
                            <a:srgbClr val="00B050"/>
                          </a:solidFill>
                          <a:latin typeface="Cambria Math"/>
                          <a:sym typeface="Wingdings"/>
                        </a:rPr>
                        <m:t>𝜺</m:t>
                      </m:r>
                      <m:r>
                        <a:rPr lang="en-US" b="1" i="1">
                          <a:solidFill>
                            <a:srgbClr val="00B050"/>
                          </a:solidFill>
                          <a:latin typeface="Cambria Math"/>
                          <a:sym typeface="Wingdings"/>
                        </a:rPr>
                        <m:t>,     </m:t>
                      </m:r>
                      <m:r>
                        <a:rPr lang="en-US" b="1" i="1">
                          <a:solidFill>
                            <a:srgbClr val="00B050"/>
                          </a:solidFill>
                          <a:latin typeface="Cambria Math"/>
                          <a:sym typeface="Wingdings"/>
                        </a:rPr>
                        <m:t>𝜺</m:t>
                      </m:r>
                      <m:r>
                        <a:rPr lang="en-US" b="1" i="1">
                          <a:solidFill>
                            <a:srgbClr val="00B050"/>
                          </a:solidFill>
                          <a:latin typeface="Cambria Math"/>
                          <a:sym typeface="Wingdings"/>
                        </a:rPr>
                        <m:t>~</m:t>
                      </m:r>
                      <m:r>
                        <a:rPr lang="en-US" b="1" i="1">
                          <a:solidFill>
                            <a:srgbClr val="00B050"/>
                          </a:solidFill>
                          <a:latin typeface="Cambria Math"/>
                          <a:sym typeface="Wingdings"/>
                        </a:rPr>
                        <m:t>𝑵</m:t>
                      </m:r>
                      <m:r>
                        <a:rPr lang="en-US" b="1" i="1">
                          <a:solidFill>
                            <a:srgbClr val="00B050"/>
                          </a:solidFill>
                          <a:latin typeface="Cambria Math"/>
                          <a:sym typeface="Wingdings"/>
                        </a:rPr>
                        <m:t>(</m:t>
                      </m:r>
                      <m:r>
                        <a:rPr lang="en-US" b="1" i="1">
                          <a:solidFill>
                            <a:srgbClr val="00B050"/>
                          </a:solidFill>
                          <a:latin typeface="Cambria Math"/>
                          <a:sym typeface="Wingdings"/>
                        </a:rPr>
                        <m:t>𝟎</m:t>
                      </m:r>
                      <m:r>
                        <a:rPr lang="en-US" b="1" i="1">
                          <a:solidFill>
                            <a:srgbClr val="00B050"/>
                          </a:solidFill>
                          <a:latin typeface="Cambria Math"/>
                          <a:sym typeface="Wingdings"/>
                        </a:rPr>
                        <m:t>,</m:t>
                      </m:r>
                      <m:sSubSup>
                        <m:sSubSupPr>
                          <m:ctrlP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SupPr>
                        <m:e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/>
                              <a:sym typeface="Wingdings"/>
                            </a:rPr>
                            <m:t>𝝈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/>
                              <a:sym typeface="Wingdings"/>
                            </a:rPr>
                            <m:t>𝜺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/>
                              <a:sym typeface="Wingdings"/>
                            </a:rPr>
                            <m:t>𝟐</m:t>
                          </m:r>
                        </m:sup>
                      </m:sSubSup>
                      <m:r>
                        <a:rPr lang="en-US" b="1" i="1">
                          <a:solidFill>
                            <a:srgbClr val="00B050"/>
                          </a:solidFill>
                          <a:latin typeface="Cambria Math"/>
                          <a:sym typeface="Wingdings"/>
                        </a:rPr>
                        <m:t>)</m:t>
                      </m:r>
                    </m:oMath>
                  </m:oMathPara>
                </a14:m>
                <a:endParaRPr lang="en-US" sz="2100" b="1" dirty="0"/>
              </a:p>
              <a:p>
                <a:endParaRPr lang="en-US" sz="2000" dirty="0"/>
              </a:p>
              <a:p>
                <a:r>
                  <a:rPr lang="en-US" sz="2400" dirty="0"/>
                  <a:t>Regression equation for the </a:t>
                </a:r>
                <a:r>
                  <a:rPr lang="en-US" sz="2400" b="1" i="1" dirty="0">
                    <a:solidFill>
                      <a:srgbClr val="C00000"/>
                    </a:solidFill>
                  </a:rPr>
                  <a:t>sample model</a:t>
                </a:r>
                <a:r>
                  <a:rPr lang="en-US" sz="2400" dirty="0">
                    <a:solidFill>
                      <a:srgbClr val="00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n-US" sz="1600" i="1" dirty="0">
                  <a:latin typeface="Cambria Math"/>
                  <a:sym typeface="Wingdings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Wingdings"/>
                        </a:rPr>
                        <m:t>𝒀</m:t>
                      </m:r>
                      <m:r>
                        <a:rPr lang="en-US" sz="2400" b="1" i="1">
                          <a:solidFill>
                            <a:srgbClr val="C00000"/>
                          </a:solidFill>
                          <a:latin typeface="Cambria Math"/>
                          <a:sym typeface="Wingdings"/>
                        </a:rPr>
                        <m:t>=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sym typeface="Wingdings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sym typeface="Wingdings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/>
                              <a:sym typeface="Wingdings"/>
                            </a:rPr>
                            <m:t>𝟎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C00000"/>
                          </a:solidFill>
                          <a:latin typeface="Cambria Math"/>
                          <a:sym typeface="Wingdings"/>
                        </a:rPr>
                        <m:t>+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sym typeface="Wingdings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sym typeface="Wingdings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/>
                              <a:sym typeface="Wingdings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  <m:t>𝑿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  <m:t>𝟏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C00000"/>
                          </a:solidFill>
                          <a:latin typeface="Cambria Math"/>
                          <a:sym typeface="Wingdings"/>
                        </a:rPr>
                        <m:t>,</m:t>
                      </m:r>
                      <m:r>
                        <a:rPr lang="en-US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Wingdings"/>
                        </a:rPr>
                        <m:t>+…+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sym typeface="Wingdings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sym typeface="Wingdings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  <m:t>𝒌</m:t>
                          </m:r>
                        </m:sub>
                      </m:sSub>
                      <m:sSub>
                        <m:sSubPr>
                          <m:ctrlP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  <m:t>𝑿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  <m:t>𝒌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Wingdings"/>
                        </a:rPr>
                        <m:t>,    </m:t>
                      </m:r>
                      <m:r>
                        <a:rPr lang="en-US" sz="2400" b="1" i="1">
                          <a:solidFill>
                            <a:srgbClr val="C00000"/>
                          </a:solidFill>
                          <a:latin typeface="Cambria Math"/>
                          <a:sym typeface="Wingdings"/>
                        </a:rPr>
                        <m:t>𝜺</m:t>
                      </m:r>
                      <m:r>
                        <a:rPr lang="en-US" sz="2400" b="1" i="1">
                          <a:solidFill>
                            <a:srgbClr val="C00000"/>
                          </a:solidFill>
                          <a:latin typeface="Cambria Math"/>
                          <a:sym typeface="Wingdings"/>
                        </a:rPr>
                        <m:t>~</m:t>
                      </m:r>
                      <m:r>
                        <a:rPr lang="en-US" sz="2400" b="1" i="1">
                          <a:solidFill>
                            <a:srgbClr val="C00000"/>
                          </a:solidFill>
                          <a:latin typeface="Cambria Math"/>
                          <a:sym typeface="Wingdings"/>
                        </a:rPr>
                        <m:t>𝑵</m:t>
                      </m:r>
                      <m:r>
                        <a:rPr lang="en-US" sz="2400" b="1" i="1">
                          <a:solidFill>
                            <a:srgbClr val="C00000"/>
                          </a:solidFill>
                          <a:latin typeface="Cambria Math"/>
                          <a:sym typeface="Wingdings"/>
                        </a:rPr>
                        <m:t>(</m:t>
                      </m:r>
                      <m:r>
                        <a:rPr lang="en-US" sz="2400" b="1" i="1">
                          <a:solidFill>
                            <a:srgbClr val="C00000"/>
                          </a:solidFill>
                          <a:latin typeface="Cambria Math"/>
                          <a:sym typeface="Wingdings"/>
                        </a:rPr>
                        <m:t>𝟎</m:t>
                      </m:r>
                      <m:r>
                        <a:rPr lang="en-US" sz="2400" b="1" i="1">
                          <a:solidFill>
                            <a:srgbClr val="C00000"/>
                          </a:solidFill>
                          <a:latin typeface="Cambria Math"/>
                          <a:sym typeface="Wingdings"/>
                        </a:rPr>
                        <m:t>,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/>
                              <a:sym typeface="Wingdings"/>
                            </a:rPr>
                            <m:t>𝜺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/>
                              <a:sym typeface="Wingdings"/>
                            </a:rPr>
                            <m:t>𝟐</m:t>
                          </m:r>
                        </m:sup>
                      </m:sSubSup>
                      <m:r>
                        <a:rPr lang="en-US" sz="2400" b="1" i="1">
                          <a:solidFill>
                            <a:srgbClr val="C00000"/>
                          </a:solidFill>
                          <a:latin typeface="Cambria Math"/>
                          <a:sym typeface="Wingdings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205740" lvl="1" indent="0" algn="ctr">
                  <a:buNone/>
                </a:pPr>
                <a:endParaRPr lang="en-US" sz="2100" i="1" dirty="0"/>
              </a:p>
              <a:p>
                <a:endParaRPr lang="en-US" sz="1200" dirty="0"/>
              </a:p>
              <a:p>
                <a:r>
                  <a:rPr lang="en-US" sz="2400" dirty="0"/>
                  <a:t>1 dependent variable: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sym typeface="Wingdings"/>
                      </a:rPr>
                      <m:t>𝑌</m:t>
                    </m:r>
                  </m:oMath>
                </a14:m>
                <a:endParaRPr lang="en-US" sz="2400" dirty="0"/>
              </a:p>
              <a:p>
                <a:endParaRPr lang="en-US" sz="700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independent (explanatory) variables: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sym typeface="Wingdings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sym typeface="Wingdings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sym typeface="Wingdings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sym typeface="Wingdings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sym typeface="Wingdings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sym typeface="Wingdings"/>
                      </a:rPr>
                      <m:t>…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sym typeface="Wingdings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sym typeface="Wingdings"/>
                          </a:rPr>
                          <m:t>𝑘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sz="700" dirty="0"/>
              </a:p>
              <a:p>
                <a:r>
                  <a:rPr lang="en-US" sz="2400" dirty="0"/>
                  <a:t>Dataset:  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columns 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rows 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is the sample size)</a:t>
                </a:r>
              </a:p>
              <a:p>
                <a:pPr marL="205740" lvl="1" indent="0" algn="ctr">
                  <a:buNone/>
                </a:pPr>
                <a:endParaRPr lang="en-US" sz="2100" i="1" dirty="0"/>
              </a:p>
              <a:p>
                <a:pPr marL="205740" lvl="1" indent="0" algn="ctr">
                  <a:buNone/>
                </a:pPr>
                <a:endParaRPr lang="en-US" sz="2100" i="1" dirty="0"/>
              </a:p>
              <a:p>
                <a:pPr lvl="1"/>
                <a:endParaRPr lang="en-US" sz="2100" dirty="0"/>
              </a:p>
            </p:txBody>
          </p:sp>
        </mc:Choice>
        <mc:Fallback xmlns="">
          <p:sp>
            <p:nvSpPr>
              <p:cNvPr id="45" name="Rectangle 3">
                <a:extLst>
                  <a:ext uri="{FF2B5EF4-FFF2-40B4-BE49-F238E27FC236}">
                    <a16:creationId xmlns:a16="http://schemas.microsoft.com/office/drawing/2014/main" id="{26687548-6875-4F3C-B3D3-1445CF75E2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995378" y="1752600"/>
                <a:ext cx="8286307" cy="5486400"/>
              </a:xfrm>
              <a:blipFill>
                <a:blip r:embed="rId3"/>
                <a:stretch>
                  <a:fillRect l="-917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28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981200" y="224134"/>
            <a:ext cx="8229600" cy="1143000"/>
          </a:xfrm>
        </p:spPr>
        <p:txBody>
          <a:bodyPr>
            <a:noAutofit/>
          </a:bodyPr>
          <a:lstStyle/>
          <a:p>
            <a:endParaRPr lang="en-US" sz="3800" i="1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981200" y="1752601"/>
            <a:ext cx="8702748" cy="7294857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Use </a:t>
            </a:r>
            <a:r>
              <a:rPr lang="en-US" sz="2400" i="1" dirty="0" err="1"/>
              <a:t>RegressIt</a:t>
            </a:r>
            <a:r>
              <a:rPr lang="en-US" sz="2400" dirty="0"/>
              <a:t> to open the Excel dataset  </a:t>
            </a:r>
          </a:p>
          <a:p>
            <a:endParaRPr lang="en-US" sz="700" dirty="0"/>
          </a:p>
          <a:p>
            <a:pPr marL="0" indent="0">
              <a:buNone/>
            </a:pPr>
            <a:r>
              <a:rPr lang="en-US" sz="2400" dirty="0"/>
              <a:t>                    “</a:t>
            </a:r>
            <a:r>
              <a:rPr lang="en-US" sz="2400" dirty="0">
                <a:solidFill>
                  <a:srgbClr val="0070C0"/>
                </a:solidFill>
              </a:rPr>
              <a:t>salary-education-height</a:t>
            </a:r>
            <a:r>
              <a:rPr lang="en-US" sz="2400" dirty="0"/>
              <a:t>” (available on Canvas)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Directory:</a:t>
            </a:r>
          </a:p>
          <a:p>
            <a:endParaRPr lang="en-US" sz="700" dirty="0"/>
          </a:p>
          <a:p>
            <a:pPr marL="0" indent="0">
              <a:buNone/>
            </a:pPr>
            <a:r>
              <a:rPr lang="en-US" altLang="zh-CN" sz="2400" dirty="0">
                <a:ea typeface="宋体" pitchFamily="2" charset="-122"/>
                <a:sym typeface="Wingdings" panose="05000000000000000000" pitchFamily="2" charset="2"/>
              </a:rPr>
              <a:t>    Canvas</a:t>
            </a:r>
          </a:p>
          <a:p>
            <a:pPr marL="0" indent="0">
              <a:buNone/>
            </a:pPr>
            <a:endParaRPr lang="en-US" altLang="zh-CN" sz="700" dirty="0">
              <a:ea typeface="宋体" pitchFamily="2" charset="-122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400" dirty="0">
                <a:ea typeface="宋体" pitchFamily="2" charset="-122"/>
                <a:sym typeface="Wingdings" panose="05000000000000000000" pitchFamily="2" charset="2"/>
              </a:rPr>
              <a:t>     Module folder of “Lecture 8”</a:t>
            </a:r>
          </a:p>
          <a:p>
            <a:pPr marL="0" indent="0">
              <a:buNone/>
            </a:pPr>
            <a:endParaRPr lang="en-US" altLang="zh-CN" sz="700" dirty="0">
              <a:ea typeface="宋体" pitchFamily="2" charset="-122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400" dirty="0">
                <a:ea typeface="宋体" pitchFamily="2" charset="-122"/>
                <a:sym typeface="Wingdings" panose="05000000000000000000" pitchFamily="2" charset="2"/>
              </a:rPr>
              <a:t>     “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  <a:sym typeface="Wingdings" panose="05000000000000000000" pitchFamily="2" charset="2"/>
              </a:rPr>
              <a:t>Class demo 2, salary-education-height.xlsx</a:t>
            </a:r>
            <a:r>
              <a:rPr lang="en-US" altLang="zh-CN" sz="2400" dirty="0">
                <a:ea typeface="宋体" pitchFamily="2" charset="-122"/>
                <a:sym typeface="Wingdings" panose="05000000000000000000" pitchFamily="2" charset="2"/>
              </a:rPr>
              <a:t>”</a:t>
            </a:r>
          </a:p>
          <a:p>
            <a:pPr marL="0" indent="0">
              <a:buNone/>
            </a:pPr>
            <a:endParaRPr lang="en-US" sz="2400" dirty="0"/>
          </a:p>
          <a:p>
            <a:pPr lvl="1"/>
            <a:endParaRPr lang="en-US" sz="700" dirty="0"/>
          </a:p>
          <a:p>
            <a:pPr lvl="1"/>
            <a:endParaRPr lang="en-US" sz="700" dirty="0"/>
          </a:p>
          <a:p>
            <a:pPr marL="393192" lvl="1" indent="0">
              <a:buNone/>
            </a:pPr>
            <a:endParaRPr lang="en-US" sz="2200" dirty="0"/>
          </a:p>
          <a:p>
            <a:pPr lvl="1"/>
            <a:endParaRPr lang="en-US" sz="2200" dirty="0"/>
          </a:p>
          <a:p>
            <a:pPr marL="393192" lvl="1" indent="0">
              <a:buNone/>
            </a:pPr>
            <a:endParaRPr lang="en-US" sz="2200" dirty="0"/>
          </a:p>
          <a:p>
            <a:pPr marL="393192" lvl="1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dirty="0"/>
          </a:p>
          <a:p>
            <a:pPr marL="667512" lvl="2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sz="700" dirty="0"/>
          </a:p>
          <a:p>
            <a:pPr lvl="1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endParaRPr lang="en-US" sz="3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700" dirty="0"/>
          </a:p>
          <a:p>
            <a:pPr lvl="2"/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1575896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8229600" cy="1143000"/>
          </a:xfrm>
        </p:spPr>
        <p:txBody>
          <a:bodyPr>
            <a:noAutofit/>
          </a:bodyPr>
          <a:lstStyle/>
          <a:p>
            <a:r>
              <a:rPr lang="en-US" sz="4200" dirty="0"/>
              <a:t>Let’s go to the Data!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2073349" y="1752601"/>
            <a:ext cx="8702748" cy="7294857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Current Population Survey of 1985</a:t>
            </a:r>
          </a:p>
          <a:p>
            <a:endParaRPr lang="en-US" sz="800" dirty="0"/>
          </a:p>
          <a:p>
            <a:pPr lvl="1"/>
            <a:r>
              <a:rPr lang="en-US" dirty="0"/>
              <a:t>534 observations</a:t>
            </a:r>
          </a:p>
          <a:p>
            <a:pPr lvl="1"/>
            <a:endParaRPr lang="en-US" sz="800" dirty="0"/>
          </a:p>
          <a:p>
            <a:pPr lvl="1"/>
            <a:r>
              <a:rPr lang="en-US" dirty="0"/>
              <a:t>Variables observed:</a:t>
            </a:r>
          </a:p>
          <a:p>
            <a:pPr lvl="1"/>
            <a:endParaRPr lang="en-US" sz="800" dirty="0"/>
          </a:p>
          <a:p>
            <a:pPr marL="0" indent="0">
              <a:buNone/>
            </a:pPr>
            <a:r>
              <a:rPr lang="en-US" sz="2400" dirty="0"/>
              <a:t>    	Hourly wage, 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400" dirty="0"/>
              <a:t>	education, work experience, age, sector, occupation,</a:t>
            </a:r>
          </a:p>
          <a:p>
            <a:pPr marL="0" indent="0">
              <a:buNone/>
            </a:pPr>
            <a:r>
              <a:rPr lang="en-US" sz="800" dirty="0"/>
              <a:t>     </a:t>
            </a:r>
          </a:p>
          <a:p>
            <a:pPr marL="0" indent="0">
              <a:buNone/>
            </a:pPr>
            <a:r>
              <a:rPr lang="en-US" sz="2400" dirty="0"/>
              <a:t>     	gender, marital status, unionization, race, location.</a:t>
            </a:r>
          </a:p>
          <a:p>
            <a:pPr lvl="1"/>
            <a:endParaRPr lang="en-US" sz="700" dirty="0"/>
          </a:p>
          <a:p>
            <a:endParaRPr lang="en-US" sz="1200" dirty="0"/>
          </a:p>
          <a:p>
            <a:r>
              <a:rPr lang="en-US" sz="2400" dirty="0"/>
              <a:t>Use </a:t>
            </a:r>
            <a:r>
              <a:rPr lang="en-US" sz="2400" i="1" dirty="0" err="1"/>
              <a:t>RegressIt</a:t>
            </a:r>
            <a:r>
              <a:rPr lang="en-US" sz="2400" dirty="0"/>
              <a:t> to open the Excel dataset </a:t>
            </a:r>
          </a:p>
          <a:p>
            <a:pPr marL="0" indent="0">
              <a:buNone/>
            </a:pPr>
            <a:r>
              <a:rPr lang="en-US" sz="2400" dirty="0"/>
              <a:t>    “</a:t>
            </a:r>
            <a:r>
              <a:rPr lang="en-US" sz="2400" dirty="0">
                <a:solidFill>
                  <a:srgbClr val="0070C0"/>
                </a:solidFill>
              </a:rPr>
              <a:t>Class demo 3, wage micro data</a:t>
            </a:r>
            <a:r>
              <a:rPr lang="en-US" sz="2400" dirty="0"/>
              <a:t>” (on Canvas)</a:t>
            </a:r>
          </a:p>
          <a:p>
            <a:pPr marL="0" indent="0">
              <a:buNone/>
            </a:pPr>
            <a:endParaRPr lang="en-US" sz="1200" dirty="0"/>
          </a:p>
          <a:p>
            <a:pPr lvl="1"/>
            <a:endParaRPr lang="en-US" sz="2200" dirty="0"/>
          </a:p>
          <a:p>
            <a:pPr marL="393192" lvl="1" indent="0">
              <a:buNone/>
            </a:pPr>
            <a:endParaRPr lang="en-US" sz="2200" dirty="0"/>
          </a:p>
          <a:p>
            <a:pPr marL="393192" lvl="1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dirty="0"/>
          </a:p>
          <a:p>
            <a:pPr marL="667512" lvl="2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sz="700" dirty="0"/>
          </a:p>
          <a:p>
            <a:pPr lvl="1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endParaRPr lang="en-US" sz="3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700" dirty="0"/>
          </a:p>
          <a:p>
            <a:pPr lvl="2"/>
            <a:endParaRPr lang="en-US" sz="7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E5B2E5-7C8C-4690-934D-5583F09999B4}"/>
              </a:ext>
            </a:extLst>
          </p:cNvPr>
          <p:cNvSpPr/>
          <p:nvPr/>
        </p:nvSpPr>
        <p:spPr>
          <a:xfrm>
            <a:off x="3063949" y="3512288"/>
            <a:ext cx="1752600" cy="533400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779B84-2FF7-4245-BB44-F887FBF8C920}"/>
              </a:ext>
            </a:extLst>
          </p:cNvPr>
          <p:cNvSpPr/>
          <p:nvPr/>
        </p:nvSpPr>
        <p:spPr>
          <a:xfrm>
            <a:off x="3063949" y="4125333"/>
            <a:ext cx="3657600" cy="464288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586D20-5E63-4617-8601-46DD753CA88E}"/>
              </a:ext>
            </a:extLst>
          </p:cNvPr>
          <p:cNvSpPr txBox="1"/>
          <p:nvPr/>
        </p:nvSpPr>
        <p:spPr>
          <a:xfrm>
            <a:off x="2454349" y="3549503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1" dirty="0">
                <a:solidFill>
                  <a:srgbClr val="FF0000"/>
                </a:solidFill>
              </a:rPr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12693F-D450-424B-9918-754C43A92BAE}"/>
                  </a:ext>
                </a:extLst>
              </p:cNvPr>
              <p:cNvSpPr txBox="1"/>
              <p:nvPr/>
            </p:nvSpPr>
            <p:spPr>
              <a:xfrm>
                <a:off x="1539949" y="4100723"/>
                <a:ext cx="16764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1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1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600" b="1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600" b="1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n-US" sz="2600" b="1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1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600" b="1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600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12693F-D450-424B-9918-754C43A92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949" y="4100723"/>
                <a:ext cx="1676400" cy="492443"/>
              </a:xfrm>
              <a:prstGeom prst="rect">
                <a:avLst/>
              </a:prstGeom>
              <a:blipFill>
                <a:blip r:embed="rId2"/>
                <a:stretch>
                  <a:fillRect b="-20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633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3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8229600" cy="1143000"/>
          </a:xfrm>
        </p:spPr>
        <p:txBody>
          <a:bodyPr>
            <a:noAutofit/>
          </a:bodyPr>
          <a:lstStyle/>
          <a:p>
            <a:r>
              <a:rPr lang="en-US" sz="4200" dirty="0"/>
              <a:t>Let’s go to the Data!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2133600" y="1828801"/>
            <a:ext cx="8702748" cy="7294857"/>
          </a:xfrm>
        </p:spPr>
        <p:txBody>
          <a:bodyPr>
            <a:normAutofit/>
          </a:bodyPr>
          <a:lstStyle/>
          <a:p>
            <a:r>
              <a:rPr lang="en-US" sz="2200" dirty="0"/>
              <a:t>Estimate</a:t>
            </a:r>
          </a:p>
          <a:p>
            <a:pPr marL="0" indent="0">
              <a:buNone/>
            </a:pPr>
            <a:endParaRPr lang="en-US" sz="2400" b="1" i="1" dirty="0">
              <a:solidFill>
                <a:srgbClr val="C00000"/>
              </a:solidFill>
              <a:latin typeface="Cambria Math" panose="02040503050406030204" pitchFamily="18" charset="0"/>
              <a:sym typeface="Wingdings"/>
            </a:endParaRPr>
          </a:p>
          <a:p>
            <a:pPr marL="0" indent="0">
              <a:buNone/>
            </a:pPr>
            <a:endParaRPr lang="en-US" sz="2400" b="1" i="1" dirty="0">
              <a:solidFill>
                <a:srgbClr val="C00000"/>
              </a:solidFill>
              <a:latin typeface="Cambria Math" panose="02040503050406030204" pitchFamily="18" charset="0"/>
              <a:sym typeface="Wingdings"/>
            </a:endParaRPr>
          </a:p>
          <a:p>
            <a:pPr marL="0" indent="0">
              <a:buNone/>
            </a:pPr>
            <a:endParaRPr lang="en-US" sz="2400" b="1" i="1" dirty="0">
              <a:solidFill>
                <a:srgbClr val="C00000"/>
              </a:solidFill>
              <a:latin typeface="Cambria Math" panose="02040503050406030204" pitchFamily="18" charset="0"/>
              <a:sym typeface="Wingdings"/>
            </a:endParaRPr>
          </a:p>
          <a:p>
            <a:pPr marL="0" indent="0">
              <a:buNone/>
            </a:pPr>
            <a:endParaRPr lang="en-US" sz="1200" b="1" i="1" dirty="0">
              <a:solidFill>
                <a:srgbClr val="C00000"/>
              </a:solidFill>
              <a:latin typeface="Cambria Math" panose="02040503050406030204" pitchFamily="18" charset="0"/>
              <a:sym typeface="Wingdings"/>
            </a:endParaRPr>
          </a:p>
          <a:p>
            <a:pPr marL="0" indent="0">
              <a:buNone/>
            </a:pPr>
            <a:endParaRPr lang="en-US" sz="1200" b="1" i="1" dirty="0">
              <a:solidFill>
                <a:srgbClr val="C00000"/>
              </a:solidFill>
              <a:latin typeface="Cambria Math" panose="02040503050406030204" pitchFamily="18" charset="0"/>
              <a:sym typeface="Wingdings"/>
            </a:endParaRPr>
          </a:p>
          <a:p>
            <a:r>
              <a:rPr lang="en-US" sz="2200" dirty="0"/>
              <a:t>Forecast the hourly wage for </a:t>
            </a:r>
          </a:p>
          <a:p>
            <a:endParaRPr lang="en-US" sz="700" dirty="0"/>
          </a:p>
          <a:p>
            <a:pPr lvl="1"/>
            <a:r>
              <a:rPr lang="en-US" sz="2200" dirty="0"/>
              <a:t>Someone with a </a:t>
            </a:r>
            <a:r>
              <a:rPr lang="en-US" sz="2200" dirty="0">
                <a:solidFill>
                  <a:srgbClr val="FF0000"/>
                </a:solidFill>
              </a:rPr>
              <a:t>college degree </a:t>
            </a:r>
            <a:r>
              <a:rPr lang="en-US" sz="2200" dirty="0"/>
              <a:t>and </a:t>
            </a:r>
            <a:r>
              <a:rPr lang="en-US" sz="2200" dirty="0">
                <a:solidFill>
                  <a:srgbClr val="008000"/>
                </a:solidFill>
              </a:rPr>
              <a:t>5 years of work experience</a:t>
            </a:r>
            <a:r>
              <a:rPr lang="en-US" sz="2200" dirty="0"/>
              <a:t>?</a:t>
            </a:r>
          </a:p>
          <a:p>
            <a:pPr lvl="1"/>
            <a:endParaRPr lang="en-US" sz="700" dirty="0"/>
          </a:p>
          <a:p>
            <a:pPr lvl="1"/>
            <a:r>
              <a:rPr lang="en-US" sz="2200" dirty="0"/>
              <a:t>Someone as a </a:t>
            </a:r>
            <a:r>
              <a:rPr lang="en-US" sz="2200" dirty="0">
                <a:solidFill>
                  <a:srgbClr val="008000"/>
                </a:solidFill>
              </a:rPr>
              <a:t>fresh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F0000"/>
                </a:solidFill>
              </a:rPr>
              <a:t>college graduate</a:t>
            </a:r>
            <a:r>
              <a:rPr lang="en-US" sz="2200" dirty="0"/>
              <a:t>?</a:t>
            </a:r>
          </a:p>
          <a:p>
            <a:pPr lvl="1"/>
            <a:endParaRPr lang="en-US" sz="700" dirty="0"/>
          </a:p>
          <a:p>
            <a:pPr lvl="1"/>
            <a:r>
              <a:rPr lang="en-US" sz="2200" dirty="0"/>
              <a:t>Someone with a </a:t>
            </a:r>
            <a:r>
              <a:rPr lang="en-US" sz="2200" dirty="0">
                <a:solidFill>
                  <a:srgbClr val="FF0000"/>
                </a:solidFill>
              </a:rPr>
              <a:t>high school diploma </a:t>
            </a:r>
            <a:r>
              <a:rPr lang="en-US" sz="2200" dirty="0"/>
              <a:t>and </a:t>
            </a:r>
            <a:r>
              <a:rPr lang="en-US" sz="2200" dirty="0">
                <a:solidFill>
                  <a:srgbClr val="008000"/>
                </a:solidFill>
              </a:rPr>
              <a:t>10 years of work experience</a:t>
            </a:r>
            <a:r>
              <a:rPr lang="en-US" sz="2200" dirty="0"/>
              <a:t>?</a:t>
            </a:r>
          </a:p>
          <a:p>
            <a:pPr marL="393192" lvl="1" indent="0">
              <a:buNone/>
            </a:pPr>
            <a:endParaRPr lang="en-US" sz="2200" dirty="0"/>
          </a:p>
          <a:p>
            <a:pPr marL="393192" lvl="1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dirty="0"/>
          </a:p>
          <a:p>
            <a:pPr marL="667512" lvl="2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sz="700" dirty="0"/>
          </a:p>
          <a:p>
            <a:pPr lvl="1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endParaRPr lang="en-US" sz="3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700" dirty="0"/>
          </a:p>
          <a:p>
            <a:pPr lvl="2"/>
            <a:endParaRPr lang="en-US" sz="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CE7B46-5CE8-476A-9CF3-7238308AB662}"/>
                  </a:ext>
                </a:extLst>
              </p:cNvPr>
              <p:cNvSpPr txBox="1"/>
              <p:nvPr/>
            </p:nvSpPr>
            <p:spPr>
              <a:xfrm>
                <a:off x="2682948" y="2475354"/>
                <a:ext cx="8153400" cy="449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</a:rPr>
                      <m:t>Hourly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</a:rPr>
                      <m:t>Wage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/>
                                <a:sym typeface="Wingdings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latin typeface="Cambria Math"/>
                        <a:sym typeface="Wingdings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/>
                                <a:sym typeface="Wingdings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</a:t>
                </a:r>
                <a:r>
                  <a:rPr lang="en-US" sz="2200" dirty="0">
                    <a:solidFill>
                      <a:srgbClr val="FF0000"/>
                    </a:solidFill>
                  </a:rPr>
                  <a:t>Education</a:t>
                </a:r>
                <a:r>
                  <a:rPr lang="en-US" sz="2200" dirty="0">
                    <a:sym typeface="Wingdings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  <a:sym typeface="Wingdings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/>
                                <a:sym typeface="Wingdings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 </a:t>
                </a:r>
                <a:r>
                  <a:rPr lang="en-US" sz="2200" dirty="0">
                    <a:solidFill>
                      <a:srgbClr val="008000"/>
                    </a:solidFill>
                  </a:rPr>
                  <a:t>Work Experience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CE7B46-5CE8-476A-9CF3-7238308AB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948" y="2475354"/>
                <a:ext cx="8153400" cy="449290"/>
              </a:xfrm>
              <a:prstGeom prst="rect">
                <a:avLst/>
              </a:prstGeom>
              <a:blipFill>
                <a:blip r:embed="rId2"/>
                <a:stretch>
                  <a:fillRect l="-467" t="-2703" b="-24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8F35A7E-E392-47A2-8431-E3B85F46CE37}"/>
                  </a:ext>
                </a:extLst>
              </p:cNvPr>
              <p:cNvSpPr txBox="1"/>
              <p:nvPr/>
            </p:nvSpPr>
            <p:spPr>
              <a:xfrm>
                <a:off x="3276600" y="3090201"/>
                <a:ext cx="25146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sym typeface="Wingdings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  <a:sym typeface="Wingdings"/>
                      </a:rPr>
                      <m:t>𝜀</m:t>
                    </m:r>
                    <m:r>
                      <a:rPr lang="en-US" sz="2200" i="1">
                        <a:latin typeface="Cambria Math" panose="02040503050406030204" pitchFamily="18" charset="0"/>
                        <a:sym typeface="Wingdings"/>
                      </a:rPr>
                      <m:t> </m:t>
                    </m:r>
                    <m:r>
                      <a:rPr lang="en-US" sz="2200" i="1">
                        <a:latin typeface="Cambria Math"/>
                        <a:sym typeface="Wingdings"/>
                      </a:rPr>
                      <m:t>~</m:t>
                    </m:r>
                    <m:r>
                      <a:rPr lang="en-US" sz="2200" i="1">
                        <a:latin typeface="Cambria Math" panose="02040503050406030204" pitchFamily="18" charset="0"/>
                        <a:sym typeface="Wingdings"/>
                      </a:rPr>
                      <m:t> </m:t>
                    </m:r>
                    <m:r>
                      <a:rPr lang="en-US" sz="2200" i="1">
                        <a:latin typeface="Cambria Math"/>
                        <a:sym typeface="Wingdings"/>
                      </a:rPr>
                      <m:t>𝑁</m:t>
                    </m:r>
                    <m:r>
                      <a:rPr lang="en-US" sz="2200" i="1">
                        <a:latin typeface="Cambria Math"/>
                        <a:sym typeface="Wingdings"/>
                      </a:rPr>
                      <m:t>(0,</m:t>
                    </m:r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  <m:t>𝑆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𝜀</m:t>
                        </m:r>
                      </m:sub>
                      <m:sup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2</m:t>
                        </m:r>
                      </m:sup>
                    </m:sSubSup>
                    <m:r>
                      <a:rPr lang="en-US" sz="2200" i="1">
                        <a:latin typeface="Cambria Math"/>
                        <a:sym typeface="Wingdings"/>
                      </a:rPr>
                      <m:t>)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8F35A7E-E392-47A2-8431-E3B85F46C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3090201"/>
                <a:ext cx="2514600" cy="430887"/>
              </a:xfrm>
              <a:prstGeom prst="rect">
                <a:avLst/>
              </a:prstGeom>
              <a:blipFill>
                <a:blip r:embed="rId3"/>
                <a:stretch>
                  <a:fillRect l="-3015" t="-857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457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7571FA-C095-4D1A-8AD8-3796FD0A8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783" y="1600200"/>
            <a:ext cx="8746435" cy="2895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0728A3-C946-4177-89E8-767CF45B8145}"/>
              </a:ext>
            </a:extLst>
          </p:cNvPr>
          <p:cNvSpPr/>
          <p:nvPr/>
        </p:nvSpPr>
        <p:spPr>
          <a:xfrm>
            <a:off x="1722782" y="1738997"/>
            <a:ext cx="3488636" cy="318404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3C3B4A-7395-4151-B142-96B011F4700C}"/>
              </a:ext>
            </a:extLst>
          </p:cNvPr>
          <p:cNvSpPr/>
          <p:nvPr/>
        </p:nvSpPr>
        <p:spPr>
          <a:xfrm>
            <a:off x="1722782" y="2057402"/>
            <a:ext cx="3488636" cy="380999"/>
          </a:xfrm>
          <a:prstGeom prst="rect">
            <a:avLst/>
          </a:prstGeom>
          <a:solidFill>
            <a:srgbClr val="FFC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B3C10FC7-C0D5-4AE7-A309-FAF8F50AD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782" y="3547020"/>
            <a:ext cx="2849218" cy="948780"/>
          </a:xfrm>
          <a:prstGeom prst="rect">
            <a:avLst/>
          </a:prstGeom>
          <a:solidFill>
            <a:srgbClr val="00B050">
              <a:alpha val="15000"/>
            </a:srgbClr>
          </a:solidFill>
          <a:ln w="19050" cap="rnd">
            <a:noFill/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E607F2-3FA2-4B10-8B83-625A6B7E1AA5}"/>
              </a:ext>
            </a:extLst>
          </p:cNvPr>
          <p:cNvSpPr/>
          <p:nvPr/>
        </p:nvSpPr>
        <p:spPr>
          <a:xfrm>
            <a:off x="5811004" y="2972053"/>
            <a:ext cx="1046997" cy="505046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709C6CA8-1B1C-4941-960D-833BB6828B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2087585"/>
            <a:ext cx="304800" cy="88475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34BBC8-0E59-4053-9FC5-B9D76494771A}"/>
              </a:ext>
            </a:extLst>
          </p:cNvPr>
          <p:cNvSpPr txBox="1"/>
          <p:nvPr/>
        </p:nvSpPr>
        <p:spPr>
          <a:xfrm>
            <a:off x="5383618" y="1578107"/>
            <a:ext cx="685800" cy="415498"/>
          </a:xfrm>
          <a:prstGeom prst="rect">
            <a:avLst/>
          </a:prstGeom>
          <a:solidFill>
            <a:srgbClr val="00CCFF">
              <a:alpha val="20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00" i="1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27F095A-68B8-47F3-BE21-27F967C57E5C}"/>
                  </a:ext>
                </a:extLst>
              </p:cNvPr>
              <p:cNvSpPr txBox="1"/>
              <p:nvPr/>
            </p:nvSpPr>
            <p:spPr>
              <a:xfrm>
                <a:off x="5378303" y="2087584"/>
                <a:ext cx="1046997" cy="415498"/>
              </a:xfrm>
              <a:prstGeom prst="rect">
                <a:avLst/>
              </a:prstGeom>
              <a:solidFill>
                <a:srgbClr val="FFC000">
                  <a:alpha val="17000"/>
                </a:srgb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1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100" i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27F095A-68B8-47F3-BE21-27F967C57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303" y="2087584"/>
                <a:ext cx="1046997" cy="4154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Line 11">
            <a:extLst>
              <a:ext uri="{FF2B5EF4-FFF2-40B4-BE49-F238E27FC236}">
                <a16:creationId xmlns:a16="http://schemas.microsoft.com/office/drawing/2014/main" id="{586EA6C5-8259-4CAE-BFA8-ABD7B7F6EE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4552763"/>
            <a:ext cx="762000" cy="481181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352E2C1-4074-4528-BAB1-A8AD0E74FF7D}"/>
              </a:ext>
            </a:extLst>
          </p:cNvPr>
          <p:cNvGrpSpPr/>
          <p:nvPr/>
        </p:nvGrpSpPr>
        <p:grpSpPr>
          <a:xfrm>
            <a:off x="1981200" y="4838043"/>
            <a:ext cx="1295400" cy="463444"/>
            <a:chOff x="1752600" y="5818955"/>
            <a:chExt cx="1295400" cy="463444"/>
          </a:xfrm>
        </p:grpSpPr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5A8A109-FA3F-4E66-B470-590522B7A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5818955"/>
              <a:ext cx="1258613" cy="463444"/>
            </a:xfrm>
            <a:prstGeom prst="rect">
              <a:avLst/>
            </a:prstGeom>
            <a:solidFill>
              <a:srgbClr val="00B050">
                <a:alpha val="15000"/>
              </a:srgbClr>
            </a:solidFill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dirty="0">
                <a:latin typeface="Century Gothic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BA95402-DE57-4781-9E0D-4E0E7467E7F5}"/>
                    </a:ext>
                  </a:extLst>
                </p:cNvPr>
                <p:cNvSpPr/>
                <p:nvPr/>
              </p:nvSpPr>
              <p:spPr>
                <a:xfrm>
                  <a:off x="1789386" y="5833020"/>
                  <a:ext cx="1258614" cy="4330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sym typeface="Wingdings"/>
                                  </a:rPr>
                                </m:ctrlPr>
                              </m:accPr>
                              <m:e>
                                <m:r>
                                  <a:rPr lang="en-US" sz="2100" i="1">
                                    <a:latin typeface="Cambria Math"/>
                                    <a:sym typeface="Wingdings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100" i="1">
                                <a:latin typeface="Cambria Math"/>
                                <a:sym typeface="Wingdings"/>
                              </a:rPr>
                              <m:t>0</m:t>
                            </m:r>
                          </m:sub>
                        </m:sSub>
                        <m:r>
                          <a:rPr lang="en-US" sz="2100" i="1">
                            <a:latin typeface="Cambria Math" panose="02040503050406030204" pitchFamily="18" charset="0"/>
                            <a:sym typeface="Wingdings"/>
                          </a:rPr>
                          <m:t>,</m:t>
                        </m:r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sym typeface="Wingdings"/>
                                  </a:rPr>
                                </m:ctrlPr>
                              </m:accPr>
                              <m:e>
                                <m:r>
                                  <a:rPr lang="en-US" sz="2100" i="1">
                                    <a:latin typeface="Cambria Math"/>
                                    <a:sym typeface="Wingdings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  <a:sym typeface="Wingdings"/>
                              </a:rPr>
                              <m:t>1</m:t>
                            </m:r>
                          </m:sub>
                        </m:sSub>
                        <m:r>
                          <a:rPr lang="en-US" sz="2100" i="1">
                            <a:latin typeface="Cambria Math" panose="02040503050406030204" pitchFamily="18" charset="0"/>
                            <a:sym typeface="Wingdings"/>
                          </a:rPr>
                          <m:t>,</m:t>
                        </m:r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sym typeface="Wingdings"/>
                                  </a:rPr>
                                </m:ctrlPr>
                              </m:accPr>
                              <m:e>
                                <m:r>
                                  <a:rPr lang="en-US" sz="2100" i="1">
                                    <a:latin typeface="Cambria Math"/>
                                    <a:sym typeface="Wingdings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  <a:sym typeface="Wingding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100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BA95402-DE57-4781-9E0D-4E0E7467E7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9386" y="5833020"/>
                  <a:ext cx="1258614" cy="433004"/>
                </a:xfrm>
                <a:prstGeom prst="rect">
                  <a:avLst/>
                </a:prstGeom>
                <a:blipFill>
                  <a:blip r:embed="rId4"/>
                  <a:stretch>
                    <a:fillRect t="-8451" r="-6280" b="-140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21">
                <a:extLst>
                  <a:ext uri="{FF2B5EF4-FFF2-40B4-BE49-F238E27FC236}">
                    <a16:creationId xmlns:a16="http://schemas.microsoft.com/office/drawing/2014/main" id="{69DDB793-BF46-47DC-B2D6-20467D090C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96957" y="1610834"/>
                <a:ext cx="414360" cy="415497"/>
              </a:xfrm>
              <a:prstGeom prst="rect">
                <a:avLst/>
              </a:prstGeom>
              <a:solidFill>
                <a:schemeClr val="accent6">
                  <a:lumMod val="75000"/>
                  <a:alpha val="2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marL="0" lvl="1">
                  <a:spcBef>
                    <a:spcPct val="5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  <a:sym typeface="Wingdings"/>
                          </a:rPr>
                          <m:t>𝑆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  <a:sym typeface="Wingdings"/>
                          </a:rPr>
                          <m:t>𝜀</m:t>
                        </m:r>
                      </m:sub>
                    </m:sSub>
                  </m:oMath>
                </a14:m>
                <a:r>
                  <a:rPr lang="en-US" sz="2100" dirty="0"/>
                  <a:t> </a:t>
                </a:r>
                <a:endParaRPr lang="en-US" sz="21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Text Box 21">
                <a:extLst>
                  <a:ext uri="{FF2B5EF4-FFF2-40B4-BE49-F238E27FC236}">
                    <a16:creationId xmlns:a16="http://schemas.microsoft.com/office/drawing/2014/main" id="{69DDB793-BF46-47DC-B2D6-20467D090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96957" y="1610834"/>
                <a:ext cx="414360" cy="4154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8">
            <a:extLst>
              <a:ext uri="{FF2B5EF4-FFF2-40B4-BE49-F238E27FC236}">
                <a16:creationId xmlns:a16="http://schemas.microsoft.com/office/drawing/2014/main" id="{CAC71F88-AB8D-48A7-89A9-511BD27A4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5203" y="3569113"/>
            <a:ext cx="685800" cy="948780"/>
          </a:xfrm>
          <a:prstGeom prst="rect">
            <a:avLst/>
          </a:prstGeom>
          <a:solidFill>
            <a:srgbClr val="7030A0">
              <a:alpha val="15000"/>
            </a:srgbClr>
          </a:solidFill>
          <a:ln w="19050" cap="rnd">
            <a:noFill/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5D290A0-BBEF-4D09-A5FB-DBB9C4A55433}"/>
                  </a:ext>
                </a:extLst>
              </p:cNvPr>
              <p:cNvSpPr txBox="1"/>
              <p:nvPr/>
            </p:nvSpPr>
            <p:spPr>
              <a:xfrm>
                <a:off x="1981201" y="5735537"/>
                <a:ext cx="2249289" cy="821187"/>
              </a:xfrm>
              <a:prstGeom prst="rect">
                <a:avLst/>
              </a:prstGeom>
              <a:solidFill>
                <a:srgbClr val="7030A0">
                  <a:alpha val="15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100" i="1">
                                    <a:latin typeface="Cambria Math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100" dirty="0"/>
                  <a:t>, std. dev.</a:t>
                </a:r>
              </a:p>
              <a:p>
                <a:pPr algn="ctr"/>
                <a:r>
                  <a:rPr lang="en-US" sz="2100" dirty="0"/>
                  <a:t>(std. error)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100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accPr>
                          <m:e>
                            <m:r>
                              <a:rPr lang="en-US" sz="2100" i="1">
                                <a:latin typeface="Cambria Math"/>
                                <a:sym typeface="Wingdings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  <a:sym typeface="Wingdings"/>
                          </a:rPr>
                          <m:t>𝑖</m:t>
                        </m:r>
                      </m:sub>
                    </m:sSub>
                  </m:oMath>
                </a14:m>
                <a:endParaRPr lang="en-US" sz="21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5D290A0-BBEF-4D09-A5FB-DBB9C4A55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1" y="5735537"/>
                <a:ext cx="2249289" cy="821187"/>
              </a:xfrm>
              <a:prstGeom prst="rect">
                <a:avLst/>
              </a:prstGeom>
              <a:blipFill>
                <a:blip r:embed="rId6"/>
                <a:stretch>
                  <a:fillRect t="-3030" b="-136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Line 11">
            <a:extLst>
              <a:ext uri="{FF2B5EF4-FFF2-40B4-BE49-F238E27FC236}">
                <a16:creationId xmlns:a16="http://schemas.microsoft.com/office/drawing/2014/main" id="{6F89F8AD-01CD-4613-BE12-06A588D5CA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66589" y="4578045"/>
            <a:ext cx="1258614" cy="1048468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D61FA7E3-61BF-4FDC-93C7-DEC6C6B69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5307" y="3575501"/>
            <a:ext cx="781650" cy="948780"/>
          </a:xfrm>
          <a:prstGeom prst="rect">
            <a:avLst/>
          </a:prstGeom>
          <a:solidFill>
            <a:srgbClr val="FF0000">
              <a:alpha val="15000"/>
            </a:srgbClr>
          </a:solidFill>
          <a:ln w="19050" cap="rnd">
            <a:noFill/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83A01F8-CDB1-47E6-BF03-96593034F629}"/>
                  </a:ext>
                </a:extLst>
              </p:cNvPr>
              <p:cNvSpPr txBox="1"/>
              <p:nvPr/>
            </p:nvSpPr>
            <p:spPr>
              <a:xfrm>
                <a:off x="4369370" y="5446900"/>
                <a:ext cx="2522846" cy="1135375"/>
              </a:xfrm>
              <a:prstGeom prst="rect">
                <a:avLst/>
              </a:prstGeom>
              <a:solidFill>
                <a:srgbClr val="FF0000">
                  <a:alpha val="15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100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accPr>
                          <m:e>
                            <m:r>
                              <a:rPr lang="en-US" sz="2100" i="1">
                                <a:latin typeface="Cambria Math"/>
                                <a:sym typeface="Wingdings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  <a:sym typeface="Wingdings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100" dirty="0"/>
                  <a:t> is </a:t>
                </a:r>
              </a:p>
              <a:p>
                <a:pPr algn="ctr"/>
                <a:r>
                  <a:rPr lang="en-US" sz="2100" dirty="0"/>
                  <a:t>this many units </a:t>
                </a:r>
              </a:p>
              <a:p>
                <a:pPr algn="ctr"/>
                <a:r>
                  <a:rPr lang="en-US" sz="21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100" i="1">
                                    <a:latin typeface="Cambria Math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2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100" dirty="0"/>
                  <a:t>away from 0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83A01F8-CDB1-47E6-BF03-96593034F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370" y="5446900"/>
                <a:ext cx="2522846" cy="1135375"/>
              </a:xfrm>
              <a:prstGeom prst="rect">
                <a:avLst/>
              </a:prstGeom>
              <a:blipFill>
                <a:blip r:embed="rId7"/>
                <a:stretch>
                  <a:fillRect t="-1099" b="-54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B31CF82-87DE-42D9-8A04-EB152FF8122C}"/>
                  </a:ext>
                </a:extLst>
              </p:cNvPr>
              <p:cNvSpPr txBox="1"/>
              <p:nvPr/>
            </p:nvSpPr>
            <p:spPr>
              <a:xfrm>
                <a:off x="7096357" y="5446899"/>
                <a:ext cx="1767303" cy="78483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i="1" dirty="0"/>
                  <a:t>p</a:t>
                </a:r>
                <a:r>
                  <a:rPr lang="en-US" sz="2000" dirty="0"/>
                  <a:t>-value to test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/>
              </a:p>
              <a:p>
                <a:pPr algn="ctr"/>
                <a:endParaRPr lang="en-US" sz="5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B31CF82-87DE-42D9-8A04-EB152FF81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6357" y="5446899"/>
                <a:ext cx="1767303" cy="784830"/>
              </a:xfrm>
              <a:prstGeom prst="rect">
                <a:avLst/>
              </a:prstGeom>
              <a:blipFill>
                <a:blip r:embed="rId8"/>
                <a:stretch>
                  <a:fillRect l="-2837" t="-3125" r="-5674" b="-312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Line 11">
            <a:extLst>
              <a:ext uri="{FF2B5EF4-FFF2-40B4-BE49-F238E27FC236}">
                <a16:creationId xmlns:a16="http://schemas.microsoft.com/office/drawing/2014/main" id="{F68078CC-3B1B-414A-B66D-C69F7DE136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193" y="4624911"/>
            <a:ext cx="541473" cy="755358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3F6676-19F8-48E5-96A8-EAEEBD990272}"/>
              </a:ext>
            </a:extLst>
          </p:cNvPr>
          <p:cNvSpPr/>
          <p:nvPr/>
        </p:nvSpPr>
        <p:spPr>
          <a:xfrm>
            <a:off x="7401262" y="3581899"/>
            <a:ext cx="828339" cy="970863"/>
          </a:xfrm>
          <a:prstGeom prst="rect">
            <a:avLst/>
          </a:prstGeom>
          <a:solidFill>
            <a:srgbClr val="FFFF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BA8D64D-AC10-4ED6-9666-1DD571C83CB1}"/>
              </a:ext>
            </a:extLst>
          </p:cNvPr>
          <p:cNvSpPr/>
          <p:nvPr/>
        </p:nvSpPr>
        <p:spPr>
          <a:xfrm>
            <a:off x="8382000" y="3589016"/>
            <a:ext cx="2124004" cy="989029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8CA424-EC47-4936-8163-6003E2DFDC4B}"/>
                  </a:ext>
                </a:extLst>
              </p:cNvPr>
              <p:cNvSpPr txBox="1"/>
              <p:nvPr/>
            </p:nvSpPr>
            <p:spPr>
              <a:xfrm>
                <a:off x="9067801" y="5456183"/>
                <a:ext cx="1279213" cy="784830"/>
              </a:xfrm>
              <a:prstGeom prst="rect">
                <a:avLst/>
              </a:prstGeom>
              <a:solidFill>
                <a:srgbClr val="00B0F0">
                  <a:alpha val="15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100" dirty="0"/>
                  <a:t>95% C.I </a:t>
                </a:r>
              </a:p>
              <a:p>
                <a:pPr algn="ctr"/>
                <a:r>
                  <a:rPr lang="en-US" sz="2100" dirty="0"/>
                  <a:t>for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1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8CA424-EC47-4936-8163-6003E2DFD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7801" y="5456183"/>
                <a:ext cx="1279213" cy="784830"/>
              </a:xfrm>
              <a:prstGeom prst="rect">
                <a:avLst/>
              </a:prstGeom>
              <a:blipFill>
                <a:blip r:embed="rId9"/>
                <a:stretch>
                  <a:fillRect t="-4688" r="-971" b="-125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Line 11">
            <a:extLst>
              <a:ext uri="{FF2B5EF4-FFF2-40B4-BE49-F238E27FC236}">
                <a16:creationId xmlns:a16="http://schemas.microsoft.com/office/drawing/2014/main" id="{AF6DE7AE-A821-43F1-A730-EC08848A287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848601" y="4597498"/>
            <a:ext cx="75701" cy="79244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37" name="Line 11">
            <a:extLst>
              <a:ext uri="{FF2B5EF4-FFF2-40B4-BE49-F238E27FC236}">
                <a16:creationId xmlns:a16="http://schemas.microsoft.com/office/drawing/2014/main" id="{1ADA2C07-6347-4FC6-9B72-8FAA0643558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571021" y="4624912"/>
            <a:ext cx="75700" cy="765027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C733DE2-AD96-4BFC-A000-BC642C579C95}"/>
              </a:ext>
            </a:extLst>
          </p:cNvPr>
          <p:cNvGrpSpPr/>
          <p:nvPr/>
        </p:nvGrpSpPr>
        <p:grpSpPr>
          <a:xfrm>
            <a:off x="1763304" y="79213"/>
            <a:ext cx="9575161" cy="1188938"/>
            <a:chOff x="239303" y="79213"/>
            <a:chExt cx="9575161" cy="1188938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FE3F8BD-0C85-40D0-8450-542ABFCCA6E0}"/>
                </a:ext>
              </a:extLst>
            </p:cNvPr>
            <p:cNvSpPr/>
            <p:nvPr/>
          </p:nvSpPr>
          <p:spPr>
            <a:xfrm>
              <a:off x="239303" y="79213"/>
              <a:ext cx="8742701" cy="118893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ABE95ED-5DDD-45D1-9749-EAF108AEB5B1}"/>
                    </a:ext>
                  </a:extLst>
                </p:cNvPr>
                <p:cNvSpPr txBox="1"/>
                <p:nvPr/>
              </p:nvSpPr>
              <p:spPr>
                <a:xfrm>
                  <a:off x="457812" y="242795"/>
                  <a:ext cx="9356652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>
                          <a:latin typeface="Cambria Math" panose="02040503050406030204" pitchFamily="18" charset="0"/>
                        </a:rPr>
                        <m:t>Hourly</m:t>
                      </m:r>
                      <m:r>
                        <a:rPr lang="en-US" sz="22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>
                          <a:latin typeface="Cambria Math" panose="02040503050406030204" pitchFamily="18" charset="0"/>
                        </a:rPr>
                        <m:t>Wage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  <a:sym typeface="Wingdings"/>
                        </a:rPr>
                        <m:t>−4.904</m:t>
                      </m:r>
                      <m:r>
                        <a:rPr lang="en-US" sz="2200" i="1">
                          <a:latin typeface="Cambria Math"/>
                          <a:sym typeface="Wingdings"/>
                        </a:rPr>
                        <m:t>+</m:t>
                      </m:r>
                      <m:r>
                        <a:rPr lang="en-US" sz="2200" i="1">
                          <a:latin typeface="Cambria Math" panose="02040503050406030204" pitchFamily="18" charset="0"/>
                          <a:sym typeface="Wingdings"/>
                        </a:rPr>
                        <m:t>0.926 </m:t>
                      </m:r>
                    </m:oMath>
                  </a14:m>
                  <a:r>
                    <a:rPr lang="en-US" sz="2200" dirty="0"/>
                    <a:t>Education</a:t>
                  </a:r>
                  <a:r>
                    <a:rPr lang="en-US" sz="2200" dirty="0">
                      <a:sym typeface="Wingdings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200" i="1">
                          <a:latin typeface="Cambria Math"/>
                          <a:sym typeface="Wingdings"/>
                        </a:rPr>
                        <m:t>+</m:t>
                      </m:r>
                      <m:r>
                        <a:rPr lang="en-US" sz="2200" i="1">
                          <a:latin typeface="Cambria Math" panose="02040503050406030204" pitchFamily="18" charset="0"/>
                          <a:sym typeface="Wingdings"/>
                        </a:rPr>
                        <m:t>0.105</m:t>
                      </m:r>
                    </m:oMath>
                  </a14:m>
                  <a:r>
                    <a:rPr lang="en-US" sz="2200" dirty="0"/>
                    <a:t> Work Experience</a:t>
                  </a: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ABE95ED-5DDD-45D1-9749-EAF108AEB5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812" y="242795"/>
                  <a:ext cx="9356652" cy="430887"/>
                </a:xfrm>
                <a:prstGeom prst="rect">
                  <a:avLst/>
                </a:prstGeom>
                <a:blipFill>
                  <a:blip r:embed="rId10"/>
                  <a:stretch>
                    <a:fillRect l="-391" t="-9859" b="-267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DF3F9651-584F-42A5-B01A-2BE4B7218F5F}"/>
                    </a:ext>
                  </a:extLst>
                </p:cNvPr>
                <p:cNvSpPr txBox="1"/>
                <p:nvPr/>
              </p:nvSpPr>
              <p:spPr>
                <a:xfrm>
                  <a:off x="1086602" y="782749"/>
                  <a:ext cx="3942597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>
                      <a:sym typeface="Wingdings"/>
                    </a:rPr>
                    <a:t>where </a:t>
                  </a:r>
                  <a14:m>
                    <m:oMath xmlns:m="http://schemas.openxmlformats.org/officeDocument/2006/math">
                      <m:r>
                        <a:rPr lang="en-US" sz="2200" i="1">
                          <a:latin typeface="Cambria Math"/>
                          <a:sym typeface="Wingdings"/>
                        </a:rPr>
                        <m:t>𝜀</m:t>
                      </m:r>
                      <m:r>
                        <a:rPr lang="en-US" sz="2200" i="1">
                          <a:latin typeface="Cambria Math" panose="02040503050406030204" pitchFamily="18" charset="0"/>
                          <a:sym typeface="Wingdings"/>
                        </a:rPr>
                        <m:t> </m:t>
                      </m:r>
                      <m:r>
                        <a:rPr lang="en-US" sz="2200" i="1">
                          <a:latin typeface="Cambria Math"/>
                          <a:sym typeface="Wingdings"/>
                        </a:rPr>
                        <m:t>~</m:t>
                      </m:r>
                      <m:r>
                        <a:rPr lang="en-US" sz="2200" i="1">
                          <a:latin typeface="Cambria Math" panose="02040503050406030204" pitchFamily="18" charset="0"/>
                          <a:sym typeface="Wingdings"/>
                        </a:rPr>
                        <m:t> </m:t>
                      </m:r>
                      <m:r>
                        <a:rPr lang="en-US" sz="2200" i="1">
                          <a:latin typeface="Cambria Math"/>
                          <a:sym typeface="Wingdings"/>
                        </a:rPr>
                        <m:t>𝑁</m:t>
                      </m:r>
                      <m:r>
                        <a:rPr lang="en-US" sz="2200" i="1">
                          <a:latin typeface="Cambria Math"/>
                          <a:sym typeface="Wingdings"/>
                        </a:rPr>
                        <m:t>(0,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sym typeface="Wingdings"/>
                            </a:rPr>
                            <m:t>4.599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  <a:sym typeface="Wingdings"/>
                            </a:rPr>
                            <m:t>2</m:t>
                          </m:r>
                        </m:sup>
                      </m:sSup>
                      <m:r>
                        <a:rPr lang="en-US" sz="2200" i="1">
                          <a:latin typeface="Cambria Math"/>
                          <a:sym typeface="Wingdings"/>
                        </a:rPr>
                        <m:t>)</m:t>
                      </m:r>
                    </m:oMath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DF3F9651-584F-42A5-B01A-2BE4B7218F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602" y="782749"/>
                  <a:ext cx="3942597" cy="430887"/>
                </a:xfrm>
                <a:prstGeom prst="rect">
                  <a:avLst/>
                </a:prstGeom>
                <a:blipFill>
                  <a:blip r:embed="rId11"/>
                  <a:stretch>
                    <a:fillRect l="-2009" t="-8451" b="-281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9580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  <p:bldP spid="11" grpId="0" animBg="1"/>
      <p:bldP spid="14" grpId="0" animBg="1"/>
      <p:bldP spid="15" grpId="0" animBg="1"/>
      <p:bldP spid="19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DC733DE2-AD96-4BFC-A000-BC642C579C95}"/>
              </a:ext>
            </a:extLst>
          </p:cNvPr>
          <p:cNvGrpSpPr/>
          <p:nvPr/>
        </p:nvGrpSpPr>
        <p:grpSpPr>
          <a:xfrm>
            <a:off x="1763304" y="79213"/>
            <a:ext cx="9575161" cy="1188938"/>
            <a:chOff x="239303" y="79213"/>
            <a:chExt cx="9575161" cy="1188938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FE3F8BD-0C85-40D0-8450-542ABFCCA6E0}"/>
                </a:ext>
              </a:extLst>
            </p:cNvPr>
            <p:cNvSpPr/>
            <p:nvPr/>
          </p:nvSpPr>
          <p:spPr>
            <a:xfrm>
              <a:off x="239303" y="79213"/>
              <a:ext cx="8742701" cy="118893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ABE95ED-5DDD-45D1-9749-EAF108AEB5B1}"/>
                    </a:ext>
                  </a:extLst>
                </p:cNvPr>
                <p:cNvSpPr txBox="1"/>
                <p:nvPr/>
              </p:nvSpPr>
              <p:spPr>
                <a:xfrm>
                  <a:off x="457812" y="242795"/>
                  <a:ext cx="9356652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>
                          <a:latin typeface="Cambria Math" panose="02040503050406030204" pitchFamily="18" charset="0"/>
                        </a:rPr>
                        <m:t>Hourly</m:t>
                      </m:r>
                      <m:r>
                        <a:rPr lang="en-US" sz="22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>
                          <a:latin typeface="Cambria Math" panose="02040503050406030204" pitchFamily="18" charset="0"/>
                        </a:rPr>
                        <m:t>Wage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  <a:sym typeface="Wingdings"/>
                        </a:rPr>
                        <m:t>−4.904</m:t>
                      </m:r>
                      <m:r>
                        <a:rPr lang="en-US" sz="2200" i="1">
                          <a:latin typeface="Cambria Math"/>
                          <a:sym typeface="Wingdings"/>
                        </a:rPr>
                        <m:t>+</m:t>
                      </m:r>
                      <m:r>
                        <a:rPr lang="en-US" sz="2200" i="1">
                          <a:latin typeface="Cambria Math" panose="02040503050406030204" pitchFamily="18" charset="0"/>
                          <a:sym typeface="Wingdings"/>
                        </a:rPr>
                        <m:t>0.926 </m:t>
                      </m:r>
                    </m:oMath>
                  </a14:m>
                  <a:r>
                    <a:rPr lang="en-US" sz="2200" dirty="0"/>
                    <a:t>Education</a:t>
                  </a:r>
                  <a:r>
                    <a:rPr lang="en-US" sz="2200" dirty="0">
                      <a:sym typeface="Wingdings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200" i="1">
                          <a:latin typeface="Cambria Math"/>
                          <a:sym typeface="Wingdings"/>
                        </a:rPr>
                        <m:t>+</m:t>
                      </m:r>
                      <m:r>
                        <a:rPr lang="en-US" sz="2200" i="1">
                          <a:latin typeface="Cambria Math" panose="02040503050406030204" pitchFamily="18" charset="0"/>
                          <a:sym typeface="Wingdings"/>
                        </a:rPr>
                        <m:t>0.105</m:t>
                      </m:r>
                    </m:oMath>
                  </a14:m>
                  <a:r>
                    <a:rPr lang="en-US" sz="2200" dirty="0"/>
                    <a:t> Work Experience</a:t>
                  </a: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ABE95ED-5DDD-45D1-9749-EAF108AEB5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812" y="242795"/>
                  <a:ext cx="9356652" cy="430887"/>
                </a:xfrm>
                <a:prstGeom prst="rect">
                  <a:avLst/>
                </a:prstGeom>
                <a:blipFill>
                  <a:blip r:embed="rId2"/>
                  <a:stretch>
                    <a:fillRect l="-391" t="-9859" b="-267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DF3F9651-584F-42A5-B01A-2BE4B7218F5F}"/>
                    </a:ext>
                  </a:extLst>
                </p:cNvPr>
                <p:cNvSpPr txBox="1"/>
                <p:nvPr/>
              </p:nvSpPr>
              <p:spPr>
                <a:xfrm>
                  <a:off x="1086602" y="782749"/>
                  <a:ext cx="3942597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>
                      <a:sym typeface="Wingdings"/>
                    </a:rPr>
                    <a:t>where </a:t>
                  </a:r>
                  <a14:m>
                    <m:oMath xmlns:m="http://schemas.openxmlformats.org/officeDocument/2006/math">
                      <m:r>
                        <a:rPr lang="en-US" sz="2200" i="1">
                          <a:latin typeface="Cambria Math"/>
                          <a:sym typeface="Wingdings"/>
                        </a:rPr>
                        <m:t>𝜀</m:t>
                      </m:r>
                      <m:r>
                        <a:rPr lang="en-US" sz="2200" i="1">
                          <a:latin typeface="Cambria Math" panose="02040503050406030204" pitchFamily="18" charset="0"/>
                          <a:sym typeface="Wingdings"/>
                        </a:rPr>
                        <m:t> </m:t>
                      </m:r>
                      <m:r>
                        <a:rPr lang="en-US" sz="2200" i="1">
                          <a:latin typeface="Cambria Math"/>
                          <a:sym typeface="Wingdings"/>
                        </a:rPr>
                        <m:t>~</m:t>
                      </m:r>
                      <m:r>
                        <a:rPr lang="en-US" sz="2200" i="1">
                          <a:latin typeface="Cambria Math" panose="02040503050406030204" pitchFamily="18" charset="0"/>
                          <a:sym typeface="Wingdings"/>
                        </a:rPr>
                        <m:t> </m:t>
                      </m:r>
                      <m:r>
                        <a:rPr lang="en-US" sz="2200" i="1">
                          <a:latin typeface="Cambria Math"/>
                          <a:sym typeface="Wingdings"/>
                        </a:rPr>
                        <m:t>𝑁</m:t>
                      </m:r>
                      <m:r>
                        <a:rPr lang="en-US" sz="2200" i="1">
                          <a:latin typeface="Cambria Math"/>
                          <a:sym typeface="Wingdings"/>
                        </a:rPr>
                        <m:t>(0,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sym typeface="Wingdings"/>
                            </a:rPr>
                            <m:t>4.599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  <a:sym typeface="Wingdings"/>
                            </a:rPr>
                            <m:t>2</m:t>
                          </m:r>
                        </m:sup>
                      </m:sSup>
                      <m:r>
                        <a:rPr lang="en-US" sz="2200" i="1">
                          <a:latin typeface="Cambria Math"/>
                          <a:sym typeface="Wingdings"/>
                        </a:rPr>
                        <m:t>)</m:t>
                      </m:r>
                    </m:oMath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DF3F9651-584F-42A5-B01A-2BE4B7218F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602" y="782749"/>
                  <a:ext cx="3942597" cy="430887"/>
                </a:xfrm>
                <a:prstGeom prst="rect">
                  <a:avLst/>
                </a:prstGeom>
                <a:blipFill>
                  <a:blip r:embed="rId3"/>
                  <a:stretch>
                    <a:fillRect l="-2009" t="-8451" b="-281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68C1597-2F82-4D4B-90C5-F94459126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2733" y="3200401"/>
            <a:ext cx="9046535" cy="770299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6610F686-08DA-4045-8A0D-B9C89F2FB5A2}"/>
              </a:ext>
            </a:extLst>
          </p:cNvPr>
          <p:cNvSpPr/>
          <p:nvPr/>
        </p:nvSpPr>
        <p:spPr>
          <a:xfrm>
            <a:off x="8534400" y="3189767"/>
            <a:ext cx="1971604" cy="770299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5ADD9F4-65D3-45F5-8D23-F7EF72FB7DD2}"/>
              </a:ext>
            </a:extLst>
          </p:cNvPr>
          <p:cNvSpPr/>
          <p:nvPr/>
        </p:nvSpPr>
        <p:spPr>
          <a:xfrm>
            <a:off x="1572732" y="3189767"/>
            <a:ext cx="865668" cy="780933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F7A074-59A4-4459-B0B2-B840F5B4A79F}"/>
              </a:ext>
            </a:extLst>
          </p:cNvPr>
          <p:cNvGrpSpPr/>
          <p:nvPr/>
        </p:nvGrpSpPr>
        <p:grpSpPr>
          <a:xfrm>
            <a:off x="6134654" y="4852448"/>
            <a:ext cx="4522381" cy="1341367"/>
            <a:chOff x="1927378" y="4655146"/>
            <a:chExt cx="4522381" cy="1341367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D2BFA31-ADFE-4EFA-8DB7-BBAE5D89DCDA}"/>
                </a:ext>
              </a:extLst>
            </p:cNvPr>
            <p:cNvSpPr/>
            <p:nvPr/>
          </p:nvSpPr>
          <p:spPr>
            <a:xfrm>
              <a:off x="1927378" y="4655146"/>
              <a:ext cx="4267199" cy="1341367"/>
            </a:xfrm>
            <a:prstGeom prst="rect">
              <a:avLst/>
            </a:prstGeom>
            <a:solidFill>
              <a:srgbClr val="00B05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5A8B63D-F4EC-494B-96EA-DAF8648F4B71}"/>
                </a:ext>
              </a:extLst>
            </p:cNvPr>
            <p:cNvGrpSpPr/>
            <p:nvPr/>
          </p:nvGrpSpPr>
          <p:grpSpPr>
            <a:xfrm>
              <a:off x="1953959" y="4671343"/>
              <a:ext cx="4495800" cy="1325170"/>
              <a:chOff x="1899684" y="4671344"/>
              <a:chExt cx="4495800" cy="132517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EB83F571-CCFF-4E44-8833-FF303124F6C2}"/>
                      </a:ext>
                    </a:extLst>
                  </p:cNvPr>
                  <p:cNvSpPr txBox="1"/>
                  <p:nvPr/>
                </p:nvSpPr>
                <p:spPr>
                  <a:xfrm>
                    <a:off x="1899684" y="4671344"/>
                    <a:ext cx="4267200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200" dirty="0"/>
                      <a:t>For Person 1 (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  <a:sym typeface="Wingdings"/>
                          </a:rPr>
                          <m:t>Edu</m:t>
                        </m:r>
                        <m:r>
                          <a:rPr lang="en-US" sz="2200">
                            <a:latin typeface="Cambria Math" panose="02040503050406030204" pitchFamily="18" charset="0"/>
                            <a:sym typeface="Wingdings"/>
                          </a:rPr>
                          <m:t>=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  <m:t>16</m:t>
                        </m:r>
                        <m:r>
                          <a:rPr lang="en-US" sz="2200">
                            <a:latin typeface="Cambria Math" panose="02040503050406030204" pitchFamily="18" charset="0"/>
                            <a:sym typeface="Wingdings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  <a:sym typeface="Wingdings"/>
                          </a:rPr>
                          <m:t>Exp</m:t>
                        </m:r>
                        <m:r>
                          <a:rPr lang="en-US" sz="2200">
                            <a:latin typeface="Cambria Math" panose="02040503050406030204" pitchFamily="18" charset="0"/>
                            <a:sym typeface="Wingdings"/>
                          </a:rPr>
                          <m:t>=5)</m:t>
                        </m:r>
                      </m:oMath>
                    </a14:m>
                    <a:endParaRPr lang="en-US" sz="2200" dirty="0"/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EB83F571-CCFF-4E44-8833-FF303124F6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99684" y="4671344"/>
                    <a:ext cx="4267200" cy="43088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857" t="-10000" b="-2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484585CF-B1C8-454A-ABDF-9F2E19B0DFE4}"/>
                      </a:ext>
                    </a:extLst>
                  </p:cNvPr>
                  <p:cNvSpPr txBox="1"/>
                  <p:nvPr/>
                </p:nvSpPr>
                <p:spPr>
                  <a:xfrm>
                    <a:off x="1899684" y="5134740"/>
                    <a:ext cx="4267200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200" dirty="0"/>
                      <a:t>For Person 2 (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  <a:sym typeface="Wingdings"/>
                          </a:rPr>
                          <m:t>Edu</m:t>
                        </m:r>
                        <m:r>
                          <a:rPr lang="en-US" sz="2200">
                            <a:latin typeface="Cambria Math" panose="02040503050406030204" pitchFamily="18" charset="0"/>
                            <a:sym typeface="Wingdings"/>
                          </a:rPr>
                          <m:t>=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  <m:t>1</m:t>
                        </m:r>
                        <m:r>
                          <a:rPr lang="en-US" sz="2200">
                            <a:latin typeface="Cambria Math" panose="02040503050406030204" pitchFamily="18" charset="0"/>
                            <a:sym typeface="Wingdings"/>
                          </a:rPr>
                          <m:t>6,</m:t>
                        </m:r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  <a:sym typeface="Wingdings"/>
                          </a:rPr>
                          <m:t>Exp</m:t>
                        </m:r>
                        <m:r>
                          <a:rPr lang="en-US" sz="2200">
                            <a:latin typeface="Cambria Math" panose="02040503050406030204" pitchFamily="18" charset="0"/>
                            <a:sym typeface="Wingdings"/>
                          </a:rPr>
                          <m:t>=0)</m:t>
                        </m:r>
                      </m:oMath>
                    </a14:m>
                    <a:endParaRPr lang="en-US" sz="2200" dirty="0"/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484585CF-B1C8-454A-ABDF-9F2E19B0DF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99684" y="5134740"/>
                    <a:ext cx="4267200" cy="430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857" t="-10000" b="-2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79613385-C7B0-488F-8F60-A0E8C1D07773}"/>
                      </a:ext>
                    </a:extLst>
                  </p:cNvPr>
                  <p:cNvSpPr txBox="1"/>
                  <p:nvPr/>
                </p:nvSpPr>
                <p:spPr>
                  <a:xfrm>
                    <a:off x="1899684" y="5565627"/>
                    <a:ext cx="4495800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200" dirty="0"/>
                      <a:t>For Person 3 (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  <a:sym typeface="Wingdings"/>
                          </a:rPr>
                          <m:t>Edu</m:t>
                        </m:r>
                        <m:r>
                          <a:rPr lang="en-US" sz="2200">
                            <a:latin typeface="Cambria Math" panose="02040503050406030204" pitchFamily="18" charset="0"/>
                            <a:sym typeface="Wingdings"/>
                          </a:rPr>
                          <m:t>=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  <m:t>1</m:t>
                        </m:r>
                        <m:r>
                          <a:rPr lang="en-US" sz="2200">
                            <a:latin typeface="Cambria Math" panose="02040503050406030204" pitchFamily="18" charset="0"/>
                            <a:sym typeface="Wingdings"/>
                          </a:rPr>
                          <m:t>2,</m:t>
                        </m:r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  <a:sym typeface="Wingdings"/>
                          </a:rPr>
                          <m:t>Exp</m:t>
                        </m:r>
                        <m:r>
                          <a:rPr lang="en-US" sz="2200">
                            <a:latin typeface="Cambria Math" panose="02040503050406030204" pitchFamily="18" charset="0"/>
                            <a:sym typeface="Wingdings"/>
                          </a:rPr>
                          <m:t>=10)</m:t>
                        </m:r>
                      </m:oMath>
                    </a14:m>
                    <a:endParaRPr lang="en-US" sz="2200" dirty="0"/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79613385-C7B0-488F-8F60-A0E8C1D077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99684" y="5565627"/>
                    <a:ext cx="4495800" cy="430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764" t="-8451" b="-2816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724A9816-900B-499B-A571-708E01425ED9}"/>
              </a:ext>
            </a:extLst>
          </p:cNvPr>
          <p:cNvSpPr txBox="1"/>
          <p:nvPr/>
        </p:nvSpPr>
        <p:spPr>
          <a:xfrm>
            <a:off x="1638505" y="4880991"/>
            <a:ext cx="4392262" cy="1400383"/>
          </a:xfrm>
          <a:prstGeom prst="rect">
            <a:avLst/>
          </a:prstGeom>
          <a:solidFill>
            <a:srgbClr val="FFC000">
              <a:alpha val="15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Cambria Math" panose="02040503050406030204" pitchFamily="18" charset="0"/>
                <a:sym typeface="Wingdings"/>
              </a:rPr>
              <a:t>Their predicted Hourly Wages</a:t>
            </a:r>
          </a:p>
          <a:p>
            <a:pPr algn="ctr"/>
            <a:r>
              <a:rPr lang="en-US" sz="500" dirty="0">
                <a:latin typeface="Cambria Math" panose="02040503050406030204" pitchFamily="18" charset="0"/>
                <a:sym typeface="Wingdings"/>
              </a:rPr>
              <a:t> </a:t>
            </a:r>
          </a:p>
          <a:p>
            <a:pPr algn="ctr"/>
            <a:r>
              <a:rPr lang="en-US" sz="2200" dirty="0">
                <a:latin typeface="Cambria Math" panose="02040503050406030204" pitchFamily="18" charset="0"/>
                <a:sym typeface="Wingdings"/>
              </a:rPr>
              <a:t>based on this specific sample</a:t>
            </a:r>
          </a:p>
          <a:p>
            <a:pPr algn="ctr"/>
            <a:endParaRPr lang="en-US" sz="700" dirty="0">
              <a:latin typeface="Cambria Math" panose="02040503050406030204" pitchFamily="18" charset="0"/>
              <a:sym typeface="Wingdings"/>
            </a:endParaRPr>
          </a:p>
          <a:p>
            <a:pPr algn="ctr"/>
            <a:endParaRPr lang="en-US" sz="700" dirty="0">
              <a:latin typeface="Cambria Math" panose="02040503050406030204" pitchFamily="18" charset="0"/>
              <a:sym typeface="Wingdings"/>
            </a:endParaRPr>
          </a:p>
          <a:p>
            <a:pPr algn="ctr"/>
            <a:r>
              <a:rPr lang="en-US" sz="2200" dirty="0">
                <a:latin typeface="Cambria Math" panose="02040503050406030204" pitchFamily="18" charset="0"/>
                <a:sym typeface="Wingdings"/>
              </a:rPr>
              <a:t> </a:t>
            </a:r>
            <a:endParaRPr lang="en-US" sz="1200" dirty="0">
              <a:latin typeface="Cambria Math" panose="02040503050406030204" pitchFamily="18" charset="0"/>
              <a:sym typeface="Wingdings"/>
            </a:endParaRPr>
          </a:p>
        </p:txBody>
      </p:sp>
      <p:sp>
        <p:nvSpPr>
          <p:cNvPr id="62" name="Line 11">
            <a:extLst>
              <a:ext uri="{FF2B5EF4-FFF2-40B4-BE49-F238E27FC236}">
                <a16:creationId xmlns:a16="http://schemas.microsoft.com/office/drawing/2014/main" id="{258E33DC-FA62-450F-ABD8-191CAE5B0D7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05440" y="4078621"/>
            <a:ext cx="590160" cy="79002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63" name="Line 11">
            <a:extLst>
              <a:ext uri="{FF2B5EF4-FFF2-40B4-BE49-F238E27FC236}">
                <a16:creationId xmlns:a16="http://schemas.microsoft.com/office/drawing/2014/main" id="{B62FC32F-DA39-475B-B357-63FE0607E3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43001" y="4078619"/>
            <a:ext cx="590160" cy="741318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F932A64-56F3-42FD-AD82-E552BC5E70CF}"/>
              </a:ext>
            </a:extLst>
          </p:cNvPr>
          <p:cNvSpPr/>
          <p:nvPr/>
        </p:nvSpPr>
        <p:spPr>
          <a:xfrm>
            <a:off x="3370876" y="3145885"/>
            <a:ext cx="2115524" cy="824814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DCFF9F-12BB-4638-AD67-619E14965388}"/>
              </a:ext>
            </a:extLst>
          </p:cNvPr>
          <p:cNvSpPr txBox="1"/>
          <p:nvPr/>
        </p:nvSpPr>
        <p:spPr>
          <a:xfrm>
            <a:off x="7156473" y="1671111"/>
            <a:ext cx="3004201" cy="738664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95% C.I of </a:t>
            </a:r>
          </a:p>
          <a:p>
            <a:pPr algn="ctr"/>
            <a:r>
              <a:rPr lang="en-US" sz="2100" dirty="0"/>
              <a:t> predicted hourly wages 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041A859-21EE-4EB3-9B7B-C707BC3126B5}"/>
              </a:ext>
            </a:extLst>
          </p:cNvPr>
          <p:cNvSpPr txBox="1"/>
          <p:nvPr/>
        </p:nvSpPr>
        <p:spPr>
          <a:xfrm>
            <a:off x="2305440" y="1671112"/>
            <a:ext cx="3266340" cy="733155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Standard deviations of </a:t>
            </a:r>
          </a:p>
          <a:p>
            <a:pPr algn="ctr"/>
            <a:r>
              <a:rPr lang="en-US" sz="2100" dirty="0"/>
              <a:t>predicted hourly wages</a:t>
            </a:r>
          </a:p>
        </p:txBody>
      </p:sp>
      <p:sp>
        <p:nvSpPr>
          <p:cNvPr id="67" name="Line 11">
            <a:extLst>
              <a:ext uri="{FF2B5EF4-FFF2-40B4-BE49-F238E27FC236}">
                <a16:creationId xmlns:a16="http://schemas.microsoft.com/office/drawing/2014/main" id="{D7E20016-F00D-4E67-8F58-862B22ECD0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6400" y="2318653"/>
            <a:ext cx="1670072" cy="773827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68" name="Line 11">
            <a:extLst>
              <a:ext uri="{FF2B5EF4-FFF2-40B4-BE49-F238E27FC236}">
                <a16:creationId xmlns:a16="http://schemas.microsoft.com/office/drawing/2014/main" id="{CA58EFE3-58E2-425F-8C13-1A96978BD7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52684" y="2458781"/>
            <a:ext cx="285360" cy="647217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CF8A043-7B64-4067-AF1B-3559F6B8EAF1}"/>
              </a:ext>
            </a:extLst>
          </p:cNvPr>
          <p:cNvSpPr/>
          <p:nvPr/>
        </p:nvSpPr>
        <p:spPr>
          <a:xfrm>
            <a:off x="2571232" y="3188055"/>
            <a:ext cx="666813" cy="878219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7ED8214-BE59-4CF8-BC64-B33A736BBB01}"/>
              </a:ext>
            </a:extLst>
          </p:cNvPr>
          <p:cNvSpPr txBox="1"/>
          <p:nvPr/>
        </p:nvSpPr>
        <p:spPr>
          <a:xfrm>
            <a:off x="1742042" y="5715339"/>
            <a:ext cx="4190592" cy="430887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(point estimation of predicted Y)</a:t>
            </a:r>
            <a:endParaRPr lang="en-US" sz="2200" i="1" dirty="0"/>
          </a:p>
        </p:txBody>
      </p:sp>
    </p:spTree>
    <p:extLst>
      <p:ext uri="{BB962C8B-B14F-4D97-AF65-F5344CB8AC3E}">
        <p14:creationId xmlns:p14="http://schemas.microsoft.com/office/powerpoint/2010/main" val="347262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8229600" cy="1143000"/>
          </a:xfrm>
        </p:spPr>
        <p:txBody>
          <a:bodyPr>
            <a:noAutofit/>
          </a:bodyPr>
          <a:lstStyle/>
          <a:p>
            <a:r>
              <a:rPr lang="en-US" sz="4200" dirty="0"/>
              <a:t>Interpretation of Reg. Coefficients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33600" y="1828801"/>
                <a:ext cx="8077200" cy="472439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200" dirty="0">
                    <a:latin typeface="Cambria Math" panose="02040503050406030204" pitchFamily="18" charset="0"/>
                  </a:rPr>
                  <a:t>Suppose a simple regression</a:t>
                </a:r>
              </a:p>
              <a:p>
                <a:endParaRPr lang="en-US" sz="7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/>
                  <a:t>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</a:rPr>
                      <m:t>Hourly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</a:rPr>
                      <m:t>Wage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  <a:sym typeface="Wingdings"/>
                      </a:rPr>
                      <m:t>−4.904</m:t>
                    </m:r>
                    <m:r>
                      <a:rPr lang="en-US" sz="2200" i="1">
                        <a:solidFill>
                          <a:srgbClr val="008000"/>
                        </a:solidFill>
                        <a:latin typeface="Cambria Math"/>
                        <a:sym typeface="Wingdings"/>
                      </a:rPr>
                      <m:t>+</m:t>
                    </m:r>
                    <m:r>
                      <a:rPr lang="en-US" sz="2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  <a:sym typeface="Wingdings"/>
                      </a:rPr>
                      <m:t>0.926 </m:t>
                    </m:r>
                  </m:oMath>
                </a14:m>
                <a:r>
                  <a:rPr lang="en-US" sz="2200" dirty="0">
                    <a:solidFill>
                      <a:srgbClr val="008000"/>
                    </a:solidFill>
                  </a:rPr>
                  <a:t>Education</a:t>
                </a:r>
                <a:endParaRPr lang="en-US" sz="2200" dirty="0"/>
              </a:p>
              <a:p>
                <a:pPr marL="0" indent="0">
                  <a:buNone/>
                </a:pPr>
                <a:endParaRPr lang="en-US" sz="700" dirty="0"/>
              </a:p>
              <a:p>
                <a:pPr marL="0" indent="0">
                  <a:buNone/>
                </a:pPr>
                <a:endParaRPr lang="en-US" sz="700" dirty="0"/>
              </a:p>
              <a:p>
                <a:r>
                  <a:rPr lang="en-US" sz="2200" dirty="0"/>
                  <a:t>With one additional year of education,  </a:t>
                </a:r>
              </a:p>
              <a:p>
                <a:pPr marL="0" indent="0">
                  <a:buNone/>
                </a:pPr>
                <a:endParaRPr lang="en-US" sz="700" dirty="0"/>
              </a:p>
              <a:p>
                <a:pPr marL="0" indent="0">
                  <a:buNone/>
                </a:pPr>
                <a:r>
                  <a:rPr lang="en-US" sz="2200" dirty="0"/>
                  <a:t>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</a:rPr>
                      <m:t>New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</a:rPr>
                      <m:t>Hourly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</a:rPr>
                      <m:t>Wage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  <a:sym typeface="Wingdings"/>
                      </a:rPr>
                      <m:t>−4.904</m:t>
                    </m:r>
                    <m:r>
                      <a:rPr lang="en-US" sz="2200" i="1">
                        <a:latin typeface="Cambria Math"/>
                        <a:sym typeface="Wingdings"/>
                      </a:rPr>
                      <m:t>+</m:t>
                    </m:r>
                    <m:r>
                      <a:rPr lang="en-US" sz="2200" i="1">
                        <a:latin typeface="Cambria Math" panose="02040503050406030204" pitchFamily="18" charset="0"/>
                        <a:sym typeface="Wingdings"/>
                      </a:rPr>
                      <m:t>0.926 </m:t>
                    </m:r>
                  </m:oMath>
                </a14:m>
                <a:r>
                  <a:rPr lang="en-US" sz="2200" dirty="0"/>
                  <a:t>(Education + 1)</a:t>
                </a:r>
              </a:p>
              <a:p>
                <a:pPr marL="0" indent="0">
                  <a:buNone/>
                </a:pPr>
                <a:endParaRPr lang="en-US" sz="700" dirty="0"/>
              </a:p>
              <a:p>
                <a:pPr marL="0" indent="0">
                  <a:buNone/>
                </a:pPr>
                <a:r>
                  <a:rPr lang="en-US" sz="2200" dirty="0"/>
                  <a:t>                                     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  <a:sym typeface="Wingdings"/>
                      </a:rPr>
                      <m:t>−4.904</m:t>
                    </m:r>
                    <m:r>
                      <a:rPr lang="en-US" sz="2200" i="1">
                        <a:solidFill>
                          <a:srgbClr val="008000"/>
                        </a:solidFill>
                        <a:latin typeface="Cambria Math"/>
                        <a:sym typeface="Wingdings"/>
                      </a:rPr>
                      <m:t>+</m:t>
                    </m:r>
                    <m:r>
                      <a:rPr lang="en-US" sz="2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  <a:sym typeface="Wingdings"/>
                      </a:rPr>
                      <m:t>0.926 </m:t>
                    </m:r>
                  </m:oMath>
                </a14:m>
                <a:r>
                  <a:rPr lang="en-US" sz="2200" dirty="0">
                    <a:solidFill>
                      <a:srgbClr val="008000"/>
                    </a:solidFill>
                  </a:rPr>
                  <a:t>Education </a:t>
                </a:r>
                <a:r>
                  <a:rPr lang="en-US" sz="2200" dirty="0">
                    <a:solidFill>
                      <a:srgbClr val="FF0000"/>
                    </a:solidFill>
                  </a:rPr>
                  <a:t>+ 0.926</a:t>
                </a:r>
              </a:p>
              <a:p>
                <a:pPr marL="0" indent="0">
                  <a:buNone/>
                </a:pPr>
                <a:endParaRPr lang="en-US" sz="700" dirty="0"/>
              </a:p>
              <a:p>
                <a:endParaRPr lang="en-US" sz="2200" dirty="0"/>
              </a:p>
              <a:p>
                <a:r>
                  <a:rPr lang="en-US" sz="2200" dirty="0">
                    <a:solidFill>
                      <a:srgbClr val="7030A0"/>
                    </a:solidFill>
                  </a:rPr>
                  <a:t>Coefficient of Education </a:t>
                </a:r>
              </a:p>
              <a:p>
                <a:pPr marL="0" indent="0">
                  <a:buNone/>
                </a:pPr>
                <a:r>
                  <a:rPr lang="en-US" sz="2200" dirty="0"/>
                  <a:t>    </a:t>
                </a:r>
                <a:r>
                  <a:rPr lang="en-US" sz="2200" dirty="0">
                    <a:solidFill>
                      <a:srgbClr val="FF0000"/>
                    </a:solidFill>
                  </a:rPr>
                  <a:t>= Effect of one unit change in education on hourly wage</a:t>
                </a:r>
              </a:p>
              <a:p>
                <a:endParaRPr lang="en-US" sz="2200" dirty="0"/>
              </a:p>
              <a:p>
                <a:endParaRPr lang="en-US" sz="700" dirty="0"/>
              </a:p>
              <a:p>
                <a:pPr lvl="1"/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2"/>
                <a:endParaRPr lang="en-US" sz="3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1"/>
                <a:endParaRPr lang="en-US" sz="2200" dirty="0"/>
              </a:p>
              <a:p>
                <a:pPr lvl="1"/>
                <a:endParaRPr lang="en-US" sz="2200" dirty="0"/>
              </a:p>
              <a:p>
                <a:pPr lvl="1"/>
                <a:endParaRPr lang="en-US" sz="700" dirty="0"/>
              </a:p>
              <a:p>
                <a:pPr lvl="2"/>
                <a:endParaRPr lang="en-US" sz="700" dirty="0"/>
              </a:p>
            </p:txBody>
          </p:sp>
        </mc:Choice>
        <mc:Fallback xmlns="">
          <p:sp>
            <p:nvSpPr>
              <p:cNvPr id="717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33600" y="1828801"/>
                <a:ext cx="8077200" cy="4724399"/>
              </a:xfrm>
              <a:blipFill>
                <a:blip r:embed="rId2"/>
                <a:stretch>
                  <a:fillRect l="-942" t="-2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7B8A8A76-3E8E-4CB7-AFA5-DFB9FEA99ADF}"/>
              </a:ext>
            </a:extLst>
          </p:cNvPr>
          <p:cNvSpPr/>
          <p:nvPr/>
        </p:nvSpPr>
        <p:spPr>
          <a:xfrm>
            <a:off x="6324600" y="2133600"/>
            <a:ext cx="838200" cy="83820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F1FF07-F609-4A8E-ACED-BD1AA0311451}"/>
              </a:ext>
            </a:extLst>
          </p:cNvPr>
          <p:cNvSpPr/>
          <p:nvPr/>
        </p:nvSpPr>
        <p:spPr>
          <a:xfrm>
            <a:off x="3200400" y="3048000"/>
            <a:ext cx="3886200" cy="381000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1566BB-1007-4B43-A6DD-D1F3813598A1}"/>
              </a:ext>
            </a:extLst>
          </p:cNvPr>
          <p:cNvSpPr/>
          <p:nvPr/>
        </p:nvSpPr>
        <p:spPr>
          <a:xfrm>
            <a:off x="8458200" y="3581400"/>
            <a:ext cx="457200" cy="381000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3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8229600" cy="1143000"/>
          </a:xfrm>
        </p:spPr>
        <p:txBody>
          <a:bodyPr>
            <a:noAutofit/>
          </a:bodyPr>
          <a:lstStyle/>
          <a:p>
            <a:r>
              <a:rPr lang="en-US" sz="4200" dirty="0"/>
              <a:t>Interpretation of Reg. Coefficients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900524-BE49-4C08-82EE-D76D9858A61D}"/>
              </a:ext>
            </a:extLst>
          </p:cNvPr>
          <p:cNvSpPr/>
          <p:nvPr/>
        </p:nvSpPr>
        <p:spPr>
          <a:xfrm>
            <a:off x="2895600" y="2971800"/>
            <a:ext cx="3810000" cy="464288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91CC05-84C7-4183-90AD-7ABDC3E7B925}"/>
              </a:ext>
            </a:extLst>
          </p:cNvPr>
          <p:cNvSpPr/>
          <p:nvPr/>
        </p:nvSpPr>
        <p:spPr>
          <a:xfrm>
            <a:off x="7391400" y="2971800"/>
            <a:ext cx="2667000" cy="46428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C63026-DF0A-4A5A-84C5-04ED02398B03}"/>
              </a:ext>
            </a:extLst>
          </p:cNvPr>
          <p:cNvSpPr/>
          <p:nvPr/>
        </p:nvSpPr>
        <p:spPr>
          <a:xfrm>
            <a:off x="5943600" y="4167962"/>
            <a:ext cx="381000" cy="313661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4870CA-5860-42B7-8360-F98525E7C0ED}"/>
              </a:ext>
            </a:extLst>
          </p:cNvPr>
          <p:cNvSpPr/>
          <p:nvPr/>
        </p:nvSpPr>
        <p:spPr>
          <a:xfrm>
            <a:off x="9587023" y="4167961"/>
            <a:ext cx="457200" cy="31366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2BD5431-9F9F-4196-B091-225927ED913D}"/>
              </a:ext>
            </a:extLst>
          </p:cNvPr>
          <p:cNvSpPr/>
          <p:nvPr/>
        </p:nvSpPr>
        <p:spPr>
          <a:xfrm>
            <a:off x="5257800" y="2019300"/>
            <a:ext cx="838200" cy="83820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49D2E8-1327-42AB-9E22-86F315EDD762}"/>
              </a:ext>
            </a:extLst>
          </p:cNvPr>
          <p:cNvSpPr/>
          <p:nvPr/>
        </p:nvSpPr>
        <p:spPr>
          <a:xfrm>
            <a:off x="2344420" y="6218718"/>
            <a:ext cx="6494780" cy="46428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F9A753F0-D6B6-4724-906C-20F7BCFB55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28800" y="1676400"/>
                <a:ext cx="8915400" cy="51816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200" dirty="0">
                    <a:latin typeface="Cambria Math" panose="02040503050406030204" pitchFamily="18" charset="0"/>
                  </a:rPr>
                  <a:t>Now, a multiple regression</a:t>
                </a:r>
              </a:p>
              <a:p>
                <a:endParaRPr lang="en-US" sz="7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/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</a:rPr>
                      <m:t>Hourly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</a:rPr>
                      <m:t>Wage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  <a:sym typeface="Wingdings"/>
                      </a:rPr>
                      <m:t>−4.904</m:t>
                    </m:r>
                    <m:r>
                      <a:rPr lang="en-US" sz="2200" i="1">
                        <a:solidFill>
                          <a:srgbClr val="008000"/>
                        </a:solidFill>
                        <a:latin typeface="Cambria Math"/>
                        <a:sym typeface="Wingdings"/>
                      </a:rPr>
                      <m:t>+</m:t>
                    </m:r>
                    <m:r>
                      <a:rPr lang="en-US" sz="2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  <a:sym typeface="Wingdings"/>
                      </a:rPr>
                      <m:t>0.926 </m:t>
                    </m:r>
                  </m:oMath>
                </a14:m>
                <a:r>
                  <a:rPr lang="en-US" sz="2200" dirty="0">
                    <a:solidFill>
                      <a:srgbClr val="008000"/>
                    </a:solidFill>
                  </a:rPr>
                  <a:t>Education</a:t>
                </a:r>
                <a:r>
                  <a:rPr lang="en-US" sz="2200" dirty="0">
                    <a:solidFill>
                      <a:srgbClr val="008000"/>
                    </a:solidFill>
                    <a:sym typeface="Wingdings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8000"/>
                        </a:solidFill>
                        <a:latin typeface="Cambria Math"/>
                        <a:sym typeface="Wingdings"/>
                      </a:rPr>
                      <m:t>+</m:t>
                    </m:r>
                    <m:r>
                      <a:rPr lang="en-US" sz="2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  <a:sym typeface="Wingdings"/>
                      </a:rPr>
                      <m:t>0.105</m:t>
                    </m:r>
                  </m:oMath>
                </a14:m>
                <a:r>
                  <a:rPr lang="en-US" sz="2200" dirty="0">
                    <a:solidFill>
                      <a:srgbClr val="008000"/>
                    </a:solidFill>
                  </a:rPr>
                  <a:t> Work Experience</a:t>
                </a:r>
                <a:endParaRPr lang="en-US" sz="22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700" dirty="0"/>
              </a:p>
              <a:p>
                <a:r>
                  <a:rPr lang="en-US" sz="2200" dirty="0"/>
                  <a:t>With one additional year of education,  but same work experience</a:t>
                </a:r>
              </a:p>
              <a:p>
                <a:pPr marL="0" indent="0">
                  <a:buNone/>
                </a:pPr>
                <a:endParaRPr lang="en-US" sz="700" dirty="0"/>
              </a:p>
              <a:p>
                <a:pPr marL="0" indent="0">
                  <a:buNone/>
                </a:pPr>
                <a:r>
                  <a:rPr lang="en-US" sz="2200" dirty="0"/>
                  <a:t>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</a:rPr>
                      <m:t>New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</a:rPr>
                      <m:t>Hourly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</a:rPr>
                      <m:t>Wage</m:t>
                    </m:r>
                  </m:oMath>
                </a14:m>
                <a:endParaRPr lang="en-US" sz="22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7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/>
                  <a:t>     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  <a:sym typeface="Wingdings"/>
                      </a:rPr>
                      <m:t>−4.904</m:t>
                    </m:r>
                    <m:r>
                      <a:rPr lang="en-US" sz="2200" i="1">
                        <a:latin typeface="Cambria Math"/>
                        <a:sym typeface="Wingdings"/>
                      </a:rPr>
                      <m:t>+</m:t>
                    </m:r>
                    <m:r>
                      <a:rPr lang="en-US" sz="2200" i="1">
                        <a:latin typeface="Cambria Math" panose="02040503050406030204" pitchFamily="18" charset="0"/>
                        <a:sym typeface="Wingdings"/>
                      </a:rPr>
                      <m:t>0.926 </m:t>
                    </m:r>
                  </m:oMath>
                </a14:m>
                <a:r>
                  <a:rPr lang="en-US" sz="2200" dirty="0"/>
                  <a:t>(Education + 1) +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sym typeface="Wingdings"/>
                      </a:rPr>
                      <m:t>0.105</m:t>
                    </m:r>
                  </m:oMath>
                </a14:m>
                <a:r>
                  <a:rPr lang="en-US" sz="2200" dirty="0"/>
                  <a:t> (Work Experience + 0)</a:t>
                </a:r>
              </a:p>
              <a:p>
                <a:pPr marL="0" indent="0">
                  <a:buNone/>
                </a:pPr>
                <a:r>
                  <a:rPr lang="en-US" sz="700" dirty="0"/>
                  <a:t>  </a:t>
                </a:r>
                <a:endParaRPr lang="en-US" sz="7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/>
                  <a:t>     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  <a:sym typeface="Wingdings"/>
                      </a:rPr>
                      <m:t>−4.904</m:t>
                    </m:r>
                    <m:r>
                      <a:rPr lang="en-US" sz="2200" i="1">
                        <a:solidFill>
                          <a:srgbClr val="008000"/>
                        </a:solidFill>
                        <a:latin typeface="Cambria Math"/>
                        <a:sym typeface="Wingdings"/>
                      </a:rPr>
                      <m:t>+</m:t>
                    </m:r>
                    <m:r>
                      <a:rPr lang="en-US" sz="2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  <a:sym typeface="Wingdings"/>
                      </a:rPr>
                      <m:t>0.926 </m:t>
                    </m:r>
                  </m:oMath>
                </a14:m>
                <a:r>
                  <a:rPr lang="en-US" sz="2200" dirty="0">
                    <a:solidFill>
                      <a:srgbClr val="008000"/>
                    </a:solidFill>
                  </a:rPr>
                  <a:t>Education </a:t>
                </a:r>
                <a:r>
                  <a:rPr lang="en-US" sz="2200" dirty="0">
                    <a:solidFill>
                      <a:srgbClr val="FF0000"/>
                    </a:solidFill>
                  </a:rPr>
                  <a:t>+ 0.926 </a:t>
                </a:r>
                <a:r>
                  <a:rPr lang="en-US" sz="2200" dirty="0">
                    <a:solidFill>
                      <a:srgbClr val="008000"/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  <a:sym typeface="Wingdings"/>
                      </a:rPr>
                      <m:t>0.105</m:t>
                    </m:r>
                  </m:oMath>
                </a14:m>
                <a:r>
                  <a:rPr lang="en-US" sz="2200" dirty="0">
                    <a:solidFill>
                      <a:srgbClr val="008000"/>
                    </a:solidFill>
                  </a:rPr>
                  <a:t> Work Experience</a:t>
                </a: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r>
                  <a:rPr lang="en-US" sz="2200" dirty="0">
                    <a:solidFill>
                      <a:srgbClr val="7030A0"/>
                    </a:solidFill>
                  </a:rPr>
                  <a:t>Coefficient of Education </a:t>
                </a:r>
              </a:p>
              <a:p>
                <a:pPr marL="0" indent="0">
                  <a:buNone/>
                </a:pPr>
                <a:r>
                  <a:rPr lang="en-US" sz="2200" dirty="0"/>
                  <a:t>    </a:t>
                </a:r>
                <a:r>
                  <a:rPr lang="en-US" sz="2200" dirty="0">
                    <a:solidFill>
                      <a:srgbClr val="FF0000"/>
                    </a:solidFill>
                  </a:rPr>
                  <a:t>= Effect of one unit change in education on hourly wage 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rgbClr val="008000"/>
                    </a:solidFill>
                    <a:sym typeface="TECHMath" pitchFamily="2" charset="2"/>
                  </a:rPr>
                  <a:t>       holding all the other independent variables constant</a:t>
                </a:r>
                <a:endParaRPr lang="en-US" sz="2200" dirty="0">
                  <a:solidFill>
                    <a:srgbClr val="008000"/>
                  </a:solidFill>
                </a:endParaRPr>
              </a:p>
              <a:p>
                <a:endParaRPr lang="en-US" sz="2200" dirty="0"/>
              </a:p>
              <a:p>
                <a:endParaRPr lang="en-US" sz="700" dirty="0"/>
              </a:p>
              <a:p>
                <a:pPr lvl="1"/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2"/>
                <a:endParaRPr lang="en-US" sz="3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1"/>
                <a:endParaRPr lang="en-US" sz="2200" dirty="0"/>
              </a:p>
              <a:p>
                <a:pPr lvl="1"/>
                <a:endParaRPr lang="en-US" sz="2200" dirty="0"/>
              </a:p>
              <a:p>
                <a:pPr lvl="1"/>
                <a:endParaRPr lang="en-US" sz="700" dirty="0"/>
              </a:p>
              <a:p>
                <a:pPr lvl="2"/>
                <a:endParaRPr lang="en-US" sz="700" dirty="0"/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F9A753F0-D6B6-4724-906C-20F7BCFB55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28800" y="1676400"/>
                <a:ext cx="8915400" cy="5181600"/>
              </a:xfrm>
              <a:blipFill>
                <a:blip r:embed="rId2"/>
                <a:stretch>
                  <a:fillRect l="-569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4060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05001" y="1828800"/>
                <a:ext cx="9040865" cy="60960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“Too many </a:t>
                </a:r>
                <a:r>
                  <a:rPr lang="en-US" sz="2400" i="1" dirty="0"/>
                  <a:t>X</a:t>
                </a:r>
                <a:r>
                  <a:rPr lang="en-US" sz="2400" dirty="0"/>
                  <a:t>’s” in the regression model</a:t>
                </a:r>
              </a:p>
              <a:p>
                <a:pPr lvl="1"/>
                <a:endParaRPr lang="en-US" sz="1200" dirty="0"/>
              </a:p>
              <a:p>
                <a:pPr lvl="1"/>
                <a:r>
                  <a:rPr lang="en-US" dirty="0"/>
                  <a:t>Two or more independent variables are in an exact linear relationship between them  </a:t>
                </a:r>
              </a:p>
              <a:p>
                <a:pPr lvl="1"/>
                <a:endParaRPr lang="en-US" sz="1200" dirty="0"/>
              </a:p>
              <a:p>
                <a:pPr lvl="1"/>
                <a:r>
                  <a:rPr lang="en-US" dirty="0"/>
                  <a:t>We may be using redundant information for predicting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𝑌</m:t>
                    </m:r>
                  </m:oMath>
                </a14:m>
                <a:endParaRPr lang="en-US" dirty="0"/>
              </a:p>
              <a:p>
                <a:pPr lvl="1"/>
                <a:endParaRPr lang="en-US" sz="1200" dirty="0"/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Not very common after you understand the data </a:t>
                </a:r>
              </a:p>
              <a:p>
                <a:pPr>
                  <a:spcBef>
                    <a:spcPts val="0"/>
                  </a:spcBef>
                </a:pPr>
                <a:endParaRPr lang="en-US" sz="700" dirty="0"/>
              </a:p>
              <a:p>
                <a:pPr lvl="1">
                  <a:spcBef>
                    <a:spcPts val="0"/>
                  </a:spcBef>
                </a:pPr>
                <a:endParaRPr lang="en-US" sz="2200" dirty="0"/>
              </a:p>
              <a:p>
                <a:pPr>
                  <a:spcBef>
                    <a:spcPts val="0"/>
                  </a:spcBef>
                </a:pPr>
                <a:endParaRPr lang="en-US" sz="2200" dirty="0"/>
              </a:p>
            </p:txBody>
          </p:sp>
        </mc:Choice>
        <mc:Fallback xmlns="">
          <p:sp>
            <p:nvSpPr>
              <p:cNvPr id="717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1" y="1828800"/>
                <a:ext cx="9040865" cy="6096000"/>
              </a:xfrm>
              <a:blipFill>
                <a:blip r:embed="rId2"/>
                <a:stretch>
                  <a:fillRect l="-982" t="-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B3892B2-A294-47C1-A7C5-AF71E5709B64}"/>
              </a:ext>
            </a:extLst>
          </p:cNvPr>
          <p:cNvCxnSpPr/>
          <p:nvPr/>
        </p:nvCxnSpPr>
        <p:spPr>
          <a:xfrm flipH="1">
            <a:off x="-2402958" y="224135"/>
            <a:ext cx="886" cy="20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1">
            <a:extLst>
              <a:ext uri="{FF2B5EF4-FFF2-40B4-BE49-F238E27FC236}">
                <a16:creationId xmlns:a16="http://schemas.microsoft.com/office/drawing/2014/main" id="{8BE62654-6784-46CC-B38C-25CBC84F5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986" y="381000"/>
            <a:ext cx="8304028" cy="1147458"/>
          </a:xfrm>
        </p:spPr>
        <p:txBody>
          <a:bodyPr>
            <a:noAutofit/>
          </a:bodyPr>
          <a:lstStyle/>
          <a:p>
            <a:r>
              <a:rPr lang="en-US" sz="4200" dirty="0"/>
              <a:t>Multicollinearity</a:t>
            </a:r>
          </a:p>
        </p:txBody>
      </p:sp>
    </p:spTree>
    <p:extLst>
      <p:ext uri="{BB962C8B-B14F-4D97-AF65-F5344CB8AC3E}">
        <p14:creationId xmlns:p14="http://schemas.microsoft.com/office/powerpoint/2010/main" val="16973273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24494" y="1828800"/>
                <a:ext cx="9040865" cy="60960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Hourly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Wage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/>
                                <a:sym typeface="Wingdings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/>
                            <a:sym typeface="Wingdings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/>
                                <a:sym typeface="Wingdings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sym typeface="Wingdings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/>
                      </a:rPr>
                      <m:t>Age</m:t>
                    </m:r>
                    <m:r>
                      <a:rPr lang="en-US" sz="2400" i="1">
                        <a:latin typeface="Cambria Math" panose="02040503050406030204" pitchFamily="18" charset="0"/>
                        <a:sym typeface="Wingdings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/>
                                <a:sym typeface="Wingdings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sym typeface="Wingdings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Wingdings"/>
                      </a:rPr>
                      <m:t>Education</m:t>
                    </m:r>
                    <m:r>
                      <a:rPr lang="en-US" sz="2400" i="1">
                        <a:latin typeface="Cambria Math" panose="02040503050406030204" pitchFamily="18" charset="0"/>
                        <a:sym typeface="Wingdings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/>
                                <a:sym typeface="Wingdings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sym typeface="Wingdings"/>
                          </a:rP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/>
                      </a:rPr>
                      <m:t>Experience</m:t>
                    </m:r>
                  </m:oMath>
                </a14:m>
                <a:endParaRPr lang="en-US" sz="2400" dirty="0">
                  <a:sym typeface="Wingdings"/>
                </a:endParaRPr>
              </a:p>
              <a:p>
                <a:pPr lvl="1"/>
                <a:endParaRPr lang="en-US" sz="700" dirty="0"/>
              </a:p>
              <a:p>
                <a:pPr lvl="1"/>
                <a:r>
                  <a:rPr lang="en-US" dirty="0"/>
                  <a:t>Why?</a:t>
                </a:r>
              </a:p>
              <a:p>
                <a:pPr lvl="2"/>
                <a:endParaRPr lang="en-US" sz="70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Age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Education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Experience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constant</m:t>
                    </m:r>
                  </m:oMath>
                </a14:m>
                <a:endParaRPr lang="en-US" sz="2400" dirty="0"/>
              </a:p>
              <a:p>
                <a:pPr marL="393192" lvl="1" indent="0">
                  <a:buNone/>
                </a:pPr>
                <a:endParaRPr lang="en-US" sz="600" dirty="0"/>
              </a:p>
              <a:p>
                <a:pPr marL="393192" lvl="1" indent="0">
                  <a:buNone/>
                </a:pPr>
                <a:endParaRPr lang="en-US" sz="600" dirty="0"/>
              </a:p>
              <a:p>
                <a:pPr lvl="1"/>
                <a:r>
                  <a:rPr lang="en-US" dirty="0"/>
                  <a:t>How to identify the issue?</a:t>
                </a:r>
              </a:p>
              <a:p>
                <a:pPr lvl="1"/>
                <a:endParaRPr lang="en-US" sz="600" dirty="0"/>
              </a:p>
              <a:p>
                <a:pPr lvl="2"/>
                <a:r>
                  <a:rPr lang="en-US" sz="2400" dirty="0"/>
                  <a:t>Check the p-values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/>
                                <a:sym typeface="Wingdings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sym typeface="Wingdings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/>
                                <a:sym typeface="Wingdings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sym typeface="Wingdings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/>
                                <a:sym typeface="Wingdings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sym typeface="Wingdings"/>
                          </a:rPr>
                          <m:t>3</m:t>
                        </m:r>
                      </m:sub>
                    </m:sSub>
                  </m:oMath>
                </a14:m>
                <a:endParaRPr lang="en-US" sz="2400" dirty="0">
                  <a:sym typeface="Wingdings"/>
                </a:endParaRPr>
              </a:p>
              <a:p>
                <a:pPr lvl="2"/>
                <a:endParaRPr lang="en-US" sz="600" dirty="0">
                  <a:sym typeface="Wingdings"/>
                </a:endParaRPr>
              </a:p>
              <a:p>
                <a:pPr lvl="2"/>
                <a:r>
                  <a:rPr lang="en-US" sz="2400" dirty="0">
                    <a:sym typeface="Wingdings"/>
                  </a:rPr>
                  <a:t>Think about the meanings of the variables, use your intuition </a:t>
                </a:r>
              </a:p>
              <a:p>
                <a:pPr marL="667512" lvl="2" indent="0">
                  <a:buNone/>
                </a:pPr>
                <a:endParaRPr lang="en-US" sz="700" dirty="0"/>
              </a:p>
              <a:p>
                <a:pPr marL="667512" lvl="2" indent="0">
                  <a:buNone/>
                </a:pPr>
                <a:endParaRPr lang="en-US" sz="2300" dirty="0"/>
              </a:p>
              <a:p>
                <a:pPr lvl="2"/>
                <a:endParaRPr lang="en-US" dirty="0"/>
              </a:p>
              <a:p>
                <a:pPr>
                  <a:spcBef>
                    <a:spcPts val="0"/>
                  </a:spcBef>
                </a:pPr>
                <a:endParaRPr lang="en-US" sz="2200" dirty="0"/>
              </a:p>
            </p:txBody>
          </p:sp>
        </mc:Choice>
        <mc:Fallback xmlns="">
          <p:sp>
            <p:nvSpPr>
              <p:cNvPr id="717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4494" y="1828800"/>
                <a:ext cx="9040865" cy="6096000"/>
              </a:xfrm>
              <a:blipFill>
                <a:blip r:embed="rId2"/>
                <a:stretch>
                  <a:fillRect l="-982" t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B3892B2-A294-47C1-A7C5-AF71E5709B64}"/>
              </a:ext>
            </a:extLst>
          </p:cNvPr>
          <p:cNvCxnSpPr/>
          <p:nvPr/>
        </p:nvCxnSpPr>
        <p:spPr>
          <a:xfrm flipH="1">
            <a:off x="-2402958" y="224135"/>
            <a:ext cx="886" cy="20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99AC22B5-8306-492F-AAFD-770A1A9FE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493" y="234341"/>
            <a:ext cx="8571614" cy="1143000"/>
          </a:xfrm>
        </p:spPr>
        <p:txBody>
          <a:bodyPr>
            <a:noAutofit/>
          </a:bodyPr>
          <a:lstStyle/>
          <a:p>
            <a:r>
              <a:rPr lang="en-US" sz="4100" dirty="0"/>
              <a:t>Example of Perfect Multicollinearity </a:t>
            </a:r>
          </a:p>
        </p:txBody>
      </p:sp>
    </p:spTree>
    <p:extLst>
      <p:ext uri="{BB962C8B-B14F-4D97-AF65-F5344CB8AC3E}">
        <p14:creationId xmlns:p14="http://schemas.microsoft.com/office/powerpoint/2010/main" val="192700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ABE95ED-5DDD-45D1-9749-EAF108AEB5B1}"/>
                  </a:ext>
                </a:extLst>
              </p:cNvPr>
              <p:cNvSpPr txBox="1"/>
              <p:nvPr/>
            </p:nvSpPr>
            <p:spPr>
              <a:xfrm>
                <a:off x="2636133" y="128059"/>
                <a:ext cx="6919733" cy="527067"/>
              </a:xfrm>
              <a:prstGeom prst="rect">
                <a:avLst/>
              </a:prstGeom>
              <a:solidFill>
                <a:srgbClr val="FFFF00"/>
              </a:solidFill>
              <a:ln w="158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2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300">
                          <a:latin typeface="Cambria Math" panose="02040503050406030204" pitchFamily="18" charset="0"/>
                        </a:rPr>
                        <m:t>Hourly</m:t>
                      </m:r>
                      <m:r>
                        <a:rPr lang="en-US" sz="23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300">
                          <a:latin typeface="Cambria Math" panose="02040503050406030204" pitchFamily="18" charset="0"/>
                        </a:rPr>
                        <m:t>Wage</m:t>
                      </m:r>
                      <m:r>
                        <a:rPr lang="en-US" sz="23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300" i="1">
                                  <a:latin typeface="Cambria Math" panose="02040503050406030204" pitchFamily="18" charset="0"/>
                                  <a:sym typeface="Wingdings"/>
                                </a:rPr>
                              </m:ctrlPr>
                            </m:accPr>
                            <m:e>
                              <m:r>
                                <a:rPr lang="en-US" sz="2300" i="1">
                                  <a:latin typeface="Cambria Math"/>
                                  <a:sym typeface="Wingdings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300" i="1">
                              <a:latin typeface="Cambria Math"/>
                              <a:sym typeface="Wingdings"/>
                            </a:rPr>
                            <m:t>0</m:t>
                          </m:r>
                        </m:sub>
                      </m:sSub>
                      <m:r>
                        <a:rPr lang="en-US" sz="23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300" i="1">
                                  <a:latin typeface="Cambria Math" panose="02040503050406030204" pitchFamily="18" charset="0"/>
                                  <a:sym typeface="Wingdings"/>
                                </a:rPr>
                              </m:ctrlPr>
                            </m:accPr>
                            <m:e>
                              <m:r>
                                <a:rPr lang="en-US" sz="2300" i="1">
                                  <a:latin typeface="Cambria Math"/>
                                  <a:sym typeface="Wingdings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300" i="1">
                              <a:latin typeface="Cambria Math" panose="02040503050406030204" pitchFamily="18" charset="0"/>
                              <a:sym typeface="Wingdings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300">
                          <a:latin typeface="Cambria Math" panose="02040503050406030204" pitchFamily="18" charset="0"/>
                          <a:sym typeface="Wingdings"/>
                        </a:rPr>
                        <m:t>Education</m:t>
                      </m:r>
                      <m:r>
                        <a:rPr lang="en-US" sz="2300" i="1">
                          <a:latin typeface="Cambria Math" panose="02040503050406030204" pitchFamily="18" charset="0"/>
                          <a:sym typeface="Wingdings"/>
                        </a:rPr>
                        <m:t>+</m:t>
                      </m:r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300" i="1">
                                  <a:latin typeface="Cambria Math" panose="02040503050406030204" pitchFamily="18" charset="0"/>
                                  <a:sym typeface="Wingdings"/>
                                </a:rPr>
                              </m:ctrlPr>
                            </m:accPr>
                            <m:e>
                              <m:r>
                                <a:rPr lang="en-US" sz="2300" i="1">
                                  <a:latin typeface="Cambria Math"/>
                                  <a:sym typeface="Wingdings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300" i="1">
                              <a:latin typeface="Cambria Math" panose="02040503050406030204" pitchFamily="18" charset="0"/>
                              <a:sym typeface="Wingdings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300">
                          <a:latin typeface="Cambria Math" panose="02040503050406030204" pitchFamily="18" charset="0"/>
                          <a:sym typeface="Wingdings"/>
                        </a:rPr>
                        <m:t>Experience</m:t>
                      </m:r>
                    </m:oMath>
                  </m:oMathPara>
                </a14:m>
                <a:endParaRPr lang="en-US" sz="2300" dirty="0"/>
              </a:p>
              <a:p>
                <a:endParaRPr lang="en-US" sz="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ABE95ED-5DDD-45D1-9749-EAF108AEB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133" y="128059"/>
                <a:ext cx="6919733" cy="527067"/>
              </a:xfrm>
              <a:prstGeom prst="rect">
                <a:avLst/>
              </a:prstGeom>
              <a:blipFill>
                <a:blip r:embed="rId2"/>
                <a:stretch>
                  <a:fillRect t="-4545" b="-6818"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5B35D78-1C02-49B3-9694-CC5A88E1ACC4}"/>
                  </a:ext>
                </a:extLst>
              </p:cNvPr>
              <p:cNvSpPr txBox="1"/>
              <p:nvPr/>
            </p:nvSpPr>
            <p:spPr>
              <a:xfrm>
                <a:off x="3637605" y="3618699"/>
                <a:ext cx="3810000" cy="459308"/>
              </a:xfrm>
              <a:prstGeom prst="rect">
                <a:avLst/>
              </a:prstGeom>
              <a:solidFill>
                <a:srgbClr val="FF0000">
                  <a:alpha val="15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300" i="1" dirty="0"/>
                  <a:t>p</a:t>
                </a:r>
                <a:r>
                  <a:rPr lang="en-US" sz="2300" dirty="0"/>
                  <a:t>-value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=0.000&lt;</m:t>
                    </m:r>
                    <m:r>
                      <a:rPr 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=0.05</m:t>
                    </m:r>
                  </m:oMath>
                </a14:m>
                <a:endParaRPr lang="en-US" sz="2300" dirty="0">
                  <a:ea typeface="Cambria Math" panose="02040503050406030204" pitchFamily="18" charset="0"/>
                </a:endParaRPr>
              </a:p>
              <a:p>
                <a:pPr algn="ctr"/>
                <a:endParaRPr lang="en-US" sz="1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5B35D78-1C02-49B3-9694-CC5A88E1A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605" y="3618699"/>
                <a:ext cx="3810000" cy="459308"/>
              </a:xfrm>
              <a:prstGeom prst="rect">
                <a:avLst/>
              </a:prstGeom>
              <a:blipFill>
                <a:blip r:embed="rId3"/>
                <a:stretch>
                  <a:fillRect l="-662" t="-7895" b="-210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51A0F13-BB95-44DF-A894-D4E97C1B05CD}"/>
                  </a:ext>
                </a:extLst>
              </p:cNvPr>
              <p:cNvSpPr txBox="1"/>
              <p:nvPr/>
            </p:nvSpPr>
            <p:spPr>
              <a:xfrm>
                <a:off x="1928014" y="3606730"/>
                <a:ext cx="1613397" cy="480901"/>
              </a:xfrm>
              <a:prstGeom prst="rect">
                <a:avLst/>
              </a:prstGeom>
              <a:solidFill>
                <a:srgbClr val="00B050">
                  <a:alpha val="15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00" i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300" i="1">
                                  <a:latin typeface="Cambria Math" panose="02040503050406030204" pitchFamily="18" charset="0"/>
                                  <a:sym typeface="Wingdings"/>
                                </a:rPr>
                              </m:ctrlPr>
                            </m:accPr>
                            <m:e>
                              <m:r>
                                <a:rPr lang="en-US" sz="2300" i="1">
                                  <a:latin typeface="Cambria Math"/>
                                  <a:sym typeface="Wingdings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300" i="1">
                              <a:latin typeface="Cambria Math" panose="02040503050406030204" pitchFamily="18" charset="0"/>
                              <a:sym typeface="Wingdings"/>
                            </a:rPr>
                            <m:t>1</m:t>
                          </m:r>
                        </m:sub>
                      </m:sSub>
                      <m:r>
                        <a:rPr lang="en-US" sz="2300" i="1">
                          <a:latin typeface="Cambria Math" panose="02040503050406030204" pitchFamily="18" charset="0"/>
                          <a:sym typeface="Wingdings"/>
                        </a:rPr>
                        <m:t>=0.926</m:t>
                      </m:r>
                    </m:oMath>
                  </m:oMathPara>
                </a14:m>
                <a:endParaRPr lang="en-US" sz="23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51A0F13-BB95-44DF-A894-D4E97C1B0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014" y="3606730"/>
                <a:ext cx="1613397" cy="480901"/>
              </a:xfrm>
              <a:prstGeom prst="rect">
                <a:avLst/>
              </a:prstGeom>
              <a:blipFill>
                <a:blip r:embed="rId4"/>
                <a:stretch>
                  <a:fillRect l="-775" t="-7500" b="-125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86E8A26-4F7F-4796-A998-0346649B5107}"/>
                  </a:ext>
                </a:extLst>
              </p:cNvPr>
              <p:cNvSpPr txBox="1"/>
              <p:nvPr/>
            </p:nvSpPr>
            <p:spPr>
              <a:xfrm>
                <a:off x="8525642" y="3616343"/>
                <a:ext cx="1977655" cy="461665"/>
              </a:xfrm>
              <a:prstGeom prst="rect">
                <a:avLst/>
              </a:prstGeom>
              <a:solidFill>
                <a:srgbClr val="8BFFFF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00" i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300">
                          <a:latin typeface="Cambria Math" panose="02040503050406030204" pitchFamily="18" charset="0"/>
                          <a:sym typeface="Wingdings"/>
                        </a:rPr>
                        <m:t>Reject</m:t>
                      </m:r>
                      <m:r>
                        <a:rPr lang="en-US" sz="2300" i="1">
                          <a:latin typeface="Cambria Math" panose="02040503050406030204" pitchFamily="18" charset="0"/>
                          <a:sym typeface="Wingdings"/>
                        </a:rPr>
                        <m:t> </m:t>
                      </m:r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/>
                            </a:rPr>
                            <m:t>𝛽</m:t>
                          </m:r>
                        </m:e>
                        <m:sub>
                          <m:r>
                            <a:rPr lang="en-US" sz="2300" i="1">
                              <a:latin typeface="Cambria Math" panose="02040503050406030204" pitchFamily="18" charset="0"/>
                              <a:sym typeface="Wingdings"/>
                            </a:rPr>
                            <m:t>1</m:t>
                          </m:r>
                        </m:sub>
                      </m:sSub>
                      <m:r>
                        <a:rPr lang="en-US" sz="2300" i="1">
                          <a:latin typeface="Cambria Math" panose="02040503050406030204" pitchFamily="18" charset="0"/>
                          <a:sym typeface="Wingdings"/>
                        </a:rPr>
                        <m:t>=0</m:t>
                      </m:r>
                    </m:oMath>
                  </m:oMathPara>
                </a14:m>
                <a:endParaRPr lang="en-US" sz="23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86E8A26-4F7F-4796-A998-0346649B5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642" y="3616343"/>
                <a:ext cx="1977655" cy="461665"/>
              </a:xfrm>
              <a:prstGeom prst="rect">
                <a:avLst/>
              </a:prstGeom>
              <a:blipFill>
                <a:blip r:embed="rId5"/>
                <a:stretch>
                  <a:fillRect b="-184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457FEC-4525-4E7C-B3E3-0FFD8BD4B24D}"/>
              </a:ext>
            </a:extLst>
          </p:cNvPr>
          <p:cNvCxnSpPr>
            <a:cxnSpLocks/>
          </p:cNvCxnSpPr>
          <p:nvPr/>
        </p:nvCxnSpPr>
        <p:spPr>
          <a:xfrm>
            <a:off x="7540232" y="3847174"/>
            <a:ext cx="8927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5B6E35C-38B4-4507-9CF5-C34775DC0843}"/>
              </a:ext>
            </a:extLst>
          </p:cNvPr>
          <p:cNvSpPr txBox="1"/>
          <p:nvPr/>
        </p:nvSpPr>
        <p:spPr>
          <a:xfrm>
            <a:off x="3336611" y="5308653"/>
            <a:ext cx="7150495" cy="11541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300" dirty="0"/>
              <a:t>Intuitive: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/>
              <a:t>“The more you learn, the more you earn.”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/>
              <a:t>“The more experienced you are, the more you earn.”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F3FA0C9-B368-4B67-9F42-06CF1BAC9F86}"/>
              </a:ext>
            </a:extLst>
          </p:cNvPr>
          <p:cNvCxnSpPr>
            <a:cxnSpLocks/>
          </p:cNvCxnSpPr>
          <p:nvPr/>
        </p:nvCxnSpPr>
        <p:spPr>
          <a:xfrm>
            <a:off x="2124235" y="5885734"/>
            <a:ext cx="10237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>
            <a:extLst>
              <a:ext uri="{FF2B5EF4-FFF2-40B4-BE49-F238E27FC236}">
                <a16:creationId xmlns:a16="http://schemas.microsoft.com/office/drawing/2014/main" id="{2B66CA41-79BC-4EEC-92FA-C6A4983958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2449" y="1296001"/>
            <a:ext cx="8839200" cy="18672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1" name="Rectangle 8">
            <a:extLst>
              <a:ext uri="{FF2B5EF4-FFF2-40B4-BE49-F238E27FC236}">
                <a16:creationId xmlns:a16="http://schemas.microsoft.com/office/drawing/2014/main" id="{9347E992-148D-4811-9790-4B0995FE3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449" y="2721462"/>
            <a:ext cx="3048000" cy="459309"/>
          </a:xfrm>
          <a:prstGeom prst="rect">
            <a:avLst/>
          </a:prstGeom>
          <a:solidFill>
            <a:srgbClr val="00B050">
              <a:alpha val="15000"/>
            </a:srgbClr>
          </a:solidFill>
          <a:ln w="19050" cap="rnd">
            <a:noFill/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3D70492-3033-4131-A338-F9953A7ADA7F}"/>
              </a:ext>
            </a:extLst>
          </p:cNvPr>
          <p:cNvSpPr/>
          <p:nvPr/>
        </p:nvSpPr>
        <p:spPr>
          <a:xfrm>
            <a:off x="7559849" y="2727505"/>
            <a:ext cx="736814" cy="435742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44B815C-FC79-4E43-8915-47E2F00D6BB6}"/>
                  </a:ext>
                </a:extLst>
              </p:cNvPr>
              <p:cNvSpPr txBox="1"/>
              <p:nvPr/>
            </p:nvSpPr>
            <p:spPr>
              <a:xfrm>
                <a:off x="3637605" y="4457658"/>
                <a:ext cx="3810000" cy="459308"/>
              </a:xfrm>
              <a:prstGeom prst="rect">
                <a:avLst/>
              </a:prstGeom>
              <a:solidFill>
                <a:srgbClr val="FF0000">
                  <a:alpha val="15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300" i="1" dirty="0"/>
                  <a:t>p</a:t>
                </a:r>
                <a:r>
                  <a:rPr lang="en-US" sz="2300" dirty="0"/>
                  <a:t>-value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=0.000&lt;</m:t>
                    </m:r>
                    <m:r>
                      <a:rPr 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=0.05</m:t>
                    </m:r>
                  </m:oMath>
                </a14:m>
                <a:endParaRPr lang="en-US" sz="2300" dirty="0">
                  <a:ea typeface="Cambria Math" panose="02040503050406030204" pitchFamily="18" charset="0"/>
                </a:endParaRPr>
              </a:p>
              <a:p>
                <a:pPr algn="ctr"/>
                <a:endParaRPr lang="en-US" sz="1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44B815C-FC79-4E43-8915-47E2F00D6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605" y="4457658"/>
                <a:ext cx="3810000" cy="459308"/>
              </a:xfrm>
              <a:prstGeom prst="rect">
                <a:avLst/>
              </a:prstGeom>
              <a:blipFill>
                <a:blip r:embed="rId7"/>
                <a:stretch>
                  <a:fillRect l="-662" t="-7895" b="-210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9EEBFCA-3F99-4015-A3D7-EA9E6A250703}"/>
                  </a:ext>
                </a:extLst>
              </p:cNvPr>
              <p:cNvSpPr txBox="1"/>
              <p:nvPr/>
            </p:nvSpPr>
            <p:spPr>
              <a:xfrm>
                <a:off x="1928014" y="4445689"/>
                <a:ext cx="1613397" cy="480901"/>
              </a:xfrm>
              <a:prstGeom prst="rect">
                <a:avLst/>
              </a:prstGeom>
              <a:solidFill>
                <a:srgbClr val="00B050">
                  <a:alpha val="15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00" i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300" i="1">
                                  <a:latin typeface="Cambria Math" panose="02040503050406030204" pitchFamily="18" charset="0"/>
                                  <a:sym typeface="Wingdings"/>
                                </a:rPr>
                              </m:ctrlPr>
                            </m:accPr>
                            <m:e>
                              <m:r>
                                <a:rPr lang="en-US" sz="2300" i="1">
                                  <a:latin typeface="Cambria Math"/>
                                  <a:sym typeface="Wingdings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300" i="1">
                              <a:latin typeface="Cambria Math" panose="02040503050406030204" pitchFamily="18" charset="0"/>
                              <a:sym typeface="Wingdings"/>
                            </a:rPr>
                            <m:t>2</m:t>
                          </m:r>
                        </m:sub>
                      </m:sSub>
                      <m:r>
                        <a:rPr lang="en-US" sz="2300" i="1">
                          <a:latin typeface="Cambria Math" panose="02040503050406030204" pitchFamily="18" charset="0"/>
                          <a:sym typeface="Wingdings"/>
                        </a:rPr>
                        <m:t>=0.105</m:t>
                      </m:r>
                    </m:oMath>
                  </m:oMathPara>
                </a14:m>
                <a:endParaRPr lang="en-US" sz="23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9EEBFCA-3F99-4015-A3D7-EA9E6A250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014" y="4445689"/>
                <a:ext cx="1613397" cy="480901"/>
              </a:xfrm>
              <a:prstGeom prst="rect">
                <a:avLst/>
              </a:prstGeom>
              <a:blipFill>
                <a:blip r:embed="rId8"/>
                <a:stretch>
                  <a:fillRect l="-775" t="-7500" b="-125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B2CD58C-5C10-42DA-9DB9-1E3549ED594E}"/>
                  </a:ext>
                </a:extLst>
              </p:cNvPr>
              <p:cNvSpPr txBox="1"/>
              <p:nvPr/>
            </p:nvSpPr>
            <p:spPr>
              <a:xfrm>
                <a:off x="8525642" y="4455302"/>
                <a:ext cx="1977655" cy="461665"/>
              </a:xfrm>
              <a:prstGeom prst="rect">
                <a:avLst/>
              </a:prstGeom>
              <a:solidFill>
                <a:srgbClr val="8BFFFF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00" i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300">
                          <a:latin typeface="Cambria Math" panose="02040503050406030204" pitchFamily="18" charset="0"/>
                          <a:sym typeface="Wingdings"/>
                        </a:rPr>
                        <m:t>Reject</m:t>
                      </m:r>
                      <m:r>
                        <a:rPr lang="en-US" sz="2300" i="1">
                          <a:latin typeface="Cambria Math" panose="02040503050406030204" pitchFamily="18" charset="0"/>
                          <a:sym typeface="Wingdings"/>
                        </a:rPr>
                        <m:t> </m:t>
                      </m:r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/>
                            </a:rPr>
                            <m:t>𝛽</m:t>
                          </m:r>
                        </m:e>
                        <m:sub>
                          <m:r>
                            <a:rPr lang="en-US" sz="2300" i="1">
                              <a:latin typeface="Cambria Math" panose="02040503050406030204" pitchFamily="18" charset="0"/>
                              <a:sym typeface="Wingdings"/>
                            </a:rPr>
                            <m:t>2</m:t>
                          </m:r>
                        </m:sub>
                      </m:sSub>
                      <m:r>
                        <a:rPr lang="en-US" sz="2300" i="1">
                          <a:latin typeface="Cambria Math" panose="02040503050406030204" pitchFamily="18" charset="0"/>
                          <a:sym typeface="Wingdings"/>
                        </a:rPr>
                        <m:t>=0</m:t>
                      </m:r>
                    </m:oMath>
                  </m:oMathPara>
                </a14:m>
                <a:endParaRPr lang="en-US" sz="23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B2CD58C-5C10-42DA-9DB9-1E3549ED5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642" y="4455302"/>
                <a:ext cx="1977655" cy="461665"/>
              </a:xfrm>
              <a:prstGeom prst="rect">
                <a:avLst/>
              </a:prstGeom>
              <a:blipFill>
                <a:blip r:embed="rId9"/>
                <a:stretch>
                  <a:fillRect b="-184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5E0AA5C-FEC2-4327-AD9A-4857DAD8736C}"/>
              </a:ext>
            </a:extLst>
          </p:cNvPr>
          <p:cNvCxnSpPr>
            <a:cxnSpLocks/>
          </p:cNvCxnSpPr>
          <p:nvPr/>
        </p:nvCxnSpPr>
        <p:spPr>
          <a:xfrm>
            <a:off x="7540232" y="4686133"/>
            <a:ext cx="8927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61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5" grpId="0" animBg="1"/>
      <p:bldP spid="71" grpId="0" animBg="1"/>
      <p:bldP spid="81" grpId="0" animBg="1"/>
      <p:bldP spid="82" grpId="0" animBg="1"/>
      <p:bldP spid="86" grpId="0" animBg="1"/>
      <p:bldP spid="87" grpId="0" animBg="1"/>
      <p:bldP spid="8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ABE95ED-5DDD-45D1-9749-EAF108AEB5B1}"/>
                  </a:ext>
                </a:extLst>
              </p:cNvPr>
              <p:cNvSpPr txBox="1"/>
              <p:nvPr/>
            </p:nvSpPr>
            <p:spPr>
              <a:xfrm>
                <a:off x="2232466" y="247086"/>
                <a:ext cx="7727068" cy="527067"/>
              </a:xfrm>
              <a:prstGeom prst="rect">
                <a:avLst/>
              </a:prstGeom>
              <a:solidFill>
                <a:srgbClr val="FFFF00"/>
              </a:solidFill>
              <a:ln w="158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2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300">
                          <a:latin typeface="Cambria Math" panose="02040503050406030204" pitchFamily="18" charset="0"/>
                        </a:rPr>
                        <m:t>Hourly</m:t>
                      </m:r>
                      <m:r>
                        <a:rPr lang="en-US" sz="23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300">
                          <a:latin typeface="Cambria Math" panose="02040503050406030204" pitchFamily="18" charset="0"/>
                        </a:rPr>
                        <m:t>Wage</m:t>
                      </m:r>
                      <m:r>
                        <a:rPr lang="en-US" sz="23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300" i="1">
                                  <a:latin typeface="Cambria Math" panose="02040503050406030204" pitchFamily="18" charset="0"/>
                                  <a:sym typeface="Wingdings"/>
                                </a:rPr>
                              </m:ctrlPr>
                            </m:accPr>
                            <m:e>
                              <m:r>
                                <a:rPr lang="en-US" sz="2300" i="1">
                                  <a:latin typeface="Cambria Math"/>
                                  <a:sym typeface="Wingdings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300" i="1">
                              <a:latin typeface="Cambria Math"/>
                              <a:sym typeface="Wingdings"/>
                            </a:rPr>
                            <m:t>0</m:t>
                          </m:r>
                        </m:sub>
                      </m:sSub>
                      <m:r>
                        <a:rPr lang="en-US" sz="23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300" i="1">
                                  <a:latin typeface="Cambria Math" panose="02040503050406030204" pitchFamily="18" charset="0"/>
                                  <a:sym typeface="Wingdings"/>
                                </a:rPr>
                              </m:ctrlPr>
                            </m:accPr>
                            <m:e>
                              <m:r>
                                <a:rPr lang="en-US" sz="2300" i="1">
                                  <a:latin typeface="Cambria Math"/>
                                  <a:sym typeface="Wingdings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300" i="1">
                              <a:latin typeface="Cambria Math" panose="02040503050406030204" pitchFamily="18" charset="0"/>
                              <a:sym typeface="Wingdings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300">
                          <a:latin typeface="Cambria Math" panose="02040503050406030204" pitchFamily="18" charset="0"/>
                          <a:sym typeface="Wingdings"/>
                        </a:rPr>
                        <m:t>Age</m:t>
                      </m:r>
                      <m:r>
                        <a:rPr lang="en-US" sz="23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300" i="1">
                                  <a:latin typeface="Cambria Math" panose="02040503050406030204" pitchFamily="18" charset="0"/>
                                  <a:sym typeface="Wingdings"/>
                                </a:rPr>
                              </m:ctrlPr>
                            </m:accPr>
                            <m:e>
                              <m:r>
                                <a:rPr lang="en-US" sz="2300" i="1">
                                  <a:latin typeface="Cambria Math"/>
                                  <a:sym typeface="Wingdings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300" i="1">
                              <a:latin typeface="Cambria Math" panose="02040503050406030204" pitchFamily="18" charset="0"/>
                              <a:sym typeface="Wingdings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300">
                          <a:latin typeface="Cambria Math" panose="02040503050406030204" pitchFamily="18" charset="0"/>
                          <a:sym typeface="Wingdings"/>
                        </a:rPr>
                        <m:t>Education</m:t>
                      </m:r>
                      <m:r>
                        <a:rPr lang="en-US" sz="2300" i="1">
                          <a:latin typeface="Cambria Math" panose="02040503050406030204" pitchFamily="18" charset="0"/>
                          <a:sym typeface="Wingdings"/>
                        </a:rPr>
                        <m:t>+</m:t>
                      </m:r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300" i="1">
                                  <a:latin typeface="Cambria Math" panose="02040503050406030204" pitchFamily="18" charset="0"/>
                                  <a:sym typeface="Wingdings"/>
                                </a:rPr>
                              </m:ctrlPr>
                            </m:accPr>
                            <m:e>
                              <m:r>
                                <a:rPr lang="en-US" sz="2300" i="1">
                                  <a:latin typeface="Cambria Math"/>
                                  <a:sym typeface="Wingdings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300" i="1">
                              <a:latin typeface="Cambria Math" panose="02040503050406030204" pitchFamily="18" charset="0"/>
                              <a:sym typeface="Wingdings"/>
                            </a:rP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300">
                          <a:latin typeface="Cambria Math" panose="02040503050406030204" pitchFamily="18" charset="0"/>
                          <a:sym typeface="Wingdings"/>
                        </a:rPr>
                        <m:t>Experience</m:t>
                      </m:r>
                    </m:oMath>
                  </m:oMathPara>
                </a14:m>
                <a:endParaRPr lang="en-US" sz="2300" dirty="0"/>
              </a:p>
              <a:p>
                <a:endParaRPr lang="en-US" sz="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ABE95ED-5DDD-45D1-9749-EAF108AEB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466" y="247086"/>
                <a:ext cx="7727068" cy="527067"/>
              </a:xfrm>
              <a:prstGeom prst="rect">
                <a:avLst/>
              </a:prstGeom>
              <a:blipFill>
                <a:blip r:embed="rId2"/>
                <a:stretch>
                  <a:fillRect t="-6977" b="-6977"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CDEE4A4-BF33-4144-BDEE-AEA51F3E9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428" y="1143000"/>
            <a:ext cx="8895145" cy="21049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Rectangle 8">
            <a:extLst>
              <a:ext uri="{FF2B5EF4-FFF2-40B4-BE49-F238E27FC236}">
                <a16:creationId xmlns:a16="http://schemas.microsoft.com/office/drawing/2014/main" id="{62485400-46CF-47FD-98A0-85491B919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693" y="2590800"/>
            <a:ext cx="2909017" cy="657110"/>
          </a:xfrm>
          <a:prstGeom prst="rect">
            <a:avLst/>
          </a:prstGeom>
          <a:solidFill>
            <a:srgbClr val="00B050">
              <a:alpha val="15000"/>
            </a:srgbClr>
          </a:solidFill>
          <a:ln w="19050" cap="rnd">
            <a:noFill/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96B006-6367-4E05-BE55-94220B126539}"/>
              </a:ext>
            </a:extLst>
          </p:cNvPr>
          <p:cNvSpPr/>
          <p:nvPr/>
        </p:nvSpPr>
        <p:spPr>
          <a:xfrm>
            <a:off x="7543800" y="2590800"/>
            <a:ext cx="685800" cy="657110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637B5F6-71CE-4BC3-8A56-74B8AE952F2D}"/>
                  </a:ext>
                </a:extLst>
              </p:cNvPr>
              <p:cNvSpPr txBox="1"/>
              <p:nvPr/>
            </p:nvSpPr>
            <p:spPr>
              <a:xfrm>
                <a:off x="3526681" y="3441414"/>
                <a:ext cx="3687412" cy="468910"/>
              </a:xfrm>
              <a:prstGeom prst="rect">
                <a:avLst/>
              </a:prstGeom>
              <a:solidFill>
                <a:srgbClr val="FF0000">
                  <a:alpha val="15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300" i="1" dirty="0"/>
                  <a:t>p</a:t>
                </a:r>
                <a:r>
                  <a:rPr lang="en-US" sz="2300" dirty="0"/>
                  <a:t>-value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=0.985&gt;</m:t>
                    </m:r>
                    <m:r>
                      <a:rPr 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=0.05</m:t>
                    </m:r>
                  </m:oMath>
                </a14:m>
                <a:endParaRPr lang="en-US" sz="2300" dirty="0">
                  <a:ea typeface="Cambria Math" panose="02040503050406030204" pitchFamily="18" charset="0"/>
                </a:endParaRPr>
              </a:p>
              <a:p>
                <a:pPr algn="ctr"/>
                <a:endParaRPr lang="en-US" sz="1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637B5F6-71CE-4BC3-8A56-74B8AE952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681" y="3441414"/>
                <a:ext cx="3687412" cy="468910"/>
              </a:xfrm>
              <a:prstGeom prst="rect">
                <a:avLst/>
              </a:prstGeom>
              <a:blipFill>
                <a:blip r:embed="rId4"/>
                <a:stretch>
                  <a:fillRect l="-2397" t="-7692" b="-1794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85A1B0C-191B-4563-B44C-43802A584CE7}"/>
                  </a:ext>
                </a:extLst>
              </p:cNvPr>
              <p:cNvSpPr txBox="1"/>
              <p:nvPr/>
            </p:nvSpPr>
            <p:spPr>
              <a:xfrm>
                <a:off x="1694501" y="3429439"/>
                <a:ext cx="1709592" cy="461665"/>
              </a:xfrm>
              <a:prstGeom prst="rect">
                <a:avLst/>
              </a:prstGeom>
              <a:solidFill>
                <a:srgbClr val="00B050">
                  <a:alpha val="15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00" i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200" i="1">
                                  <a:latin typeface="Cambria Math" panose="02040503050406030204" pitchFamily="18" charset="0"/>
                                  <a:sym typeface="Wingdings"/>
                                </a:rPr>
                              </m:ctrlPr>
                            </m:accPr>
                            <m:e>
                              <m:r>
                                <a:rPr lang="en-US" sz="2200" i="1">
                                  <a:latin typeface="Cambria Math"/>
                                  <a:sym typeface="Wingdings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sym typeface="Wingdings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sym typeface="Wingdings"/>
                        </a:rPr>
                        <m:t>=−0.222</m:t>
                      </m:r>
                    </m:oMath>
                  </m:oMathPara>
                </a14:m>
                <a:endParaRPr lang="en-US" sz="22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85A1B0C-191B-4563-B44C-43802A584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501" y="3429439"/>
                <a:ext cx="1709592" cy="461665"/>
              </a:xfrm>
              <a:prstGeom prst="rect">
                <a:avLst/>
              </a:prstGeom>
              <a:blipFill>
                <a:blip r:embed="rId5"/>
                <a:stretch>
                  <a:fillRect l="-1460" b="-131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CDED256-C1E7-4940-BF6D-1D05FCD3E5F0}"/>
                  </a:ext>
                </a:extLst>
              </p:cNvPr>
              <p:cNvSpPr txBox="1"/>
              <p:nvPr/>
            </p:nvSpPr>
            <p:spPr>
              <a:xfrm>
                <a:off x="7830497" y="3444827"/>
                <a:ext cx="2667002" cy="446276"/>
              </a:xfrm>
              <a:prstGeom prst="rect">
                <a:avLst/>
              </a:prstGeom>
              <a:solidFill>
                <a:srgbClr val="8BFFFF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" i="1" dirty="0">
                    <a:sym typeface="Wingdings"/>
                  </a:rPr>
                  <a:t>C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300" i="1" dirty="0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300" dirty="0">
                            <a:latin typeface="Cambria Math" panose="02040503050406030204" pitchFamily="18" charset="0"/>
                            <a:sym typeface="Wingdings"/>
                          </a:rPr>
                          <m:t>Can</m:t>
                        </m:r>
                      </m:e>
                      <m:sup>
                        <m:r>
                          <a:rPr lang="en-US" sz="2300" dirty="0">
                            <a:latin typeface="Cambria Math" panose="02040503050406030204" pitchFamily="18" charset="0"/>
                            <a:sym typeface="Wingdings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 sz="2300" dirty="0">
                        <a:latin typeface="Cambria Math" panose="02040503050406030204" pitchFamily="18" charset="0"/>
                        <a:sym typeface="Wingdings"/>
                      </a:rPr>
                      <m:t>t</m:t>
                    </m:r>
                    <m:r>
                      <a:rPr lang="en-US" sz="2300" dirty="0">
                        <a:latin typeface="Cambria Math" panose="02040503050406030204" pitchFamily="18" charset="0"/>
                        <a:sym typeface="Wingdings"/>
                      </a:rPr>
                      <m:t> </m:t>
                    </m:r>
                    <m:r>
                      <m:rPr>
                        <m:sty m:val="p"/>
                      </m:rPr>
                      <a:rPr lang="en-US" sz="2300" dirty="0">
                        <a:latin typeface="Cambria Math" panose="02040503050406030204" pitchFamily="18" charset="0"/>
                        <a:sym typeface="Wingdings"/>
                      </a:rPr>
                      <m:t>reject</m:t>
                    </m:r>
                    <m:r>
                      <a:rPr lang="en-US" sz="2300" i="1">
                        <a:latin typeface="Cambria Math" panose="02040503050406030204" pitchFamily="18" charset="0"/>
                        <a:sym typeface="Wingdings"/>
                      </a:rPr>
                      <m:t> </m:t>
                    </m:r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/>
                          </a:rPr>
                          <m:t>𝛽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  <a:sym typeface="Wingdings"/>
                          </a:rPr>
                          <m:t>1</m:t>
                        </m:r>
                      </m:sub>
                    </m:sSub>
                    <m:r>
                      <a:rPr lang="en-US" sz="2300" i="1">
                        <a:latin typeface="Cambria Math" panose="02040503050406030204" pitchFamily="18" charset="0"/>
                        <a:sym typeface="Wingdings"/>
                      </a:rPr>
                      <m:t>=0</m:t>
                    </m:r>
                  </m:oMath>
                </a14:m>
                <a:endParaRPr lang="en-US" sz="23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CDED256-C1E7-4940-BF6D-1D05FCD3E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0497" y="3444827"/>
                <a:ext cx="2667002" cy="446276"/>
              </a:xfrm>
              <a:prstGeom prst="rect">
                <a:avLst/>
              </a:prstGeom>
              <a:blipFill>
                <a:blip r:embed="rId6"/>
                <a:stretch>
                  <a:fillRect b="-162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D26CBFB-5C6E-4A9C-991D-27BBB0DB6C84}"/>
              </a:ext>
            </a:extLst>
          </p:cNvPr>
          <p:cNvCxnSpPr>
            <a:cxnSpLocks/>
          </p:cNvCxnSpPr>
          <p:nvPr/>
        </p:nvCxnSpPr>
        <p:spPr>
          <a:xfrm flipV="1">
            <a:off x="7248142" y="3667965"/>
            <a:ext cx="548307" cy="79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E4A5598-4187-45A9-896E-EA21D5CD53CF}"/>
                  </a:ext>
                </a:extLst>
              </p:cNvPr>
              <p:cNvSpPr txBox="1"/>
              <p:nvPr/>
            </p:nvSpPr>
            <p:spPr>
              <a:xfrm>
                <a:off x="3526681" y="4246021"/>
                <a:ext cx="3687412" cy="468910"/>
              </a:xfrm>
              <a:prstGeom prst="rect">
                <a:avLst/>
              </a:prstGeom>
              <a:solidFill>
                <a:srgbClr val="FF0000">
                  <a:alpha val="15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300" i="1" dirty="0"/>
                  <a:t>p</a:t>
                </a:r>
                <a:r>
                  <a:rPr lang="en-US" sz="2300" dirty="0"/>
                  <a:t>-value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=0.412&gt;</m:t>
                    </m:r>
                    <m:r>
                      <a:rPr 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=0.05</m:t>
                    </m:r>
                  </m:oMath>
                </a14:m>
                <a:endParaRPr lang="en-US" sz="2300" dirty="0">
                  <a:ea typeface="Cambria Math" panose="02040503050406030204" pitchFamily="18" charset="0"/>
                </a:endParaRPr>
              </a:p>
              <a:p>
                <a:pPr algn="ctr"/>
                <a:endParaRPr lang="en-US" sz="1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E4A5598-4187-45A9-896E-EA21D5CD5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681" y="4246021"/>
                <a:ext cx="3687412" cy="468910"/>
              </a:xfrm>
              <a:prstGeom prst="rect">
                <a:avLst/>
              </a:prstGeom>
              <a:blipFill>
                <a:blip r:embed="rId7"/>
                <a:stretch>
                  <a:fillRect l="-2397" t="-10526" b="-210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31C0A3A-6F7F-4F35-AAEA-0558099651FB}"/>
                  </a:ext>
                </a:extLst>
              </p:cNvPr>
              <p:cNvSpPr txBox="1"/>
              <p:nvPr/>
            </p:nvSpPr>
            <p:spPr>
              <a:xfrm>
                <a:off x="1694501" y="4234046"/>
                <a:ext cx="1709592" cy="464679"/>
              </a:xfrm>
              <a:prstGeom prst="rect">
                <a:avLst/>
              </a:prstGeom>
              <a:solidFill>
                <a:srgbClr val="00B050">
                  <a:alpha val="15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00" i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200" i="1">
                                  <a:latin typeface="Cambria Math" panose="02040503050406030204" pitchFamily="18" charset="0"/>
                                  <a:sym typeface="Wingdings"/>
                                </a:rPr>
                              </m:ctrlPr>
                            </m:accPr>
                            <m:e>
                              <m:r>
                                <a:rPr lang="en-US" sz="2200" i="1">
                                  <a:latin typeface="Cambria Math"/>
                                  <a:sym typeface="Wingdings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sym typeface="Wingdings"/>
                            </a:rPr>
                            <m:t>2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sym typeface="Wingdings"/>
                        </a:rPr>
                        <m:t>=0.948</m:t>
                      </m:r>
                    </m:oMath>
                  </m:oMathPara>
                </a14:m>
                <a:endParaRPr lang="en-US" sz="22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31C0A3A-6F7F-4F35-AAEA-055809965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501" y="4234046"/>
                <a:ext cx="1709592" cy="464679"/>
              </a:xfrm>
              <a:prstGeom prst="rect">
                <a:avLst/>
              </a:prstGeom>
              <a:blipFill>
                <a:blip r:embed="rId8"/>
                <a:stretch>
                  <a:fillRect t="-2632" b="-131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84A7736-CAB4-4476-98CB-30ADBA33DC7F}"/>
                  </a:ext>
                </a:extLst>
              </p:cNvPr>
              <p:cNvSpPr txBox="1"/>
              <p:nvPr/>
            </p:nvSpPr>
            <p:spPr>
              <a:xfrm>
                <a:off x="7830497" y="4249434"/>
                <a:ext cx="2667002" cy="446276"/>
              </a:xfrm>
              <a:prstGeom prst="rect">
                <a:avLst/>
              </a:prstGeom>
              <a:solidFill>
                <a:srgbClr val="8BFFFF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" i="1" dirty="0">
                    <a:sym typeface="Wingdings"/>
                  </a:rPr>
                  <a:t>C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300" i="1" dirty="0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300" dirty="0">
                            <a:latin typeface="Cambria Math" panose="02040503050406030204" pitchFamily="18" charset="0"/>
                            <a:sym typeface="Wingdings"/>
                          </a:rPr>
                          <m:t>Can</m:t>
                        </m:r>
                      </m:e>
                      <m:sup>
                        <m:r>
                          <a:rPr lang="en-US" sz="2300" dirty="0">
                            <a:latin typeface="Cambria Math" panose="02040503050406030204" pitchFamily="18" charset="0"/>
                            <a:sym typeface="Wingdings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 sz="2300" dirty="0">
                        <a:latin typeface="Cambria Math" panose="02040503050406030204" pitchFamily="18" charset="0"/>
                        <a:sym typeface="Wingdings"/>
                      </a:rPr>
                      <m:t>t</m:t>
                    </m:r>
                    <m:r>
                      <a:rPr lang="en-US" sz="2300" dirty="0">
                        <a:latin typeface="Cambria Math" panose="02040503050406030204" pitchFamily="18" charset="0"/>
                        <a:sym typeface="Wingdings"/>
                      </a:rPr>
                      <m:t> </m:t>
                    </m:r>
                    <m:r>
                      <m:rPr>
                        <m:sty m:val="p"/>
                      </m:rPr>
                      <a:rPr lang="en-US" sz="2300" dirty="0">
                        <a:latin typeface="Cambria Math" panose="02040503050406030204" pitchFamily="18" charset="0"/>
                        <a:sym typeface="Wingdings"/>
                      </a:rPr>
                      <m:t>reject</m:t>
                    </m:r>
                    <m:r>
                      <a:rPr lang="en-US" sz="2300" i="1">
                        <a:latin typeface="Cambria Math" panose="02040503050406030204" pitchFamily="18" charset="0"/>
                        <a:sym typeface="Wingdings"/>
                      </a:rPr>
                      <m:t> </m:t>
                    </m:r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/>
                          </a:rPr>
                          <m:t>𝛽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  <a:sym typeface="Wingdings"/>
                          </a:rPr>
                          <m:t>2</m:t>
                        </m:r>
                      </m:sub>
                    </m:sSub>
                    <m:r>
                      <a:rPr lang="en-US" sz="2300" i="1">
                        <a:latin typeface="Cambria Math" panose="02040503050406030204" pitchFamily="18" charset="0"/>
                        <a:sym typeface="Wingdings"/>
                      </a:rPr>
                      <m:t>=0</m:t>
                    </m:r>
                  </m:oMath>
                </a14:m>
                <a:endParaRPr lang="en-US" sz="23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84A7736-CAB4-4476-98CB-30ADBA33D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0497" y="4249434"/>
                <a:ext cx="2667002" cy="446276"/>
              </a:xfrm>
              <a:prstGeom prst="rect">
                <a:avLst/>
              </a:prstGeom>
              <a:blipFill>
                <a:blip r:embed="rId9"/>
                <a:stretch>
                  <a:fillRect b="-135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70BFF75-00FB-47A7-97E4-67DE44A30B90}"/>
              </a:ext>
            </a:extLst>
          </p:cNvPr>
          <p:cNvCxnSpPr>
            <a:cxnSpLocks/>
          </p:cNvCxnSpPr>
          <p:nvPr/>
        </p:nvCxnSpPr>
        <p:spPr>
          <a:xfrm flipV="1">
            <a:off x="7248142" y="4472572"/>
            <a:ext cx="548307" cy="79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B98DF4B-491B-4832-80CC-456E380D5C76}"/>
                  </a:ext>
                </a:extLst>
              </p:cNvPr>
              <p:cNvSpPr txBox="1"/>
              <p:nvPr/>
            </p:nvSpPr>
            <p:spPr>
              <a:xfrm>
                <a:off x="3526681" y="5031008"/>
                <a:ext cx="3687412" cy="468910"/>
              </a:xfrm>
              <a:prstGeom prst="rect">
                <a:avLst/>
              </a:prstGeom>
              <a:solidFill>
                <a:srgbClr val="FF0000">
                  <a:alpha val="15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300" i="1" dirty="0"/>
                  <a:t>p</a:t>
                </a:r>
                <a:r>
                  <a:rPr lang="en-US" sz="2300" dirty="0"/>
                  <a:t>-value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=0.912&gt;</m:t>
                    </m:r>
                    <m:r>
                      <a:rPr 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=0.05</m:t>
                    </m:r>
                  </m:oMath>
                </a14:m>
                <a:endParaRPr lang="en-US" sz="2300" dirty="0">
                  <a:ea typeface="Cambria Math" panose="02040503050406030204" pitchFamily="18" charset="0"/>
                </a:endParaRPr>
              </a:p>
              <a:p>
                <a:pPr algn="ctr"/>
                <a:endParaRPr lang="en-US" sz="1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B98DF4B-491B-4832-80CC-456E380D5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681" y="5031008"/>
                <a:ext cx="3687412" cy="468910"/>
              </a:xfrm>
              <a:prstGeom prst="rect">
                <a:avLst/>
              </a:prstGeom>
              <a:blipFill>
                <a:blip r:embed="rId10"/>
                <a:stretch>
                  <a:fillRect l="-2397" t="-7692" b="-2051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F5A1C82-2981-40B0-9F9F-BB63E18DD1F3}"/>
                  </a:ext>
                </a:extLst>
              </p:cNvPr>
              <p:cNvSpPr txBox="1"/>
              <p:nvPr/>
            </p:nvSpPr>
            <p:spPr>
              <a:xfrm>
                <a:off x="1694501" y="5019033"/>
                <a:ext cx="1709592" cy="464679"/>
              </a:xfrm>
              <a:prstGeom prst="rect">
                <a:avLst/>
              </a:prstGeom>
              <a:solidFill>
                <a:srgbClr val="00B050">
                  <a:alpha val="15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00" i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200" i="1">
                                  <a:latin typeface="Cambria Math" panose="02040503050406030204" pitchFamily="18" charset="0"/>
                                  <a:sym typeface="Wingdings"/>
                                </a:rPr>
                              </m:ctrlPr>
                            </m:accPr>
                            <m:e>
                              <m:r>
                                <a:rPr lang="en-US" sz="2200" i="1">
                                  <a:latin typeface="Cambria Math"/>
                                  <a:sym typeface="Wingdings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sym typeface="Wingdings"/>
                            </a:rPr>
                            <m:t>3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sym typeface="Wingdings"/>
                        </a:rPr>
                        <m:t>=0.128</m:t>
                      </m:r>
                    </m:oMath>
                  </m:oMathPara>
                </a14:m>
                <a:endParaRPr lang="en-US" sz="22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F5A1C82-2981-40B0-9F9F-BB63E18DD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501" y="5019033"/>
                <a:ext cx="1709592" cy="464679"/>
              </a:xfrm>
              <a:prstGeom prst="rect">
                <a:avLst/>
              </a:prstGeom>
              <a:blipFill>
                <a:blip r:embed="rId11"/>
                <a:stretch>
                  <a:fillRect b="-102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DBFF476-8D75-4814-AC45-204170C1196B}"/>
                  </a:ext>
                </a:extLst>
              </p:cNvPr>
              <p:cNvSpPr txBox="1"/>
              <p:nvPr/>
            </p:nvSpPr>
            <p:spPr>
              <a:xfrm>
                <a:off x="7830497" y="5034421"/>
                <a:ext cx="2667002" cy="446276"/>
              </a:xfrm>
              <a:prstGeom prst="rect">
                <a:avLst/>
              </a:prstGeom>
              <a:solidFill>
                <a:srgbClr val="8BFFFF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" i="1" dirty="0">
                    <a:sym typeface="Wingdings"/>
                  </a:rPr>
                  <a:t>C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300" i="1" dirty="0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300" dirty="0">
                            <a:latin typeface="Cambria Math" panose="02040503050406030204" pitchFamily="18" charset="0"/>
                            <a:sym typeface="Wingdings"/>
                          </a:rPr>
                          <m:t>Can</m:t>
                        </m:r>
                      </m:e>
                      <m:sup>
                        <m:r>
                          <a:rPr lang="en-US" sz="2300" dirty="0">
                            <a:latin typeface="Cambria Math" panose="02040503050406030204" pitchFamily="18" charset="0"/>
                            <a:sym typeface="Wingdings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 sz="2300" dirty="0">
                        <a:latin typeface="Cambria Math" panose="02040503050406030204" pitchFamily="18" charset="0"/>
                        <a:sym typeface="Wingdings"/>
                      </a:rPr>
                      <m:t>t</m:t>
                    </m:r>
                    <m:r>
                      <a:rPr lang="en-US" sz="2300" dirty="0">
                        <a:latin typeface="Cambria Math" panose="02040503050406030204" pitchFamily="18" charset="0"/>
                        <a:sym typeface="Wingdings"/>
                      </a:rPr>
                      <m:t> </m:t>
                    </m:r>
                    <m:r>
                      <m:rPr>
                        <m:sty m:val="p"/>
                      </m:rPr>
                      <a:rPr lang="en-US" sz="2300" dirty="0">
                        <a:latin typeface="Cambria Math" panose="02040503050406030204" pitchFamily="18" charset="0"/>
                        <a:sym typeface="Wingdings"/>
                      </a:rPr>
                      <m:t>reject</m:t>
                    </m:r>
                    <m:r>
                      <a:rPr lang="en-US" sz="2300" i="1">
                        <a:latin typeface="Cambria Math" panose="02040503050406030204" pitchFamily="18" charset="0"/>
                        <a:sym typeface="Wingdings"/>
                      </a:rPr>
                      <m:t> </m:t>
                    </m:r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/>
                          </a:rPr>
                          <m:t>𝛽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  <a:sym typeface="Wingdings"/>
                          </a:rPr>
                          <m:t>3</m:t>
                        </m:r>
                      </m:sub>
                    </m:sSub>
                    <m:r>
                      <a:rPr lang="en-US" sz="2300" i="1">
                        <a:latin typeface="Cambria Math" panose="02040503050406030204" pitchFamily="18" charset="0"/>
                        <a:sym typeface="Wingdings"/>
                      </a:rPr>
                      <m:t>=0</m:t>
                    </m:r>
                  </m:oMath>
                </a14:m>
                <a:endParaRPr lang="en-US" sz="23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DBFF476-8D75-4814-AC45-204170C11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0497" y="5034421"/>
                <a:ext cx="2667002" cy="446276"/>
              </a:xfrm>
              <a:prstGeom prst="rect">
                <a:avLst/>
              </a:prstGeom>
              <a:blipFill>
                <a:blip r:embed="rId12"/>
                <a:stretch>
                  <a:fillRect b="-135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7238024-7C28-4AD6-ACBC-F38CFF2BE630}"/>
              </a:ext>
            </a:extLst>
          </p:cNvPr>
          <p:cNvCxnSpPr>
            <a:cxnSpLocks/>
          </p:cNvCxnSpPr>
          <p:nvPr/>
        </p:nvCxnSpPr>
        <p:spPr>
          <a:xfrm flipV="1">
            <a:off x="7248142" y="5257559"/>
            <a:ext cx="548307" cy="79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85B5113-A969-4F74-9762-04D1F0AFC8FE}"/>
              </a:ext>
            </a:extLst>
          </p:cNvPr>
          <p:cNvSpPr txBox="1"/>
          <p:nvPr/>
        </p:nvSpPr>
        <p:spPr>
          <a:xfrm>
            <a:off x="3124200" y="5822424"/>
            <a:ext cx="5257800" cy="80021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300" dirty="0"/>
              <a:t>Counterintuitive:</a:t>
            </a:r>
          </a:p>
          <a:p>
            <a:r>
              <a:rPr lang="en-US" sz="2300" dirty="0"/>
              <a:t>Age, Edu, Experience.  Nothing matters.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A7D252C-C3FD-405C-9770-A6B54E38E8CB}"/>
              </a:ext>
            </a:extLst>
          </p:cNvPr>
          <p:cNvCxnSpPr>
            <a:cxnSpLocks/>
          </p:cNvCxnSpPr>
          <p:nvPr/>
        </p:nvCxnSpPr>
        <p:spPr>
          <a:xfrm>
            <a:off x="1865589" y="6255552"/>
            <a:ext cx="10237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060B720-2D05-4DD7-AFFE-04B2C2C4772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1" y="5715000"/>
            <a:ext cx="1368735" cy="962392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2F359F8F-4595-43E8-8A73-3C8DA657754D}"/>
              </a:ext>
            </a:extLst>
          </p:cNvPr>
          <p:cNvSpPr/>
          <p:nvPr/>
        </p:nvSpPr>
        <p:spPr>
          <a:xfrm>
            <a:off x="5229828" y="2587314"/>
            <a:ext cx="685800" cy="657110"/>
          </a:xfrm>
          <a:prstGeom prst="rect">
            <a:avLst/>
          </a:prstGeom>
          <a:solidFill>
            <a:srgbClr val="7030A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1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9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37" grpId="0" animBg="1"/>
      <p:bldP spid="4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0736BE62-3B1F-49C8-9D2B-C8CD246EB42B}"/>
              </a:ext>
            </a:extLst>
          </p:cNvPr>
          <p:cNvSpPr/>
          <p:nvPr/>
        </p:nvSpPr>
        <p:spPr>
          <a:xfrm>
            <a:off x="3211587" y="4600034"/>
            <a:ext cx="6054245" cy="1180322"/>
          </a:xfrm>
          <a:prstGeom prst="rect">
            <a:avLst/>
          </a:prstGeom>
          <a:solidFill>
            <a:srgbClr val="00FF00">
              <a:alpha val="15000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F08867-063E-4DF5-B84C-6BED4F4A3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081" y="1828801"/>
            <a:ext cx="8953500" cy="248546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1175C28-64A7-4914-9CA6-8E551C243621}"/>
              </a:ext>
            </a:extLst>
          </p:cNvPr>
          <p:cNvSpPr/>
          <p:nvPr/>
        </p:nvSpPr>
        <p:spPr>
          <a:xfrm>
            <a:off x="1755258" y="3636312"/>
            <a:ext cx="2955851" cy="653149"/>
          </a:xfrm>
          <a:prstGeom prst="rect">
            <a:avLst/>
          </a:prstGeom>
          <a:solidFill>
            <a:srgbClr val="66FF3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A14756-F4DB-4EB3-A081-9C2830B1552D}"/>
              </a:ext>
            </a:extLst>
          </p:cNvPr>
          <p:cNvSpPr/>
          <p:nvPr/>
        </p:nvSpPr>
        <p:spPr>
          <a:xfrm>
            <a:off x="7437031" y="4079147"/>
            <a:ext cx="1123950" cy="23512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A6858FB-B0F6-4D2A-A692-FDC644B87F59}"/>
              </a:ext>
            </a:extLst>
          </p:cNvPr>
          <p:cNvSpPr/>
          <p:nvPr/>
        </p:nvSpPr>
        <p:spPr>
          <a:xfrm>
            <a:off x="3539580" y="2956571"/>
            <a:ext cx="1049965" cy="616583"/>
          </a:xfrm>
          <a:prstGeom prst="rect">
            <a:avLst/>
          </a:prstGeom>
          <a:solidFill>
            <a:srgbClr val="7030A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6662818-5644-435D-90E4-345B222A41E9}"/>
                  </a:ext>
                </a:extLst>
              </p:cNvPr>
              <p:cNvSpPr txBox="1"/>
              <p:nvPr/>
            </p:nvSpPr>
            <p:spPr>
              <a:xfrm>
                <a:off x="5682261" y="1471402"/>
                <a:ext cx="3735970" cy="826740"/>
              </a:xfrm>
              <a:prstGeom prst="rect">
                <a:avLst/>
              </a:prstGeom>
              <a:solidFill>
                <a:srgbClr val="7030A0">
                  <a:alpha val="1500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R</a:t>
                </a:r>
                <a:r>
                  <a:rPr lang="en-US" sz="2400" dirty="0"/>
                  <a:t>-Squared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=0.425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algn="ctr"/>
                <a:r>
                  <a:rPr lang="en-US" sz="2400" dirty="0"/>
                  <a:t>is relatively large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6662818-5644-435D-90E4-345B222A4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261" y="1471402"/>
                <a:ext cx="3735970" cy="826740"/>
              </a:xfrm>
              <a:prstGeom prst="rect">
                <a:avLst/>
              </a:prstGeom>
              <a:blipFill>
                <a:blip r:embed="rId3"/>
                <a:stretch>
                  <a:fillRect t="-606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9DD9556-C5AF-4C1C-836A-16A3AAAE3BEA}"/>
              </a:ext>
            </a:extLst>
          </p:cNvPr>
          <p:cNvCxnSpPr>
            <a:cxnSpLocks/>
          </p:cNvCxnSpPr>
          <p:nvPr/>
        </p:nvCxnSpPr>
        <p:spPr>
          <a:xfrm flipH="1">
            <a:off x="4654226" y="2298143"/>
            <a:ext cx="908374" cy="8114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8FCE486-1256-4B93-B76D-A64879483107}"/>
                  </a:ext>
                </a:extLst>
              </p:cNvPr>
              <p:cNvSpPr txBox="1"/>
              <p:nvPr/>
            </p:nvSpPr>
            <p:spPr>
              <a:xfrm>
                <a:off x="3211587" y="4709276"/>
                <a:ext cx="620664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>
                          <a:latin typeface="Cambria Math" panose="02040503050406030204" pitchFamily="18" charset="0"/>
                          <a:sym typeface="Wingdings"/>
                        </a:rPr>
                        <m:t>Y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sym typeface="Wingdings"/>
                            </a:rPr>
                            <m:t>𝑆𝑎𝑙𝑎𝑟𝑦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sym typeface="Wingdings"/>
                        </a:rPr>
                        <m:t>=</m:t>
                      </m:r>
                      <m:r>
                        <a:rPr lang="en-US" sz="2400">
                          <a:latin typeface="Cambria Math" panose="02040503050406030204" pitchFamily="18" charset="0"/>
                          <a:sym typeface="Wingdings"/>
                        </a:rPr>
                        <m:t>13.729+1.413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/>
                        </a:rPr>
                        <m:t>∙</m:t>
                      </m:r>
                      <m:r>
                        <a:rPr lang="en-US" sz="2400" i="1">
                          <a:latin typeface="Cambria Math" panose="02040503050406030204" pitchFamily="18" charset="0"/>
                          <a:sym typeface="Wingdings"/>
                        </a:rPr>
                        <m:t>𝑋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/>
                            </a:rPr>
                            <m:t>𝐸𝑑𝑢𝑐𝑎𝑡𝑖𝑜𝑛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sym typeface="Wingdings"/>
                </a:endParaRPr>
              </a:p>
              <a:p>
                <a:endParaRPr lang="en-US" sz="1200" dirty="0">
                  <a:latin typeface="Cambria Math" panose="02040503050406030204" pitchFamily="18" charset="0"/>
                  <a:ea typeface="Cambria Math" panose="02040503050406030204" pitchFamily="18" charset="0"/>
                  <a:sym typeface="Wingdings"/>
                </a:endParaRPr>
              </a:p>
              <a:p>
                <a:r>
                  <a:rPr lang="en-US" sz="2400" dirty="0">
                    <a:sym typeface="Wingdings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sym typeface="Wingdings"/>
                      </a:rPr>
                      <m:t>            </m:t>
                    </m:r>
                    <m:r>
                      <a:rPr lang="en-US" sz="2400" i="1">
                        <a:latin typeface="Cambria Math"/>
                        <a:sym typeface="Wingdings"/>
                      </a:rPr>
                      <m:t>𝜀</m:t>
                    </m:r>
                    <m:r>
                      <a:rPr lang="en-US" sz="2400" i="1">
                        <a:latin typeface="Cambria Math" panose="02040503050406030204" pitchFamily="18" charset="0"/>
                        <a:sym typeface="Wingdings"/>
                      </a:rPr>
                      <m:t> </m:t>
                    </m:r>
                    <m:r>
                      <a:rPr lang="en-US" sz="2400" i="1">
                        <a:latin typeface="Cambria Math"/>
                        <a:sym typeface="Wingdings"/>
                      </a:rPr>
                      <m:t>~</m:t>
                    </m:r>
                    <m:r>
                      <a:rPr lang="en-US" sz="2400" i="1">
                        <a:latin typeface="Cambria Math" panose="02040503050406030204" pitchFamily="18" charset="0"/>
                        <a:sym typeface="Wingdings"/>
                      </a:rPr>
                      <m:t> </m:t>
                    </m:r>
                    <m:r>
                      <a:rPr lang="en-US" sz="2400" i="1">
                        <a:latin typeface="Cambria Math"/>
                        <a:sym typeface="Wingdings"/>
                      </a:rPr>
                      <m:t>𝑁</m:t>
                    </m:r>
                    <m:r>
                      <a:rPr lang="en-US" sz="2400" i="1">
                        <a:latin typeface="Cambria Math"/>
                        <a:sym typeface="Wingdings"/>
                      </a:rPr>
                      <m:t>(0, 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sym typeface="Wingdings"/>
                          </a:rPr>
                          <m:t>4.140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sym typeface="Wingdings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/>
                        <a:sym typeface="Wingdings"/>
                      </a:rPr>
                      <m:t>)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sym typeface="Wingdings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8FCE486-1256-4B93-B76D-A64879483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587" y="4709276"/>
                <a:ext cx="6206645" cy="1015663"/>
              </a:xfrm>
              <a:prstGeom prst="rect">
                <a:avLst/>
              </a:prstGeom>
              <a:blipFill>
                <a:blip r:embed="rId4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9F9879B7-9D8C-4D18-968C-A000B1BF58B6}"/>
              </a:ext>
            </a:extLst>
          </p:cNvPr>
          <p:cNvSpPr/>
          <p:nvPr/>
        </p:nvSpPr>
        <p:spPr>
          <a:xfrm>
            <a:off x="7431715" y="3636311"/>
            <a:ext cx="1123950" cy="23512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1337122-5419-4A71-B3DD-B67450BA14D0}"/>
                  </a:ext>
                </a:extLst>
              </p:cNvPr>
              <p:cNvSpPr txBox="1"/>
              <p:nvPr/>
            </p:nvSpPr>
            <p:spPr>
              <a:xfrm>
                <a:off x="7291793" y="5263227"/>
                <a:ext cx="2234184" cy="769441"/>
              </a:xfrm>
              <a:prstGeom prst="rect">
                <a:avLst/>
              </a:prstGeom>
              <a:solidFill>
                <a:srgbClr val="FFD5D5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/>
                  <a:t>significantly </a:t>
                </a:r>
              </a:p>
              <a:p>
                <a:pPr algn="ctr"/>
                <a:r>
                  <a:rPr lang="en-US" sz="2200" dirty="0"/>
                  <a:t>diff. from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0!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1337122-5419-4A71-B3DD-B67450BA1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1793" y="5263227"/>
                <a:ext cx="2234184" cy="769441"/>
              </a:xfrm>
              <a:prstGeom prst="rect">
                <a:avLst/>
              </a:prstGeom>
              <a:blipFill>
                <a:blip r:embed="rId5"/>
                <a:stretch>
                  <a:fillRect t="-3175" b="-142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7F47D7-4F19-41A6-B75B-1D42A5416B8A}"/>
              </a:ext>
            </a:extLst>
          </p:cNvPr>
          <p:cNvCxnSpPr>
            <a:cxnSpLocks/>
          </p:cNvCxnSpPr>
          <p:nvPr/>
        </p:nvCxnSpPr>
        <p:spPr>
          <a:xfrm flipH="1" flipV="1">
            <a:off x="6868692" y="5234328"/>
            <a:ext cx="402110" cy="3139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806D71F-568A-4729-BCE2-5F2EB1A30D7E}"/>
                  </a:ext>
                </a:extLst>
              </p:cNvPr>
              <p:cNvSpPr txBox="1"/>
              <p:nvPr/>
            </p:nvSpPr>
            <p:spPr>
              <a:xfrm>
                <a:off x="6255931" y="4740759"/>
                <a:ext cx="813816" cy="430887"/>
              </a:xfrm>
              <a:prstGeom prst="rect">
                <a:avLst/>
              </a:prstGeom>
              <a:solidFill>
                <a:srgbClr val="FFD5D5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1.413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806D71F-568A-4729-BCE2-5F2EB1A30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931" y="4740759"/>
                <a:ext cx="813816" cy="430887"/>
              </a:xfrm>
              <a:prstGeom prst="rect">
                <a:avLst/>
              </a:prstGeom>
              <a:blipFill>
                <a:blip r:embed="rId6"/>
                <a:stretch>
                  <a:fillRect l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1DAB679D-FF45-474E-9C63-90725F12DC3B}"/>
              </a:ext>
            </a:extLst>
          </p:cNvPr>
          <p:cNvSpPr txBox="1"/>
          <p:nvPr/>
        </p:nvSpPr>
        <p:spPr>
          <a:xfrm>
            <a:off x="6217831" y="6238600"/>
            <a:ext cx="3345250" cy="430887"/>
          </a:xfrm>
          <a:prstGeom prst="rect">
            <a:avLst/>
          </a:prstGeom>
          <a:solidFill>
            <a:srgbClr val="FFD5D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Linear relationship exists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E0215CE1-036F-4467-B9BE-8A6FCE339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100" y="187821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sz="4200" dirty="0">
                <a:solidFill>
                  <a:srgbClr val="FF0000"/>
                </a:solidFill>
              </a:rPr>
              <a:t>Good</a:t>
            </a:r>
            <a:r>
              <a:rPr lang="en-US" sz="4200" dirty="0"/>
              <a:t> Model: Effect of Education on Salary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DF9BDF-B52C-4654-BA0E-DB73CD977CCA}"/>
              </a:ext>
            </a:extLst>
          </p:cNvPr>
          <p:cNvSpPr/>
          <p:nvPr/>
        </p:nvSpPr>
        <p:spPr>
          <a:xfrm>
            <a:off x="1676400" y="2002426"/>
            <a:ext cx="1863179" cy="456166"/>
          </a:xfrm>
          <a:prstGeom prst="rect">
            <a:avLst/>
          </a:prstGeom>
          <a:solidFill>
            <a:srgbClr val="66FF3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783BC19-5ACF-45C6-5A2E-4D476A399827}"/>
                  </a:ext>
                </a:extLst>
              </p:cNvPr>
              <p:cNvSpPr txBox="1"/>
              <p:nvPr/>
            </p:nvSpPr>
            <p:spPr>
              <a:xfrm>
                <a:off x="6255932" y="2471912"/>
                <a:ext cx="3690503" cy="430887"/>
              </a:xfrm>
              <a:prstGeom prst="rect">
                <a:avLst/>
              </a:prstGeom>
              <a:solidFill>
                <a:srgbClr val="FFD5D5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/>
                  <a:t>p-value </a:t>
                </a:r>
                <a14:m>
                  <m:oMath xmlns:m="http://schemas.openxmlformats.org/officeDocument/2006/math">
                    <m:r>
                      <a:rPr lang="en-US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=0.008&lt;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00" dirty="0"/>
                  <a:t>0.05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783BC19-5ACF-45C6-5A2E-4D476A399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932" y="2471912"/>
                <a:ext cx="3690503" cy="430887"/>
              </a:xfrm>
              <a:prstGeom prst="rect">
                <a:avLst/>
              </a:prstGeom>
              <a:blipFill>
                <a:blip r:embed="rId7"/>
                <a:stretch>
                  <a:fillRect t="-5556" b="-25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47B7178-6E3D-FF94-AEE1-986EF35084E7}"/>
              </a:ext>
            </a:extLst>
          </p:cNvPr>
          <p:cNvCxnSpPr>
            <a:cxnSpLocks/>
          </p:cNvCxnSpPr>
          <p:nvPr/>
        </p:nvCxnSpPr>
        <p:spPr>
          <a:xfrm flipH="1">
            <a:off x="8560981" y="3012038"/>
            <a:ext cx="704850" cy="10497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701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0" grpId="0" animBg="1"/>
      <p:bldP spid="3" grpId="0" animBg="1"/>
      <p:bldP spid="19" grpId="0" animBg="1"/>
      <p:bldP spid="20" grpId="0" animBg="1"/>
      <p:bldP spid="22" grpId="0" animBg="1"/>
      <p:bldP spid="25" grpId="0" animBg="1"/>
      <p:bldP spid="18" grpId="0" animBg="1"/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675D864-B682-43CC-A510-8EEECC2A1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7530" y="-23037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Useful Facts: Multiple Regression  </a:t>
            </a:r>
            <a:endParaRPr lang="en-US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A1700944-AE4C-4D96-8F13-B6B4AB4B1DD4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947530" y="1524001"/>
                <a:ext cx="8686800" cy="5729177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Multiple regression </a:t>
                </a:r>
                <a:endParaRPr lang="en-US" sz="500" dirty="0"/>
              </a:p>
              <a:p>
                <a:pPr lvl="1"/>
                <a:endParaRPr lang="en-US" sz="1200" i="1" dirty="0">
                  <a:latin typeface="Cambria Math"/>
                  <a:sym typeface="Wingdings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  <a:sym typeface="Wingdings"/>
                      </a:rPr>
                      <m:t>𝑌</m:t>
                    </m:r>
                    <m:r>
                      <a:rPr lang="en-US" sz="2200" i="1">
                        <a:latin typeface="Cambria Math"/>
                        <a:sym typeface="Wingdings"/>
                      </a:rPr>
                      <m:t>: </m:t>
                    </m:r>
                  </m:oMath>
                </a14:m>
                <a:r>
                  <a:rPr lang="en-US" sz="2200" dirty="0"/>
                  <a:t>dependent variable;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  <m:t>𝑋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sym typeface="Wingdings"/>
                      </a:rPr>
                      <m:t>, …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  <m:t>𝑋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  <m:t>𝑘</m:t>
                        </m:r>
                      </m:sub>
                    </m:sSub>
                    <m:r>
                      <a:rPr lang="en-US" sz="2200" i="1">
                        <a:latin typeface="Cambria Math"/>
                        <a:sym typeface="Wingdings"/>
                      </a:rPr>
                      <m:t>:</m:t>
                    </m:r>
                  </m:oMath>
                </a14:m>
                <a:r>
                  <a:rPr lang="en-US" sz="2200" dirty="0"/>
                  <a:t>  independent variables</a:t>
                </a:r>
              </a:p>
              <a:p>
                <a:pPr lvl="1"/>
                <a:endParaRPr lang="en-US" sz="1200" dirty="0"/>
              </a:p>
              <a:p>
                <a:pPr lvl="1"/>
                <a:r>
                  <a:rPr lang="en-US" sz="2200" dirty="0">
                    <a:sym typeface="Wingdings"/>
                  </a:rPr>
                  <a:t>Population model: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  <a:sym typeface="Wingdings"/>
                      </a:rPr>
                      <m:t>𝑌</m:t>
                    </m:r>
                    <m:r>
                      <a:rPr lang="en-US" sz="2200" i="1">
                        <a:latin typeface="Cambria Math"/>
                        <a:sym typeface="Wingdings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latin typeface="Cambria Math"/>
                        <a:sym typeface="Wingdings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  <m:t>𝑋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sym typeface="Wingdings"/>
                      </a:rPr>
                      <m:t>+…+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  <m:t>𝑋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  <m:t>𝑘</m:t>
                        </m:r>
                      </m:sub>
                    </m:sSub>
                    <m:r>
                      <a:rPr lang="en-US" sz="2200" i="1">
                        <a:latin typeface="Cambria Math"/>
                        <a:sym typeface="Wingdings"/>
                      </a:rPr>
                      <m:t>+</m:t>
                    </m:r>
                    <m:r>
                      <a:rPr lang="en-US" sz="2200" i="1">
                        <a:latin typeface="Cambria Math"/>
                        <a:sym typeface="Wingdings"/>
                      </a:rPr>
                      <m:t>𝜀</m:t>
                    </m:r>
                    <m:r>
                      <a:rPr lang="en-US" sz="2200" i="1">
                        <a:latin typeface="Cambria Math"/>
                        <a:sym typeface="Wingdings"/>
                      </a:rPr>
                      <m:t>,   </m:t>
                    </m:r>
                    <m:r>
                      <a:rPr lang="en-US" sz="2200" i="1">
                        <a:latin typeface="Cambria Math"/>
                        <a:sym typeface="Wingdings"/>
                      </a:rPr>
                      <m:t>𝜀</m:t>
                    </m:r>
                    <m:r>
                      <a:rPr lang="en-US" sz="2200" i="1">
                        <a:latin typeface="Cambria Math"/>
                        <a:sym typeface="Wingdings"/>
                      </a:rPr>
                      <m:t>~</m:t>
                    </m:r>
                    <m:r>
                      <a:rPr lang="en-US" sz="2200" i="1">
                        <a:latin typeface="Cambria Math"/>
                        <a:sym typeface="Wingdings"/>
                      </a:rPr>
                      <m:t>𝑁</m:t>
                    </m:r>
                    <m:r>
                      <a:rPr lang="en-US" sz="2200" i="1">
                        <a:latin typeface="Cambria Math"/>
                        <a:sym typeface="Wingdings"/>
                      </a:rPr>
                      <m:t>(0,</m:t>
                    </m:r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𝜎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𝜀</m:t>
                        </m:r>
                      </m:sub>
                      <m:sup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2</m:t>
                        </m:r>
                      </m:sup>
                    </m:sSubSup>
                    <m:r>
                      <a:rPr lang="en-US" sz="2200" i="1">
                        <a:latin typeface="Cambria Math"/>
                        <a:sym typeface="Wingdings"/>
                      </a:rPr>
                      <m:t>) </m:t>
                    </m:r>
                  </m:oMath>
                </a14:m>
                <a:endParaRPr lang="en-US" sz="2200" dirty="0">
                  <a:ea typeface="Lucida Grande"/>
                  <a:cs typeface="Lucida Grande"/>
                </a:endParaRPr>
              </a:p>
              <a:p>
                <a:pPr lvl="1"/>
                <a:endParaRPr lang="en-US" sz="1200" dirty="0">
                  <a:ea typeface="Lucida Grande"/>
                  <a:cs typeface="Lucida Grande"/>
                </a:endParaRPr>
              </a:p>
              <a:p>
                <a:pPr lvl="1"/>
                <a:r>
                  <a:rPr lang="en-US" sz="2200" dirty="0">
                    <a:ea typeface="Lucida Grande"/>
                    <a:cs typeface="Lucida Grande"/>
                  </a:rPr>
                  <a:t>Sample model: </a:t>
                </a:r>
                <a14:m>
                  <m:oMath xmlns:m="http://schemas.openxmlformats.org/officeDocument/2006/math">
                    <m:r>
                      <a:rPr lang="en-US" sz="2200">
                        <a:latin typeface="Cambria Math"/>
                        <a:sym typeface="Wingdings"/>
                      </a:rPr>
                      <m:t>      </m:t>
                    </m:r>
                    <m:r>
                      <a:rPr lang="en-US" sz="2200">
                        <a:latin typeface="Cambria Math" panose="02040503050406030204" pitchFamily="18" charset="0"/>
                        <a:sym typeface="Wingdings"/>
                      </a:rPr>
                      <m:t> </m:t>
                    </m:r>
                    <m:r>
                      <a:rPr lang="en-US" sz="2200" i="1">
                        <a:latin typeface="Cambria Math"/>
                        <a:sym typeface="Wingdings"/>
                      </a:rPr>
                      <m:t>𝑌</m:t>
                    </m:r>
                    <m:r>
                      <a:rPr lang="en-US" sz="2200" i="1">
                        <a:latin typeface="Cambria Math"/>
                        <a:sym typeface="Wingdings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/>
                                <a:sym typeface="Wingdings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latin typeface="Cambria Math"/>
                        <a:sym typeface="Wingdings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/>
                                <a:sym typeface="Wingdings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  <m:t>𝑋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sym typeface="Wingdings"/>
                      </a:rPr>
                      <m:t>+…</m:t>
                    </m:r>
                    <m:r>
                      <a:rPr lang="en-US" sz="2200" i="1">
                        <a:latin typeface="Cambria Math"/>
                        <a:sym typeface="Wingdings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/>
                                <a:sym typeface="Wingdings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  <m:t>𝑋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  <m:t>𝑘</m:t>
                        </m:r>
                      </m:sub>
                    </m:sSub>
                    <m:r>
                      <a:rPr lang="en-US" sz="2200" i="1">
                        <a:latin typeface="Cambria Math"/>
                        <a:sym typeface="Wingdings"/>
                      </a:rPr>
                      <m:t>,      </m:t>
                    </m:r>
                    <m:r>
                      <a:rPr lang="en-US" sz="2200" i="1">
                        <a:latin typeface="Cambria Math"/>
                        <a:sym typeface="Wingdings"/>
                      </a:rPr>
                      <m:t>𝜀</m:t>
                    </m:r>
                    <m:r>
                      <a:rPr lang="en-US" sz="2200" i="1">
                        <a:latin typeface="Cambria Math"/>
                        <a:sym typeface="Wingdings"/>
                      </a:rPr>
                      <m:t>~</m:t>
                    </m:r>
                    <m:r>
                      <a:rPr lang="en-US" sz="2200" i="1">
                        <a:latin typeface="Cambria Math"/>
                        <a:sym typeface="Wingdings"/>
                      </a:rPr>
                      <m:t>𝑁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0,</m:t>
                        </m:r>
                        <m:sSubSup>
                          <m:sSubSupPr>
                            <m:ctrlPr>
                              <a:rPr lang="en-US" sz="2200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sym typeface="Wingdings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  <a:sym typeface="Wingdings"/>
                              </a:rPr>
                              <m:t>𝜀</m:t>
                            </m:r>
                          </m:sub>
                          <m:sup>
                            <m:r>
                              <a:rPr lang="en-US" sz="2200" i="1">
                                <a:latin typeface="Cambria Math"/>
                                <a:sym typeface="Wingdings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sz="2200" dirty="0">
                  <a:sym typeface="Wingdings"/>
                </a:endParaRPr>
              </a:p>
              <a:p>
                <a:pPr lvl="1"/>
                <a:endParaRPr lang="en-US" sz="1200" dirty="0">
                  <a:ea typeface="Lucida Grande"/>
                  <a:cs typeface="Lucida Grande"/>
                </a:endParaRPr>
              </a:p>
              <a:p>
                <a:r>
                  <a:rPr lang="en-US" sz="2200" dirty="0">
                    <a:ea typeface="Lucida Grande"/>
                    <a:cs typeface="Lucida Grande"/>
                  </a:rPr>
                  <a:t>Regression parameters</a:t>
                </a:r>
              </a:p>
              <a:p>
                <a:endParaRPr lang="en-US" sz="1200" dirty="0">
                  <a:ea typeface="Lucida Grande"/>
                  <a:cs typeface="Lucida Grande"/>
                </a:endParaRPr>
              </a:p>
              <a:p>
                <a:pPr lvl="1">
                  <a:spcBef>
                    <a:spcPts val="0"/>
                  </a:spcBef>
                </a:pPr>
                <a:r>
                  <a:rPr lang="en-US" sz="2200" dirty="0"/>
                  <a:t>Standard Error of the Regression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  <m:t>𝑆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𝜀</m:t>
                        </m:r>
                      </m:sub>
                    </m:sSub>
                  </m:oMath>
                </a14:m>
                <a:r>
                  <a:rPr lang="en-US" sz="2200" dirty="0"/>
                  <a:t> is an 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𝜎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𝜀</m:t>
                        </m:r>
                      </m:sub>
                    </m:sSub>
                  </m:oMath>
                </a14:m>
                <a:r>
                  <a:rPr lang="en-US" sz="2200" dirty="0"/>
                  <a:t>)</a:t>
                </a:r>
              </a:p>
              <a:p>
                <a:pPr lvl="1">
                  <a:spcBef>
                    <a:spcPts val="0"/>
                  </a:spcBef>
                </a:pPr>
                <a:endParaRPr lang="en-US" sz="1200" dirty="0"/>
              </a:p>
              <a:p>
                <a:pPr lvl="1">
                  <a:spcBef>
                    <a:spcPts val="0"/>
                  </a:spcBef>
                </a:pPr>
                <a:r>
                  <a:rPr lang="en-US" sz="2200" dirty="0"/>
                  <a:t>For each regression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  <m:t>𝑖</m:t>
                        </m:r>
                      </m:sub>
                    </m:sSub>
                    <m:r>
                      <a:rPr lang="en-US" sz="2200" i="1">
                        <a:latin typeface="Cambria Math"/>
                        <a:sym typeface="Wingdings"/>
                      </a:rPr>
                      <m:t>, </m:t>
                    </m:r>
                    <m:r>
                      <a:rPr lang="en-US" sz="2200" i="1">
                        <a:latin typeface="Cambria Math" panose="02040503050406030204" pitchFamily="18" charset="0"/>
                        <a:sym typeface="Wingdings"/>
                      </a:rPr>
                      <m:t>𝑖</m:t>
                    </m:r>
                    <m:r>
                      <a:rPr lang="en-US" sz="2200" i="1">
                        <a:latin typeface="Cambria Math"/>
                        <a:sym typeface="Wingdings"/>
                      </a:rPr>
                      <m:t>=0,1,2,…,</m:t>
                    </m:r>
                    <m:r>
                      <a:rPr lang="en-US" sz="2200" i="1">
                        <a:latin typeface="Cambria Math"/>
                        <a:sym typeface="Wingdings"/>
                      </a:rPr>
                      <m:t>𝑘</m:t>
                    </m:r>
                  </m:oMath>
                </a14:m>
                <a:r>
                  <a:rPr lang="en-US" sz="2200" dirty="0"/>
                  <a:t>:</a:t>
                </a:r>
              </a:p>
              <a:p>
                <a:pPr lvl="1">
                  <a:spcBef>
                    <a:spcPts val="0"/>
                  </a:spcBef>
                </a:pPr>
                <a:endParaRPr lang="en-US" sz="1200" dirty="0"/>
              </a:p>
              <a:p>
                <a:pPr marL="393192" lvl="1" indent="0">
                  <a:spcBef>
                    <a:spcPts val="0"/>
                  </a:spcBef>
                  <a:buNone/>
                </a:pPr>
                <a:r>
                  <a:rPr lang="en-US" sz="2200" dirty="0">
                    <a:sym typeface="Wingdings"/>
                  </a:rPr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/>
                                <a:sym typeface="Wingdings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  <m:t>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sym typeface="Wingdings"/>
                                  </a:rPr>
                                </m:ctrlPr>
                              </m:accPr>
                              <m:e>
                                <m:r>
                                  <a:rPr lang="en-US" sz="2200" i="1">
                                    <a:latin typeface="Cambria Math"/>
                                    <a:sym typeface="Wingdings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sym typeface="Wingdings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200" dirty="0"/>
                  <a:t>,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latin typeface="Cambria Math"/>
                      </a:rPr>
                      <m:t>t</m:t>
                    </m:r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</a:rPr>
                      <m:t>est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statistics, </a:t>
                </a:r>
                <a14:m>
                  <m:oMath xmlns:m="http://schemas.openxmlformats.org/officeDocument/2006/math">
                    <m:r>
                      <a:rPr lang="en-US" sz="2200">
                        <a:latin typeface="Cambria Math"/>
                      </a:rPr>
                      <m:t> </m:t>
                    </m:r>
                    <m:r>
                      <a:rPr lang="en-US" sz="2200" i="1">
                        <a:latin typeface="Cambria Math"/>
                      </a:rPr>
                      <m:t>𝑝</m:t>
                    </m:r>
                  </m:oMath>
                </a14:m>
                <a:r>
                  <a:rPr lang="en-US" sz="2200" dirty="0"/>
                  <a:t>-value,  confidence intervals</a:t>
                </a:r>
              </a:p>
              <a:p>
                <a:pPr marL="393192" lvl="1" indent="0">
                  <a:spcBef>
                    <a:spcPts val="0"/>
                  </a:spcBef>
                  <a:buNone/>
                </a:pPr>
                <a:endParaRPr lang="en-US" sz="1200" dirty="0"/>
              </a:p>
              <a:p>
                <a:pPr marL="205740" lvl="1" indent="0">
                  <a:lnSpc>
                    <a:spcPct val="85000"/>
                  </a:lnSpc>
                  <a:spcBef>
                    <a:spcPts val="0"/>
                  </a:spcBef>
                  <a:buNone/>
                </a:pPr>
                <a:r>
                  <a:rPr lang="en-US" sz="2200" dirty="0"/>
                  <a:t>        typically want slopes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≠0, 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≠0, …, 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≠0</m:t>
                    </m:r>
                  </m:oMath>
                </a14:m>
                <a:r>
                  <a:rPr lang="en-US" sz="2200" dirty="0"/>
                  <a:t>  </a:t>
                </a:r>
              </a:p>
              <a:p>
                <a:pPr marL="205740" lvl="1" indent="0">
                  <a:lnSpc>
                    <a:spcPct val="85000"/>
                  </a:lnSpc>
                  <a:spcBef>
                    <a:spcPts val="0"/>
                  </a:spcBef>
                  <a:buNone/>
                </a:pPr>
                <a:endParaRPr lang="en-US" sz="2200" dirty="0"/>
              </a:p>
              <a:p>
                <a:pPr lvl="1">
                  <a:spcBef>
                    <a:spcPts val="0"/>
                  </a:spcBef>
                </a:pPr>
                <a:endParaRPr lang="en-US" sz="600" i="1" dirty="0">
                  <a:latin typeface="Cambria Math" panose="02040503050406030204" pitchFamily="18" charset="0"/>
                  <a:sym typeface="Wingdings"/>
                </a:endParaRPr>
              </a:p>
              <a:p>
                <a:pPr marL="393192" lvl="1" indent="0">
                  <a:spcBef>
                    <a:spcPts val="0"/>
                  </a:spcBef>
                  <a:buNone/>
                </a:pPr>
                <a:endParaRPr lang="en-US" sz="600" dirty="0"/>
              </a:p>
              <a:p>
                <a:pPr lvl="1"/>
                <a:endParaRPr lang="en-US" sz="2200" dirty="0">
                  <a:ea typeface="Lucida Grande"/>
                  <a:cs typeface="Lucida Grande"/>
                </a:endParaRPr>
              </a:p>
              <a:p>
                <a:endParaRPr lang="en-US" sz="700" dirty="0">
                  <a:ea typeface="Lucida Grande"/>
                  <a:cs typeface="Lucida Grande"/>
                </a:endParaRPr>
              </a:p>
              <a:p>
                <a:pPr lvl="1"/>
                <a:endParaRPr lang="en-US" sz="600" dirty="0"/>
              </a:p>
              <a:p>
                <a:pPr lvl="2"/>
                <a:endParaRPr lang="en-US" sz="1900" dirty="0">
                  <a:ea typeface="Lucida Grande"/>
                  <a:cs typeface="Lucida Grande"/>
                </a:endParaRPr>
              </a:p>
              <a:p>
                <a:pPr marL="393192" lvl="1" indent="0">
                  <a:lnSpc>
                    <a:spcPct val="70000"/>
                  </a:lnSpc>
                  <a:spcBef>
                    <a:spcPts val="1350"/>
                  </a:spcBef>
                  <a:buNone/>
                </a:pPr>
                <a:endParaRPr lang="en-US" sz="2200" dirty="0">
                  <a:sym typeface="Symbol" pitchFamily="18" charset="2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A1700944-AE4C-4D96-8F13-B6B4AB4B1D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947530" y="1524001"/>
                <a:ext cx="8686800" cy="5729177"/>
              </a:xfrm>
              <a:blipFill>
                <a:blip r:embed="rId3"/>
                <a:stretch>
                  <a:fillRect l="-876" t="-1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38931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675D864-B682-43CC-A510-8EEECC2A1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7530" y="-23037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Useful Facts: More About Regression  </a:t>
            </a:r>
            <a:endParaRPr lang="en-US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A1700944-AE4C-4D96-8F13-B6B4AB4B1DD4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913860" y="1295401"/>
                <a:ext cx="8686800" cy="5729177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Forecasting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sym typeface="Wingdings"/>
                      </a:rPr>
                      <m:t>𝑌</m:t>
                    </m:r>
                  </m:oMath>
                </a14:m>
                <a:r>
                  <a:rPr lang="en-US" sz="2400" dirty="0"/>
                  <a:t>,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sym typeface="Wingdings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sym typeface="Wingdings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  <a:sym typeface="Wingdings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sym typeface="Wingdings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sym typeface="Wingdings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  <a:sym typeface="Wingdings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sym typeface="Wingdings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sym typeface="Wingdings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latin typeface="Cambria Math"/>
                        <a:sym typeface="Wingdings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sym typeface="Wingdings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sym typeface="Wingdings"/>
                          </a:rPr>
                          <m:t>𝑘</m:t>
                        </m:r>
                      </m:sub>
                    </m:sSub>
                  </m:oMath>
                </a14:m>
                <a:endParaRPr lang="en-US" sz="500" i="1" dirty="0">
                  <a:latin typeface="Cambria Math"/>
                  <a:sym typeface="Wingdings"/>
                </a:endParaRPr>
              </a:p>
              <a:p>
                <a:pPr lvl="1">
                  <a:spcBef>
                    <a:spcPts val="0"/>
                  </a:spcBef>
                </a:pPr>
                <a:endParaRPr lang="en-US" sz="700" dirty="0"/>
              </a:p>
              <a:p>
                <a:pPr lvl="1">
                  <a:spcBef>
                    <a:spcPts val="0"/>
                  </a:spcBef>
                </a:pPr>
                <a:r>
                  <a:rPr lang="en-US" sz="2200" dirty="0"/>
                  <a:t>Point estimate: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/>
                          </a:rPr>
                          <m:t>𝐹𝑐𝑠𝑡</m:t>
                        </m:r>
                      </m:e>
                    </m:acc>
                    <m:r>
                      <a:rPr lang="en-US" sz="2200" i="1">
                        <a:latin typeface="Cambria Math"/>
                        <a:sym typeface="Wingdings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/>
                                <a:sym typeface="Wingdings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latin typeface="Cambria Math"/>
                        <a:sym typeface="Wingdings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/>
                                <a:sym typeface="Wingdings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𝑋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/>
                        <a:sym typeface="Wingdings"/>
                      </a:rPr>
                      <m:t>+⋯+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/>
                                <a:sym typeface="Wingdings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𝑋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𝑘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lvl="1">
                  <a:spcBef>
                    <a:spcPts val="0"/>
                  </a:spcBef>
                </a:pPr>
                <a:endParaRPr lang="en-US" sz="700" dirty="0"/>
              </a:p>
              <a:p>
                <a:pPr lvl="1">
                  <a:spcBef>
                    <a:spcPts val="0"/>
                  </a:spcBef>
                </a:pPr>
                <a:r>
                  <a:rPr lang="en-US" sz="2200" dirty="0"/>
                  <a:t>Confidence Intervals</a:t>
                </a:r>
              </a:p>
              <a:p>
                <a:pPr lvl="1">
                  <a:spcBef>
                    <a:spcPts val="0"/>
                  </a:spcBef>
                </a:pPr>
                <a:endParaRPr lang="en-US" sz="1600" dirty="0">
                  <a:solidFill>
                    <a:srgbClr val="000099"/>
                  </a:solidFill>
                </a:endParaRPr>
              </a:p>
              <a:p>
                <a:r>
                  <a:rPr lang="en-US" sz="2200" dirty="0">
                    <a:ea typeface="Lucida Grande"/>
                    <a:cs typeface="Lucida Grande"/>
                  </a:rPr>
                  <a:t>Confidence Interval estimation for regression</a:t>
                </a:r>
              </a:p>
              <a:p>
                <a:endParaRPr lang="en-US" sz="700" dirty="0">
                  <a:ea typeface="Lucida Grande"/>
                  <a:cs typeface="Lucida Grande"/>
                </a:endParaRPr>
              </a:p>
              <a:p>
                <a:pPr lvl="1">
                  <a:spcBef>
                    <a:spcPts val="0"/>
                  </a:spcBef>
                </a:pPr>
                <a:r>
                  <a:rPr lang="en-US" sz="2200" dirty="0"/>
                  <a:t>For slopes and intercept: </a:t>
                </a:r>
              </a:p>
              <a:p>
                <a:pPr lvl="2">
                  <a:spcBef>
                    <a:spcPts val="0"/>
                  </a:spcBef>
                </a:pPr>
                <a:endParaRPr lang="en-US" sz="700" dirty="0"/>
              </a:p>
              <a:p>
                <a:pPr lvl="2">
                  <a:spcBef>
                    <a:spcPts val="0"/>
                  </a:spcBef>
                </a:pPr>
                <a:r>
                  <a:rPr lang="en-US" sz="2200" dirty="0"/>
                  <a:t>Construct confidence intervals using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~</m:t>
                    </m:r>
                    <m:r>
                      <a:rPr lang="en-US" sz="2200" i="1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200" i="1">
                                    <a:latin typeface="Cambria Math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200" dirty="0"/>
                          <m:t>, </m:t>
                        </m:r>
                        <m:sSubSup>
                          <m:sSub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200" i="1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r>
                              <a:rPr lang="en-US" sz="2200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200" dirty="0"/>
                  <a:t> </a:t>
                </a:r>
              </a:p>
              <a:p>
                <a:pPr lvl="1">
                  <a:spcBef>
                    <a:spcPts val="0"/>
                  </a:spcBef>
                </a:pPr>
                <a:endParaRPr lang="en-US" sz="700" dirty="0"/>
              </a:p>
              <a:p>
                <a:pPr lvl="1">
                  <a:spcBef>
                    <a:spcPts val="0"/>
                  </a:spcBef>
                </a:pPr>
                <a:r>
                  <a:rPr lang="en-US" sz="2200" dirty="0"/>
                  <a:t>For forecasts:</a:t>
                </a:r>
              </a:p>
              <a:p>
                <a:pPr lvl="2">
                  <a:spcBef>
                    <a:spcPts val="0"/>
                  </a:spcBef>
                </a:pPr>
                <a:endParaRPr lang="en-US" sz="700" dirty="0"/>
              </a:p>
              <a:p>
                <a:pPr lvl="2">
                  <a:spcBef>
                    <a:spcPts val="0"/>
                  </a:spcBef>
                </a:pPr>
                <a:r>
                  <a:rPr lang="en-US" sz="2200" dirty="0"/>
                  <a:t>Construct confidence intervals using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𝐹𝑐𝑠𝑡</m:t>
                    </m:r>
                    <m:r>
                      <a:rPr lang="en-US" sz="2200" i="1">
                        <a:latin typeface="Cambria Math"/>
                      </a:rPr>
                      <m:t> ~ </m:t>
                    </m:r>
                    <m:r>
                      <a:rPr lang="en-US" sz="2200" i="1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𝐹𝑐𝑠𝑡</m:t>
                            </m:r>
                          </m:e>
                        </m:acc>
                        <m:r>
                          <a:rPr lang="en-US" sz="2200" i="1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acc>
                              <m:accPr>
                                <m:chr m:val="̂"/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200" i="1">
                                    <a:latin typeface="Cambria Math"/>
                                  </a:rPr>
                                  <m:t>𝐹𝑐𝑠𝑡</m:t>
                                </m:r>
                              </m:e>
                            </m:acc>
                          </m:sub>
                          <m:sup>
                            <m:r>
                              <a:rPr lang="en-US" sz="2200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sz="2200" dirty="0"/>
              </a:p>
              <a:p>
                <a:pPr marL="393192" lvl="1" indent="0">
                  <a:buNone/>
                </a:pPr>
                <a:endParaRPr lang="en-US" sz="1600" dirty="0"/>
              </a:p>
              <a:p>
                <a:r>
                  <a:rPr lang="en-US" sz="2200" dirty="0">
                    <a:ea typeface="Lucida Grande"/>
                    <a:cs typeface="Lucida Grande"/>
                  </a:rPr>
                  <a:t>Model Evaluation and Selection</a:t>
                </a:r>
              </a:p>
              <a:p>
                <a:endParaRPr lang="en-US" sz="700" dirty="0">
                  <a:ea typeface="Lucida Grande"/>
                  <a:cs typeface="Lucida Grande"/>
                </a:endParaRPr>
              </a:p>
              <a:p>
                <a:pPr lvl="1">
                  <a:spcBef>
                    <a:spcPts val="0"/>
                  </a:spcBef>
                </a:pPr>
                <a:r>
                  <a:rPr lang="en-US" sz="2200" dirty="0"/>
                  <a:t>Slope significance (p-value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sz="2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  <m:t>𝑆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𝜀</m:t>
                        </m:r>
                      </m:sub>
                    </m:sSub>
                  </m:oMath>
                </a14:m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𝑅</m:t>
                        </m:r>
                      </m:e>
                      <m:sup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2</m:t>
                        </m:r>
                      </m:sup>
                    </m:sSup>
                  </m:oMath>
                </a14:m>
                <a:endParaRPr lang="en-US" sz="2200" dirty="0"/>
              </a:p>
              <a:p>
                <a:pPr marL="393192" lvl="1" indent="0">
                  <a:lnSpc>
                    <a:spcPct val="70000"/>
                  </a:lnSpc>
                  <a:spcBef>
                    <a:spcPts val="1350"/>
                  </a:spcBef>
                  <a:buNone/>
                </a:pPr>
                <a:endParaRPr lang="en-US" sz="2200" dirty="0">
                  <a:sym typeface="Symbol" pitchFamily="18" charset="2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A1700944-AE4C-4D96-8F13-B6B4AB4B1D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913860" y="1295401"/>
                <a:ext cx="8686800" cy="5729177"/>
              </a:xfrm>
              <a:blipFill>
                <a:blip r:embed="rId3"/>
                <a:stretch>
                  <a:fillRect l="-876" t="-1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863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2083-78E0-4175-BE13-09D20B151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100" y="187821"/>
            <a:ext cx="8305800" cy="1143000"/>
          </a:xfrm>
        </p:spPr>
        <p:txBody>
          <a:bodyPr>
            <a:normAutofit/>
          </a:bodyPr>
          <a:lstStyle/>
          <a:p>
            <a:r>
              <a:rPr lang="en-US" sz="4200" dirty="0">
                <a:solidFill>
                  <a:srgbClr val="FF0000"/>
                </a:solidFill>
              </a:rPr>
              <a:t>Bad </a:t>
            </a:r>
            <a:r>
              <a:rPr lang="en-US" sz="4200" dirty="0"/>
              <a:t>Model: Effect of Height on Salary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B11748-BC01-487C-925C-72D99AA83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936" y="1745505"/>
            <a:ext cx="8951976" cy="27140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4511BE9-4BE4-48F6-85E6-0E0C264AD3B9}"/>
              </a:ext>
            </a:extLst>
          </p:cNvPr>
          <p:cNvSpPr/>
          <p:nvPr/>
        </p:nvSpPr>
        <p:spPr>
          <a:xfrm>
            <a:off x="3539332" y="2794237"/>
            <a:ext cx="1049965" cy="616583"/>
          </a:xfrm>
          <a:prstGeom prst="rect">
            <a:avLst/>
          </a:prstGeom>
          <a:solidFill>
            <a:srgbClr val="7030A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FE0629-3448-4C49-A7CE-00E16DF51144}"/>
              </a:ext>
            </a:extLst>
          </p:cNvPr>
          <p:cNvSpPr/>
          <p:nvPr/>
        </p:nvSpPr>
        <p:spPr>
          <a:xfrm>
            <a:off x="1708936" y="3791063"/>
            <a:ext cx="3060193" cy="663173"/>
          </a:xfrm>
          <a:prstGeom prst="rect">
            <a:avLst/>
          </a:prstGeom>
          <a:solidFill>
            <a:srgbClr val="66FF3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CE530D-5DFA-4375-B207-B6A398DD7B1F}"/>
              </a:ext>
            </a:extLst>
          </p:cNvPr>
          <p:cNvSpPr/>
          <p:nvPr/>
        </p:nvSpPr>
        <p:spPr>
          <a:xfrm>
            <a:off x="7408696" y="4241018"/>
            <a:ext cx="1123950" cy="210313"/>
          </a:xfrm>
          <a:prstGeom prst="rect">
            <a:avLst/>
          </a:prstGeom>
          <a:solidFill>
            <a:srgbClr val="FD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F319D2-12D5-4B5D-81BE-27659B087B5E}"/>
              </a:ext>
            </a:extLst>
          </p:cNvPr>
          <p:cNvSpPr/>
          <p:nvPr/>
        </p:nvSpPr>
        <p:spPr>
          <a:xfrm>
            <a:off x="7408696" y="3791063"/>
            <a:ext cx="1123950" cy="210313"/>
          </a:xfrm>
          <a:prstGeom prst="rect">
            <a:avLst/>
          </a:prstGeom>
          <a:solidFill>
            <a:srgbClr val="FD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A417F4-2DAF-48D1-B447-A0C6041A14C1}"/>
              </a:ext>
            </a:extLst>
          </p:cNvPr>
          <p:cNvSpPr/>
          <p:nvPr/>
        </p:nvSpPr>
        <p:spPr>
          <a:xfrm>
            <a:off x="3269513" y="4679205"/>
            <a:ext cx="6054245" cy="1180322"/>
          </a:xfrm>
          <a:prstGeom prst="rect">
            <a:avLst/>
          </a:prstGeom>
          <a:solidFill>
            <a:srgbClr val="00FF00">
              <a:alpha val="15000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27E5440-5185-42F6-853C-9E3ECAB72F20}"/>
                  </a:ext>
                </a:extLst>
              </p:cNvPr>
              <p:cNvSpPr txBox="1"/>
              <p:nvPr/>
            </p:nvSpPr>
            <p:spPr>
              <a:xfrm>
                <a:off x="3269513" y="4788447"/>
                <a:ext cx="620664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>
                          <a:latin typeface="Cambria Math" panose="02040503050406030204" pitchFamily="18" charset="0"/>
                          <a:sym typeface="Wingdings"/>
                        </a:rPr>
                        <m:t>Y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sym typeface="Wingdings"/>
                            </a:rPr>
                            <m:t>𝑆𝑎𝑙𝑎𝑟𝑦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sym typeface="Wingdings"/>
                        </a:rPr>
                        <m:t>=</m:t>
                      </m:r>
                      <m:r>
                        <a:rPr lang="en-US" sz="2400">
                          <a:latin typeface="Cambria Math" panose="02040503050406030204" pitchFamily="18" charset="0"/>
                          <a:sym typeface="Wingdings"/>
                        </a:rPr>
                        <m:t>10.935+</m:t>
                      </m:r>
                      <m:r>
                        <a:rPr lang="en-US" sz="2400" i="1">
                          <a:latin typeface="Cambria Math" panose="02040503050406030204" pitchFamily="18" charset="0"/>
                          <a:sym typeface="Wingdings"/>
                        </a:rPr>
                        <m:t>0.321 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/>
                        </a:rPr>
                        <m:t>∙</m:t>
                      </m:r>
                      <m:r>
                        <a:rPr lang="en-US" sz="2400" i="1">
                          <a:latin typeface="Cambria Math" panose="02040503050406030204" pitchFamily="18" charset="0"/>
                          <a:sym typeface="Wingdings"/>
                        </a:rPr>
                        <m:t>𝑋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/>
                            </a:rPr>
                            <m:t>𝐻𝑒𝑖𝑔h𝑡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sym typeface="Wingdings"/>
                </a:endParaRPr>
              </a:p>
              <a:p>
                <a:endParaRPr lang="en-US" sz="1200" dirty="0">
                  <a:latin typeface="Cambria Math" panose="02040503050406030204" pitchFamily="18" charset="0"/>
                  <a:ea typeface="Cambria Math" panose="02040503050406030204" pitchFamily="18" charset="0"/>
                  <a:sym typeface="Wingdings"/>
                </a:endParaRPr>
              </a:p>
              <a:p>
                <a:r>
                  <a:rPr lang="en-US" sz="2400" dirty="0">
                    <a:sym typeface="Wingdings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sym typeface="Wingdings"/>
                      </a:rPr>
                      <m:t>            </m:t>
                    </m:r>
                    <m:r>
                      <a:rPr lang="en-US" sz="2400" i="1">
                        <a:latin typeface="Cambria Math"/>
                        <a:sym typeface="Wingdings"/>
                      </a:rPr>
                      <m:t>𝜀</m:t>
                    </m:r>
                    <m:r>
                      <a:rPr lang="en-US" sz="2400" i="1">
                        <a:latin typeface="Cambria Math" panose="02040503050406030204" pitchFamily="18" charset="0"/>
                        <a:sym typeface="Wingdings"/>
                      </a:rPr>
                      <m:t> </m:t>
                    </m:r>
                    <m:r>
                      <a:rPr lang="en-US" sz="2400" i="1">
                        <a:latin typeface="Cambria Math"/>
                        <a:sym typeface="Wingdings"/>
                      </a:rPr>
                      <m:t>~</m:t>
                    </m:r>
                    <m:r>
                      <a:rPr lang="en-US" sz="2400" i="1">
                        <a:latin typeface="Cambria Math" panose="02040503050406030204" pitchFamily="18" charset="0"/>
                        <a:sym typeface="Wingdings"/>
                      </a:rPr>
                      <m:t> </m:t>
                    </m:r>
                    <m:r>
                      <a:rPr lang="en-US" sz="2400" i="1">
                        <a:latin typeface="Cambria Math"/>
                        <a:sym typeface="Wingdings"/>
                      </a:rPr>
                      <m:t>𝑁</m:t>
                    </m:r>
                    <m:r>
                      <a:rPr lang="en-US" sz="2400" i="1">
                        <a:latin typeface="Cambria Math"/>
                        <a:sym typeface="Wingdings"/>
                      </a:rPr>
                      <m:t>(0, 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sym typeface="Wingdings"/>
                          </a:rPr>
                          <m:t>5.408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sym typeface="Wingdings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/>
                        <a:sym typeface="Wingdings"/>
                      </a:rPr>
                      <m:t>)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sym typeface="Wingdings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27E5440-5185-42F6-853C-9E3ECAB72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513" y="4788447"/>
                <a:ext cx="6206645" cy="1015663"/>
              </a:xfrm>
              <a:prstGeom prst="rect">
                <a:avLst/>
              </a:prstGeom>
              <a:blipFill>
                <a:blip r:embed="rId3"/>
                <a:stretch>
                  <a:fillRect l="-20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3DBB62-74E3-4E71-91C8-625064B94E92}"/>
                  </a:ext>
                </a:extLst>
              </p:cNvPr>
              <p:cNvSpPr txBox="1"/>
              <p:nvPr/>
            </p:nvSpPr>
            <p:spPr>
              <a:xfrm>
                <a:off x="7408696" y="5336957"/>
                <a:ext cx="2234184" cy="769441"/>
              </a:xfrm>
              <a:prstGeom prst="rect">
                <a:avLst/>
              </a:prstGeom>
              <a:solidFill>
                <a:srgbClr val="FFD5D5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/>
                  <a:t>not significantly </a:t>
                </a:r>
              </a:p>
              <a:p>
                <a:pPr algn="ctr"/>
                <a:r>
                  <a:rPr lang="en-US" sz="2200" dirty="0"/>
                  <a:t>diff. from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0!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3DBB62-74E3-4E71-91C8-625064B94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696" y="5336957"/>
                <a:ext cx="2234184" cy="769441"/>
              </a:xfrm>
              <a:prstGeom prst="rect">
                <a:avLst/>
              </a:prstGeom>
              <a:blipFill>
                <a:blip r:embed="rId4"/>
                <a:stretch>
                  <a:fillRect t="-3175" r="-2809" b="-142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8CE01DA-06DF-41AD-B9A2-0967B1AE5A5C}"/>
              </a:ext>
            </a:extLst>
          </p:cNvPr>
          <p:cNvCxnSpPr>
            <a:cxnSpLocks/>
          </p:cNvCxnSpPr>
          <p:nvPr/>
        </p:nvCxnSpPr>
        <p:spPr>
          <a:xfrm flipH="1" flipV="1">
            <a:off x="6985595" y="5308058"/>
            <a:ext cx="402110" cy="3139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356D9CE-D4A6-471D-BE6E-F447E9A672F7}"/>
                  </a:ext>
                </a:extLst>
              </p:cNvPr>
              <p:cNvSpPr txBox="1"/>
              <p:nvPr/>
            </p:nvSpPr>
            <p:spPr>
              <a:xfrm>
                <a:off x="6372834" y="4814489"/>
                <a:ext cx="813816" cy="430887"/>
              </a:xfrm>
              <a:prstGeom prst="rect">
                <a:avLst/>
              </a:prstGeom>
              <a:solidFill>
                <a:srgbClr val="FFD5D5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0.321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356D9CE-D4A6-471D-BE6E-F447E9A67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834" y="4814489"/>
                <a:ext cx="813816" cy="430887"/>
              </a:xfrm>
              <a:prstGeom prst="rect">
                <a:avLst/>
              </a:prstGeom>
              <a:blipFill>
                <a:blip r:embed="rId5"/>
                <a:stretch>
                  <a:fillRect l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7F1B7D78-126B-43D9-A92D-EEC858629F95}"/>
              </a:ext>
            </a:extLst>
          </p:cNvPr>
          <p:cNvSpPr txBox="1"/>
          <p:nvPr/>
        </p:nvSpPr>
        <p:spPr>
          <a:xfrm>
            <a:off x="5493951" y="6250628"/>
            <a:ext cx="4177283" cy="430887"/>
          </a:xfrm>
          <a:prstGeom prst="rect">
            <a:avLst/>
          </a:prstGeom>
          <a:solidFill>
            <a:srgbClr val="FFD5D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Linear relationship doesn’t exist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0CC3A9-9D4C-4266-98DD-A2B72E136288}"/>
              </a:ext>
            </a:extLst>
          </p:cNvPr>
          <p:cNvSpPr/>
          <p:nvPr/>
        </p:nvSpPr>
        <p:spPr>
          <a:xfrm>
            <a:off x="1680582" y="1973563"/>
            <a:ext cx="1832168" cy="486305"/>
          </a:xfrm>
          <a:prstGeom prst="rect">
            <a:avLst/>
          </a:prstGeom>
          <a:solidFill>
            <a:srgbClr val="66FF3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E834D7-0E32-3382-8D79-9E0734151CAD}"/>
                  </a:ext>
                </a:extLst>
              </p:cNvPr>
              <p:cNvSpPr txBox="1"/>
              <p:nvPr/>
            </p:nvSpPr>
            <p:spPr>
              <a:xfrm>
                <a:off x="5682261" y="1471402"/>
                <a:ext cx="3735970" cy="826740"/>
              </a:xfrm>
              <a:prstGeom prst="rect">
                <a:avLst/>
              </a:prstGeom>
              <a:solidFill>
                <a:srgbClr val="7030A0">
                  <a:alpha val="1500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R</a:t>
                </a:r>
                <a:r>
                  <a:rPr lang="en-US" sz="2400" dirty="0"/>
                  <a:t>-Squared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=0.019</m:t>
                    </m:r>
                  </m:oMath>
                </a14:m>
                <a:endParaRPr lang="en-US" sz="2400" dirty="0"/>
              </a:p>
              <a:p>
                <a:pPr algn="ctr"/>
                <a:r>
                  <a:rPr lang="en-US" sz="2400" dirty="0"/>
                  <a:t>is relatively small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E834D7-0E32-3382-8D79-9E0734151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261" y="1471402"/>
                <a:ext cx="3735970" cy="826740"/>
              </a:xfrm>
              <a:prstGeom prst="rect">
                <a:avLst/>
              </a:prstGeom>
              <a:blipFill>
                <a:blip r:embed="rId6"/>
                <a:stretch>
                  <a:fillRect t="-606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2D1CD8-4694-1583-E710-3618A90A8817}"/>
              </a:ext>
            </a:extLst>
          </p:cNvPr>
          <p:cNvCxnSpPr>
            <a:cxnSpLocks/>
          </p:cNvCxnSpPr>
          <p:nvPr/>
        </p:nvCxnSpPr>
        <p:spPr>
          <a:xfrm flipH="1">
            <a:off x="4654226" y="2298143"/>
            <a:ext cx="908374" cy="8114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5C588D-4FD3-528E-D1FF-5427A603FFC7}"/>
                  </a:ext>
                </a:extLst>
              </p:cNvPr>
              <p:cNvSpPr txBox="1"/>
              <p:nvPr/>
            </p:nvSpPr>
            <p:spPr>
              <a:xfrm>
                <a:off x="6210465" y="2511698"/>
                <a:ext cx="3735970" cy="430887"/>
              </a:xfrm>
              <a:prstGeom prst="rect">
                <a:avLst/>
              </a:prstGeom>
              <a:solidFill>
                <a:srgbClr val="FFD5D5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/>
                  <a:t>p-value </a:t>
                </a:r>
                <a14:m>
                  <m:oMath xmlns:m="http://schemas.openxmlformats.org/officeDocument/2006/math">
                    <m:r>
                      <a:rPr lang="en-US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=0.629&gt;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00" dirty="0"/>
                  <a:t>0.05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5C588D-4FD3-528E-D1FF-5427A603F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0465" y="2511698"/>
                <a:ext cx="3735970" cy="430887"/>
              </a:xfrm>
              <a:prstGeom prst="rect">
                <a:avLst/>
              </a:prstGeom>
              <a:blipFill>
                <a:blip r:embed="rId7"/>
                <a:stretch>
                  <a:fillRect t="-833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4EA126-5420-4157-AFEF-48A5ECBE429C}"/>
              </a:ext>
            </a:extLst>
          </p:cNvPr>
          <p:cNvCxnSpPr>
            <a:cxnSpLocks/>
          </p:cNvCxnSpPr>
          <p:nvPr/>
        </p:nvCxnSpPr>
        <p:spPr>
          <a:xfrm flipH="1">
            <a:off x="8532647" y="2922691"/>
            <a:ext cx="647865" cy="13183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74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5" grpId="0" animBg="1"/>
      <p:bldP spid="23" grpId="0" animBg="1"/>
      <p:bldP spid="6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3F08867-063E-4DF5-B84C-6BED4F4A3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171" y="760655"/>
            <a:ext cx="8953500" cy="248546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8A14756-F4DB-4EB3-A081-9C2830B1552D}"/>
              </a:ext>
            </a:extLst>
          </p:cNvPr>
          <p:cNvSpPr/>
          <p:nvPr/>
        </p:nvSpPr>
        <p:spPr>
          <a:xfrm>
            <a:off x="7377932" y="3011001"/>
            <a:ext cx="1123950" cy="23512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79D6C8-3A9A-4D08-94B6-64A2C55CC7FE}"/>
              </a:ext>
            </a:extLst>
          </p:cNvPr>
          <p:cNvSpPr/>
          <p:nvPr/>
        </p:nvSpPr>
        <p:spPr>
          <a:xfrm>
            <a:off x="5819331" y="1865744"/>
            <a:ext cx="1173790" cy="613813"/>
          </a:xfrm>
          <a:prstGeom prst="rect">
            <a:avLst/>
          </a:prstGeom>
          <a:solidFill>
            <a:srgbClr val="FFC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A6858FB-B0F6-4D2A-A692-FDC644B87F59}"/>
              </a:ext>
            </a:extLst>
          </p:cNvPr>
          <p:cNvSpPr/>
          <p:nvPr/>
        </p:nvSpPr>
        <p:spPr>
          <a:xfrm>
            <a:off x="3476670" y="1888425"/>
            <a:ext cx="1049965" cy="616583"/>
          </a:xfrm>
          <a:prstGeom prst="rect">
            <a:avLst/>
          </a:prstGeom>
          <a:solidFill>
            <a:srgbClr val="7030A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9879B7-9D8C-4D18-968C-A000B1BF58B6}"/>
              </a:ext>
            </a:extLst>
          </p:cNvPr>
          <p:cNvSpPr/>
          <p:nvPr/>
        </p:nvSpPr>
        <p:spPr>
          <a:xfrm>
            <a:off x="7372616" y="2568165"/>
            <a:ext cx="1123950" cy="23512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2DE5217-D3C8-4675-88E8-68DB5589C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8172" y="3926978"/>
            <a:ext cx="8951976" cy="271404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26BA772-5CC7-42A6-95BC-7A5DB39B8209}"/>
              </a:ext>
            </a:extLst>
          </p:cNvPr>
          <p:cNvSpPr/>
          <p:nvPr/>
        </p:nvSpPr>
        <p:spPr>
          <a:xfrm>
            <a:off x="3508568" y="4975710"/>
            <a:ext cx="1049965" cy="616583"/>
          </a:xfrm>
          <a:prstGeom prst="rect">
            <a:avLst/>
          </a:prstGeom>
          <a:solidFill>
            <a:srgbClr val="7030A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AD4F80-4B81-466E-914A-4DB834B14368}"/>
              </a:ext>
            </a:extLst>
          </p:cNvPr>
          <p:cNvSpPr/>
          <p:nvPr/>
        </p:nvSpPr>
        <p:spPr>
          <a:xfrm>
            <a:off x="7377932" y="6422491"/>
            <a:ext cx="1123950" cy="210313"/>
          </a:xfrm>
          <a:prstGeom prst="rect">
            <a:avLst/>
          </a:prstGeom>
          <a:solidFill>
            <a:srgbClr val="FD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35534A9-F00F-4214-8CF6-86679F2A7CC9}"/>
              </a:ext>
            </a:extLst>
          </p:cNvPr>
          <p:cNvSpPr/>
          <p:nvPr/>
        </p:nvSpPr>
        <p:spPr>
          <a:xfrm>
            <a:off x="7377932" y="5972536"/>
            <a:ext cx="1123950" cy="210313"/>
          </a:xfrm>
          <a:prstGeom prst="rect">
            <a:avLst/>
          </a:prstGeom>
          <a:solidFill>
            <a:srgbClr val="FD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AE49284-0B38-4D31-92AF-18B47A99E603}"/>
              </a:ext>
            </a:extLst>
          </p:cNvPr>
          <p:cNvSpPr/>
          <p:nvPr/>
        </p:nvSpPr>
        <p:spPr>
          <a:xfrm>
            <a:off x="5802032" y="5030655"/>
            <a:ext cx="1173790" cy="613813"/>
          </a:xfrm>
          <a:prstGeom prst="rect">
            <a:avLst/>
          </a:prstGeom>
          <a:solidFill>
            <a:srgbClr val="FFC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60572ED-7D58-4E42-9533-E2EE4A577C65}"/>
                  </a:ext>
                </a:extLst>
              </p:cNvPr>
              <p:cNvSpPr txBox="1"/>
              <p:nvPr/>
            </p:nvSpPr>
            <p:spPr>
              <a:xfrm>
                <a:off x="5723728" y="748247"/>
                <a:ext cx="4648200" cy="769441"/>
              </a:xfrm>
              <a:prstGeom prst="rect">
                <a:avLst/>
              </a:prstGeom>
              <a:solidFill>
                <a:srgbClr val="D0FFC1">
                  <a:alpha val="7500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latin typeface="Cambria Math" panose="02040503050406030204" pitchFamily="18" charset="0"/>
                    <a:sym typeface="Wingdings"/>
                  </a:rPr>
                  <a:t>Model 1: (</a:t>
                </a:r>
                <a:r>
                  <a:rPr lang="en-US" sz="2200" dirty="0">
                    <a:solidFill>
                      <a:srgbClr val="FF0000"/>
                    </a:solidFill>
                    <a:latin typeface="Cambria Math" panose="02040503050406030204" pitchFamily="18" charset="0"/>
                    <a:sym typeface="Wingdings"/>
                  </a:rPr>
                  <a:t>good</a:t>
                </a:r>
                <a:r>
                  <a:rPr lang="en-US" sz="2200" dirty="0">
                    <a:latin typeface="Cambria Math" panose="02040503050406030204" pitchFamily="18" charset="0"/>
                    <a:sym typeface="Wingdings"/>
                  </a:rPr>
                  <a:t> model)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i="1">
                          <a:latin typeface="Cambria Math" panose="02040503050406030204" pitchFamily="18" charset="0"/>
                          <a:sym typeface="Wingdings"/>
                        </a:rPr>
                        <m:t>Y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  <m:t>Salary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sym typeface="Wingdings"/>
                        </a:rPr>
                        <m:t>=</m:t>
                      </m:r>
                      <m:r>
                        <a:rPr lang="en-US" sz="2200">
                          <a:latin typeface="Cambria Math" panose="02040503050406030204" pitchFamily="18" charset="0"/>
                          <a:sym typeface="Wingdings"/>
                        </a:rPr>
                        <m:t>13.729+1.413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/>
                        </a:rPr>
                        <m:t>∙</m:t>
                      </m:r>
                      <m:r>
                        <a:rPr lang="en-US" sz="2200" i="1">
                          <a:latin typeface="Cambria Math" panose="02040503050406030204" pitchFamily="18" charset="0"/>
                          <a:sym typeface="Wingdings"/>
                        </a:rPr>
                        <m:t>𝑋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/>
                            </a:rPr>
                            <m:t>Edu</m:t>
                          </m:r>
                        </m:e>
                      </m:d>
                    </m:oMath>
                  </m:oMathPara>
                </a14:m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  <a:sym typeface="Wingdings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60572ED-7D58-4E42-9533-E2EE4A577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728" y="748247"/>
                <a:ext cx="4648200" cy="769441"/>
              </a:xfrm>
              <a:prstGeom prst="rect">
                <a:avLst/>
              </a:prstGeom>
              <a:blipFill>
                <a:blip r:embed="rId5"/>
                <a:stretch>
                  <a:fillRect l="-1635" t="-6557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6754571-4F83-4013-AFC2-D5D826E7A5AD}"/>
                  </a:ext>
                </a:extLst>
              </p:cNvPr>
              <p:cNvSpPr txBox="1"/>
              <p:nvPr/>
            </p:nvSpPr>
            <p:spPr>
              <a:xfrm>
                <a:off x="5523613" y="4021572"/>
                <a:ext cx="4979582" cy="769441"/>
              </a:xfrm>
              <a:prstGeom prst="rect">
                <a:avLst/>
              </a:prstGeom>
              <a:solidFill>
                <a:srgbClr val="D0FFC1">
                  <a:alpha val="7500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latin typeface="Cambria Math" panose="02040503050406030204" pitchFamily="18" charset="0"/>
                    <a:sym typeface="Wingdings"/>
                  </a:rPr>
                  <a:t>Model 2: (</a:t>
                </a:r>
                <a:r>
                  <a:rPr lang="en-US" sz="2200" dirty="0">
                    <a:solidFill>
                      <a:srgbClr val="FF0000"/>
                    </a:solidFill>
                    <a:latin typeface="Cambria Math" panose="02040503050406030204" pitchFamily="18" charset="0"/>
                    <a:sym typeface="Wingdings"/>
                  </a:rPr>
                  <a:t>bad</a:t>
                </a:r>
                <a:r>
                  <a:rPr lang="en-US" sz="2200" dirty="0">
                    <a:latin typeface="Cambria Math" panose="02040503050406030204" pitchFamily="18" charset="0"/>
                    <a:sym typeface="Wingdings"/>
                  </a:rPr>
                  <a:t> model)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i="1">
                          <a:latin typeface="Cambria Math" panose="02040503050406030204" pitchFamily="18" charset="0"/>
                          <a:sym typeface="Wingdings"/>
                        </a:rPr>
                        <m:t>Y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  <m:t>Salary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sym typeface="Wingdings"/>
                        </a:rPr>
                        <m:t>=</m:t>
                      </m:r>
                      <m:r>
                        <a:rPr lang="en-US" sz="2200">
                          <a:latin typeface="Cambria Math" panose="02040503050406030204" pitchFamily="18" charset="0"/>
                          <a:sym typeface="Wingdings"/>
                        </a:rPr>
                        <m:t>10.935+</m:t>
                      </m:r>
                      <m:r>
                        <a:rPr lang="en-US" sz="2200" i="1">
                          <a:latin typeface="Cambria Math" panose="02040503050406030204" pitchFamily="18" charset="0"/>
                          <a:sym typeface="Wingdings"/>
                        </a:rPr>
                        <m:t>0.321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/>
                        </a:rPr>
                        <m:t>∙</m:t>
                      </m:r>
                      <m:r>
                        <a:rPr lang="en-US" sz="2200" i="1">
                          <a:latin typeface="Cambria Math" panose="02040503050406030204" pitchFamily="18" charset="0"/>
                          <a:sym typeface="Wingdings"/>
                        </a:rPr>
                        <m:t>𝑋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  <m:t>Height</m:t>
                          </m:r>
                        </m:e>
                      </m:d>
                    </m:oMath>
                  </m:oMathPara>
                </a14:m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  <a:sym typeface="Wingdings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6754571-4F83-4013-AFC2-D5D826E7A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613" y="4021572"/>
                <a:ext cx="4979582" cy="769441"/>
              </a:xfrm>
              <a:prstGeom prst="rect">
                <a:avLst/>
              </a:prstGeom>
              <a:blipFill>
                <a:blip r:embed="rId6"/>
                <a:stretch>
                  <a:fillRect l="-1269" t="-4839"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86E779-1E07-4496-956C-6E2F78967E5E}"/>
              </a:ext>
            </a:extLst>
          </p:cNvPr>
          <p:cNvCxnSpPr>
            <a:cxnSpLocks/>
          </p:cNvCxnSpPr>
          <p:nvPr/>
        </p:nvCxnSpPr>
        <p:spPr>
          <a:xfrm>
            <a:off x="1697222" y="3581400"/>
            <a:ext cx="8742179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0A4D434-99FF-4DA4-B75B-98D92D184A58}"/>
              </a:ext>
            </a:extLst>
          </p:cNvPr>
          <p:cNvCxnSpPr>
            <a:cxnSpLocks/>
          </p:cNvCxnSpPr>
          <p:nvPr/>
        </p:nvCxnSpPr>
        <p:spPr>
          <a:xfrm>
            <a:off x="8429470" y="4194733"/>
            <a:ext cx="1942459" cy="690873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28717396-78DA-4C26-83EF-BABFB202D6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90258" y="1637141"/>
            <a:ext cx="420880" cy="407375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B5618113-A886-43B7-80DF-823297F7FFCD}"/>
              </a:ext>
            </a:extLst>
          </p:cNvPr>
          <p:cNvSpPr/>
          <p:nvPr/>
        </p:nvSpPr>
        <p:spPr>
          <a:xfrm>
            <a:off x="8429470" y="1031281"/>
            <a:ext cx="1942459" cy="5743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8BD4364-5E35-44EC-8D49-E2996E0A3DB4}"/>
              </a:ext>
            </a:extLst>
          </p:cNvPr>
          <p:cNvSpPr/>
          <p:nvPr/>
        </p:nvSpPr>
        <p:spPr>
          <a:xfrm>
            <a:off x="8237200" y="4296601"/>
            <a:ext cx="2276628" cy="5890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0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30" grpId="0" animBg="1"/>
      <p:bldP spid="19" grpId="0" animBg="1"/>
      <p:bldP spid="27" grpId="0" animBg="1"/>
      <p:bldP spid="32" grpId="0" animBg="1"/>
      <p:bldP spid="33" grpId="0" animBg="1"/>
      <p:bldP spid="34" grpId="0" animBg="1"/>
      <p:bldP spid="16" grpId="0" animBg="1"/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C578FA-1A57-4CFD-A156-9D93F40FE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451" y="3352800"/>
            <a:ext cx="8919098" cy="59851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B32B6AA-666B-48A6-A3E3-B7639CB4E501}"/>
              </a:ext>
            </a:extLst>
          </p:cNvPr>
          <p:cNvSpPr/>
          <p:nvPr/>
        </p:nvSpPr>
        <p:spPr>
          <a:xfrm>
            <a:off x="9678209" y="3309155"/>
            <a:ext cx="914400" cy="685800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72D121-75EB-4DF2-B1FD-496DD0907230}"/>
              </a:ext>
            </a:extLst>
          </p:cNvPr>
          <p:cNvSpPr/>
          <p:nvPr/>
        </p:nvSpPr>
        <p:spPr>
          <a:xfrm>
            <a:off x="1599392" y="3309155"/>
            <a:ext cx="593651" cy="685800"/>
          </a:xfrm>
          <a:prstGeom prst="rect">
            <a:avLst/>
          </a:prstGeom>
          <a:solidFill>
            <a:srgbClr val="7030A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DBFA10-2071-4172-8230-F11F42FABCC9}"/>
              </a:ext>
            </a:extLst>
          </p:cNvPr>
          <p:cNvSpPr txBox="1"/>
          <p:nvPr/>
        </p:nvSpPr>
        <p:spPr>
          <a:xfrm>
            <a:off x="1752600" y="915200"/>
            <a:ext cx="3203944" cy="1061829"/>
          </a:xfrm>
          <a:prstGeom prst="rect">
            <a:avLst/>
          </a:prstGeom>
          <a:solidFill>
            <a:srgbClr val="7030A0">
              <a:alpha val="15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These two “obs.” would be </a:t>
            </a:r>
          </a:p>
          <a:p>
            <a:pPr algn="ctr"/>
            <a:r>
              <a:rPr lang="en-US" sz="2100" dirty="0"/>
              <a:t>the 101</a:t>
            </a:r>
            <a:r>
              <a:rPr lang="en-US" sz="2100" baseline="30000" dirty="0"/>
              <a:t>st</a:t>
            </a:r>
            <a:r>
              <a:rPr lang="en-US" sz="2100" dirty="0"/>
              <a:t> and 102</a:t>
            </a:r>
            <a:r>
              <a:rPr lang="en-US" sz="2100" baseline="30000" dirty="0"/>
              <a:t>nd</a:t>
            </a:r>
            <a:r>
              <a:rPr lang="en-US" sz="2100" dirty="0"/>
              <a:t> </a:t>
            </a:r>
            <a:r>
              <a:rPr lang="en-US" sz="2100" dirty="0" err="1"/>
              <a:t>obs</a:t>
            </a:r>
            <a:endParaRPr lang="en-US" sz="2100" dirty="0"/>
          </a:p>
          <a:p>
            <a:pPr algn="ctr"/>
            <a:r>
              <a:rPr lang="en-US" sz="2100" dirty="0"/>
              <a:t>(actual sample size 100)</a:t>
            </a:r>
          </a:p>
        </p:txBody>
      </p:sp>
      <p:sp>
        <p:nvSpPr>
          <p:cNvPr id="22" name="Line 11">
            <a:extLst>
              <a:ext uri="{FF2B5EF4-FFF2-40B4-BE49-F238E27FC236}">
                <a16:creationId xmlns:a16="http://schemas.microsoft.com/office/drawing/2014/main" id="{00F8278E-3197-43D8-B130-EA7B4E6C61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44285" y="2020674"/>
            <a:ext cx="317915" cy="123199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4" name="Line 11">
            <a:extLst>
              <a:ext uri="{FF2B5EF4-FFF2-40B4-BE49-F238E27FC236}">
                <a16:creationId xmlns:a16="http://schemas.microsoft.com/office/drawing/2014/main" id="{8F168FDE-2E75-4BE6-B2EF-0ACD25BBD4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44001" y="4079024"/>
            <a:ext cx="622561" cy="1180979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DBF189-FEDE-4F7C-8A66-385EEB2B7FE5}"/>
              </a:ext>
            </a:extLst>
          </p:cNvPr>
          <p:cNvSpPr/>
          <p:nvPr/>
        </p:nvSpPr>
        <p:spPr>
          <a:xfrm>
            <a:off x="2291061" y="3309156"/>
            <a:ext cx="914400" cy="710609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ine 11">
            <a:extLst>
              <a:ext uri="{FF2B5EF4-FFF2-40B4-BE49-F238E27FC236}">
                <a16:creationId xmlns:a16="http://schemas.microsoft.com/office/drawing/2014/main" id="{DF4A0E6D-6154-4C5C-89F1-5AE8CAD519E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38839" y="4076250"/>
            <a:ext cx="132960" cy="34105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67BAF0-300D-4620-A858-9C8DC17017F4}"/>
              </a:ext>
            </a:extLst>
          </p:cNvPr>
          <p:cNvSpPr/>
          <p:nvPr/>
        </p:nvSpPr>
        <p:spPr>
          <a:xfrm>
            <a:off x="4361476" y="3318893"/>
            <a:ext cx="2115524" cy="756954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4A31B6-8B7C-4A2A-BDF4-BF3C507AB9EF}"/>
              </a:ext>
            </a:extLst>
          </p:cNvPr>
          <p:cNvSpPr txBox="1"/>
          <p:nvPr/>
        </p:nvSpPr>
        <p:spPr>
          <a:xfrm>
            <a:off x="6066432" y="2325665"/>
            <a:ext cx="4266489" cy="738664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95% C.I of </a:t>
            </a:r>
          </a:p>
          <a:p>
            <a:pPr algn="ctr"/>
            <a:r>
              <a:rPr lang="en-US" sz="2100" dirty="0"/>
              <a:t>the predicted/forecasted Price (</a:t>
            </a:r>
            <a:r>
              <a:rPr lang="en-US" sz="2100" i="1" dirty="0"/>
              <a:t>Y</a:t>
            </a:r>
            <a:r>
              <a:rPr lang="en-US" sz="2100" dirty="0"/>
              <a:t>)</a:t>
            </a:r>
          </a:p>
        </p:txBody>
      </p:sp>
      <p:sp>
        <p:nvSpPr>
          <p:cNvPr id="30" name="Line 11">
            <a:extLst>
              <a:ext uri="{FF2B5EF4-FFF2-40B4-BE49-F238E27FC236}">
                <a16:creationId xmlns:a16="http://schemas.microsoft.com/office/drawing/2014/main" id="{2B066FC5-3B68-42DA-AD80-C3EACD83DC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47585" y="2829035"/>
            <a:ext cx="465253" cy="489858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D1F0CF7-2357-4523-B5C1-78D8813652FD}"/>
              </a:ext>
            </a:extLst>
          </p:cNvPr>
          <p:cNvSpPr/>
          <p:nvPr/>
        </p:nvSpPr>
        <p:spPr>
          <a:xfrm>
            <a:off x="3349057" y="3284488"/>
            <a:ext cx="914400" cy="793843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ine 11">
            <a:extLst>
              <a:ext uri="{FF2B5EF4-FFF2-40B4-BE49-F238E27FC236}">
                <a16:creationId xmlns:a16="http://schemas.microsoft.com/office/drawing/2014/main" id="{9CF78C68-E78C-43BA-B23C-7EC7CCA378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28847" y="1755084"/>
            <a:ext cx="1535532" cy="1497839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242B0E-10D1-417E-BFE4-D97BC67721E4}"/>
              </a:ext>
            </a:extLst>
          </p:cNvPr>
          <p:cNvSpPr txBox="1"/>
          <p:nvPr/>
        </p:nvSpPr>
        <p:spPr>
          <a:xfrm>
            <a:off x="5664381" y="1151172"/>
            <a:ext cx="4396639" cy="738664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Standard deviation of </a:t>
            </a:r>
          </a:p>
          <a:p>
            <a:pPr algn="ctr"/>
            <a:r>
              <a:rPr lang="en-US" sz="2100" dirty="0"/>
              <a:t>the predicted/forecasted Price (</a:t>
            </a:r>
            <a:r>
              <a:rPr lang="en-US" sz="2100" i="1" dirty="0"/>
              <a:t>Y</a:t>
            </a:r>
            <a:r>
              <a:rPr lang="en-US" sz="2100" dirty="0"/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6EB8992-0736-43B8-8B70-291A841376A6}"/>
              </a:ext>
            </a:extLst>
          </p:cNvPr>
          <p:cNvGrpSpPr/>
          <p:nvPr/>
        </p:nvGrpSpPr>
        <p:grpSpPr>
          <a:xfrm>
            <a:off x="2291063" y="4463610"/>
            <a:ext cx="4884854" cy="2064081"/>
            <a:chOff x="767063" y="4463609"/>
            <a:chExt cx="4884854" cy="206408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05074C8-BCFE-4A27-81DE-4982AE9C4A95}"/>
                </a:ext>
              </a:extLst>
            </p:cNvPr>
            <p:cNvSpPr/>
            <p:nvPr/>
          </p:nvSpPr>
          <p:spPr>
            <a:xfrm>
              <a:off x="767063" y="4472506"/>
              <a:ext cx="4855184" cy="2034193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894BD77-C91B-46B9-97B6-ECC776241C9D}"/>
                </a:ext>
              </a:extLst>
            </p:cNvPr>
            <p:cNvGrpSpPr/>
            <p:nvPr/>
          </p:nvGrpSpPr>
          <p:grpSpPr>
            <a:xfrm>
              <a:off x="838199" y="4463609"/>
              <a:ext cx="4813718" cy="2064081"/>
              <a:chOff x="885490" y="4417300"/>
              <a:chExt cx="4813718" cy="206408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5411C8A2-CEB0-48FF-965B-30E451624B20}"/>
                      </a:ext>
                    </a:extLst>
                  </p:cNvPr>
                  <p:cNvSpPr txBox="1"/>
                  <p:nvPr/>
                </p:nvSpPr>
                <p:spPr>
                  <a:xfrm>
                    <a:off x="885490" y="4417300"/>
                    <a:ext cx="4813718" cy="9541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200" dirty="0">
                        <a:latin typeface="Cambria Math" panose="02040503050406030204" pitchFamily="18" charset="0"/>
                        <a:sym typeface="Wingdings"/>
                      </a:rPr>
                      <a:t>Predicted / forecasted price:</a:t>
                    </a:r>
                  </a:p>
                  <a:p>
                    <a:endParaRPr lang="en-US" sz="1200" dirty="0">
                      <a:latin typeface="Cambria Math" panose="02040503050406030204" pitchFamily="18" charset="0"/>
                      <a:sym typeface="Wingdings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200" i="1">
                              <a:latin typeface="Cambria Math" panose="02040503050406030204" pitchFamily="18" charset="0"/>
                              <a:sym typeface="Wingdings"/>
                            </a:rPr>
                            <m:t>Y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  <a:sym typeface="Wingdings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200">
                                  <a:latin typeface="Cambria Math" panose="02040503050406030204" pitchFamily="18" charset="0"/>
                                  <a:sym typeface="Wingdings"/>
                                </a:rPr>
                                <m:t>Price</m:t>
                              </m:r>
                            </m:e>
                          </m:d>
                          <m:r>
                            <a:rPr lang="en-US" sz="2200" i="1">
                              <a:latin typeface="Cambria Math" panose="02040503050406030204" pitchFamily="18" charset="0"/>
                              <a:sym typeface="Wingdings"/>
                            </a:rPr>
                            <m:t>=</m:t>
                          </m:r>
                          <m:r>
                            <a:rPr lang="en-US" sz="2200">
                              <a:latin typeface="Cambria Math" panose="02040503050406030204" pitchFamily="18" charset="0"/>
                              <a:sym typeface="Wingdings"/>
                            </a:rPr>
                            <m:t>5788+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sym typeface="Wingdings"/>
                            </a:rPr>
                            <m:t>0.228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/>
                            </a:rPr>
                            <m:t>∙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sym typeface="Wingdings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  <a:sym typeface="Wingdings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/>
                                </a:rPr>
                                <m:t>Income</m:t>
                              </m:r>
                            </m:e>
                          </m:d>
                        </m:oMath>
                      </m:oMathPara>
                    </a14:m>
                    <a:endParaRPr lang="en-US" sz="2200" dirty="0">
                      <a:latin typeface="Cambria Math" panose="02040503050406030204" pitchFamily="18" charset="0"/>
                      <a:ea typeface="Cambria Math" panose="02040503050406030204" pitchFamily="18" charset="0"/>
                      <a:sym typeface="Wingdings"/>
                    </a:endParaRPr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5411C8A2-CEB0-48FF-965B-30E451624B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5490" y="4417300"/>
                    <a:ext cx="4813718" cy="95410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519" t="-445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24454712-5702-4B2D-BCCA-D5748577D6CF}"/>
                  </a:ext>
                </a:extLst>
              </p:cNvPr>
              <p:cNvGrpSpPr/>
              <p:nvPr/>
            </p:nvGrpSpPr>
            <p:grpSpPr>
              <a:xfrm>
                <a:off x="2062327" y="5451619"/>
                <a:ext cx="2726868" cy="1029762"/>
                <a:chOff x="1672602" y="5827541"/>
                <a:chExt cx="2726868" cy="102976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F380D95E-6287-4ECE-8F7D-C0077F8869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72602" y="6063464"/>
                      <a:ext cx="461348" cy="4449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en-US" sz="2200" i="1">
                                <a:latin typeface="Cambria Math" panose="02040503050406030204" pitchFamily="18" charset="0"/>
                                <a:sym typeface="Wingdings"/>
                              </a:rPr>
                              <m:t>=</m:t>
                            </m:r>
                          </m:oMath>
                        </m:oMathPara>
                      </a14:m>
                      <a:endParaRPr lang="en-US" sz="2200" dirty="0"/>
                    </a:p>
                  </p:txBody>
                </p:sp>
              </mc:Choice>
              <mc:Fallback xmlns=""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F380D95E-6287-4ECE-8F7D-C0077F88699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72602" y="6063464"/>
                      <a:ext cx="461348" cy="44494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E41D5129-CB74-49F0-BA6F-7F5252B842DC}"/>
                    </a:ext>
                  </a:extLst>
                </p:cNvPr>
                <p:cNvGrpSpPr/>
                <p:nvPr/>
              </p:nvGrpSpPr>
              <p:grpSpPr>
                <a:xfrm>
                  <a:off x="2160829" y="5827541"/>
                  <a:ext cx="2238641" cy="1029762"/>
                  <a:chOff x="1981200" y="5674488"/>
                  <a:chExt cx="2238641" cy="102976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8" name="TextBox 47">
                        <a:extLst>
                          <a:ext uri="{FF2B5EF4-FFF2-40B4-BE49-F238E27FC236}">
                            <a16:creationId xmlns:a16="http://schemas.microsoft.com/office/drawing/2014/main" id="{9148019B-874C-4BEA-AC63-C2D62E30AB3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41640" y="5674488"/>
                        <a:ext cx="1937584" cy="4449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left"/>
                            </m:oMathParaPr>
                            <m:oMath xmlns:m="http://schemas.openxmlformats.org/officeDocument/2006/math">
                              <m:r>
                                <a:rPr lang="en-US" sz="2200" i="1">
                                  <a:latin typeface="Cambria Math" panose="02040503050406030204" pitchFamily="18" charset="0"/>
                                  <a:sym typeface="Wingdings"/>
                                </a:rPr>
                                <m:t>14889.509 ($)</m:t>
                              </m:r>
                            </m:oMath>
                          </m:oMathPara>
                        </a14:m>
                        <a:endParaRPr lang="en-US" sz="2200" dirty="0"/>
                      </a:p>
                    </p:txBody>
                  </p:sp>
                </mc:Choice>
                <mc:Fallback xmlns="">
                  <p:sp>
                    <p:nvSpPr>
                      <p:cNvPr id="48" name="TextBox 47">
                        <a:extLst>
                          <a:ext uri="{FF2B5EF4-FFF2-40B4-BE49-F238E27FC236}">
                            <a16:creationId xmlns:a16="http://schemas.microsoft.com/office/drawing/2014/main" id="{9148019B-874C-4BEA-AC63-C2D62E30AB3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41640" y="5674488"/>
                        <a:ext cx="1937584" cy="444944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l="-314" r="-629" b="-123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TextBox 48">
                        <a:extLst>
                          <a:ext uri="{FF2B5EF4-FFF2-40B4-BE49-F238E27FC236}">
                            <a16:creationId xmlns:a16="http://schemas.microsoft.com/office/drawing/2014/main" id="{59A8FF89-8AD3-4F28-83CC-D4C3FB20268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82257" y="6259306"/>
                        <a:ext cx="1937584" cy="4449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left"/>
                            </m:oMathParaPr>
                            <m:oMath xmlns:m="http://schemas.openxmlformats.org/officeDocument/2006/math">
                              <m:r>
                                <a:rPr lang="en-US" sz="2200" i="1">
                                  <a:latin typeface="Cambria Math" panose="02040503050406030204" pitchFamily="18" charset="0"/>
                                  <a:sym typeface="Wingdings"/>
                                </a:rPr>
                                <m:t>23991.117($)</m:t>
                              </m:r>
                            </m:oMath>
                          </m:oMathPara>
                        </a14:m>
                        <a:endParaRPr lang="en-US" sz="2200" dirty="0"/>
                      </a:p>
                    </p:txBody>
                  </p:sp>
                </mc:Choice>
                <mc:Fallback xmlns="">
                  <p:sp>
                    <p:nvSpPr>
                      <p:cNvPr id="49" name="TextBox 48">
                        <a:extLst>
                          <a:ext uri="{FF2B5EF4-FFF2-40B4-BE49-F238E27FC236}">
                            <a16:creationId xmlns:a16="http://schemas.microsoft.com/office/drawing/2014/main" id="{59A8FF89-8AD3-4F28-83CC-D4C3FB20268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82257" y="6259306"/>
                        <a:ext cx="1937584" cy="444944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314" b="-123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50" name="Left Brace 49">
                    <a:extLst>
                      <a:ext uri="{FF2B5EF4-FFF2-40B4-BE49-F238E27FC236}">
                        <a16:creationId xmlns:a16="http://schemas.microsoft.com/office/drawing/2014/main" id="{DB744B40-F946-419D-95D1-AA3DB2DB8A87}"/>
                      </a:ext>
                    </a:extLst>
                  </p:cNvPr>
                  <p:cNvSpPr/>
                  <p:nvPr/>
                </p:nvSpPr>
                <p:spPr>
                  <a:xfrm>
                    <a:off x="1981200" y="5720329"/>
                    <a:ext cx="301057" cy="896916"/>
                  </a:xfrm>
                  <a:prstGeom prst="leftBrac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1264C14-3FB5-4FE5-9DA7-8EB8E3B6912D}"/>
              </a:ext>
            </a:extLst>
          </p:cNvPr>
          <p:cNvGrpSpPr/>
          <p:nvPr/>
        </p:nvGrpSpPr>
        <p:grpSpPr>
          <a:xfrm>
            <a:off x="7155916" y="5396773"/>
            <a:ext cx="2895600" cy="1109974"/>
            <a:chOff x="5631916" y="5396773"/>
            <a:chExt cx="2895600" cy="1109974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4090B55-2350-4350-A8CA-36FFB588522D}"/>
                </a:ext>
              </a:extLst>
            </p:cNvPr>
            <p:cNvSpPr/>
            <p:nvPr/>
          </p:nvSpPr>
          <p:spPr>
            <a:xfrm>
              <a:off x="5631916" y="5396773"/>
              <a:ext cx="2635760" cy="1109974"/>
            </a:xfrm>
            <a:prstGeom prst="rect">
              <a:avLst/>
            </a:prstGeom>
            <a:solidFill>
              <a:srgbClr val="00B05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25E108F1-C3DE-497C-8FE3-1589EF23EC1E}"/>
                    </a:ext>
                  </a:extLst>
                </p:cNvPr>
                <p:cNvSpPr txBox="1"/>
                <p:nvPr/>
              </p:nvSpPr>
              <p:spPr>
                <a:xfrm>
                  <a:off x="5631916" y="5427991"/>
                  <a:ext cx="289560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/>
                    <a:t>when </a:t>
                  </a:r>
                  <a14:m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  <a:sym typeface="Wingdings"/>
                        </a:rPr>
                        <m:t>𝑋</m:t>
                      </m:r>
                      <m:r>
                        <a:rPr lang="en-US" sz="2200" i="1">
                          <a:latin typeface="Cambria Math" panose="02040503050406030204" pitchFamily="18" charset="0"/>
                          <a:sym typeface="Wingdings"/>
                        </a:rPr>
                        <m:t>=40000 ($)</m:t>
                      </m:r>
                    </m:oMath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25E108F1-C3DE-497C-8FE3-1589EF23EC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1916" y="5427991"/>
                  <a:ext cx="2895600" cy="430887"/>
                </a:xfrm>
                <a:prstGeom prst="rect">
                  <a:avLst/>
                </a:prstGeom>
                <a:blipFill>
                  <a:blip r:embed="rId7"/>
                  <a:stretch>
                    <a:fillRect l="-2737" t="-8451" b="-281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CF176D4-9F92-429E-9FCC-6CAFDB4766F0}"/>
                    </a:ext>
                  </a:extLst>
                </p:cNvPr>
                <p:cNvSpPr txBox="1"/>
                <p:nvPr/>
              </p:nvSpPr>
              <p:spPr>
                <a:xfrm>
                  <a:off x="5631916" y="6026866"/>
                  <a:ext cx="289560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/>
                    <a:t>when </a:t>
                  </a:r>
                  <a14:m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  <a:sym typeface="Wingdings"/>
                        </a:rPr>
                        <m:t>𝑋</m:t>
                      </m:r>
                      <m:r>
                        <a:rPr lang="en-US" sz="2200" i="1">
                          <a:latin typeface="Cambria Math" panose="02040503050406030204" pitchFamily="18" charset="0"/>
                          <a:sym typeface="Wingdings"/>
                        </a:rPr>
                        <m:t>=80000 ($)</m:t>
                      </m:r>
                    </m:oMath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CF176D4-9F92-429E-9FCC-6CAFDB4766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1916" y="6026866"/>
                  <a:ext cx="2895600" cy="430887"/>
                </a:xfrm>
                <a:prstGeom prst="rect">
                  <a:avLst/>
                </a:prstGeom>
                <a:blipFill>
                  <a:blip r:embed="rId8"/>
                  <a:stretch>
                    <a:fillRect l="-2737" t="-10000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3241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2091083" y="304800"/>
            <a:ext cx="8229600" cy="1143000"/>
          </a:xfrm>
        </p:spPr>
        <p:txBody>
          <a:bodyPr>
            <a:noAutofit/>
          </a:bodyPr>
          <a:lstStyle/>
          <a:p>
            <a:r>
              <a:rPr lang="en-US" sz="4500" dirty="0"/>
              <a:t>Example</a:t>
            </a:r>
            <a:endParaRPr lang="en-US" altLang="en-US" sz="45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9168170-82A9-4852-95E7-4BC4FA783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6600" y="1828800"/>
            <a:ext cx="8398566" cy="5638800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Bef>
                <a:spcPts val="0"/>
              </a:spcBef>
            </a:pPr>
            <a:r>
              <a:rPr lang="en-US" sz="2200" i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Caesar Steak</a:t>
            </a:r>
            <a:r>
              <a:rPr lang="en-US" sz="22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is a chain of steakhouse with many locations across the nation.  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</a:pPr>
            <a:endParaRPr lang="en-US" sz="2200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</a:pPr>
            <a:r>
              <a:rPr lang="en-US" sz="22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Your intern collected data from a random sample of 95 of </a:t>
            </a:r>
            <a:r>
              <a:rPr lang="en-US" sz="2200" i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Caesar Steak</a:t>
            </a:r>
            <a:r>
              <a:rPr lang="en-US" sz="22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stores that shows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their size (measured in numbers of employees) </a:t>
            </a:r>
            <a:r>
              <a:rPr lang="en-US" sz="22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and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their profits for the past month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(measured in units of $1,000)</a:t>
            </a: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buNone/>
            </a:pPr>
            <a:endParaRPr lang="en-US" sz="2200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</a:pPr>
            <a:r>
              <a:rPr lang="en-US" sz="22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You run a simple regression on the data and obtain the following table:</a:t>
            </a:r>
          </a:p>
          <a:p>
            <a:pPr lvl="1" algn="just">
              <a:lnSpc>
                <a:spcPct val="107000"/>
              </a:lnSpc>
              <a:spcBef>
                <a:spcPts val="0"/>
              </a:spcBef>
            </a:pPr>
            <a:endParaRPr lang="en-US" sz="22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700" dirty="0"/>
          </a:p>
          <a:p>
            <a:pPr lvl="2"/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2708182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C7D532-707F-4CEA-BCC8-C5989F6E6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28600"/>
            <a:ext cx="7239000" cy="469348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B1BE13-C0F7-4268-B740-CC5BDFE91004}"/>
              </a:ext>
            </a:extLst>
          </p:cNvPr>
          <p:cNvSpPr txBox="1"/>
          <p:nvPr/>
        </p:nvSpPr>
        <p:spPr>
          <a:xfrm>
            <a:off x="6477000" y="318977"/>
            <a:ext cx="2286000" cy="400110"/>
          </a:xfrm>
          <a:prstGeom prst="rect">
            <a:avLst/>
          </a:prstGeom>
          <a:solidFill>
            <a:srgbClr val="FFC000">
              <a:alpha val="55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(in units of $1000)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F043D50-0CB3-4ACF-944B-4B82D104CABA}"/>
              </a:ext>
            </a:extLst>
          </p:cNvPr>
          <p:cNvSpPr txBox="1">
            <a:spLocks/>
          </p:cNvSpPr>
          <p:nvPr/>
        </p:nvSpPr>
        <p:spPr>
          <a:xfrm>
            <a:off x="1972340" y="5105400"/>
            <a:ext cx="8686800" cy="15240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(1) Construct the 95% C.I. for the slope of the regression line</a:t>
            </a:r>
            <a:r>
              <a:rPr lang="en-US" sz="18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sz="1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</a:pPr>
            <a:endParaRPr lang="en-US" sz="2200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07000"/>
              </a:lnSpc>
              <a:spcBef>
                <a:spcPts val="0"/>
              </a:spcBef>
            </a:pPr>
            <a:endParaRPr lang="en-US" sz="22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700" dirty="0"/>
          </a:p>
          <a:p>
            <a:pPr lvl="2"/>
            <a:endParaRPr lang="en-US" sz="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AE7E368-489E-427E-A459-323698672AAC}"/>
                  </a:ext>
                </a:extLst>
              </p:cNvPr>
              <p:cNvSpPr txBox="1"/>
              <p:nvPr/>
            </p:nvSpPr>
            <p:spPr>
              <a:xfrm>
                <a:off x="3200400" y="5540488"/>
                <a:ext cx="1981200" cy="547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±2×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AE7E368-489E-427E-A459-323698672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5540488"/>
                <a:ext cx="1981200" cy="547842"/>
              </a:xfrm>
              <a:prstGeom prst="rect">
                <a:avLst/>
              </a:prstGeom>
              <a:blipFill>
                <a:blip r:embed="rId3"/>
                <a:stretch>
                  <a:fillRect t="-6818" b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D2DC7C-DBBB-4743-86D3-6C358711F0C8}"/>
                  </a:ext>
                </a:extLst>
              </p:cNvPr>
              <p:cNvSpPr txBox="1"/>
              <p:nvPr/>
            </p:nvSpPr>
            <p:spPr>
              <a:xfrm>
                <a:off x="4838700" y="5626666"/>
                <a:ext cx="3276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=0.345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±2×0.116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D2DC7C-DBBB-4743-86D3-6C358711F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700" y="5626666"/>
                <a:ext cx="3276600" cy="461665"/>
              </a:xfrm>
              <a:prstGeom prst="rect">
                <a:avLst/>
              </a:prstGeom>
              <a:blipFill>
                <a:blip r:embed="rId4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8B9579-1205-411D-B90C-E30D305D1CDF}"/>
                  </a:ext>
                </a:extLst>
              </p:cNvPr>
              <p:cNvSpPr txBox="1"/>
              <p:nvPr/>
            </p:nvSpPr>
            <p:spPr>
              <a:xfrm>
                <a:off x="4819207" y="6189345"/>
                <a:ext cx="281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=[0.113, 0.577]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8B9579-1205-411D-B90C-E30D305D1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07" y="6189345"/>
                <a:ext cx="2819400" cy="461665"/>
              </a:xfrm>
              <a:prstGeom prst="rect">
                <a:avLst/>
              </a:prstGeom>
              <a:blipFill>
                <a:blip r:embed="rId5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9EF9EF62-1F2B-4C28-924E-9AAD208F8254}"/>
              </a:ext>
            </a:extLst>
          </p:cNvPr>
          <p:cNvSpPr/>
          <p:nvPr/>
        </p:nvSpPr>
        <p:spPr>
          <a:xfrm>
            <a:off x="3226981" y="5540488"/>
            <a:ext cx="457200" cy="547842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F3418F-5A78-410D-9DAC-901DFF04244A}"/>
              </a:ext>
            </a:extLst>
          </p:cNvPr>
          <p:cNvSpPr/>
          <p:nvPr/>
        </p:nvSpPr>
        <p:spPr>
          <a:xfrm>
            <a:off x="3281914" y="3048000"/>
            <a:ext cx="2356886" cy="304800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3AD1CF-F80B-46A2-9BB6-715BF7291736}"/>
              </a:ext>
            </a:extLst>
          </p:cNvPr>
          <p:cNvSpPr/>
          <p:nvPr/>
        </p:nvSpPr>
        <p:spPr>
          <a:xfrm>
            <a:off x="5410200" y="5540489"/>
            <a:ext cx="838200" cy="569952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FBBBE8-FAEA-4335-B2FC-A58022C1BF18}"/>
              </a:ext>
            </a:extLst>
          </p:cNvPr>
          <p:cNvSpPr/>
          <p:nvPr/>
        </p:nvSpPr>
        <p:spPr>
          <a:xfrm>
            <a:off x="5839047" y="3048000"/>
            <a:ext cx="1171353" cy="304800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DE0698-B705-4DE1-869F-8E3D054AA52C}"/>
              </a:ext>
            </a:extLst>
          </p:cNvPr>
          <p:cNvSpPr/>
          <p:nvPr/>
        </p:nvSpPr>
        <p:spPr>
          <a:xfrm>
            <a:off x="4498900" y="5540488"/>
            <a:ext cx="530300" cy="547842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CE7FBA-6137-44DD-8DD2-CDC8ECFFEB3E}"/>
              </a:ext>
            </a:extLst>
          </p:cNvPr>
          <p:cNvSpPr/>
          <p:nvPr/>
        </p:nvSpPr>
        <p:spPr>
          <a:xfrm>
            <a:off x="7010400" y="5540488"/>
            <a:ext cx="838199" cy="547842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F1162F9-13F2-46A5-945B-51740FB6AD24}"/>
              </a:ext>
            </a:extLst>
          </p:cNvPr>
          <p:cNvSpPr/>
          <p:nvPr/>
        </p:nvSpPr>
        <p:spPr>
          <a:xfrm>
            <a:off x="5467350" y="5056712"/>
            <a:ext cx="360045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9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4" grpId="0" animBg="1"/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C7D532-707F-4CEA-BCC8-C5989F6E6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28600"/>
            <a:ext cx="7239000" cy="469348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B1BE13-C0F7-4268-B740-CC5BDFE91004}"/>
              </a:ext>
            </a:extLst>
          </p:cNvPr>
          <p:cNvSpPr txBox="1"/>
          <p:nvPr/>
        </p:nvSpPr>
        <p:spPr>
          <a:xfrm>
            <a:off x="6477000" y="318977"/>
            <a:ext cx="2286000" cy="400110"/>
          </a:xfrm>
          <a:prstGeom prst="rect">
            <a:avLst/>
          </a:prstGeom>
          <a:solidFill>
            <a:srgbClr val="FFC000">
              <a:alpha val="55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(in units of $1000)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CD5488-3795-4537-8551-55C648D4AB41}"/>
              </a:ext>
            </a:extLst>
          </p:cNvPr>
          <p:cNvSpPr/>
          <p:nvPr/>
        </p:nvSpPr>
        <p:spPr>
          <a:xfrm>
            <a:off x="3242292" y="5261344"/>
            <a:ext cx="3237614" cy="448340"/>
          </a:xfrm>
          <a:prstGeom prst="rect">
            <a:avLst/>
          </a:prstGeom>
          <a:solidFill>
            <a:srgbClr val="EAD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1644318-0D28-477B-9BA1-8E77114C8164}"/>
              </a:ext>
            </a:extLst>
          </p:cNvPr>
          <p:cNvSpPr txBox="1">
            <a:spLocks/>
          </p:cNvSpPr>
          <p:nvPr/>
        </p:nvSpPr>
        <p:spPr>
          <a:xfrm>
            <a:off x="2322576" y="5257800"/>
            <a:ext cx="8686800" cy="15240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200" dirty="0">
                <a:ea typeface="DengXian" panose="02010600030101010101" pitchFamily="2" charset="-122"/>
                <a:cs typeface="Times New Roman" panose="02020603050405020304" pitchFamily="18" charset="0"/>
              </a:rPr>
              <a:t>(2) </a:t>
            </a:r>
            <a:r>
              <a:rPr lang="en-US" sz="2200" dirty="0"/>
              <a:t>For a store with 50 employees, </a:t>
            </a: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buNone/>
            </a:pPr>
            <a:endParaRPr lang="en-US" sz="700" dirty="0"/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200" dirty="0"/>
              <a:t>      what is the probability that the profit is above $44,000?</a:t>
            </a: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buNone/>
            </a:pPr>
            <a:endParaRPr lang="en-US" sz="1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</a:pPr>
            <a:endParaRPr lang="en-US" sz="2200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07000"/>
              </a:lnSpc>
              <a:spcBef>
                <a:spcPts val="0"/>
              </a:spcBef>
            </a:pPr>
            <a:endParaRPr lang="en-US" sz="22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700" dirty="0"/>
          </a:p>
          <a:p>
            <a:pPr lvl="2"/>
            <a:endParaRPr lang="en-US" sz="7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4D4E06-6A37-4DD0-9748-CB601AF0A48B}"/>
              </a:ext>
            </a:extLst>
          </p:cNvPr>
          <p:cNvSpPr/>
          <p:nvPr/>
        </p:nvSpPr>
        <p:spPr>
          <a:xfrm>
            <a:off x="2497765" y="3488462"/>
            <a:ext cx="7239000" cy="1433624"/>
          </a:xfrm>
          <a:prstGeom prst="rect">
            <a:avLst/>
          </a:prstGeom>
          <a:solidFill>
            <a:srgbClr val="66FF33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3A88EF3-1AD4-473E-87F9-ADF25D30E785}"/>
              </a:ext>
            </a:extLst>
          </p:cNvPr>
          <p:cNvGrpSpPr/>
          <p:nvPr/>
        </p:nvGrpSpPr>
        <p:grpSpPr>
          <a:xfrm>
            <a:off x="4953000" y="4307125"/>
            <a:ext cx="685800" cy="369332"/>
            <a:chOff x="3429000" y="4307125"/>
            <a:chExt cx="685800" cy="3693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D8DA343-6D58-441D-A54C-A5AD3F35A669}"/>
                </a:ext>
              </a:extLst>
            </p:cNvPr>
            <p:cNvSpPr/>
            <p:nvPr/>
          </p:nvSpPr>
          <p:spPr>
            <a:xfrm>
              <a:off x="3429000" y="4355902"/>
              <a:ext cx="685800" cy="320555"/>
            </a:xfrm>
            <a:prstGeom prst="rect">
              <a:avLst/>
            </a:prstGeom>
            <a:solidFill>
              <a:srgbClr val="EA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8243BB5-71D6-4997-A46D-976CD7EBDCDB}"/>
                </a:ext>
              </a:extLst>
            </p:cNvPr>
            <p:cNvSpPr txBox="1"/>
            <p:nvPr/>
          </p:nvSpPr>
          <p:spPr>
            <a:xfrm>
              <a:off x="3581401" y="430712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50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24D8D5E9-E1C6-4763-A874-E510D02D2FA2}"/>
              </a:ext>
            </a:extLst>
          </p:cNvPr>
          <p:cNvSpPr/>
          <p:nvPr/>
        </p:nvSpPr>
        <p:spPr>
          <a:xfrm>
            <a:off x="2286000" y="4312724"/>
            <a:ext cx="7620000" cy="3637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79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2182</Words>
  <Application>Microsoft Macintosh PowerPoint</Application>
  <PresentationFormat>Widescreen</PresentationFormat>
  <Paragraphs>531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5" baseType="lpstr">
      <vt:lpstr>DengXian</vt:lpstr>
      <vt:lpstr>宋体</vt:lpstr>
      <vt:lpstr>Aptos</vt:lpstr>
      <vt:lpstr>Aptos Display</vt:lpstr>
      <vt:lpstr>Arial</vt:lpstr>
      <vt:lpstr>Calibri</vt:lpstr>
      <vt:lpstr>Cambria Math</vt:lpstr>
      <vt:lpstr>Century Gothic</vt:lpstr>
      <vt:lpstr>Lucida Grande</vt:lpstr>
      <vt:lpstr>Symbol</vt:lpstr>
      <vt:lpstr>TECHMath</vt:lpstr>
      <vt:lpstr>Times New Roman</vt:lpstr>
      <vt:lpstr>Wingdings</vt:lpstr>
      <vt:lpstr>Office Theme</vt:lpstr>
      <vt:lpstr>General Linear Model</vt:lpstr>
      <vt:lpstr>PowerPoint Presentation</vt:lpstr>
      <vt:lpstr>Good Model: Effect of Education on Salary</vt:lpstr>
      <vt:lpstr>Bad Model: Effect of Height on Salary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  <vt:lpstr>Useful Facts About Simple Regression</vt:lpstr>
      <vt:lpstr>PowerPoint Presentation</vt:lpstr>
      <vt:lpstr>PowerPoint Presentation</vt:lpstr>
      <vt:lpstr>PowerPoint Presentation</vt:lpstr>
      <vt:lpstr>PowerPoint Presentation</vt:lpstr>
      <vt:lpstr>Modeling Hourly Wage</vt:lpstr>
      <vt:lpstr>The Idea</vt:lpstr>
      <vt:lpstr>Population Model vs Sample Model</vt:lpstr>
      <vt:lpstr>Let’s go to the Data!</vt:lpstr>
      <vt:lpstr>Let’s go to the Data!</vt:lpstr>
      <vt:lpstr>PowerPoint Presentation</vt:lpstr>
      <vt:lpstr>PowerPoint Presentation</vt:lpstr>
      <vt:lpstr>Interpretation of Reg. Coefficients</vt:lpstr>
      <vt:lpstr>Interpretation of Reg. Coefficients</vt:lpstr>
      <vt:lpstr>Multicollinearity</vt:lpstr>
      <vt:lpstr>Example of Perfect Multicollinearity </vt:lpstr>
      <vt:lpstr>PowerPoint Presentation</vt:lpstr>
      <vt:lpstr>PowerPoint Presentation</vt:lpstr>
      <vt:lpstr>Useful Facts: Multiple Regression  </vt:lpstr>
      <vt:lpstr>Useful Facts: More About Regression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Weidman, Taylor J.</dc:creator>
  <cp:lastModifiedBy>Weidman, Taylor J.</cp:lastModifiedBy>
  <cp:revision>13</cp:revision>
  <dcterms:created xsi:type="dcterms:W3CDTF">2024-11-14T16:50:31Z</dcterms:created>
  <dcterms:modified xsi:type="dcterms:W3CDTF">2024-12-03T18:03:08Z</dcterms:modified>
</cp:coreProperties>
</file>