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101" r:id="rId2"/>
    <p:sldId id="1422" r:id="rId3"/>
    <p:sldId id="2103" r:id="rId4"/>
    <p:sldId id="2102" r:id="rId5"/>
    <p:sldId id="2104" r:id="rId6"/>
    <p:sldId id="2105" r:id="rId7"/>
    <p:sldId id="2106" r:id="rId8"/>
    <p:sldId id="2107" r:id="rId9"/>
    <p:sldId id="2108" r:id="rId10"/>
    <p:sldId id="2111" r:id="rId11"/>
    <p:sldId id="2109" r:id="rId12"/>
    <p:sldId id="211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6"/>
    <p:restoredTop sz="94719"/>
  </p:normalViewPr>
  <p:slideViewPr>
    <p:cSldViewPr snapToGrid="0">
      <p:cViewPr varScale="1">
        <p:scale>
          <a:sx n="121" d="100"/>
          <a:sy n="121" d="100"/>
        </p:scale>
        <p:origin x="255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AFD6C-23A6-4641-AE0F-FC82B207B90B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1C3AD-988D-894C-A32B-B91D0F0B3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5358-620C-46DD-1914-62F289A5F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E61C4-4AF9-70A8-FFA9-073F69906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BC6F6-A927-F6C5-0586-AE91B890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11473-03FB-6680-FBAA-94178FD34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FEFD6-FD2D-EB5B-4B26-3B29F0F1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695FB-2295-D866-7261-50CDEE57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1B704-7712-68C4-6D10-E67997AD4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29AE2-FAE2-3C70-C21D-98B18F67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11F1-0A83-3209-3A16-842EE45E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421FD-E707-9276-9AB5-8270B57F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D3C94-546E-EC5A-9D75-859CDCCE4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9BB51-9659-1BEA-17A5-6095CD93F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0140-E385-1E29-E22A-83F64CDD7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C787-4ED2-6A78-45FB-8D5D5E77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3FF6C-CCBF-448E-0122-D1189037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D158-C81C-3387-D92F-D2D65A70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1FEB8-3EFC-CE06-0CCA-1DC0DE5D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DA839-E3C5-6E5A-0E35-0A2102B3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E23A2-D47D-7917-0F5C-DF1F1177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5F1ED-4272-25D9-84B0-CAF5119C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0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692B-0EA1-8F85-9117-8FF957A7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023A9-9A83-DB39-EACA-296F106A8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E5750-FC35-5876-08F3-3D3D1FF5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13DDA-BE10-3081-1AC3-56A49F52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ACF43-4E52-AF31-1123-9482C4F6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3372-D642-48B8-E523-8189983E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9769-52EA-AED7-79EF-E93056031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C7D77-B9D8-8A81-5B16-346BBB943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8AE6F-EB94-D502-B2D8-A18BD211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6A6BA-BB16-CF47-599B-3922FCEA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5DFA6-431C-87A1-998C-BA58AA5A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6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CC4F-F69D-A4B0-8295-6305FD09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4142D-C15D-9024-4A9D-38DC7DC04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6AA67-FCB2-849F-3C51-2EE3429ED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CD32D-F5C9-33A6-8278-BEB00C18E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3078D-D414-0076-73D9-86620BD35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CCF9A-92BD-CB2E-C2A4-B3799DF4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3A920-4CF4-455D-2166-0BD13D9F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7F370-9DCD-2169-5243-FD73D364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0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2A8E-53B3-46DB-19D8-1EBCE906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381AB-4A24-A6D0-C68F-CA14BFCB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5BC71-1C99-A5F2-588D-795F9550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F74D0-E3DA-30AA-C14E-BBFF6282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92233-D5B4-60E8-21AF-BC251138B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49545-EDFE-7693-5552-02ECE262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75891-81BF-C618-8627-AB9C288F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3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28EE-BCB8-2D77-5BB8-B7AFBB45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3994-386E-9739-7A8C-155EDA78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E68D5-69E9-DCD1-1203-3DFD8C066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5E94C-D4E1-04E6-2AEE-5F6ADE059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1357F-7A21-3679-6B80-19841CFE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C48E1-3439-BD6A-301F-C908EB90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2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7BB5-2968-BE51-84D2-80EDC8E6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11F67-8FD9-A9B2-C6A4-629F2A93F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1A268-B2A2-5C2C-7BA9-E122216B0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70F82-150F-BF39-8BFE-FEF4CE3A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97FB-3FD0-A040-8409-1DAC1EA64051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B8E60-A8A3-B8A5-F312-4272A118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F6284-3C70-5695-7D2C-D98DB4DC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3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38EEF-E90C-E852-12CB-5CFD6DEF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F3455-38FA-8945-0694-4967E85CC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C640F-E04B-FD65-1593-69A24F2DC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197FB-3FD0-A040-8409-1DAC1EA64051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86538-4B0D-4CDE-133C-31CCC5992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53DB-75A6-8002-7A21-1A820BEE5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F8F53E-326C-0E46-871C-91845E39C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6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3E7C-7306-635C-948D-256160EB1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3594"/>
            <a:ext cx="9144000" cy="969908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Presenting Data With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A0610-59D0-B364-01FC-93B74CC3E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13502"/>
            <a:ext cx="12192000" cy="1655762"/>
          </a:xfrm>
        </p:spPr>
        <p:txBody>
          <a:bodyPr>
            <a:norm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principles for effectively communicating data to a live audience</a:t>
            </a:r>
          </a:p>
        </p:txBody>
      </p:sp>
    </p:spTree>
    <p:extLst>
      <p:ext uri="{BB962C8B-B14F-4D97-AF65-F5344CB8AC3E}">
        <p14:creationId xmlns:p14="http://schemas.microsoft.com/office/powerpoint/2010/main" val="295055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66642-9DB6-E276-A741-101C4DDAB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A199-A24C-C24D-967D-878138D3E207}"/>
              </a:ext>
            </a:extLst>
          </p:cNvPr>
          <p:cNvSpPr txBox="1">
            <a:spLocks/>
          </p:cNvSpPr>
          <p:nvPr/>
        </p:nvSpPr>
        <p:spPr>
          <a:xfrm>
            <a:off x="3701612" y="3183043"/>
            <a:ext cx="4788776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Class Live 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7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306BD-47C3-4253-841E-E059B7928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8F20-528F-5498-DBB5-DCA8D6DBBAE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coffee prices higher in the summer?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03AE34-DDA9-435F-1BA4-51EC1B491D37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coffee price is highest in April.</a:t>
            </a:r>
          </a:p>
        </p:txBody>
      </p:sp>
      <p:pic>
        <p:nvPicPr>
          <p:cNvPr id="4" name="Picture 3" descr="A graph of a bar chart&#10;&#10;Description automatically generated">
            <a:extLst>
              <a:ext uri="{FF2B5EF4-FFF2-40B4-BE49-F238E27FC236}">
                <a16:creationId xmlns:a16="http://schemas.microsoft.com/office/drawing/2014/main" id="{F22251C5-6382-0C94-38A5-A84C01255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81" y="1357778"/>
            <a:ext cx="9167037" cy="55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8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49DD6-9179-6094-FC4E-8F6048FAA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C66F-D887-9F84-E3B0-42C2679BA711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coffee prices higher in the summer?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DF22AEE-F734-F714-9D12-48B83A427747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Coffee prices are $1.3 higher in the summer (p value = 0.03).</a:t>
            </a:r>
          </a:p>
        </p:txBody>
      </p:sp>
      <p:pic>
        <p:nvPicPr>
          <p:cNvPr id="3" name="Picture 2" descr="A graph with red dots&#10;&#10;Description automatically generated">
            <a:extLst>
              <a:ext uri="{FF2B5EF4-FFF2-40B4-BE49-F238E27FC236}">
                <a16:creationId xmlns:a16="http://schemas.microsoft.com/office/drawing/2014/main" id="{A9D89630-5470-B905-D22F-9AA8E045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236" y="1438512"/>
            <a:ext cx="5222929" cy="52229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C891BDE-AF85-2C37-655F-17F5D2E4BEF5}"/>
              </a:ext>
            </a:extLst>
          </p:cNvPr>
          <p:cNvSpPr txBox="1">
            <a:spLocks/>
          </p:cNvSpPr>
          <p:nvPr/>
        </p:nvSpPr>
        <p:spPr>
          <a:xfrm>
            <a:off x="4657396" y="3215537"/>
            <a:ext cx="2877207" cy="42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STAND-IN FIGURE</a:t>
            </a:r>
          </a:p>
        </p:txBody>
      </p:sp>
    </p:spTree>
    <p:extLst>
      <p:ext uri="{BB962C8B-B14F-4D97-AF65-F5344CB8AC3E}">
        <p14:creationId xmlns:p14="http://schemas.microsoft.com/office/powerpoint/2010/main" val="218718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A0BE-58CE-8818-3ACC-662A24468C3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it simple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80F118-4AE6-26AF-3FD3-A74A2899D7D6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one main idea per slide.</a:t>
            </a:r>
          </a:p>
        </p:txBody>
      </p:sp>
      <p:pic>
        <p:nvPicPr>
          <p:cNvPr id="16" name="Picture 15" descr="A graph of a bar graph&#10;&#10;Description automatically generated">
            <a:extLst>
              <a:ext uri="{FF2B5EF4-FFF2-40B4-BE49-F238E27FC236}">
                <a16:creationId xmlns:a16="http://schemas.microsoft.com/office/drawing/2014/main" id="{CDEB05DF-4952-8965-9901-EB09DCDCA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1098"/>
            <a:ext cx="1051560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03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ACA7C-DD95-C9BC-B4FB-D83727D7F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5441-2577-F2AF-F04F-0EFFA5D4ED2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your key insights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5E0F187-39C3-88E7-DB57-721C577E874A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one main idea per slide. Remove extraneous details.</a:t>
            </a:r>
          </a:p>
        </p:txBody>
      </p:sp>
      <p:pic>
        <p:nvPicPr>
          <p:cNvPr id="4" name="Picture 3" descr="A graph showing a number of coffee consumption&#10;&#10;Description automatically generated">
            <a:extLst>
              <a:ext uri="{FF2B5EF4-FFF2-40B4-BE49-F238E27FC236}">
                <a16:creationId xmlns:a16="http://schemas.microsoft.com/office/drawing/2014/main" id="{0C859624-0E86-0FB7-3077-DBD203C5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642" y="1469571"/>
            <a:ext cx="8980715" cy="538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9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A903D-3808-24AF-692C-424AA7135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4DEA0-B639-EDD0-F5F0-9F904CD8EA5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Visuals Effectively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C4E710-244B-D9D7-3A03-BD19128B4F00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color, chart annotations, or bold text to emphasize the main ideas.</a:t>
            </a:r>
          </a:p>
        </p:txBody>
      </p:sp>
      <p:pic>
        <p:nvPicPr>
          <p:cNvPr id="17" name="Picture 16" descr="A graph of a bar chart&#10;&#10;Description automatically generated">
            <a:extLst>
              <a:ext uri="{FF2B5EF4-FFF2-40B4-BE49-F238E27FC236}">
                <a16:creationId xmlns:a16="http://schemas.microsoft.com/office/drawing/2014/main" id="{FB3D2D89-044E-FCCE-77CE-A3F4D338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66" y="1263112"/>
            <a:ext cx="9167037" cy="55002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E384A7B-53E7-0A8C-7697-AFEE12D8F149}"/>
              </a:ext>
            </a:extLst>
          </p:cNvPr>
          <p:cNvSpPr txBox="1"/>
          <p:nvPr/>
        </p:nvSpPr>
        <p:spPr>
          <a:xfrm>
            <a:off x="9143280" y="2977114"/>
            <a:ext cx="296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price was in April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058E34-8809-E36A-8790-E699C2CC74E0}"/>
              </a:ext>
            </a:extLst>
          </p:cNvPr>
          <p:cNvCxnSpPr>
            <a:cxnSpLocks/>
          </p:cNvCxnSpPr>
          <p:nvPr/>
        </p:nvCxnSpPr>
        <p:spPr>
          <a:xfrm flipH="1">
            <a:off x="8442252" y="3161780"/>
            <a:ext cx="649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27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CF999-EA73-96A0-A7F2-71458798B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CD63-66D8-1AA2-EDCA-79DD40A2F64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Consistency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F2DCF8-2895-02D4-CF34-D9C72AF86B2D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consistent fonts, colors, and layout throughout, and a clean professional design.</a:t>
            </a:r>
          </a:p>
        </p:txBody>
      </p:sp>
      <p:pic>
        <p:nvPicPr>
          <p:cNvPr id="4" name="Picture 3" descr="A graph showing different coffee prices&#10;&#10;Description automatically generated">
            <a:extLst>
              <a:ext uri="{FF2B5EF4-FFF2-40B4-BE49-F238E27FC236}">
                <a16:creationId xmlns:a16="http://schemas.microsoft.com/office/drawing/2014/main" id="{38F6B646-9284-7D38-799D-C0939B76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9397"/>
            <a:ext cx="7772400" cy="4663440"/>
          </a:xfrm>
          <a:prstGeom prst="rect">
            <a:avLst/>
          </a:prstGeom>
        </p:spPr>
      </p:pic>
      <p:pic>
        <p:nvPicPr>
          <p:cNvPr id="5" name="Picture 4" descr="A graph of a bar chart&#10;&#10;Description automatically generated">
            <a:extLst>
              <a:ext uri="{FF2B5EF4-FFF2-40B4-BE49-F238E27FC236}">
                <a16:creationId xmlns:a16="http://schemas.microsoft.com/office/drawing/2014/main" id="{A3CCE189-8D46-5B70-3EB2-B5ACDC58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66" y="1263112"/>
            <a:ext cx="9167037" cy="55002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B8F6-2705-7848-3BAA-C2EB7EFCA722}"/>
              </a:ext>
            </a:extLst>
          </p:cNvPr>
          <p:cNvSpPr txBox="1"/>
          <p:nvPr/>
        </p:nvSpPr>
        <p:spPr>
          <a:xfrm>
            <a:off x="9330574" y="2007030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2B9169-F0E4-14B0-851F-83743134B01B}"/>
              </a:ext>
            </a:extLst>
          </p:cNvPr>
          <p:cNvCxnSpPr>
            <a:cxnSpLocks/>
          </p:cNvCxnSpPr>
          <p:nvPr/>
        </p:nvCxnSpPr>
        <p:spPr>
          <a:xfrm flipH="1" flipV="1">
            <a:off x="9330574" y="1349829"/>
            <a:ext cx="477455" cy="657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C2B68E-C8CB-B722-709E-6454F59C018A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1833722"/>
            <a:ext cx="3113314" cy="365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C7F0C5-D08D-A8CC-9571-AF3960182254}"/>
              </a:ext>
            </a:extLst>
          </p:cNvPr>
          <p:cNvCxnSpPr>
            <a:cxnSpLocks/>
          </p:cNvCxnSpPr>
          <p:nvPr/>
        </p:nvCxnSpPr>
        <p:spPr>
          <a:xfrm flipH="1">
            <a:off x="5649686" y="2471057"/>
            <a:ext cx="4082143" cy="4021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15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B1CF0-562C-4EF3-1787-3882A6BD3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6934-7689-4624-A01C-91D8EBD8482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Context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4FB29F-6C80-C965-AA70-2592871F8233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descriptive titles to emphasize the key message, label axes, and include units.</a:t>
            </a:r>
          </a:p>
        </p:txBody>
      </p:sp>
      <p:pic>
        <p:nvPicPr>
          <p:cNvPr id="4" name="Picture 3" descr="A graph with red dots&#10;&#10;Description automatically generated">
            <a:extLst>
              <a:ext uri="{FF2B5EF4-FFF2-40B4-BE49-F238E27FC236}">
                <a16:creationId xmlns:a16="http://schemas.microsoft.com/office/drawing/2014/main" id="{68FC9A3B-BF87-FF3D-1A3F-B67BA8471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535" y="1602414"/>
            <a:ext cx="5222929" cy="5222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707FB1-25AD-A901-E36C-7E435D672FF3}"/>
              </a:ext>
            </a:extLst>
          </p:cNvPr>
          <p:cNvSpPr txBox="1"/>
          <p:nvPr/>
        </p:nvSpPr>
        <p:spPr>
          <a:xfrm>
            <a:off x="3424434" y="1263112"/>
            <a:ext cx="5343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Countries with higher coffee consumption</a:t>
            </a:r>
          </a:p>
        </p:txBody>
      </p:sp>
    </p:spTree>
    <p:extLst>
      <p:ext uri="{BB962C8B-B14F-4D97-AF65-F5344CB8AC3E}">
        <p14:creationId xmlns:p14="http://schemas.microsoft.com/office/powerpoint/2010/main" val="307372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AF870-DA11-527C-A4F3-5448480E8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FD19-2C44-9BA1-40F2-E5ACFF074E4C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Audience-Centered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3AFD2C-107B-D31B-01D2-195EFD1ADE8A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jargon and tailor the level of detail to your audience.</a:t>
            </a:r>
          </a:p>
        </p:txBody>
      </p:sp>
      <p:pic>
        <p:nvPicPr>
          <p:cNvPr id="4" name="Picture 3" descr="A diagram of a coffee consumption&#10;&#10;Description automatically generated">
            <a:extLst>
              <a:ext uri="{FF2B5EF4-FFF2-40B4-BE49-F238E27FC236}">
                <a16:creationId xmlns:a16="http://schemas.microsoft.com/office/drawing/2014/main" id="{937D17BC-9DEC-8FC3-FD5D-DDEB83C8D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42" y="2161098"/>
            <a:ext cx="11293915" cy="45175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9596A1-1EEA-7F12-D800-3230AA968791}"/>
              </a:ext>
            </a:extLst>
          </p:cNvPr>
          <p:cNvSpPr txBox="1"/>
          <p:nvPr/>
        </p:nvSpPr>
        <p:spPr>
          <a:xfrm>
            <a:off x="967562" y="1667252"/>
            <a:ext cx="2826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Q1 mean?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6EB509-DE60-F9BE-2703-120C265B60FB}"/>
              </a:ext>
            </a:extLst>
          </p:cNvPr>
          <p:cNvCxnSpPr>
            <a:cxnSpLocks/>
          </p:cNvCxnSpPr>
          <p:nvPr/>
        </p:nvCxnSpPr>
        <p:spPr>
          <a:xfrm>
            <a:off x="2264735" y="2161098"/>
            <a:ext cx="1201479" cy="2878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32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34D3F-D83F-83B5-A079-294C19EBF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69CA-9645-FE31-5695-9BD278A8176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Cognitive Load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65BC54C-1B18-03B3-2543-7BA89C53B458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13538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the amount of text (one or two sentences), use bullet points, and leverage whitespace.</a:t>
            </a:r>
          </a:p>
        </p:txBody>
      </p:sp>
      <p:pic>
        <p:nvPicPr>
          <p:cNvPr id="4" name="Picture 3" descr="A graph showing different types of coffee prices&#10;&#10;Description automatically generated">
            <a:extLst>
              <a:ext uri="{FF2B5EF4-FFF2-40B4-BE49-F238E27FC236}">
                <a16:creationId xmlns:a16="http://schemas.microsoft.com/office/drawing/2014/main" id="{61827599-77D0-5837-937C-8CF8C115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469571"/>
            <a:ext cx="7772400" cy="4663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D7621-A146-F17F-4563-285D48C6DE4F}"/>
              </a:ext>
            </a:extLst>
          </p:cNvPr>
          <p:cNvSpPr txBox="1"/>
          <p:nvPr/>
        </p:nvSpPr>
        <p:spPr>
          <a:xfrm>
            <a:off x="707064" y="2831795"/>
            <a:ext cx="3712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coffee prices were highest in the Spring</a:t>
            </a:r>
          </a:p>
          <a:p>
            <a:pPr marL="342900" indent="-342900">
              <a:buFont typeface="+mj-lt"/>
              <a:buAutoNum type="arabicPeriod"/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coffee prices were highest in the spring</a:t>
            </a:r>
          </a:p>
        </p:txBody>
      </p:sp>
    </p:spTree>
    <p:extLst>
      <p:ext uri="{BB962C8B-B14F-4D97-AF65-F5344CB8AC3E}">
        <p14:creationId xmlns:p14="http://schemas.microsoft.com/office/powerpoint/2010/main" val="394577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D55FC-A423-4D04-37CE-871270869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2B4A-94BA-DD14-B3E4-3695986C2BA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82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Rehearse The 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D76E0B-D067-921F-F1D7-680D9D5057C2}"/>
              </a:ext>
            </a:extLst>
          </p:cNvPr>
          <p:cNvSpPr txBox="1">
            <a:spLocks/>
          </p:cNvSpPr>
          <p:nvPr/>
        </p:nvSpPr>
        <p:spPr>
          <a:xfrm>
            <a:off x="838200" y="891153"/>
            <a:ext cx="10515600" cy="743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slides follow a logical progression and practice a few times.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E9E1D-F27C-3BA3-4242-08A5F0694039}"/>
              </a:ext>
            </a:extLst>
          </p:cNvPr>
          <p:cNvSpPr txBox="1"/>
          <p:nvPr/>
        </p:nvSpPr>
        <p:spPr>
          <a:xfrm>
            <a:off x="707064" y="1911272"/>
            <a:ext cx="85432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for 2 minutes per group.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for 1 minute per slide.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the order (descriptives then tests)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plan what to say at each point in the presentation.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nothing extraneous. </a:t>
            </a:r>
          </a:p>
        </p:txBody>
      </p:sp>
    </p:spTree>
    <p:extLst>
      <p:ext uri="{BB962C8B-B14F-4D97-AF65-F5344CB8AC3E}">
        <p14:creationId xmlns:p14="http://schemas.microsoft.com/office/powerpoint/2010/main" val="213607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265</Words>
  <Application>Microsoft Macintosh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Presenting Data With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Weidman, Taylor J.</dc:creator>
  <cp:lastModifiedBy>Weidman, Taylor J.</cp:lastModifiedBy>
  <cp:revision>19</cp:revision>
  <dcterms:created xsi:type="dcterms:W3CDTF">2024-11-14T16:50:31Z</dcterms:created>
  <dcterms:modified xsi:type="dcterms:W3CDTF">2025-04-17T17:48:39Z</dcterms:modified>
</cp:coreProperties>
</file>