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91AC6D-3DCB-41C8-B330-B4D2A46E5FEB}">
  <a:tblStyle styleId="{E191AC6D-3DCB-41C8-B330-B4D2A46E5FEB}" styleName="Table_0">
    <a:wholeTbl>
      <a:tcTxStyle>
        <a:font>
          <a:latin typeface="Arial"/>
          <a:ea typeface="Arial"/>
          <a:cs typeface="Arial"/>
        </a:font>
        <a:srgbClr val="000000"/>
      </a:tcTxStyle>
      <a:tcStyle>
        <a:tcBdr>
          <a:left>
            <a:ln cap="flat" cmpd="sng" w="9525">
              <a:solidFill>
                <a:srgbClr val="D9D9D9"/>
              </a:solidFill>
              <a:prstDash val="solid"/>
              <a:round/>
              <a:headEnd len="sm" w="sm" type="none"/>
              <a:tailEnd len="sm" w="sm" type="none"/>
            </a:ln>
          </a:left>
          <a:right>
            <a:ln cap="flat" cmpd="sng" w="9525">
              <a:solidFill>
                <a:srgbClr val="D9D9D9"/>
              </a:solidFill>
              <a:prstDash val="solid"/>
              <a:round/>
              <a:headEnd len="sm" w="sm" type="none"/>
              <a:tailEnd len="sm" w="sm" type="none"/>
            </a:ln>
          </a:right>
          <a:top>
            <a:ln cap="flat" cmpd="sng" w="9525">
              <a:solidFill>
                <a:srgbClr val="D9D9D9"/>
              </a:solidFill>
              <a:prstDash val="solid"/>
              <a:round/>
              <a:headEnd len="sm" w="sm" type="none"/>
              <a:tailEnd len="sm" w="sm" type="none"/>
            </a:ln>
          </a:top>
          <a:bottom>
            <a:ln cap="flat" cmpd="sng" w="9525">
              <a:solidFill>
                <a:srgbClr val="D9D9D9"/>
              </a:solidFill>
              <a:prstDash val="solid"/>
              <a:round/>
              <a:headEnd len="sm" w="sm" type="none"/>
              <a:tailEnd len="sm" w="sm" type="none"/>
            </a:ln>
          </a:bottom>
          <a:insideH>
            <a:ln cap="flat" cmpd="sng" w="9525">
              <a:solidFill>
                <a:srgbClr val="D9D9D9"/>
              </a:solidFill>
              <a:prstDash val="solid"/>
              <a:round/>
              <a:headEnd len="sm" w="sm" type="none"/>
              <a:tailEnd len="sm" w="sm" type="none"/>
            </a:ln>
          </a:insideH>
          <a:insideV>
            <a:ln cap="flat" cmpd="sng" w="9525">
              <a:solidFill>
                <a:srgbClr val="D9D9D9"/>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7e10f91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7e10f91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7e10f91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7e10f91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4b9b36d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4b9b36d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809c2ce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809c2ce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809c2ce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809c2ce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809c2ce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809c2ce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809c2ce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809c2ce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809c2cea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809c2cea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4b9b36d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4b9b36d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4b9b36d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4b9b36d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4b9b36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4b9b36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4b9b36d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4b9b36d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7da3c1443_0_1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7da3c1443_0_1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7da3c1443_0_1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7da3c1443_0_1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7da3c1443_0_1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7da3c1443_0_1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4b9b36d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4b9b36d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7da3c1443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7da3c1443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4b9b36d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4b9b36d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b9b36d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b9b36d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18:</a:t>
            </a:r>
            <a:endParaRPr/>
          </a:p>
          <a:p>
            <a:pPr indent="0" lvl="0" marL="0" rtl="0" algn="l">
              <a:spcBef>
                <a:spcPts val="0"/>
              </a:spcBef>
              <a:spcAft>
                <a:spcPts val="0"/>
              </a:spcAft>
              <a:buNone/>
            </a:pPr>
            <a:r>
              <a:rPr lang="en"/>
              <a:t>Llama Lingo - Use Case Presentation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Taylor Williams, Jonathan Woods, Jamie Wilkowski, Chance Galvin</a:t>
            </a:r>
            <a:endParaRPr/>
          </a:p>
        </p:txBody>
      </p:sp>
      <p:pic>
        <p:nvPicPr>
          <p:cNvPr id="66" name="Google Shape;66;p13"/>
          <p:cNvPicPr preferRelativeResize="0"/>
          <p:nvPr/>
        </p:nvPicPr>
        <p:blipFill rotWithShape="1">
          <a:blip r:embed="rId3">
            <a:alphaModFix/>
          </a:blip>
          <a:srcRect b="82482" l="2763" r="77508" t="1589"/>
          <a:stretch/>
        </p:blipFill>
        <p:spPr>
          <a:xfrm>
            <a:off x="6017425" y="1878550"/>
            <a:ext cx="3126575" cy="3264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a:t>
            </a:r>
            <a:endParaRPr/>
          </a:p>
        </p:txBody>
      </p:sp>
      <p:sp>
        <p:nvSpPr>
          <p:cNvPr id="125" name="Google Shape;125;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2"/>
              <a:t>Administrator:</a:t>
            </a:r>
            <a:endParaRPr sz="1902"/>
          </a:p>
          <a:p>
            <a:pPr indent="-331313" lvl="0" marL="457200" rtl="0" algn="l">
              <a:spcBef>
                <a:spcPts val="1200"/>
              </a:spcBef>
              <a:spcAft>
                <a:spcPts val="0"/>
              </a:spcAft>
              <a:buSzPct val="100000"/>
              <a:buChar char="●"/>
            </a:pPr>
            <a:r>
              <a:rPr lang="en" sz="1902"/>
              <a:t>As an administrator, I want to be able to manage the system. I want to have access to CRUD (Create, Read, Update, Delete) functionalities for parsed objects, locations, brands, and users within the system. I want to contribute to the system by adding knowledge and expertise about a topic.</a:t>
            </a:r>
            <a:endParaRPr sz="1902"/>
          </a:p>
          <a:p>
            <a:pPr indent="0" lvl="0" marL="0" rtl="0" algn="l">
              <a:spcBef>
                <a:spcPts val="1200"/>
              </a:spcBef>
              <a:spcAft>
                <a:spcPts val="1200"/>
              </a:spcAft>
              <a:buNone/>
            </a:pPr>
            <a:r>
              <a:t/>
            </a:r>
            <a:endParaRPr/>
          </a:p>
        </p:txBody>
      </p:sp>
      <p:sp>
        <p:nvSpPr>
          <p:cNvPr id="126" name="Google Shape;126;p22"/>
          <p:cNvSpPr txBox="1"/>
          <p:nvPr/>
        </p:nvSpPr>
        <p:spPr>
          <a:xfrm>
            <a:off x="4578975" y="1493750"/>
            <a:ext cx="4253400" cy="30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End User:</a:t>
            </a:r>
            <a:endParaRPr sz="1600">
              <a:solidFill>
                <a:schemeClr val="dk2"/>
              </a:solidFill>
              <a:latin typeface="Roboto"/>
              <a:ea typeface="Roboto"/>
              <a:cs typeface="Roboto"/>
              <a:sym typeface="Roboto"/>
            </a:endParaRPr>
          </a:p>
          <a:p>
            <a:pPr indent="-330200" lvl="0" marL="457200" rtl="0" algn="l">
              <a:lnSpc>
                <a:spcPct val="115000"/>
              </a:lnSpc>
              <a:spcBef>
                <a:spcPts val="1200"/>
              </a:spcBef>
              <a:spcAft>
                <a:spcPts val="0"/>
              </a:spcAft>
              <a:buClr>
                <a:schemeClr val="dk2"/>
              </a:buClr>
              <a:buSzPts val="1600"/>
              <a:buFont typeface="Roboto"/>
              <a:buChar char="●"/>
            </a:pPr>
            <a:r>
              <a:rPr lang="en" sz="1600">
                <a:solidFill>
                  <a:schemeClr val="dk2"/>
                </a:solidFill>
                <a:latin typeface="Roboto"/>
                <a:ea typeface="Roboto"/>
                <a:cs typeface="Roboto"/>
                <a:sym typeface="Roboto"/>
              </a:rPr>
              <a:t>As an end user, I want to explore various topics using the system’s artificial domain experts to gain deeper insights and knowledge.</a:t>
            </a:r>
            <a:endParaRPr sz="16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Special Usage Considerations</a:t>
            </a:r>
            <a:endParaRPr/>
          </a:p>
        </p:txBody>
      </p:sp>
      <p:sp>
        <p:nvSpPr>
          <p:cNvPr id="132" name="Google Shape;132;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Different Devices or Screen Sizes:</a:t>
            </a:r>
            <a:endParaRPr sz="1700"/>
          </a:p>
          <a:p>
            <a:pPr indent="-336550" lvl="0" marL="457200" rtl="0" algn="l">
              <a:spcBef>
                <a:spcPts val="1200"/>
              </a:spcBef>
              <a:spcAft>
                <a:spcPts val="0"/>
              </a:spcAft>
              <a:buSzPts val="1700"/>
              <a:buChar char="●"/>
            </a:pPr>
            <a:r>
              <a:rPr lang="en" sz="1700"/>
              <a:t>Some users may be using devices with small screens or limited display capabilities. Ensure that the user interface remains functional and legible on various screen sizes and devices.</a:t>
            </a:r>
            <a:endParaRPr sz="1700"/>
          </a:p>
        </p:txBody>
      </p:sp>
      <p:sp>
        <p:nvSpPr>
          <p:cNvPr id="133" name="Google Shape;133;p23"/>
          <p:cNvSpPr txBox="1"/>
          <p:nvPr/>
        </p:nvSpPr>
        <p:spPr>
          <a:xfrm>
            <a:off x="4578975" y="1493750"/>
            <a:ext cx="4253400" cy="30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Roboto"/>
                <a:ea typeface="Roboto"/>
                <a:cs typeface="Roboto"/>
                <a:sym typeface="Roboto"/>
              </a:rPr>
              <a:t>User Requires Assistance with Accessibility:</a:t>
            </a:r>
            <a:endParaRPr sz="1700">
              <a:solidFill>
                <a:schemeClr val="dk2"/>
              </a:solidFill>
              <a:latin typeface="Roboto"/>
              <a:ea typeface="Roboto"/>
              <a:cs typeface="Roboto"/>
              <a:sym typeface="Roboto"/>
            </a:endParaRPr>
          </a:p>
          <a:p>
            <a:pPr indent="-336550" lvl="0" marL="457200" rtl="0" algn="l">
              <a:lnSpc>
                <a:spcPct val="115000"/>
              </a:lnSpc>
              <a:spcBef>
                <a:spcPts val="1200"/>
              </a:spcBef>
              <a:spcAft>
                <a:spcPts val="0"/>
              </a:spcAft>
              <a:buClr>
                <a:schemeClr val="dk2"/>
              </a:buClr>
              <a:buSzPts val="1700"/>
              <a:buFont typeface="Roboto"/>
              <a:buChar char="●"/>
            </a:pPr>
            <a:r>
              <a:rPr lang="en" sz="1700">
                <a:solidFill>
                  <a:schemeClr val="dk2"/>
                </a:solidFill>
                <a:latin typeface="Roboto"/>
                <a:ea typeface="Roboto"/>
                <a:cs typeface="Roboto"/>
                <a:sym typeface="Roboto"/>
              </a:rPr>
              <a:t>If a user requires accessibility features due to visual, auditory, or motor impairments, the system may need adjustable fonts, screen reader compatibility, and keyboard shortcuts.</a:t>
            </a:r>
            <a:endParaRPr sz="17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Descriptions</a:t>
            </a:r>
            <a:endParaRPr/>
          </a:p>
        </p:txBody>
      </p:sp>
      <p:sp>
        <p:nvSpPr>
          <p:cNvPr id="139" name="Google Shape;139;p24"/>
          <p:cNvSpPr txBox="1"/>
          <p:nvPr>
            <p:ph idx="1" type="body"/>
          </p:nvPr>
        </p:nvSpPr>
        <p:spPr>
          <a:xfrm>
            <a:off x="4621000" y="55200"/>
            <a:ext cx="4166400" cy="4528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000000"/>
                </a:solidFill>
                <a:latin typeface="Arial"/>
                <a:ea typeface="Arial"/>
                <a:cs typeface="Arial"/>
                <a:sym typeface="Arial"/>
              </a:rPr>
              <a:t>Use Case 1: Admin Menu Login Process </a:t>
            </a:r>
            <a:endParaRPr b="1" sz="12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40" name="Google Shape;140;p24"/>
          <p:cNvGraphicFramePr/>
          <p:nvPr/>
        </p:nvGraphicFramePr>
        <p:xfrm>
          <a:off x="4458575" y="433825"/>
          <a:ext cx="3000000" cy="3000000"/>
        </p:xfrm>
        <a:graphic>
          <a:graphicData uri="http://schemas.openxmlformats.org/drawingml/2006/table">
            <a:tbl>
              <a:tblPr bandRow="1">
                <a:noFill/>
                <a:tableStyleId>{E191AC6D-3DCB-41C8-B330-B4D2A46E5FEB}</a:tableStyleId>
              </a:tblPr>
              <a:tblGrid>
                <a:gridCol w="951400"/>
                <a:gridCol w="3520075"/>
              </a:tblGrid>
              <a:tr h="189475">
                <a:tc>
                  <a:txBody>
                    <a:bodyPr/>
                    <a:lstStyle/>
                    <a:p>
                      <a:pPr indent="0" lvl="0" marL="0" rtl="0" algn="r">
                        <a:spcBef>
                          <a:spcPts val="0"/>
                        </a:spcBef>
                        <a:spcAft>
                          <a:spcPts val="0"/>
                        </a:spcAft>
                        <a:buNone/>
                      </a:pPr>
                      <a:r>
                        <a:rPr lang="en" sz="1100"/>
                        <a:t>ID: </a:t>
                      </a:r>
                      <a:endParaRPr sz="1100"/>
                    </a:p>
                  </a:txBody>
                  <a:tcPr marT="19050" marB="19050" marR="19050" marL="19050" anchor="ctr">
                    <a:solidFill>
                      <a:srgbClr val="FFFFFF"/>
                    </a:solidFill>
                  </a:tcPr>
                </a:tc>
                <a:tc>
                  <a:txBody>
                    <a:bodyPr/>
                    <a:lstStyle/>
                    <a:p>
                      <a:pPr indent="0" lvl="0" marL="0" rtl="0" algn="l">
                        <a:spcBef>
                          <a:spcPts val="0"/>
                        </a:spcBef>
                        <a:spcAft>
                          <a:spcPts val="0"/>
                        </a:spcAft>
                        <a:buNone/>
                      </a:pPr>
                      <a:r>
                        <a:rPr lang="en" sz="1100">
                          <a:solidFill>
                            <a:srgbClr val="A6A6A6"/>
                          </a:solidFill>
                        </a:rPr>
                        <a:t>UC1-ADMN-01</a:t>
                      </a:r>
                      <a:endParaRPr sz="1100">
                        <a:solidFill>
                          <a:srgbClr val="A6A6A6"/>
                        </a:solidFill>
                      </a:endParaRPr>
                    </a:p>
                  </a:txBody>
                  <a:tcPr marT="19050" marB="19050" marR="19050" marL="19050" anchor="ctr">
                    <a:solidFill>
                      <a:srgbClr val="FFFFFF"/>
                    </a:solidFill>
                  </a:tcPr>
                </a:tc>
              </a:tr>
              <a:tr h="189475">
                <a:tc>
                  <a:txBody>
                    <a:bodyPr/>
                    <a:lstStyle/>
                    <a:p>
                      <a:pPr indent="0" lvl="0" marL="0" rtl="0" algn="r">
                        <a:spcBef>
                          <a:spcPts val="0"/>
                        </a:spcBef>
                        <a:spcAft>
                          <a:spcPts val="0"/>
                        </a:spcAft>
                        <a:buNone/>
                      </a:pPr>
                      <a:r>
                        <a:rPr lang="en" sz="1100"/>
                        <a:t>Title: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 Menu Login</a:t>
                      </a:r>
                      <a:endParaRPr sz="1100">
                        <a:solidFill>
                          <a:srgbClr val="A6A6A6"/>
                        </a:solidFill>
                      </a:endParaRPr>
                    </a:p>
                  </a:txBody>
                  <a:tcPr marT="19050" marB="19050" marR="19050" marL="19050" anchor="ctr">
                    <a:solidFill>
                      <a:srgbClr val="FFFFFF"/>
                    </a:solidFill>
                  </a:tcPr>
                </a:tc>
              </a:tr>
              <a:tr h="344525">
                <a:tc>
                  <a:txBody>
                    <a:bodyPr/>
                    <a:lstStyle/>
                    <a:p>
                      <a:pPr indent="0" lvl="0" marL="0" rtl="0" algn="r">
                        <a:spcBef>
                          <a:spcPts val="0"/>
                        </a:spcBef>
                        <a:spcAft>
                          <a:spcPts val="0"/>
                        </a:spcAft>
                        <a:buNone/>
                      </a:pPr>
                      <a:r>
                        <a:rPr lang="en" sz="1100"/>
                        <a:t>Description:</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This use case involves the administrator logging into and accessing the admin menu.</a:t>
                      </a:r>
                      <a:endParaRPr sz="1100">
                        <a:solidFill>
                          <a:srgbClr val="A6A6A6"/>
                        </a:solidFill>
                      </a:endParaRPr>
                    </a:p>
                  </a:txBody>
                  <a:tcPr marT="19050" marB="19050" marR="19050" marL="19050" anchor="ctr">
                    <a:solidFill>
                      <a:srgbClr val="FFFFFF"/>
                    </a:solidFill>
                  </a:tcPr>
                </a:tc>
              </a:tr>
              <a:tr h="344525">
                <a:tc>
                  <a:txBody>
                    <a:bodyPr/>
                    <a:lstStyle/>
                    <a:p>
                      <a:pPr indent="0" lvl="0" marL="0" rtl="0" algn="r">
                        <a:spcBef>
                          <a:spcPts val="0"/>
                        </a:spcBef>
                        <a:spcAft>
                          <a:spcPts val="0"/>
                        </a:spcAft>
                        <a:buNone/>
                      </a:pPr>
                      <a:r>
                        <a:rPr lang="en" sz="1100"/>
                        <a:t>Primary Actor: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a:t>
                      </a:r>
                      <a:endParaRPr sz="1100">
                        <a:solidFill>
                          <a:srgbClr val="A6A6A6"/>
                        </a:solidFill>
                      </a:endParaRPr>
                    </a:p>
                  </a:txBody>
                  <a:tcPr marT="19050" marB="19050" marR="19050" marL="19050" anchor="ctr">
                    <a:solidFill>
                      <a:srgbClr val="FFFFFF"/>
                    </a:solidFill>
                  </a:tcPr>
                </a:tc>
              </a:tr>
              <a:tr h="344525">
                <a:tc>
                  <a:txBody>
                    <a:bodyPr/>
                    <a:lstStyle/>
                    <a:p>
                      <a:pPr indent="0" lvl="0" marL="0" rtl="0" algn="r">
                        <a:spcBef>
                          <a:spcPts val="0"/>
                        </a:spcBef>
                        <a:spcAft>
                          <a:spcPts val="0"/>
                        </a:spcAft>
                        <a:buNone/>
                      </a:pPr>
                      <a:r>
                        <a:rPr lang="en" sz="1100"/>
                        <a:t>Preconditions: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administrator must be logged out of the admin panel.</a:t>
                      </a:r>
                      <a:endParaRPr sz="1100">
                        <a:solidFill>
                          <a:srgbClr val="A6A6A6"/>
                        </a:solidFill>
                      </a:endParaRPr>
                    </a:p>
                  </a:txBody>
                  <a:tcPr marT="19050" marB="19050" marR="19050" marL="19050" anchor="ctr">
                    <a:solidFill>
                      <a:srgbClr val="FFFFFF"/>
                    </a:solidFill>
                  </a:tcPr>
                </a:tc>
              </a:tr>
              <a:tr h="344525">
                <a:tc>
                  <a:txBody>
                    <a:bodyPr/>
                    <a:lstStyle/>
                    <a:p>
                      <a:pPr indent="0" lvl="0" marL="0" rtl="0" algn="r">
                        <a:spcBef>
                          <a:spcPts val="0"/>
                        </a:spcBef>
                        <a:spcAft>
                          <a:spcPts val="0"/>
                        </a:spcAft>
                        <a:buNone/>
                      </a:pPr>
                      <a:r>
                        <a:rPr lang="en" sz="1100"/>
                        <a:t>Postconditions: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administrator is logged into the admin panel.</a:t>
                      </a:r>
                      <a:endParaRPr sz="1100">
                        <a:solidFill>
                          <a:srgbClr val="A6A6A6"/>
                        </a:solidFill>
                      </a:endParaRPr>
                    </a:p>
                  </a:txBody>
                  <a:tcPr marT="19050" marB="19050" marR="19050" marL="19050" anchor="ctr">
                    <a:solidFill>
                      <a:srgbClr val="FFFFFF"/>
                    </a:solidFill>
                  </a:tcPr>
                </a:tc>
              </a:tr>
              <a:tr h="809600">
                <a:tc>
                  <a:txBody>
                    <a:bodyPr/>
                    <a:lstStyle/>
                    <a:p>
                      <a:pPr indent="0" lvl="0" marL="0" rtl="0" algn="r">
                        <a:spcBef>
                          <a:spcPts val="0"/>
                        </a:spcBef>
                        <a:spcAft>
                          <a:spcPts val="0"/>
                        </a:spcAft>
                        <a:buNone/>
                      </a:pPr>
                      <a:r>
                        <a:rPr lang="en" sz="1100"/>
                        <a:t>Main </a:t>
                      </a:r>
                      <a:br>
                        <a:rPr lang="en" sz="1100"/>
                      </a:br>
                      <a:r>
                        <a:rPr lang="en" sz="1100"/>
                        <a:t>Success Scenario:</a:t>
                      </a:r>
                      <a:endParaRPr sz="1100"/>
                    </a:p>
                  </a:txBody>
                  <a:tcPr marT="19050" marB="19050" marR="19050" marL="19050">
                    <a:solidFill>
                      <a:srgbClr val="FFFFFF"/>
                    </a:solidFill>
                  </a:tcPr>
                </a:tc>
                <a:tc>
                  <a:txBody>
                    <a:bodyPr/>
                    <a:lstStyle/>
                    <a:p>
                      <a:pPr indent="-298450" lvl="0" marL="457200" rtl="0" algn="l">
                        <a:spcBef>
                          <a:spcPts val="0"/>
                        </a:spcBef>
                        <a:spcAft>
                          <a:spcPts val="0"/>
                        </a:spcAft>
                        <a:buClr>
                          <a:srgbClr val="A6A6A6"/>
                        </a:buClr>
                        <a:buSzPts val="1100"/>
                        <a:buChar char="●"/>
                      </a:pPr>
                      <a:r>
                        <a:rPr lang="en" sz="1100">
                          <a:solidFill>
                            <a:srgbClr val="A6A6A6"/>
                          </a:solidFill>
                        </a:rPr>
                        <a:t>The administrator is logged out.</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administrator logs in to the admin panel.</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admin menu is displayed with various options.</a:t>
                      </a:r>
                      <a:endParaRPr sz="1100">
                        <a:solidFill>
                          <a:srgbClr val="A6A6A6"/>
                        </a:solidFill>
                      </a:endParaRPr>
                    </a:p>
                  </a:txBody>
                  <a:tcPr marT="19050" marB="19050" marR="19050" marL="19050" anchor="ctr">
                    <a:solidFill>
                      <a:srgbClr val="FFFFFF"/>
                    </a:solidFill>
                  </a:tcPr>
                </a:tc>
              </a:tr>
              <a:tr h="654575">
                <a:tc>
                  <a:txBody>
                    <a:bodyPr/>
                    <a:lstStyle/>
                    <a:p>
                      <a:pPr indent="0" lvl="0" marL="0" rtl="0" algn="r">
                        <a:spcBef>
                          <a:spcPts val="0"/>
                        </a:spcBef>
                        <a:spcAft>
                          <a:spcPts val="0"/>
                        </a:spcAft>
                        <a:buNone/>
                      </a:pPr>
                      <a:r>
                        <a:rPr lang="en" sz="1100"/>
                        <a:t>Extensions: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Administrator is unable to login because they did not input the correct login information</a:t>
                      </a:r>
                      <a:endParaRPr sz="1100">
                        <a:solidFill>
                          <a:srgbClr val="A6A6A6"/>
                        </a:solidFill>
                      </a:endParaRPr>
                    </a:p>
                    <a:p>
                      <a:pPr indent="0" lvl="0" marL="0" rtl="0" algn="l">
                        <a:spcBef>
                          <a:spcPts val="0"/>
                        </a:spcBef>
                        <a:spcAft>
                          <a:spcPts val="0"/>
                        </a:spcAft>
                        <a:buNone/>
                      </a:pPr>
                      <a:r>
                        <a:rPr lang="en" sz="1100">
                          <a:solidFill>
                            <a:srgbClr val="A6A6A6"/>
                          </a:solidFill>
                        </a:rPr>
                        <a:t>The inputted information could not be found in the database under the administrator table</a:t>
                      </a:r>
                      <a:endParaRPr sz="1100">
                        <a:solidFill>
                          <a:srgbClr val="A6A6A6"/>
                        </a:solidFill>
                      </a:endParaRPr>
                    </a:p>
                  </a:txBody>
                  <a:tcPr marT="19050" marB="19050" marR="19050" marL="19050" anchor="ctr">
                    <a:solidFill>
                      <a:srgbClr val="FFFFFF"/>
                    </a:solidFill>
                  </a:tcPr>
                </a:tc>
              </a:tr>
              <a:tr h="344525">
                <a:tc>
                  <a:txBody>
                    <a:bodyPr/>
                    <a:lstStyle/>
                    <a:p>
                      <a:pPr indent="0" lvl="0" marL="0" rtl="0" algn="r">
                        <a:spcBef>
                          <a:spcPts val="0"/>
                        </a:spcBef>
                        <a:spcAft>
                          <a:spcPts val="0"/>
                        </a:spcAft>
                        <a:buNone/>
                      </a:pPr>
                      <a:r>
                        <a:rPr lang="en" sz="1100"/>
                        <a:t>Frequency of Use: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Regularly</a:t>
                      </a:r>
                      <a:endParaRPr sz="1100">
                        <a:solidFill>
                          <a:srgbClr val="A6A6A6"/>
                        </a:solidFill>
                      </a:endParaRPr>
                    </a:p>
                  </a:txBody>
                  <a:tcPr marT="19050" marB="19050" marR="19050" marL="19050" anchor="ctr">
                    <a:solidFill>
                      <a:srgbClr val="FFFFFF"/>
                    </a:solidFill>
                  </a:tcPr>
                </a:tc>
              </a:tr>
              <a:tr h="189475">
                <a:tc>
                  <a:txBody>
                    <a:bodyPr/>
                    <a:lstStyle/>
                    <a:p>
                      <a:pPr indent="0" lvl="0" marL="0" rtl="0" algn="r">
                        <a:spcBef>
                          <a:spcPts val="0"/>
                        </a:spcBef>
                        <a:spcAft>
                          <a:spcPts val="0"/>
                        </a:spcAft>
                        <a:buNone/>
                      </a:pPr>
                      <a:r>
                        <a:rPr lang="en" sz="1100"/>
                        <a:t>Status: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Active</a:t>
                      </a:r>
                      <a:endParaRPr sz="1100">
                        <a:solidFill>
                          <a:srgbClr val="A6A6A6"/>
                        </a:solidFill>
                      </a:endParaRPr>
                    </a:p>
                  </a:txBody>
                  <a:tcPr marT="19050" marB="19050" marR="19050" marL="19050" anchor="ctr">
                    <a:solidFill>
                      <a:srgbClr val="FFFFFF"/>
                    </a:solidFill>
                  </a:tcPr>
                </a:tc>
              </a:tr>
              <a:tr h="189475">
                <a:tc>
                  <a:txBody>
                    <a:bodyPr/>
                    <a:lstStyle/>
                    <a:p>
                      <a:pPr indent="0" lvl="0" marL="0" rtl="0" algn="r">
                        <a:spcBef>
                          <a:spcPts val="0"/>
                        </a:spcBef>
                        <a:spcAft>
                          <a:spcPts val="0"/>
                        </a:spcAft>
                        <a:buNone/>
                      </a:pPr>
                      <a:r>
                        <a:rPr lang="en" sz="1100"/>
                        <a:t>Owner: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TBD</a:t>
                      </a:r>
                      <a:endParaRPr sz="1100">
                        <a:solidFill>
                          <a:srgbClr val="A6A6A6"/>
                        </a:solidFill>
                      </a:endParaRPr>
                    </a:p>
                  </a:txBody>
                  <a:tcPr marT="19050" marB="19050" marR="19050" marL="19050" anchor="ctr">
                    <a:solidFill>
                      <a:srgbClr val="FFFFFF"/>
                    </a:solidFill>
                  </a:tcPr>
                </a:tc>
              </a:tr>
              <a:tr h="189475">
                <a:tc>
                  <a:txBody>
                    <a:bodyPr/>
                    <a:lstStyle/>
                    <a:p>
                      <a:pPr indent="0" lvl="0" marL="0" rtl="0" algn="r">
                        <a:spcBef>
                          <a:spcPts val="0"/>
                        </a:spcBef>
                        <a:spcAft>
                          <a:spcPts val="0"/>
                        </a:spcAft>
                        <a:buNone/>
                      </a:pPr>
                      <a:r>
                        <a:rPr lang="en" sz="1100"/>
                        <a:t>Priority:</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High</a:t>
                      </a:r>
                      <a:endParaRPr sz="1100">
                        <a:solidFill>
                          <a:srgbClr val="A6A6A6"/>
                        </a:solidFill>
                      </a:endParaRPr>
                    </a:p>
                  </a:txBody>
                  <a:tcPr marT="19050" marB="19050" marR="19050" marL="19050" anchor="ctr">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304800" y="110450"/>
            <a:ext cx="8654100" cy="50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Use Case 2: Admin Menu Branding</a:t>
            </a:r>
            <a:endParaRPr>
              <a:latin typeface="Roboto"/>
              <a:ea typeface="Roboto"/>
              <a:cs typeface="Roboto"/>
              <a:sym typeface="Roboto"/>
            </a:endParaRPr>
          </a:p>
        </p:txBody>
      </p:sp>
      <p:graphicFrame>
        <p:nvGraphicFramePr>
          <p:cNvPr id="146" name="Google Shape;146;p25"/>
          <p:cNvGraphicFramePr/>
          <p:nvPr/>
        </p:nvGraphicFramePr>
        <p:xfrm>
          <a:off x="1485600" y="667675"/>
          <a:ext cx="3000000" cy="3000000"/>
        </p:xfrm>
        <a:graphic>
          <a:graphicData uri="http://schemas.openxmlformats.org/drawingml/2006/table">
            <a:tbl>
              <a:tblPr bandRow="1">
                <a:noFill/>
                <a:tableStyleId>{E191AC6D-3DCB-41C8-B330-B4D2A46E5FEB}</a:tableStyleId>
              </a:tblPr>
              <a:tblGrid>
                <a:gridCol w="1200150"/>
                <a:gridCol w="4600575"/>
              </a:tblGrid>
              <a:tr h="85975">
                <a:tc>
                  <a:txBody>
                    <a:bodyPr/>
                    <a:lstStyle/>
                    <a:p>
                      <a:pPr indent="0" lvl="0" marL="0" rtl="0" algn="r">
                        <a:spcBef>
                          <a:spcPts val="0"/>
                        </a:spcBef>
                        <a:spcAft>
                          <a:spcPts val="0"/>
                        </a:spcAft>
                        <a:buNone/>
                      </a:pPr>
                      <a:r>
                        <a:rPr lang="en" sz="1100"/>
                        <a:t>ID: </a:t>
                      </a:r>
                      <a:endParaRPr sz="1100"/>
                    </a:p>
                  </a:txBody>
                  <a:tcPr marT="19050" marB="19050" marR="19050" marL="19050" anchor="ctr">
                    <a:solidFill>
                      <a:srgbClr val="FFFFFF"/>
                    </a:solidFill>
                  </a:tcPr>
                </a:tc>
                <a:tc>
                  <a:txBody>
                    <a:bodyPr/>
                    <a:lstStyle/>
                    <a:p>
                      <a:pPr indent="0" lvl="0" marL="0" rtl="0" algn="l">
                        <a:spcBef>
                          <a:spcPts val="0"/>
                        </a:spcBef>
                        <a:spcAft>
                          <a:spcPts val="0"/>
                        </a:spcAft>
                        <a:buNone/>
                      </a:pPr>
                      <a:r>
                        <a:rPr lang="en" sz="1100">
                          <a:solidFill>
                            <a:srgbClr val="A6A6A6"/>
                          </a:solidFill>
                        </a:rPr>
                        <a:t>UC1-ADMN-02</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Title: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 Registration Login Branding</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Description:</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This use case involves the branding and customization of pages through the admin menu.</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Primary Actor: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Administrator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Preconditions: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administrator must be logged into the admin panel.</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Postconditions: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Visuals of selected pages are customized as per the administrator's choices.</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Main </a:t>
                      </a:r>
                      <a:br>
                        <a:rPr lang="en" sz="1100"/>
                      </a:br>
                      <a:r>
                        <a:rPr lang="en" sz="1100"/>
                        <a:t>Success Scenario:</a:t>
                      </a:r>
                      <a:endParaRPr sz="1100"/>
                    </a:p>
                  </a:txBody>
                  <a:tcPr marT="19050" marB="19050" marR="19050" marL="19050">
                    <a:solidFill>
                      <a:srgbClr val="FFFFFF"/>
                    </a:solidFill>
                  </a:tcPr>
                </a:tc>
                <a:tc>
                  <a:txBody>
                    <a:bodyPr/>
                    <a:lstStyle/>
                    <a:p>
                      <a:pPr indent="-298450" lvl="0" marL="457200" rtl="0" algn="l">
                        <a:spcBef>
                          <a:spcPts val="0"/>
                        </a:spcBef>
                        <a:spcAft>
                          <a:spcPts val="0"/>
                        </a:spcAft>
                        <a:buClr>
                          <a:srgbClr val="A6A6A6"/>
                        </a:buClr>
                        <a:buSzPts val="1100"/>
                        <a:buChar char="●"/>
                      </a:pPr>
                      <a:r>
                        <a:rPr lang="en" sz="1100">
                          <a:solidFill>
                            <a:srgbClr val="A6A6A6"/>
                          </a:solidFill>
                        </a:rPr>
                        <a:t>Administrator logs in to the admin panel.</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Navigates to the branding and customization section.</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Selects branding options</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Logo</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Colors</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Text</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Applies the selected branding to the selected pages.</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Extensions: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a:t>
                      </a:r>
                      <a:r>
                        <a:rPr lang="en" sz="1100">
                          <a:solidFill>
                            <a:srgbClr val="A6A6A6"/>
                          </a:solidFill>
                        </a:rPr>
                        <a:t>xceptions: </a:t>
                      </a:r>
                      <a:r>
                        <a:rPr lang="en" sz="1100">
                          <a:solidFill>
                            <a:srgbClr val="A6A6A6"/>
                          </a:solidFill>
                        </a:rPr>
                        <a:t>The administrator is unable to correctly process branding and customization CRUD due to functional error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Frequency of Use: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Regularly</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Status: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Active</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Owner: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TBD</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Priority:</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Medium</a:t>
                      </a:r>
                      <a:endParaRPr sz="1100">
                        <a:solidFill>
                          <a:srgbClr val="A6A6A6"/>
                        </a:solidFill>
                      </a:endParaRPr>
                    </a:p>
                  </a:txBody>
                  <a:tcPr marT="19050" marB="19050" marR="19050" marL="19050" anchor="ctr">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230775" y="144225"/>
            <a:ext cx="8754600" cy="48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Use Case 3: Admin POD CRUD (Parsed Object Dataset)</a:t>
            </a:r>
            <a:endParaRPr>
              <a:latin typeface="Roboto"/>
              <a:ea typeface="Roboto"/>
              <a:cs typeface="Roboto"/>
              <a:sym typeface="Roboto"/>
            </a:endParaRPr>
          </a:p>
        </p:txBody>
      </p:sp>
      <p:graphicFrame>
        <p:nvGraphicFramePr>
          <p:cNvPr id="152" name="Google Shape;152;p26"/>
          <p:cNvGraphicFramePr/>
          <p:nvPr/>
        </p:nvGraphicFramePr>
        <p:xfrm>
          <a:off x="1450475" y="556250"/>
          <a:ext cx="3000000" cy="3000000"/>
        </p:xfrm>
        <a:graphic>
          <a:graphicData uri="http://schemas.openxmlformats.org/drawingml/2006/table">
            <a:tbl>
              <a:tblPr bandRow="1">
                <a:noFill/>
                <a:tableStyleId>{E191AC6D-3DCB-41C8-B330-B4D2A46E5FEB}</a:tableStyleId>
              </a:tblPr>
              <a:tblGrid>
                <a:gridCol w="1214125"/>
                <a:gridCol w="4594850"/>
              </a:tblGrid>
              <a:tr h="12700">
                <a:tc>
                  <a:txBody>
                    <a:bodyPr/>
                    <a:lstStyle/>
                    <a:p>
                      <a:pPr indent="0" lvl="0" marL="0" rtl="0" algn="r">
                        <a:spcBef>
                          <a:spcPts val="0"/>
                        </a:spcBef>
                        <a:spcAft>
                          <a:spcPts val="0"/>
                        </a:spcAft>
                        <a:buNone/>
                      </a:pPr>
                      <a:r>
                        <a:rPr lang="en" sz="1100"/>
                        <a:t>ID: </a:t>
                      </a:r>
                      <a:endParaRPr sz="1100"/>
                    </a:p>
                  </a:txBody>
                  <a:tcPr marT="19050" marB="19050" marR="19050" marL="19050" anchor="ctr">
                    <a:solidFill>
                      <a:srgbClr val="FFFFFF"/>
                    </a:solidFill>
                  </a:tcPr>
                </a:tc>
                <a:tc>
                  <a:txBody>
                    <a:bodyPr/>
                    <a:lstStyle/>
                    <a:p>
                      <a:pPr indent="0" lvl="0" marL="0" rtl="0" algn="l">
                        <a:spcBef>
                          <a:spcPts val="0"/>
                        </a:spcBef>
                        <a:spcAft>
                          <a:spcPts val="0"/>
                        </a:spcAft>
                        <a:buNone/>
                      </a:pPr>
                      <a:r>
                        <a:rPr lang="en" sz="1100">
                          <a:solidFill>
                            <a:srgbClr val="A6A6A6"/>
                          </a:solidFill>
                        </a:rPr>
                        <a:t>UC1-ADMN-03</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Title: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 POD CRUD (Parsed Object Dataset)</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Description:</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This use case involves the administrator performing CRUD (Create, Read, Update, Delete) operations on Parsed Object Datasets.</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Primary Actor: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Administrator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Preconditions: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administrator must be logged into the admin panel.</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Postconditions: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specified CRUD operation on the Parsed Object Dataset is successfully executed.</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Main </a:t>
                      </a:r>
                      <a:br>
                        <a:rPr lang="en" sz="1100"/>
                      </a:br>
                      <a:r>
                        <a:rPr lang="en" sz="1100"/>
                        <a:t>Success Scenario:</a:t>
                      </a:r>
                      <a:endParaRPr sz="1100"/>
                    </a:p>
                  </a:txBody>
                  <a:tcPr marT="19050" marB="19050" marR="19050" marL="19050">
                    <a:solidFill>
                      <a:srgbClr val="FFFFFF"/>
                    </a:solidFill>
                  </a:tcPr>
                </a:tc>
                <a:tc>
                  <a:txBody>
                    <a:bodyPr/>
                    <a:lstStyle/>
                    <a:p>
                      <a:pPr indent="-298450" lvl="0" marL="457200" rtl="0" algn="l">
                        <a:spcBef>
                          <a:spcPts val="0"/>
                        </a:spcBef>
                        <a:spcAft>
                          <a:spcPts val="0"/>
                        </a:spcAft>
                        <a:buClr>
                          <a:srgbClr val="A6A6A6"/>
                        </a:buClr>
                        <a:buSzPts val="1100"/>
                        <a:buChar char="●"/>
                      </a:pPr>
                      <a:r>
                        <a:rPr lang="en" sz="1100">
                          <a:solidFill>
                            <a:srgbClr val="A6A6A6"/>
                          </a:solidFill>
                        </a:rPr>
                        <a:t>Administrator logs in to the admin panel.</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Navigates to the Parsed Object Dataset management section.</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Selects the desired operation</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Create()</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Read()</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Update()</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Delete()</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Provides necessary input or selects a dataset.</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The system performs the CRUD operation on the dataset.</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Extensions: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a:t>
                      </a:r>
                      <a:r>
                        <a:rPr lang="en" sz="1100">
                          <a:solidFill>
                            <a:srgbClr val="A6A6A6"/>
                          </a:solidFill>
                        </a:rPr>
                        <a:t>xceptions: </a:t>
                      </a:r>
                      <a:r>
                        <a:rPr lang="en" sz="1100">
                          <a:solidFill>
                            <a:srgbClr val="A6A6A6"/>
                          </a:solidFill>
                        </a:rPr>
                        <a:t>The administrator is unable to correctly process POD CRUD  operations due to functional error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Frequency of Use: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Regularly</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Status: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Active</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Owner: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TBD</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Priority:</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Medium</a:t>
                      </a:r>
                      <a:endParaRPr sz="1100">
                        <a:solidFill>
                          <a:srgbClr val="A6A6A6"/>
                        </a:solidFill>
                      </a:endParaRPr>
                    </a:p>
                  </a:txBody>
                  <a:tcPr marT="19050" marB="19050" marR="19050" marL="19050" anchor="ctr">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274025" y="100950"/>
            <a:ext cx="8653500" cy="4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Use Case 4: Admin Location CRUD (Storage Account)</a:t>
            </a:r>
            <a:endParaRPr>
              <a:latin typeface="Roboto"/>
              <a:ea typeface="Roboto"/>
              <a:cs typeface="Roboto"/>
              <a:sym typeface="Roboto"/>
            </a:endParaRPr>
          </a:p>
        </p:txBody>
      </p:sp>
      <p:graphicFrame>
        <p:nvGraphicFramePr>
          <p:cNvPr id="158" name="Google Shape;158;p27"/>
          <p:cNvGraphicFramePr/>
          <p:nvPr/>
        </p:nvGraphicFramePr>
        <p:xfrm>
          <a:off x="1565825" y="476000"/>
          <a:ext cx="3000000" cy="3000000"/>
        </p:xfrm>
        <a:graphic>
          <a:graphicData uri="http://schemas.openxmlformats.org/drawingml/2006/table">
            <a:tbl>
              <a:tblPr bandRow="1">
                <a:noFill/>
                <a:tableStyleId>{E191AC6D-3DCB-41C8-B330-B4D2A46E5FEB}</a:tableStyleId>
              </a:tblPr>
              <a:tblGrid>
                <a:gridCol w="1214125"/>
                <a:gridCol w="4594850"/>
              </a:tblGrid>
              <a:tr h="12700">
                <a:tc>
                  <a:txBody>
                    <a:bodyPr/>
                    <a:lstStyle/>
                    <a:p>
                      <a:pPr indent="0" lvl="0" marL="0" rtl="0" algn="r">
                        <a:spcBef>
                          <a:spcPts val="0"/>
                        </a:spcBef>
                        <a:spcAft>
                          <a:spcPts val="0"/>
                        </a:spcAft>
                        <a:buNone/>
                      </a:pPr>
                      <a:r>
                        <a:rPr lang="en" sz="1100"/>
                        <a:t>ID: </a:t>
                      </a:r>
                      <a:endParaRPr sz="1100"/>
                    </a:p>
                  </a:txBody>
                  <a:tcPr marT="19050" marB="19050" marR="19050" marL="19050" anchor="ctr">
                    <a:solidFill>
                      <a:srgbClr val="FFFFFF"/>
                    </a:solidFill>
                  </a:tcPr>
                </a:tc>
                <a:tc>
                  <a:txBody>
                    <a:bodyPr/>
                    <a:lstStyle/>
                    <a:p>
                      <a:pPr indent="0" lvl="0" marL="0" rtl="0" algn="l">
                        <a:spcBef>
                          <a:spcPts val="0"/>
                        </a:spcBef>
                        <a:spcAft>
                          <a:spcPts val="0"/>
                        </a:spcAft>
                        <a:buNone/>
                      </a:pPr>
                      <a:r>
                        <a:rPr lang="en" sz="1100">
                          <a:solidFill>
                            <a:srgbClr val="A6A6A6"/>
                          </a:solidFill>
                        </a:rPr>
                        <a:t>UC1-ADMN-04</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Title: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Admin Location CRUD (Storage Account)</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Description:</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This use case involves the administrator performing CRUD operations on Storage Locations (Storage Accounts).</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Primary Actor: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 Administrator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Preconditions: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administrator must be logged into the admin panel.</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Postconditions: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specified CRUD operation on the Storage Location is successfully executed.</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Main </a:t>
                      </a:r>
                      <a:br>
                        <a:rPr lang="en" sz="1100"/>
                      </a:br>
                      <a:r>
                        <a:rPr lang="en" sz="1100"/>
                        <a:t>Success Scenario:</a:t>
                      </a:r>
                      <a:endParaRPr sz="1100"/>
                    </a:p>
                  </a:txBody>
                  <a:tcPr marT="19050" marB="19050" marR="19050" marL="19050">
                    <a:solidFill>
                      <a:srgbClr val="FFFFFF"/>
                    </a:solidFill>
                  </a:tcPr>
                </a:tc>
                <a:tc>
                  <a:txBody>
                    <a:bodyPr/>
                    <a:lstStyle/>
                    <a:p>
                      <a:pPr indent="-298450" lvl="0" marL="457200" rtl="0" algn="l">
                        <a:spcBef>
                          <a:spcPts val="0"/>
                        </a:spcBef>
                        <a:spcAft>
                          <a:spcPts val="0"/>
                        </a:spcAft>
                        <a:buClr>
                          <a:srgbClr val="A6A6A6"/>
                        </a:buClr>
                        <a:buSzPts val="1100"/>
                        <a:buChar char="●"/>
                      </a:pPr>
                      <a:r>
                        <a:rPr lang="en" sz="1100">
                          <a:solidFill>
                            <a:srgbClr val="A6A6A6"/>
                          </a:solidFill>
                        </a:rPr>
                        <a:t>Administrator logs in to the admin panel.</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Navigates to the Storage Location management section.</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Selects a Storage Location.</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Selects the desired operation: </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Create()</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Read()</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Update()</a:t>
                      </a:r>
                      <a:endParaRPr sz="1100">
                        <a:solidFill>
                          <a:srgbClr val="A6A6A6"/>
                        </a:solidFill>
                      </a:endParaRPr>
                    </a:p>
                    <a:p>
                      <a:pPr indent="-298450" lvl="1" marL="914400" rtl="0" algn="l">
                        <a:spcBef>
                          <a:spcPts val="0"/>
                        </a:spcBef>
                        <a:spcAft>
                          <a:spcPts val="0"/>
                        </a:spcAft>
                        <a:buClr>
                          <a:srgbClr val="A6A6A6"/>
                        </a:buClr>
                        <a:buSzPts val="1100"/>
                        <a:buChar char="○"/>
                      </a:pPr>
                      <a:r>
                        <a:rPr lang="en" sz="1100">
                          <a:solidFill>
                            <a:srgbClr val="A6A6A6"/>
                          </a:solidFill>
                        </a:rPr>
                        <a:t>Delete()</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system performs the chosen CRUD operation on the Storage Location.</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Extensions: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a:t>
                      </a:r>
                      <a:r>
                        <a:rPr lang="en" sz="1100">
                          <a:solidFill>
                            <a:srgbClr val="A6A6A6"/>
                          </a:solidFill>
                        </a:rPr>
                        <a:t>xceptions: </a:t>
                      </a:r>
                      <a:r>
                        <a:rPr lang="en" sz="1100">
                          <a:solidFill>
                            <a:srgbClr val="A6A6A6"/>
                          </a:solidFill>
                        </a:rPr>
                        <a:t>The administrator is unable to correctly process location CRUD operations due to functional error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Frequency of Use: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Regularly</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Status: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Active</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Owner: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TBD</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Priority:</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High</a:t>
                      </a:r>
                      <a:endParaRPr sz="1100">
                        <a:solidFill>
                          <a:srgbClr val="A6A6A6"/>
                        </a:solidFill>
                      </a:endParaRPr>
                    </a:p>
                  </a:txBody>
                  <a:tcPr marT="19050" marB="19050" marR="19050" marL="19050" anchor="ctr">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418250" y="144225"/>
            <a:ext cx="8278800" cy="4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Use Case 5:  End User Inputs Inquiry</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64" name="Google Shape;164;p28"/>
          <p:cNvGraphicFramePr/>
          <p:nvPr/>
        </p:nvGraphicFramePr>
        <p:xfrm>
          <a:off x="1522575" y="707675"/>
          <a:ext cx="3000000" cy="3000000"/>
        </p:xfrm>
        <a:graphic>
          <a:graphicData uri="http://schemas.openxmlformats.org/drawingml/2006/table">
            <a:tbl>
              <a:tblPr bandRow="1">
                <a:noFill/>
                <a:tableStyleId>{E191AC6D-3DCB-41C8-B330-B4D2A46E5FEB}</a:tableStyleId>
              </a:tblPr>
              <a:tblGrid>
                <a:gridCol w="1118525"/>
                <a:gridCol w="4804800"/>
              </a:tblGrid>
              <a:tr h="221600">
                <a:tc>
                  <a:txBody>
                    <a:bodyPr/>
                    <a:lstStyle/>
                    <a:p>
                      <a:pPr indent="0" lvl="0" marL="0" rtl="0" algn="r">
                        <a:spcBef>
                          <a:spcPts val="0"/>
                        </a:spcBef>
                        <a:spcAft>
                          <a:spcPts val="0"/>
                        </a:spcAft>
                        <a:buNone/>
                      </a:pPr>
                      <a:r>
                        <a:rPr lang="en" sz="1100"/>
                        <a:t>ID: </a:t>
                      </a:r>
                      <a:endParaRPr sz="1100"/>
                    </a:p>
                  </a:txBody>
                  <a:tcPr marT="19050" marB="19050" marR="19050" marL="19050" anchor="ctr">
                    <a:solidFill>
                      <a:srgbClr val="FFFFFF"/>
                    </a:solidFill>
                  </a:tcPr>
                </a:tc>
                <a:tc>
                  <a:txBody>
                    <a:bodyPr/>
                    <a:lstStyle/>
                    <a:p>
                      <a:pPr indent="0" lvl="0" marL="0" rtl="0" algn="l">
                        <a:spcBef>
                          <a:spcPts val="0"/>
                        </a:spcBef>
                        <a:spcAft>
                          <a:spcPts val="0"/>
                        </a:spcAft>
                        <a:buNone/>
                      </a:pPr>
                      <a:r>
                        <a:rPr lang="en" sz="1100">
                          <a:solidFill>
                            <a:srgbClr val="A6A6A6"/>
                          </a:solidFill>
                        </a:rPr>
                        <a:t>UC1-EndUser-05</a:t>
                      </a:r>
                      <a:endParaRPr sz="1100">
                        <a:solidFill>
                          <a:srgbClr val="A6A6A6"/>
                        </a:solidFill>
                      </a:endParaRPr>
                    </a:p>
                  </a:txBody>
                  <a:tcPr marT="19050" marB="19050" marR="19050" marL="19050" anchor="ctr">
                    <a:solidFill>
                      <a:srgbClr val="FFFFFF"/>
                    </a:solidFill>
                  </a:tcPr>
                </a:tc>
              </a:tr>
              <a:tr h="221600">
                <a:tc>
                  <a:txBody>
                    <a:bodyPr/>
                    <a:lstStyle/>
                    <a:p>
                      <a:pPr indent="0" lvl="0" marL="0" rtl="0" algn="r">
                        <a:spcBef>
                          <a:spcPts val="0"/>
                        </a:spcBef>
                        <a:spcAft>
                          <a:spcPts val="0"/>
                        </a:spcAft>
                        <a:buNone/>
                      </a:pPr>
                      <a:r>
                        <a:rPr lang="en" sz="1100"/>
                        <a:t>Title: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End User Inputs Inquiry</a:t>
                      </a:r>
                      <a:endParaRPr sz="1100">
                        <a:solidFill>
                          <a:srgbClr val="A6A6A6"/>
                        </a:solidFill>
                      </a:endParaRPr>
                    </a:p>
                  </a:txBody>
                  <a:tcPr marT="19050" marB="19050" marR="19050" marL="19050" anchor="ctr">
                    <a:solidFill>
                      <a:srgbClr val="FFFFFF"/>
                    </a:solidFill>
                  </a:tcPr>
                </a:tc>
              </a:tr>
              <a:tr h="402925">
                <a:tc>
                  <a:txBody>
                    <a:bodyPr/>
                    <a:lstStyle/>
                    <a:p>
                      <a:pPr indent="0" lvl="0" marL="0" rtl="0" algn="r">
                        <a:spcBef>
                          <a:spcPts val="0"/>
                        </a:spcBef>
                        <a:spcAft>
                          <a:spcPts val="0"/>
                        </a:spcAft>
                        <a:buNone/>
                      </a:pPr>
                      <a:r>
                        <a:rPr lang="en" sz="1100"/>
                        <a:t>Description:</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An end-user of the application enters a question/concern related to the application’s specific topic for information.</a:t>
                      </a:r>
                      <a:endParaRPr sz="1100">
                        <a:solidFill>
                          <a:srgbClr val="A6A6A6"/>
                        </a:solidFill>
                      </a:endParaRPr>
                    </a:p>
                  </a:txBody>
                  <a:tcPr marT="19050" marB="19050" marR="19050" marL="19050" anchor="ctr">
                    <a:solidFill>
                      <a:srgbClr val="FFFFFF"/>
                    </a:solidFill>
                  </a:tcPr>
                </a:tc>
              </a:tr>
              <a:tr h="221600">
                <a:tc>
                  <a:txBody>
                    <a:bodyPr/>
                    <a:lstStyle/>
                    <a:p>
                      <a:pPr indent="0" lvl="0" marL="0" rtl="0" algn="r">
                        <a:spcBef>
                          <a:spcPts val="0"/>
                        </a:spcBef>
                        <a:spcAft>
                          <a:spcPts val="0"/>
                        </a:spcAft>
                        <a:buNone/>
                      </a:pPr>
                      <a:r>
                        <a:rPr lang="en" sz="1100"/>
                        <a:t>Primary Actor: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End User</a:t>
                      </a:r>
                      <a:endParaRPr sz="1100">
                        <a:solidFill>
                          <a:srgbClr val="A6A6A6"/>
                        </a:solidFill>
                      </a:endParaRPr>
                    </a:p>
                  </a:txBody>
                  <a:tcPr marT="19050" marB="19050" marR="19050" marL="19050" anchor="ctr">
                    <a:solidFill>
                      <a:srgbClr val="FFFFFF"/>
                    </a:solidFill>
                  </a:tcPr>
                </a:tc>
              </a:tr>
              <a:tr h="402925">
                <a:tc>
                  <a:txBody>
                    <a:bodyPr/>
                    <a:lstStyle/>
                    <a:p>
                      <a:pPr indent="0" lvl="0" marL="0" rtl="0" algn="r">
                        <a:spcBef>
                          <a:spcPts val="0"/>
                        </a:spcBef>
                        <a:spcAft>
                          <a:spcPts val="0"/>
                        </a:spcAft>
                        <a:buNone/>
                      </a:pPr>
                      <a:r>
                        <a:rPr lang="en" sz="1100"/>
                        <a:t>Preconditions: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End User must be within the application’s website and has written and submitted an inquiry within the “question” prompt.</a:t>
                      </a:r>
                      <a:endParaRPr sz="1100">
                        <a:solidFill>
                          <a:srgbClr val="A6A6A6"/>
                        </a:solidFill>
                      </a:endParaRPr>
                    </a:p>
                  </a:txBody>
                  <a:tcPr marT="19050" marB="19050" marR="19050" marL="19050" anchor="ctr">
                    <a:solidFill>
                      <a:srgbClr val="FFFFFF"/>
                    </a:solidFill>
                  </a:tcPr>
                </a:tc>
              </a:tr>
              <a:tr h="221600">
                <a:tc>
                  <a:txBody>
                    <a:bodyPr/>
                    <a:lstStyle/>
                    <a:p>
                      <a:pPr indent="0" lvl="0" marL="0" rtl="0" algn="r">
                        <a:spcBef>
                          <a:spcPts val="0"/>
                        </a:spcBef>
                        <a:spcAft>
                          <a:spcPts val="0"/>
                        </a:spcAft>
                        <a:buNone/>
                      </a:pPr>
                      <a:r>
                        <a:rPr lang="en" sz="1100"/>
                        <a:t>Postconditions: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end user will receive an answer from the application.</a:t>
                      </a:r>
                      <a:endParaRPr sz="1100">
                        <a:solidFill>
                          <a:srgbClr val="A6A6A6"/>
                        </a:solidFill>
                      </a:endParaRPr>
                    </a:p>
                  </a:txBody>
                  <a:tcPr marT="19050" marB="19050" marR="19050" marL="19050" anchor="ctr">
                    <a:solidFill>
                      <a:srgbClr val="FFFFFF"/>
                    </a:solidFill>
                  </a:tcPr>
                </a:tc>
              </a:tr>
              <a:tr h="946850">
                <a:tc>
                  <a:txBody>
                    <a:bodyPr/>
                    <a:lstStyle/>
                    <a:p>
                      <a:pPr indent="0" lvl="0" marL="0" rtl="0" algn="r">
                        <a:spcBef>
                          <a:spcPts val="0"/>
                        </a:spcBef>
                        <a:spcAft>
                          <a:spcPts val="0"/>
                        </a:spcAft>
                        <a:buNone/>
                      </a:pPr>
                      <a:r>
                        <a:rPr lang="en" sz="1100"/>
                        <a:t>Main </a:t>
                      </a:r>
                      <a:br>
                        <a:rPr lang="en" sz="1100"/>
                      </a:br>
                      <a:r>
                        <a:rPr lang="en" sz="1100"/>
                        <a:t>Success Scenario:</a:t>
                      </a:r>
                      <a:endParaRPr sz="1100"/>
                    </a:p>
                  </a:txBody>
                  <a:tcPr marT="19050" marB="19050" marR="19050" marL="19050">
                    <a:solidFill>
                      <a:srgbClr val="FFFFFF"/>
                    </a:solidFill>
                  </a:tcPr>
                </a:tc>
                <a:tc>
                  <a:txBody>
                    <a:bodyPr/>
                    <a:lstStyle/>
                    <a:p>
                      <a:pPr indent="-298450" lvl="0" marL="457200" rtl="0" algn="l">
                        <a:spcBef>
                          <a:spcPts val="0"/>
                        </a:spcBef>
                        <a:spcAft>
                          <a:spcPts val="0"/>
                        </a:spcAft>
                        <a:buClr>
                          <a:srgbClr val="A6A6A6"/>
                        </a:buClr>
                        <a:buSzPts val="1100"/>
                        <a:buChar char="●"/>
                      </a:pPr>
                      <a:r>
                        <a:rPr lang="en" sz="1100">
                          <a:solidFill>
                            <a:srgbClr val="A6A6A6"/>
                          </a:solidFill>
                        </a:rPr>
                        <a:t>The user will navigate and enter the application, “Llama Lingo”</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user enters a question/concern they have related to Llama Lingo’s topic into the question prompt</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user can submit their question/concern to the application for analysis</a:t>
                      </a:r>
                      <a:endParaRPr sz="1100">
                        <a:solidFill>
                          <a:srgbClr val="A6A6A6"/>
                        </a:solidFill>
                      </a:endParaRPr>
                    </a:p>
                  </a:txBody>
                  <a:tcPr marT="19050" marB="19050" marR="19050" marL="19050" anchor="ctr">
                    <a:solidFill>
                      <a:srgbClr val="FFFFFF"/>
                    </a:solidFill>
                  </a:tcPr>
                </a:tc>
              </a:tr>
              <a:tr h="402925">
                <a:tc>
                  <a:txBody>
                    <a:bodyPr/>
                    <a:lstStyle/>
                    <a:p>
                      <a:pPr indent="0" lvl="0" marL="0" rtl="0" algn="r">
                        <a:spcBef>
                          <a:spcPts val="0"/>
                        </a:spcBef>
                        <a:spcAft>
                          <a:spcPts val="0"/>
                        </a:spcAft>
                        <a:buNone/>
                      </a:pPr>
                      <a:r>
                        <a:rPr lang="en" sz="1100"/>
                        <a:t>Extensions: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Exception: W</a:t>
                      </a:r>
                      <a:r>
                        <a:rPr lang="en" sz="1100">
                          <a:solidFill>
                            <a:srgbClr val="A6A6A6"/>
                          </a:solidFill>
                        </a:rPr>
                        <a:t>hen the user inputs a question/concern unrelated to the application’s topic</a:t>
                      </a:r>
                      <a:endParaRPr sz="1100">
                        <a:solidFill>
                          <a:srgbClr val="A6A6A6"/>
                        </a:solidFill>
                      </a:endParaRPr>
                    </a:p>
                  </a:txBody>
                  <a:tcPr marT="19050" marB="19050" marR="19050" marL="19050" anchor="ctr">
                    <a:solidFill>
                      <a:srgbClr val="FFFFFF"/>
                    </a:solidFill>
                  </a:tcPr>
                </a:tc>
              </a:tr>
              <a:tr h="402925">
                <a:tc>
                  <a:txBody>
                    <a:bodyPr/>
                    <a:lstStyle/>
                    <a:p>
                      <a:pPr indent="0" lvl="0" marL="0" rtl="0" algn="r">
                        <a:spcBef>
                          <a:spcPts val="0"/>
                        </a:spcBef>
                        <a:spcAft>
                          <a:spcPts val="0"/>
                        </a:spcAft>
                        <a:buNone/>
                      </a:pPr>
                      <a:r>
                        <a:rPr lang="en" sz="1100"/>
                        <a:t>Frequency of Use: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Regularly</a:t>
                      </a:r>
                      <a:endParaRPr sz="1100">
                        <a:solidFill>
                          <a:srgbClr val="A6A6A6"/>
                        </a:solidFill>
                      </a:endParaRPr>
                    </a:p>
                  </a:txBody>
                  <a:tcPr marT="19050" marB="19050" marR="19050" marL="19050" anchor="ctr">
                    <a:solidFill>
                      <a:srgbClr val="FFFFFF"/>
                    </a:solidFill>
                  </a:tcPr>
                </a:tc>
              </a:tr>
              <a:tr h="221600">
                <a:tc>
                  <a:txBody>
                    <a:bodyPr/>
                    <a:lstStyle/>
                    <a:p>
                      <a:pPr indent="0" lvl="0" marL="0" rtl="0" algn="r">
                        <a:spcBef>
                          <a:spcPts val="0"/>
                        </a:spcBef>
                        <a:spcAft>
                          <a:spcPts val="0"/>
                        </a:spcAft>
                        <a:buNone/>
                      </a:pPr>
                      <a:r>
                        <a:rPr lang="en" sz="1100"/>
                        <a:t>Status: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Active</a:t>
                      </a:r>
                      <a:endParaRPr sz="1100">
                        <a:solidFill>
                          <a:srgbClr val="A6A6A6"/>
                        </a:solidFill>
                      </a:endParaRPr>
                    </a:p>
                  </a:txBody>
                  <a:tcPr marT="19050" marB="19050" marR="19050" marL="19050" anchor="ctr">
                    <a:solidFill>
                      <a:srgbClr val="FFFFFF"/>
                    </a:solidFill>
                  </a:tcPr>
                </a:tc>
              </a:tr>
              <a:tr h="221600">
                <a:tc>
                  <a:txBody>
                    <a:bodyPr/>
                    <a:lstStyle/>
                    <a:p>
                      <a:pPr indent="0" lvl="0" marL="0" rtl="0" algn="r">
                        <a:spcBef>
                          <a:spcPts val="0"/>
                        </a:spcBef>
                        <a:spcAft>
                          <a:spcPts val="0"/>
                        </a:spcAft>
                        <a:buNone/>
                      </a:pPr>
                      <a:r>
                        <a:rPr lang="en" sz="1100"/>
                        <a:t>Owner: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TBD</a:t>
                      </a:r>
                      <a:endParaRPr sz="1100">
                        <a:solidFill>
                          <a:srgbClr val="A6A6A6"/>
                        </a:solidFill>
                      </a:endParaRPr>
                    </a:p>
                  </a:txBody>
                  <a:tcPr marT="19050" marB="19050" marR="19050" marL="19050" anchor="ctr">
                    <a:solidFill>
                      <a:srgbClr val="FFFFFF"/>
                    </a:solidFill>
                  </a:tcPr>
                </a:tc>
              </a:tr>
              <a:tr h="221600">
                <a:tc>
                  <a:txBody>
                    <a:bodyPr/>
                    <a:lstStyle/>
                    <a:p>
                      <a:pPr indent="0" lvl="0" marL="0" rtl="0" algn="r">
                        <a:spcBef>
                          <a:spcPts val="0"/>
                        </a:spcBef>
                        <a:spcAft>
                          <a:spcPts val="0"/>
                        </a:spcAft>
                        <a:buNone/>
                      </a:pPr>
                      <a:r>
                        <a:rPr lang="en" sz="1100"/>
                        <a:t>Priority:</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High</a:t>
                      </a:r>
                      <a:endParaRPr sz="1100">
                        <a:solidFill>
                          <a:srgbClr val="A6A6A6"/>
                        </a:solidFill>
                      </a:endParaRPr>
                    </a:p>
                  </a:txBody>
                  <a:tcPr marT="19050" marB="19050" marR="19050" marL="19050" anchor="ctr">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302875" y="216350"/>
            <a:ext cx="8567100" cy="48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Use Case 6:  End User Receives Inquire Result</a:t>
            </a:r>
            <a:endParaRPr>
              <a:latin typeface="Roboto"/>
              <a:ea typeface="Roboto"/>
              <a:cs typeface="Roboto"/>
              <a:sym typeface="Roboto"/>
            </a:endParaRPr>
          </a:p>
        </p:txBody>
      </p:sp>
      <p:graphicFrame>
        <p:nvGraphicFramePr>
          <p:cNvPr id="170" name="Google Shape;170;p29"/>
          <p:cNvGraphicFramePr/>
          <p:nvPr/>
        </p:nvGraphicFramePr>
        <p:xfrm>
          <a:off x="1508125" y="778850"/>
          <a:ext cx="3000000" cy="3000000"/>
        </p:xfrm>
        <a:graphic>
          <a:graphicData uri="http://schemas.openxmlformats.org/drawingml/2006/table">
            <a:tbl>
              <a:tblPr bandRow="1">
                <a:noFill/>
                <a:tableStyleId>{E191AC6D-3DCB-41C8-B330-B4D2A46E5FEB}</a:tableStyleId>
              </a:tblPr>
              <a:tblGrid>
                <a:gridCol w="1143000"/>
                <a:gridCol w="4657725"/>
              </a:tblGrid>
              <a:tr h="12700">
                <a:tc>
                  <a:txBody>
                    <a:bodyPr/>
                    <a:lstStyle/>
                    <a:p>
                      <a:pPr indent="0" lvl="0" marL="0" rtl="0" algn="r">
                        <a:spcBef>
                          <a:spcPts val="0"/>
                        </a:spcBef>
                        <a:spcAft>
                          <a:spcPts val="0"/>
                        </a:spcAft>
                        <a:buNone/>
                      </a:pPr>
                      <a:r>
                        <a:rPr lang="en" sz="1100"/>
                        <a:t>ID: </a:t>
                      </a:r>
                      <a:endParaRPr sz="1100"/>
                    </a:p>
                  </a:txBody>
                  <a:tcPr marT="19050" marB="19050" marR="19050" marL="19050" anchor="ctr">
                    <a:solidFill>
                      <a:srgbClr val="FFFFFF"/>
                    </a:solidFill>
                  </a:tcPr>
                </a:tc>
                <a:tc>
                  <a:txBody>
                    <a:bodyPr/>
                    <a:lstStyle/>
                    <a:p>
                      <a:pPr indent="0" lvl="0" marL="0" rtl="0" algn="l">
                        <a:spcBef>
                          <a:spcPts val="0"/>
                        </a:spcBef>
                        <a:spcAft>
                          <a:spcPts val="0"/>
                        </a:spcAft>
                        <a:buNone/>
                      </a:pPr>
                      <a:r>
                        <a:rPr lang="en" sz="1100">
                          <a:solidFill>
                            <a:srgbClr val="A6A6A6"/>
                          </a:solidFill>
                        </a:rPr>
                        <a:t>UC1-EndUser-06</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Title: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End user receives the Inquiry result</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Description:</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An end-user has entered a question/concern into the application’s question prompt and will receive a relevant answer.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Primary Actor: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End User</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Preconditions: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user has entered the application’s website and has submitted an inquiry related to the application’s topic.</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Postconditions: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The end user will be able to receive/view the answer to their inquiry</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Main </a:t>
                      </a:r>
                      <a:br>
                        <a:rPr lang="en" sz="1100"/>
                      </a:br>
                      <a:r>
                        <a:rPr lang="en" sz="1100"/>
                        <a:t>Success Scenario:</a:t>
                      </a:r>
                      <a:endParaRPr sz="1100"/>
                    </a:p>
                  </a:txBody>
                  <a:tcPr marT="19050" marB="19050" marR="19050" marL="19050">
                    <a:solidFill>
                      <a:srgbClr val="FFFFFF"/>
                    </a:solidFill>
                  </a:tcPr>
                </a:tc>
                <a:tc>
                  <a:txBody>
                    <a:bodyPr/>
                    <a:lstStyle/>
                    <a:p>
                      <a:pPr indent="-298450" lvl="0" marL="457200" rtl="0" algn="l">
                        <a:spcBef>
                          <a:spcPts val="0"/>
                        </a:spcBef>
                        <a:spcAft>
                          <a:spcPts val="0"/>
                        </a:spcAft>
                        <a:buClr>
                          <a:srgbClr val="A6A6A6"/>
                        </a:buClr>
                        <a:buSzPts val="1100"/>
                        <a:buChar char="●"/>
                      </a:pPr>
                      <a:r>
                        <a:rPr lang="en" sz="1100">
                          <a:solidFill>
                            <a:srgbClr val="A6A6A6"/>
                          </a:solidFill>
                        </a:rPr>
                        <a:t>The user will navigate and enter the application, “Llama Lingo”</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user enters a question/concern they have related to Llama Lingo’s topic</a:t>
                      </a:r>
                      <a:endParaRPr sz="1100">
                        <a:solidFill>
                          <a:srgbClr val="A6A6A6"/>
                        </a:solidFill>
                      </a:endParaRPr>
                    </a:p>
                    <a:p>
                      <a:pPr indent="-298450" lvl="0" marL="457200" rtl="0" algn="l">
                        <a:spcBef>
                          <a:spcPts val="0"/>
                        </a:spcBef>
                        <a:spcAft>
                          <a:spcPts val="0"/>
                        </a:spcAft>
                        <a:buClr>
                          <a:srgbClr val="A6A6A6"/>
                        </a:buClr>
                        <a:buSzPts val="1100"/>
                        <a:buChar char="●"/>
                      </a:pPr>
                      <a:r>
                        <a:rPr lang="en" sz="1100">
                          <a:solidFill>
                            <a:srgbClr val="A6A6A6"/>
                          </a:solidFill>
                        </a:rPr>
                        <a:t>The user receives an answer to their question and learns new information from the application</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Extensions: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Exception: The application is unable to give a relevant answer to the end user’s question/concern because they did not input a question/concern related to the application’s topic</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Frequency of Use:</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Regularly</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Status:</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Active</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Owner:</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TBD</a:t>
                      </a:r>
                      <a:endParaRPr sz="1100">
                        <a:solidFill>
                          <a:srgbClr val="A6A6A6"/>
                        </a:solidFill>
                      </a:endParaRPr>
                    </a:p>
                  </a:txBody>
                  <a:tcPr marT="19050" marB="19050" marR="19050" marL="19050" anchor="ctr">
                    <a:solidFill>
                      <a:srgbClr val="FFFFFF"/>
                    </a:solidFill>
                  </a:tcPr>
                </a:tc>
              </a:tr>
              <a:tr h="12700">
                <a:tc>
                  <a:txBody>
                    <a:bodyPr/>
                    <a:lstStyle/>
                    <a:p>
                      <a:pPr indent="0" lvl="0" marL="0" rtl="0" algn="r">
                        <a:spcBef>
                          <a:spcPts val="0"/>
                        </a:spcBef>
                        <a:spcAft>
                          <a:spcPts val="0"/>
                        </a:spcAft>
                        <a:buNone/>
                      </a:pPr>
                      <a:r>
                        <a:rPr lang="en" sz="1100"/>
                        <a:t>Priority:</a:t>
                      </a:r>
                      <a:endParaRPr sz="1100"/>
                    </a:p>
                  </a:txBody>
                  <a:tcPr marT="19050" marB="19050" marR="19050" marL="19050">
                    <a:solidFill>
                      <a:srgbClr val="FFFFFF"/>
                    </a:solidFill>
                  </a:tcPr>
                </a:tc>
                <a:tc>
                  <a:txBody>
                    <a:bodyPr/>
                    <a:lstStyle/>
                    <a:p>
                      <a:pPr indent="0" lvl="0" marL="0" rtl="0" algn="l">
                        <a:spcBef>
                          <a:spcPts val="0"/>
                        </a:spcBef>
                        <a:spcAft>
                          <a:spcPts val="0"/>
                        </a:spcAft>
                        <a:buNone/>
                      </a:pPr>
                      <a:r>
                        <a:rPr lang="en" sz="1100">
                          <a:solidFill>
                            <a:srgbClr val="A6A6A6"/>
                          </a:solidFill>
                        </a:rPr>
                        <a:t>High</a:t>
                      </a:r>
                      <a:endParaRPr sz="1100">
                        <a:solidFill>
                          <a:srgbClr val="A6A6A6"/>
                        </a:solidFill>
                      </a:endParaRPr>
                    </a:p>
                  </a:txBody>
                  <a:tcPr marT="19050" marB="19050" marR="19050" marL="19050" anchor="ctr">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176" name="Google Shape;176;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0"/>
          <p:cNvPicPr preferRelativeResize="0"/>
          <p:nvPr/>
        </p:nvPicPr>
        <p:blipFill>
          <a:blip r:embed="rId3">
            <a:alphaModFix/>
          </a:blip>
          <a:stretch>
            <a:fillRect/>
          </a:stretch>
        </p:blipFill>
        <p:spPr>
          <a:xfrm>
            <a:off x="4270347" y="0"/>
            <a:ext cx="491505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Traceability Matrix</a:t>
            </a:r>
            <a:endParaRPr/>
          </a:p>
        </p:txBody>
      </p:sp>
      <p:sp>
        <p:nvSpPr>
          <p:cNvPr id="183" name="Google Shape;183;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1"/>
          <p:cNvPicPr preferRelativeResize="0"/>
          <p:nvPr/>
        </p:nvPicPr>
        <p:blipFill>
          <a:blip r:embed="rId3">
            <a:alphaModFix/>
          </a:blip>
          <a:stretch>
            <a:fillRect/>
          </a:stretch>
        </p:blipFill>
        <p:spPr>
          <a:xfrm>
            <a:off x="4332000" y="0"/>
            <a:ext cx="479174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1448100"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Supplementary Information (References)</a:t>
            </a:r>
            <a:endParaRPr/>
          </a:p>
        </p:txBody>
      </p:sp>
      <p:sp>
        <p:nvSpPr>
          <p:cNvPr id="190" name="Google Shape;190;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R.S. Pressman &amp; Associates, Inc.., www.rspa.com/docs/index.html. Accessed 3 Oct. 2023. </a:t>
            </a:r>
            <a:endParaRPr/>
          </a:p>
          <a:p>
            <a:pPr indent="-311150" lvl="0" marL="457200" rtl="0" algn="l">
              <a:spcBef>
                <a:spcPts val="0"/>
              </a:spcBef>
              <a:spcAft>
                <a:spcPts val="0"/>
              </a:spcAft>
              <a:buSzPts val="1300"/>
              <a:buChar char="●"/>
            </a:pPr>
            <a:r>
              <a:rPr lang="en"/>
              <a:t>Ravi Bandakkanavar: A Techie, et al. “Software Requirements Specification Document with Example.” Krazytech, 17 Oct. 2019, https://krazytech.com/projects/sample-software-requirements-specificationsrs-report-airline-database/amp. Accessed 3 Oct. 2023. </a:t>
            </a:r>
            <a:endParaRPr/>
          </a:p>
          <a:p>
            <a:pPr indent="-311150" lvl="0" marL="457200" rtl="0" algn="l">
              <a:spcBef>
                <a:spcPts val="0"/>
              </a:spcBef>
              <a:spcAft>
                <a:spcPts val="0"/>
              </a:spcAft>
              <a:buSzPts val="1300"/>
              <a:buChar char="●"/>
            </a:pPr>
            <a:r>
              <a:rPr lang="en"/>
              <a:t>“Software Requirements Specification (SRS) Project X 1 Introduction.” Studylib.net, https://studylib.net/doc/15699636/software-requirements-specification--srs--project-x-1--in. Accessed 3 Oct. 2023.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and Objectives</a:t>
            </a:r>
            <a:endParaRPr/>
          </a:p>
        </p:txBody>
      </p:sp>
      <p:sp>
        <p:nvSpPr>
          <p:cNvPr id="77" name="Google Shape;77;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software project application aims to create a tool that uses artificial domain experts, like </a:t>
            </a:r>
            <a:r>
              <a:rPr lang="en" sz="1600"/>
              <a:t>Chat GPT</a:t>
            </a:r>
            <a:r>
              <a:rPr lang="en" sz="1600"/>
              <a:t> or Llama 2, to provide educational information on various topics. </a:t>
            </a:r>
            <a:endParaRPr sz="1600"/>
          </a:p>
          <a:p>
            <a:pPr indent="-330200" lvl="0" marL="457200" rtl="0" algn="l">
              <a:spcBef>
                <a:spcPts val="0"/>
              </a:spcBef>
              <a:spcAft>
                <a:spcPts val="0"/>
              </a:spcAft>
              <a:buSzPts val="1600"/>
              <a:buChar char="●"/>
            </a:pPr>
            <a:r>
              <a:rPr lang="en" sz="1600"/>
              <a:t>The approach is bottom-up, </a:t>
            </a:r>
            <a:r>
              <a:rPr b="1" lang="en" sz="1600"/>
              <a:t>starts with extreme analytics and fits them to a topic</a:t>
            </a:r>
            <a:endParaRPr b="1" sz="1600"/>
          </a:p>
          <a:p>
            <a:pPr indent="-330200" lvl="0" marL="457200" rtl="0" algn="l">
              <a:spcBef>
                <a:spcPts val="0"/>
              </a:spcBef>
              <a:spcAft>
                <a:spcPts val="0"/>
              </a:spcAft>
              <a:buSzPts val="1600"/>
              <a:buChar char="●"/>
            </a:pPr>
            <a:r>
              <a:rPr lang="en" sz="1600"/>
              <a:t>The application will consist of artificial narrow intelligence </a:t>
            </a:r>
            <a:r>
              <a:rPr lang="en" sz="1600"/>
              <a:t>(ANI) </a:t>
            </a:r>
            <a:r>
              <a:rPr lang="en" sz="1600"/>
              <a:t>products specialized in specific topics, and these ANIs will </a:t>
            </a:r>
            <a:r>
              <a:rPr b="1" lang="en" sz="1600"/>
              <a:t>analyze and store data related to their expertise</a:t>
            </a:r>
            <a:r>
              <a:rPr lang="en" sz="1600"/>
              <a:t>. </a:t>
            </a:r>
            <a:endParaRPr sz="1600"/>
          </a:p>
          <a:p>
            <a:pPr indent="-330200" lvl="0" marL="457200" rtl="0" algn="l">
              <a:spcBef>
                <a:spcPts val="0"/>
              </a:spcBef>
              <a:spcAft>
                <a:spcPts val="0"/>
              </a:spcAft>
              <a:buSzPts val="1600"/>
              <a:buChar char="●"/>
            </a:pPr>
            <a:r>
              <a:rPr b="1" lang="en" sz="1600"/>
              <a:t>Users can ask questions about a topic</a:t>
            </a:r>
            <a:r>
              <a:rPr lang="en" sz="1600"/>
              <a:t>, and the application will provide answers based on the analyzed data. </a:t>
            </a:r>
            <a:endParaRPr sz="1600"/>
          </a:p>
          <a:p>
            <a:pPr indent="-330200" lvl="0" marL="457200" rtl="0" algn="l">
              <a:spcBef>
                <a:spcPts val="0"/>
              </a:spcBef>
              <a:spcAft>
                <a:spcPts val="0"/>
              </a:spcAft>
              <a:buSzPts val="1600"/>
              <a:buChar char="●"/>
            </a:pPr>
            <a:r>
              <a:rPr lang="en" sz="1600"/>
              <a:t>The goal is to offer a pedagogical tool to help users explore topics through the expertise of these artificial experts, benefiting a wide range of users and fields.</a:t>
            </a:r>
            <a:endParaRPr sz="1600"/>
          </a:p>
        </p:txBody>
      </p:sp>
      <p:pic>
        <p:nvPicPr>
          <p:cNvPr id="78" name="Google Shape;78;p15"/>
          <p:cNvPicPr preferRelativeResize="0"/>
          <p:nvPr/>
        </p:nvPicPr>
        <p:blipFill>
          <a:blip r:embed="rId3">
            <a:alphaModFix/>
          </a:blip>
          <a:stretch>
            <a:fillRect/>
          </a:stretch>
        </p:blipFill>
        <p:spPr>
          <a:xfrm>
            <a:off x="4572000" y="71725"/>
            <a:ext cx="2039175" cy="1150300"/>
          </a:xfrm>
          <a:prstGeom prst="rect">
            <a:avLst/>
          </a:prstGeom>
          <a:noFill/>
          <a:ln>
            <a:noFill/>
          </a:ln>
        </p:spPr>
      </p:pic>
      <p:pic>
        <p:nvPicPr>
          <p:cNvPr id="79" name="Google Shape;79;p15"/>
          <p:cNvPicPr preferRelativeResize="0"/>
          <p:nvPr/>
        </p:nvPicPr>
        <p:blipFill rotWithShape="1">
          <a:blip r:embed="rId4">
            <a:alphaModFix/>
          </a:blip>
          <a:srcRect b="25953" l="17772" r="19159" t="0"/>
          <a:stretch/>
        </p:blipFill>
        <p:spPr>
          <a:xfrm>
            <a:off x="7073125" y="99988"/>
            <a:ext cx="1719750" cy="109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Scope </a:t>
            </a:r>
            <a:endParaRPr/>
          </a:p>
        </p:txBody>
      </p:sp>
      <p:sp>
        <p:nvSpPr>
          <p:cNvPr id="85" name="Google Shape;85;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Users and Contributors:</a:t>
            </a:r>
            <a:endParaRPr b="1" sz="1400"/>
          </a:p>
          <a:p>
            <a:pPr indent="-317500" lvl="0" marL="457200" rtl="0" algn="l">
              <a:spcBef>
                <a:spcPts val="1200"/>
              </a:spcBef>
              <a:spcAft>
                <a:spcPts val="0"/>
              </a:spcAft>
              <a:buSzPts val="1400"/>
              <a:buChar char="●"/>
            </a:pPr>
            <a:r>
              <a:rPr lang="en" sz="1400"/>
              <a:t>The users of this application include administrators and end users. </a:t>
            </a:r>
            <a:endParaRPr sz="1400"/>
          </a:p>
          <a:p>
            <a:pPr indent="-317500" lvl="0" marL="457200" rtl="0" algn="l">
              <a:spcBef>
                <a:spcPts val="0"/>
              </a:spcBef>
              <a:spcAft>
                <a:spcPts val="0"/>
              </a:spcAft>
              <a:buSzPts val="1400"/>
              <a:buChar char="●"/>
            </a:pPr>
            <a:r>
              <a:rPr lang="en" sz="1400"/>
              <a:t>The </a:t>
            </a:r>
            <a:r>
              <a:rPr b="1" lang="en" sz="1400"/>
              <a:t>end users</a:t>
            </a:r>
            <a:r>
              <a:rPr lang="en" sz="1400"/>
              <a:t> (General users, students, employees, or hobbyists) </a:t>
            </a:r>
            <a:r>
              <a:rPr lang="en" sz="1524"/>
              <a:t>will be able to acquire the information the application has to offer over a specific topic.</a:t>
            </a:r>
            <a:endParaRPr sz="1400"/>
          </a:p>
          <a:p>
            <a:pPr indent="-317500" lvl="0" marL="457200" rtl="0" algn="l">
              <a:spcBef>
                <a:spcPts val="0"/>
              </a:spcBef>
              <a:spcAft>
                <a:spcPts val="0"/>
              </a:spcAft>
              <a:buSzPts val="1400"/>
              <a:buChar char="●"/>
            </a:pPr>
            <a:r>
              <a:rPr lang="en" sz="1400"/>
              <a:t>The a</a:t>
            </a:r>
            <a:r>
              <a:rPr b="1" lang="en" sz="1400"/>
              <a:t>dministrators</a:t>
            </a:r>
            <a:r>
              <a:rPr lang="en" sz="1400"/>
              <a:t> will have full access and control over the application’s content, having special privileges not available to regular users.</a:t>
            </a:r>
            <a:endParaRPr sz="1400"/>
          </a:p>
        </p:txBody>
      </p:sp>
      <p:sp>
        <p:nvSpPr>
          <p:cNvPr id="86" name="Google Shape;86;p16"/>
          <p:cNvSpPr txBox="1"/>
          <p:nvPr/>
        </p:nvSpPr>
        <p:spPr>
          <a:xfrm>
            <a:off x="4578975" y="1493750"/>
            <a:ext cx="4253400" cy="30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Roboto"/>
                <a:ea typeface="Roboto"/>
                <a:cs typeface="Roboto"/>
                <a:sym typeface="Roboto"/>
              </a:rPr>
              <a:t>Processing Functionality:</a:t>
            </a:r>
            <a:endParaRPr b="1">
              <a:solidFill>
                <a:schemeClr val="dk2"/>
              </a:solidFill>
              <a:latin typeface="Roboto"/>
              <a:ea typeface="Roboto"/>
              <a:cs typeface="Roboto"/>
              <a:sym typeface="Roboto"/>
            </a:endParaRPr>
          </a:p>
          <a:p>
            <a:pPr indent="-317500" lvl="0" marL="457200" rtl="0" algn="l">
              <a:lnSpc>
                <a:spcPct val="115000"/>
              </a:lnSpc>
              <a:spcBef>
                <a:spcPts val="1200"/>
              </a:spcBef>
              <a:spcAft>
                <a:spcPts val="0"/>
              </a:spcAft>
              <a:buClr>
                <a:schemeClr val="dk2"/>
              </a:buClr>
              <a:buSzPts val="1400"/>
              <a:buFont typeface="Roboto"/>
              <a:buChar char="●"/>
            </a:pPr>
            <a:r>
              <a:rPr lang="en">
                <a:solidFill>
                  <a:schemeClr val="dk2"/>
                </a:solidFill>
                <a:latin typeface="Roboto"/>
                <a:ea typeface="Roboto"/>
                <a:cs typeface="Roboto"/>
                <a:sym typeface="Roboto"/>
              </a:rPr>
              <a:t>The entire software project will be accessible via a web application. </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Administrative information and data related to the application's specific topic will be stored in an Azure Cloud database storage account. </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This stored information will be used to enable administrators to perform CRUD (Create, Read, Update, Delete) operations and provide valuable information to end users for learning purposes within the application.</a:t>
            </a:r>
            <a:endParaRPr>
              <a:solidFill>
                <a:schemeClr val="dk2"/>
              </a:solidFill>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7127350" y="112950"/>
            <a:ext cx="170497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Scope</a:t>
            </a:r>
            <a:endParaRPr/>
          </a:p>
        </p:txBody>
      </p:sp>
      <p:sp>
        <p:nvSpPr>
          <p:cNvPr id="93" name="Google Shape;93;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Major Inputs</a:t>
            </a:r>
            <a:r>
              <a:rPr b="1" lang="en" sz="1400"/>
              <a:t>:</a:t>
            </a:r>
            <a:endParaRPr b="1" sz="1400"/>
          </a:p>
          <a:p>
            <a:pPr indent="-317500" lvl="0" marL="457200" rtl="0" algn="l">
              <a:lnSpc>
                <a:spcPct val="100000"/>
              </a:lnSpc>
              <a:spcBef>
                <a:spcPts val="1200"/>
              </a:spcBef>
              <a:spcAft>
                <a:spcPts val="0"/>
              </a:spcAft>
              <a:buSzPts val="1400"/>
              <a:buChar char="●"/>
            </a:pPr>
            <a:r>
              <a:rPr lang="en" sz="1400"/>
              <a:t>Administrators can log in and access their administration panel, where they can perform CRUD operations on administrator information, as well as manage data in the application's storage account and parsed object dataset. </a:t>
            </a:r>
            <a:endParaRPr sz="1400"/>
          </a:p>
          <a:p>
            <a:pPr indent="-317500" lvl="0" marL="457200" rtl="0" algn="l">
              <a:lnSpc>
                <a:spcPct val="100000"/>
              </a:lnSpc>
              <a:spcBef>
                <a:spcPts val="0"/>
              </a:spcBef>
              <a:spcAft>
                <a:spcPts val="0"/>
              </a:spcAft>
              <a:buSzPts val="1400"/>
              <a:buChar char="●"/>
            </a:pPr>
            <a:r>
              <a:rPr lang="en" sz="1400"/>
              <a:t>They can also make changes to branding and customization.</a:t>
            </a:r>
            <a:endParaRPr sz="1400"/>
          </a:p>
          <a:p>
            <a:pPr indent="-317500" lvl="0" marL="457200" rtl="0" algn="l">
              <a:lnSpc>
                <a:spcPct val="100000"/>
              </a:lnSpc>
              <a:spcBef>
                <a:spcPts val="0"/>
              </a:spcBef>
              <a:spcAft>
                <a:spcPts val="0"/>
              </a:spcAft>
              <a:buSzPts val="1400"/>
              <a:buChar char="●"/>
            </a:pPr>
            <a:r>
              <a:rPr lang="en" sz="1400"/>
              <a:t>End users can input inquiries related to the specific topic of the application into the prompt.</a:t>
            </a:r>
            <a:endParaRPr sz="1400"/>
          </a:p>
        </p:txBody>
      </p:sp>
      <p:sp>
        <p:nvSpPr>
          <p:cNvPr id="94" name="Google Shape;94;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Outputs:</a:t>
            </a:r>
            <a:endParaRPr b="1" sz="1400"/>
          </a:p>
          <a:p>
            <a:pPr indent="-317500" lvl="0" marL="457200" rtl="0" algn="l">
              <a:spcBef>
                <a:spcPts val="1200"/>
              </a:spcBef>
              <a:spcAft>
                <a:spcPts val="0"/>
              </a:spcAft>
              <a:buSzPts val="1400"/>
              <a:buChar char="●"/>
            </a:pPr>
            <a:r>
              <a:rPr lang="en" sz="1400"/>
              <a:t>The software project involves a user-friendly website application that provides interfaces for both administrators and end users. </a:t>
            </a:r>
            <a:endParaRPr sz="1400"/>
          </a:p>
          <a:p>
            <a:pPr indent="-317500" lvl="0" marL="457200" rtl="0" algn="l">
              <a:spcBef>
                <a:spcPts val="0"/>
              </a:spcBef>
              <a:spcAft>
                <a:spcPts val="0"/>
              </a:spcAft>
              <a:buSzPts val="1400"/>
              <a:buChar char="●"/>
            </a:pPr>
            <a:r>
              <a:rPr lang="en" sz="1400"/>
              <a:t>Administrators have access to an admin panel with menu options, while end users can input questions through a user-friendly prompt to receive answers to their inquiries.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Context</a:t>
            </a:r>
            <a:endParaRPr/>
          </a:p>
        </p:txBody>
      </p:sp>
      <p:sp>
        <p:nvSpPr>
          <p:cNvPr id="100" name="Google Shape;100;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700"/>
              <a:t>What is Llama Lingo’s purpose?</a:t>
            </a:r>
            <a:endParaRPr sz="1700"/>
          </a:p>
          <a:p>
            <a:pPr indent="-336550" lvl="0" marL="457200" rtl="0" algn="l">
              <a:lnSpc>
                <a:spcPct val="95000"/>
              </a:lnSpc>
              <a:spcBef>
                <a:spcPts val="1200"/>
              </a:spcBef>
              <a:spcAft>
                <a:spcPts val="0"/>
              </a:spcAft>
              <a:buSzPts val="1700"/>
              <a:buChar char="●"/>
            </a:pPr>
            <a:r>
              <a:rPr lang="en" sz="1700"/>
              <a:t>Artificial intelligence (AI) is a popular field in computer science, and businesses and developers are using AI to create various applications. </a:t>
            </a:r>
            <a:endParaRPr sz="1700"/>
          </a:p>
          <a:p>
            <a:pPr indent="-336550" lvl="0" marL="457200" rtl="0" algn="l">
              <a:lnSpc>
                <a:spcPct val="95000"/>
              </a:lnSpc>
              <a:spcBef>
                <a:spcPts val="0"/>
              </a:spcBef>
              <a:spcAft>
                <a:spcPts val="0"/>
              </a:spcAft>
              <a:buSzPts val="1700"/>
              <a:buChar char="●"/>
            </a:pPr>
            <a:r>
              <a:rPr lang="en" sz="1700"/>
              <a:t>One idea is to develop an educational software application using information from AI applications like ChatGPT and Llama 2. </a:t>
            </a:r>
            <a:endParaRPr sz="1700"/>
          </a:p>
          <a:p>
            <a:pPr indent="-336550" lvl="0" marL="457200" rtl="0" algn="l">
              <a:lnSpc>
                <a:spcPct val="95000"/>
              </a:lnSpc>
              <a:spcBef>
                <a:spcPts val="0"/>
              </a:spcBef>
              <a:spcAft>
                <a:spcPts val="0"/>
              </a:spcAft>
              <a:buSzPts val="1700"/>
              <a:buChar char="●"/>
            </a:pPr>
            <a:r>
              <a:rPr lang="en" sz="1700"/>
              <a:t>This web app could serve students, employees, hobbyists, and general users by providing expert-level information on specific topics. For example, it could help new employees quickly learn about their job or provide environmentalists with the latest updates on climate change. </a:t>
            </a:r>
            <a:endParaRPr sz="1700"/>
          </a:p>
          <a:p>
            <a:pPr indent="-336550" lvl="0" marL="457200" rtl="0" algn="l">
              <a:lnSpc>
                <a:spcPct val="95000"/>
              </a:lnSpc>
              <a:spcBef>
                <a:spcPts val="0"/>
              </a:spcBef>
              <a:spcAft>
                <a:spcPts val="0"/>
              </a:spcAft>
              <a:buSzPts val="1700"/>
              <a:buChar char="●"/>
            </a:pPr>
            <a:r>
              <a:rPr lang="en" sz="1700"/>
              <a:t>Llama Lingo is a pedagogical tool designed to benefit anyone interested in a particular topic.</a:t>
            </a:r>
            <a:endParaRPr sz="1700"/>
          </a:p>
        </p:txBody>
      </p:sp>
      <p:pic>
        <p:nvPicPr>
          <p:cNvPr id="101" name="Google Shape;101;p18"/>
          <p:cNvPicPr preferRelativeResize="0"/>
          <p:nvPr/>
        </p:nvPicPr>
        <p:blipFill>
          <a:blip r:embed="rId3">
            <a:alphaModFix/>
          </a:blip>
          <a:stretch>
            <a:fillRect/>
          </a:stretch>
        </p:blipFill>
        <p:spPr>
          <a:xfrm>
            <a:off x="4772725" y="165650"/>
            <a:ext cx="3131851" cy="176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Constraints</a:t>
            </a:r>
            <a:endParaRPr/>
          </a:p>
        </p:txBody>
      </p:sp>
      <p:sp>
        <p:nvSpPr>
          <p:cNvPr id="107" name="Google Shape;107;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Time Constraint: </a:t>
            </a:r>
            <a:endParaRPr sz="1400"/>
          </a:p>
          <a:p>
            <a:pPr indent="-317500" lvl="0" marL="457200" rtl="0" algn="l">
              <a:lnSpc>
                <a:spcPct val="105000"/>
              </a:lnSpc>
              <a:spcBef>
                <a:spcPts val="1200"/>
              </a:spcBef>
              <a:spcAft>
                <a:spcPts val="0"/>
              </a:spcAft>
              <a:buSzPts val="1400"/>
              <a:buChar char="●"/>
            </a:pPr>
            <a:r>
              <a:rPr lang="en" sz="1400"/>
              <a:t>The project has a limited </a:t>
            </a:r>
            <a:r>
              <a:rPr lang="en" sz="1400"/>
              <a:t>time frame</a:t>
            </a:r>
            <a:r>
              <a:rPr lang="en" sz="1400"/>
              <a:t> of 8-9 months, which means not all proposed features can be implemented. An agile approach will involve time spent learning about integration with significant technologies.</a:t>
            </a:r>
            <a:endParaRPr sz="1400"/>
          </a:p>
          <a:p>
            <a:pPr indent="0" lvl="0" marL="0" rtl="0" algn="l">
              <a:lnSpc>
                <a:spcPct val="105000"/>
              </a:lnSpc>
              <a:spcBef>
                <a:spcPts val="1200"/>
              </a:spcBef>
              <a:spcAft>
                <a:spcPts val="0"/>
              </a:spcAft>
              <a:buNone/>
            </a:pPr>
            <a:r>
              <a:rPr lang="en" sz="1400"/>
              <a:t>Team Size: </a:t>
            </a:r>
            <a:endParaRPr sz="1400"/>
          </a:p>
          <a:p>
            <a:pPr indent="-317500" lvl="0" marL="457200" rtl="0" algn="l">
              <a:lnSpc>
                <a:spcPct val="105000"/>
              </a:lnSpc>
              <a:spcBef>
                <a:spcPts val="1200"/>
              </a:spcBef>
              <a:spcAft>
                <a:spcPts val="0"/>
              </a:spcAft>
              <a:buSzPts val="1400"/>
              <a:buChar char="●"/>
            </a:pPr>
            <a:r>
              <a:rPr lang="en" sz="1400"/>
              <a:t>Due to the small team of 4 members, some proposed functions may not be feasible to develop.</a:t>
            </a:r>
            <a:endParaRPr sz="1400"/>
          </a:p>
        </p:txBody>
      </p:sp>
      <p:sp>
        <p:nvSpPr>
          <p:cNvPr id="108" name="Google Shape;108;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Security: </a:t>
            </a:r>
            <a:endParaRPr sz="1400"/>
          </a:p>
          <a:p>
            <a:pPr indent="-317500" lvl="0" marL="457200" rtl="0" algn="l">
              <a:spcBef>
                <a:spcPts val="1200"/>
              </a:spcBef>
              <a:spcAft>
                <a:spcPts val="0"/>
              </a:spcAft>
              <a:buSzPts val="1400"/>
              <a:buChar char="●"/>
            </a:pPr>
            <a:r>
              <a:rPr lang="en" sz="1400"/>
              <a:t>Administrative information must be protected from unauthorized access.</a:t>
            </a:r>
            <a:endParaRPr sz="1400"/>
          </a:p>
          <a:p>
            <a:pPr indent="0" lvl="0" marL="0" rtl="0" algn="l">
              <a:spcBef>
                <a:spcPts val="1200"/>
              </a:spcBef>
              <a:spcAft>
                <a:spcPts val="0"/>
              </a:spcAft>
              <a:buNone/>
            </a:pPr>
            <a:r>
              <a:rPr lang="en" sz="1400"/>
              <a:t>User Support: </a:t>
            </a:r>
            <a:endParaRPr sz="1400"/>
          </a:p>
          <a:p>
            <a:pPr indent="-317500" lvl="0" marL="457200" rtl="0" algn="l">
              <a:spcBef>
                <a:spcPts val="1200"/>
              </a:spcBef>
              <a:spcAft>
                <a:spcPts val="0"/>
              </a:spcAft>
              <a:buSzPts val="1400"/>
              <a:buChar char="●"/>
            </a:pPr>
            <a:r>
              <a:rPr lang="en" sz="1400"/>
              <a:t>The system should support user independence, privacy, and accessibility. User interfaces should be easy to understand, and users should be able to navigate the system without assistance from others.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448100"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Usage Scenario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Profiles</a:t>
            </a:r>
            <a:endParaRPr/>
          </a:p>
        </p:txBody>
      </p:sp>
      <p:sp>
        <p:nvSpPr>
          <p:cNvPr id="119" name="Google Shape;119;p21"/>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There are two main user roles in the system:</a:t>
            </a:r>
            <a:endParaRPr sz="1600"/>
          </a:p>
          <a:p>
            <a:pPr indent="-330200" lvl="0" marL="457200" rtl="0" algn="l">
              <a:spcBef>
                <a:spcPts val="1200"/>
              </a:spcBef>
              <a:spcAft>
                <a:spcPts val="0"/>
              </a:spcAft>
              <a:buSzPts val="1600"/>
              <a:buChar char="●"/>
            </a:pPr>
            <a:r>
              <a:rPr lang="en" sz="1600"/>
              <a:t>Administration (Admin) - Full Control:</a:t>
            </a:r>
            <a:endParaRPr sz="1600"/>
          </a:p>
          <a:p>
            <a:pPr indent="-317500" lvl="1" marL="914400" rtl="0" algn="l">
              <a:spcBef>
                <a:spcPts val="0"/>
              </a:spcBef>
              <a:spcAft>
                <a:spcPts val="0"/>
              </a:spcAft>
              <a:buSzPts val="1400"/>
              <a:buChar char="○"/>
            </a:pPr>
            <a:r>
              <a:rPr lang="en" sz="1400"/>
              <a:t>Role: Administrative staff or system administrators.</a:t>
            </a:r>
            <a:endParaRPr sz="1400"/>
          </a:p>
          <a:p>
            <a:pPr indent="-317500" lvl="1" marL="914400" rtl="0" algn="l">
              <a:spcBef>
                <a:spcPts val="0"/>
              </a:spcBef>
              <a:spcAft>
                <a:spcPts val="0"/>
              </a:spcAft>
              <a:buSzPts val="1400"/>
              <a:buChar char="○"/>
            </a:pPr>
            <a:r>
              <a:rPr lang="en" sz="1400"/>
              <a:t>Responsibilities: Administrators have the highest level of access and control within the system. They can configure the system, manage users, oversee content, and coordinate artificial domain experts.</a:t>
            </a:r>
            <a:endParaRPr sz="1400"/>
          </a:p>
          <a:p>
            <a:pPr indent="-330200" lvl="0" marL="457200" rtl="0" algn="l">
              <a:spcBef>
                <a:spcPts val="0"/>
              </a:spcBef>
              <a:spcAft>
                <a:spcPts val="0"/>
              </a:spcAft>
              <a:buSzPts val="1600"/>
              <a:buChar char="●"/>
            </a:pPr>
            <a:r>
              <a:rPr lang="en" sz="1600"/>
              <a:t>End User (User) - Read Only:</a:t>
            </a:r>
            <a:endParaRPr sz="1600"/>
          </a:p>
          <a:p>
            <a:pPr indent="-317500" lvl="1" marL="914400" rtl="0" algn="l">
              <a:spcBef>
                <a:spcPts val="0"/>
              </a:spcBef>
              <a:spcAft>
                <a:spcPts val="0"/>
              </a:spcAft>
              <a:buSzPts val="1400"/>
              <a:buChar char="○"/>
            </a:pPr>
            <a:r>
              <a:rPr lang="en" sz="1400"/>
              <a:t>Role: General users, such as students, employees, or hobbyists.</a:t>
            </a:r>
            <a:endParaRPr sz="1400"/>
          </a:p>
          <a:p>
            <a:pPr indent="-317500" lvl="1" marL="914400" rtl="0" algn="l">
              <a:spcBef>
                <a:spcPts val="0"/>
              </a:spcBef>
              <a:spcAft>
                <a:spcPts val="0"/>
              </a:spcAft>
              <a:buSzPts val="1400"/>
              <a:buChar char="○"/>
            </a:pPr>
            <a:r>
              <a:rPr lang="en" sz="1400"/>
              <a:t>Responsibilities: End users interact with the system for learning, training, or exploration purposes. They can use the system's functions to gain insights and get answers to their questions from artificial domain experts, but they do not have control over system settings.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