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0"/>
  </p:notesMasterIdLst>
  <p:sldIdLst>
    <p:sldId id="256" r:id="rId3"/>
    <p:sldId id="257" r:id="rId4"/>
    <p:sldId id="258" r:id="rId5"/>
    <p:sldId id="259" r:id="rId6"/>
    <p:sldId id="260" r:id="rId7"/>
    <p:sldId id="261" r:id="rId8"/>
    <p:sldId id="262" r:id="rId9"/>
  </p:sldIdLst>
  <p:sldSz cx="9144000" cy="5143500" type="screen16x9"/>
  <p:notesSz cx="6858000" cy="9144000"/>
  <p:embeddedFontLst>
    <p:embeddedFont>
      <p:font typeface="Economica" panose="020B0604020202020204" charset="0"/>
      <p:regular r:id="rId11"/>
      <p:bold r:id="rId12"/>
      <p:italic r:id="rId13"/>
      <p:boldItalic r:id="rId14"/>
    </p:embeddedFont>
    <p:embeddedFont>
      <p:font typeface="Lato" panose="020F0502020204030203" pitchFamily="34" charset="0"/>
      <p:regular r:id="rId15"/>
      <p:bold r:id="rId16"/>
      <p:italic r:id="rId17"/>
      <p:boldItalic r:id="rId18"/>
    </p:embeddedFont>
    <p:embeddedFont>
      <p:font typeface="Raleway"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97C2C2-4936-4074-9C51-D6C374FDFE40}">
  <a:tblStyle styleId="{8A97C2C2-4936-4074-9C51-D6C374FDFE4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438" y="1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11.fntdata"/><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74b61ddb0f_5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274b61ddb0f_5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e8ff878f03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e8ff878f0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--City with the most reviews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SELECT city, sum(review_count) as reviews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FROM business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GROUP BY City</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ORDER BY Reviews DESC</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limit 1;</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e7f5a3ad62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e7f5a3ad62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--City with the most reviews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SELECT city, sum(review_count) as reviews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FROM business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GROUP BY City</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ORDER BY Reviews DESC</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limit 1;</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e7f5a3ad62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e7f5a3ad6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e914adafc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e914adaf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e914adafca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e914adafc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1" name="Google Shape;91;p14"/>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92" name="Google Shape;92;p14"/>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93" name="Google Shape;93;p1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1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6" name="Google Shape;96;p15"/>
          <p:cNvGrpSpPr/>
          <p:nvPr/>
        </p:nvGrpSpPr>
        <p:grpSpPr>
          <a:xfrm>
            <a:off x="830392" y="1191256"/>
            <a:ext cx="745763" cy="45826"/>
            <a:chOff x="4580561" y="2589004"/>
            <a:chExt cx="1064464" cy="25200"/>
          </a:xfrm>
        </p:grpSpPr>
        <p:sp>
          <p:nvSpPr>
            <p:cNvPr id="97" name="Google Shape;97;p1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9" name="Google Shape;99;p1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100" name="Google Shape;100;p15"/>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01" name="Google Shape;101;p1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02"/>
        <p:cNvGrpSpPr/>
        <p:nvPr/>
      </p:nvGrpSpPr>
      <p:grpSpPr>
        <a:xfrm>
          <a:off x="0" y="0"/>
          <a:ext cx="0" cy="0"/>
          <a:chOff x="0" y="0"/>
          <a:chExt cx="0" cy="0"/>
        </a:xfrm>
      </p:grpSpPr>
      <p:grpSp>
        <p:nvGrpSpPr>
          <p:cNvPr id="103" name="Google Shape;103;p16"/>
          <p:cNvGrpSpPr/>
          <p:nvPr/>
        </p:nvGrpSpPr>
        <p:grpSpPr>
          <a:xfrm>
            <a:off x="830392" y="1191256"/>
            <a:ext cx="745763" cy="45826"/>
            <a:chOff x="4580561" y="2589004"/>
            <a:chExt cx="1064464" cy="25200"/>
          </a:xfrm>
        </p:grpSpPr>
        <p:sp>
          <p:nvSpPr>
            <p:cNvPr id="104" name="Google Shape;104;p1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6" name="Google Shape;106;p16"/>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07" name="Google Shape;107;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3" name="Google Shape;113;p17"/>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114" name="Google Shape;114;p17"/>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15" name="Google Shape;115;p17"/>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16" name="Google Shape;116;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2" name="Google Shape;122;p18"/>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123" name="Google Shape;123;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9" name="Google Shape;129;p19"/>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130" name="Google Shape;130;p19"/>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31" name="Google Shape;131;p1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6" name="Google Shape;136;p20"/>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37" name="Google Shape;137;p2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3" name="Google Shape;143;p21"/>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144" name="Google Shape;144;p21"/>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45" name="Google Shape;145;p21"/>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46" name="Google Shape;146;p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7"/>
        <p:cNvGrpSpPr/>
        <p:nvPr/>
      </p:nvGrpSpPr>
      <p:grpSpPr>
        <a:xfrm>
          <a:off x="0" y="0"/>
          <a:ext cx="0" cy="0"/>
          <a:chOff x="0" y="0"/>
          <a:chExt cx="0" cy="0"/>
        </a:xfrm>
      </p:grpSpPr>
      <p:sp>
        <p:nvSpPr>
          <p:cNvPr id="148" name="Google Shape;148;p22"/>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149" name="Google Shape;149;p2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4" name="Google Shape;154;p23"/>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0"/>
              </a:spcBef>
              <a:spcAft>
                <a:spcPts val="0"/>
              </a:spcAft>
              <a:buClr>
                <a:schemeClr val="lt1"/>
              </a:buClr>
              <a:buSzPts val="1100"/>
              <a:buChar char="○"/>
              <a:defRPr>
                <a:solidFill>
                  <a:schemeClr val="lt1"/>
                </a:solidFill>
              </a:defRPr>
            </a:lvl2pPr>
            <a:lvl3pPr marL="1371600" lvl="2" indent="-298450" algn="l">
              <a:lnSpc>
                <a:spcPct val="115000"/>
              </a:lnSpc>
              <a:spcBef>
                <a:spcPts val="0"/>
              </a:spcBef>
              <a:spcAft>
                <a:spcPts val="0"/>
              </a:spcAft>
              <a:buClr>
                <a:schemeClr val="lt1"/>
              </a:buClr>
              <a:buSzPts val="1100"/>
              <a:buChar char="■"/>
              <a:defRPr>
                <a:solidFill>
                  <a:schemeClr val="lt1"/>
                </a:solidFill>
              </a:defRPr>
            </a:lvl3pPr>
            <a:lvl4pPr marL="1828800" lvl="3" indent="-298450" algn="l">
              <a:lnSpc>
                <a:spcPct val="115000"/>
              </a:lnSpc>
              <a:spcBef>
                <a:spcPts val="0"/>
              </a:spcBef>
              <a:spcAft>
                <a:spcPts val="0"/>
              </a:spcAft>
              <a:buClr>
                <a:schemeClr val="lt1"/>
              </a:buClr>
              <a:buSzPts val="1100"/>
              <a:buChar char="●"/>
              <a:defRPr>
                <a:solidFill>
                  <a:schemeClr val="lt1"/>
                </a:solidFill>
              </a:defRPr>
            </a:lvl4pPr>
            <a:lvl5pPr marL="2286000" lvl="4" indent="-298450" algn="l">
              <a:lnSpc>
                <a:spcPct val="115000"/>
              </a:lnSpc>
              <a:spcBef>
                <a:spcPts val="0"/>
              </a:spcBef>
              <a:spcAft>
                <a:spcPts val="0"/>
              </a:spcAft>
              <a:buClr>
                <a:schemeClr val="lt1"/>
              </a:buClr>
              <a:buSzPts val="1100"/>
              <a:buChar char="○"/>
              <a:defRPr>
                <a:solidFill>
                  <a:schemeClr val="lt1"/>
                </a:solidFill>
              </a:defRPr>
            </a:lvl5pPr>
            <a:lvl6pPr marL="2743200" lvl="5" indent="-298450" algn="l">
              <a:lnSpc>
                <a:spcPct val="115000"/>
              </a:lnSpc>
              <a:spcBef>
                <a:spcPts val="0"/>
              </a:spcBef>
              <a:spcAft>
                <a:spcPts val="0"/>
              </a:spcAft>
              <a:buClr>
                <a:schemeClr val="lt1"/>
              </a:buClr>
              <a:buSzPts val="1100"/>
              <a:buChar char="■"/>
              <a:defRPr>
                <a:solidFill>
                  <a:schemeClr val="lt1"/>
                </a:solidFill>
              </a:defRPr>
            </a:lvl6pPr>
            <a:lvl7pPr marL="3200400" lvl="6" indent="-298450" algn="l">
              <a:lnSpc>
                <a:spcPct val="115000"/>
              </a:lnSpc>
              <a:spcBef>
                <a:spcPts val="0"/>
              </a:spcBef>
              <a:spcAft>
                <a:spcPts val="0"/>
              </a:spcAft>
              <a:buClr>
                <a:schemeClr val="lt1"/>
              </a:buClr>
              <a:buSzPts val="1100"/>
              <a:buChar char="●"/>
              <a:defRPr>
                <a:solidFill>
                  <a:schemeClr val="lt1"/>
                </a:solidFill>
              </a:defRPr>
            </a:lvl7pPr>
            <a:lvl8pPr marL="3657600" lvl="7" indent="-298450" algn="l">
              <a:lnSpc>
                <a:spcPct val="115000"/>
              </a:lnSpc>
              <a:spcBef>
                <a:spcPts val="0"/>
              </a:spcBef>
              <a:spcAft>
                <a:spcPts val="0"/>
              </a:spcAft>
              <a:buClr>
                <a:schemeClr val="lt1"/>
              </a:buClr>
              <a:buSzPts val="1100"/>
              <a:buChar char="○"/>
              <a:defRPr>
                <a:solidFill>
                  <a:schemeClr val="lt1"/>
                </a:solidFill>
              </a:defRPr>
            </a:lvl8pPr>
            <a:lvl9pPr marL="4114800" lvl="8" indent="-298450" algn="l">
              <a:lnSpc>
                <a:spcPct val="115000"/>
              </a:lnSpc>
              <a:spcBef>
                <a:spcPts val="0"/>
              </a:spcBef>
              <a:spcAft>
                <a:spcPts val="0"/>
              </a:spcAft>
              <a:buClr>
                <a:schemeClr val="lt1"/>
              </a:buClr>
              <a:buSzPts val="1100"/>
              <a:buChar char="■"/>
              <a:defRPr>
                <a:solidFill>
                  <a:schemeClr val="lt1"/>
                </a:solidFill>
              </a:defRPr>
            </a:lvl9pPr>
          </a:lstStyle>
          <a:p>
            <a:endParaRPr/>
          </a:p>
        </p:txBody>
      </p:sp>
      <p:sp>
        <p:nvSpPr>
          <p:cNvPr id="156" name="Google Shape;156;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7"/>
        <p:cNvGrpSpPr/>
        <p:nvPr/>
      </p:nvGrpSpPr>
      <p:grpSpPr>
        <a:xfrm>
          <a:off x="0" y="0"/>
          <a:ext cx="0" cy="0"/>
          <a:chOff x="0" y="0"/>
          <a:chExt cx="0" cy="0"/>
        </a:xfrm>
      </p:grpSpPr>
      <p:sp>
        <p:nvSpPr>
          <p:cNvPr id="158" name="Google Shape;158;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endParaRPr/>
          </a:p>
        </p:txBody>
      </p:sp>
      <p:sp>
        <p:nvSpPr>
          <p:cNvPr id="84" name="Google Shape;84;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5" name="Google Shape;85;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Yelp Team Project</a:t>
            </a:r>
            <a:endParaRPr/>
          </a:p>
        </p:txBody>
      </p:sp>
      <p:sp>
        <p:nvSpPr>
          <p:cNvPr id="164" name="Google Shape;164;p2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457200" algn="l" rtl="0">
              <a:lnSpc>
                <a:spcPct val="90000"/>
              </a:lnSpc>
              <a:spcBef>
                <a:spcPts val="0"/>
              </a:spcBef>
              <a:spcAft>
                <a:spcPts val="500"/>
              </a:spcAft>
              <a:buSzPts val="275"/>
              <a:buNone/>
            </a:pPr>
            <a:r>
              <a:rPr lang="en" sz="2376">
                <a:solidFill>
                  <a:srgbClr val="2D3B45"/>
                </a:solidFill>
                <a:highlight>
                  <a:schemeClr val="lt2"/>
                </a:highlight>
                <a:latin typeface="Economica"/>
                <a:ea typeface="Economica"/>
                <a:cs typeface="Economica"/>
                <a:sym typeface="Economica"/>
              </a:rPr>
              <a:t>Team 15: Gabriel Ascencio Morales, Luke Watts, Taylor Wilson, Leonie Zhang</a:t>
            </a:r>
            <a:endParaRPr sz="1876">
              <a:highlight>
                <a:schemeClr val="lt2"/>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727650" y="680600"/>
            <a:ext cx="7688700" cy="491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Summary Statistics</a:t>
            </a:r>
            <a:endParaRPr/>
          </a:p>
        </p:txBody>
      </p:sp>
      <p:sp>
        <p:nvSpPr>
          <p:cNvPr id="170" name="Google Shape;170;p26"/>
          <p:cNvSpPr txBox="1"/>
          <p:nvPr/>
        </p:nvSpPr>
        <p:spPr>
          <a:xfrm>
            <a:off x="727650" y="1242060"/>
            <a:ext cx="7688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000" i="0" u="none" strike="noStrike" cap="none">
                <a:solidFill>
                  <a:srgbClr val="000000"/>
                </a:solidFill>
              </a:rPr>
              <a:t>Based on the Yelp database, we created the following summary statistics for the purpose of having a high-level understanding of </a:t>
            </a:r>
            <a:r>
              <a:rPr lang="en" sz="1000"/>
              <a:t>the company</a:t>
            </a:r>
            <a:endParaRPr/>
          </a:p>
        </p:txBody>
      </p:sp>
      <p:sp>
        <p:nvSpPr>
          <p:cNvPr id="171" name="Google Shape;171;p26"/>
          <p:cNvSpPr/>
          <p:nvPr/>
        </p:nvSpPr>
        <p:spPr>
          <a:xfrm>
            <a:off x="826162" y="1710741"/>
            <a:ext cx="1301218" cy="404965"/>
          </a:xfrm>
          <a:prstGeom prst="rect">
            <a:avLst/>
          </a:prstGeom>
          <a:solidFill>
            <a:srgbClr val="137266"/>
          </a:solidFill>
          <a:ln w="25400" cap="flat" cmpd="sng">
            <a:solidFill>
              <a:srgbClr val="137266"/>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 sz="800" b="0" i="0" u="none" strike="noStrike" cap="none">
                <a:solidFill>
                  <a:schemeClr val="lt1"/>
                </a:solidFill>
                <a:latin typeface="Arial"/>
                <a:ea typeface="Arial"/>
                <a:cs typeface="Arial"/>
                <a:sym typeface="Arial"/>
              </a:rPr>
              <a:t>Total no. </a:t>
            </a:r>
            <a:endParaRPr/>
          </a:p>
          <a:p>
            <a:pPr marL="0" marR="0" lvl="0" indent="0" algn="r" rtl="0">
              <a:lnSpc>
                <a:spcPct val="100000"/>
              </a:lnSpc>
              <a:spcBef>
                <a:spcPts val="0"/>
              </a:spcBef>
              <a:spcAft>
                <a:spcPts val="0"/>
              </a:spcAft>
              <a:buNone/>
            </a:pPr>
            <a:r>
              <a:rPr lang="en" sz="800" b="0" i="0" u="none" strike="noStrike" cap="none">
                <a:solidFill>
                  <a:schemeClr val="lt1"/>
                </a:solidFill>
                <a:latin typeface="Arial"/>
                <a:ea typeface="Arial"/>
                <a:cs typeface="Arial"/>
                <a:sym typeface="Arial"/>
              </a:rPr>
              <a:t>of </a:t>
            </a:r>
            <a:r>
              <a:rPr lang="en" sz="800">
                <a:solidFill>
                  <a:schemeClr val="lt1"/>
                </a:solidFill>
              </a:rPr>
              <a:t>U</a:t>
            </a:r>
            <a:r>
              <a:rPr lang="en" sz="800" b="0" i="0" u="none" strike="noStrike" cap="none">
                <a:solidFill>
                  <a:schemeClr val="lt1"/>
                </a:solidFill>
                <a:latin typeface="Arial"/>
                <a:ea typeface="Arial"/>
                <a:cs typeface="Arial"/>
                <a:sym typeface="Arial"/>
              </a:rPr>
              <a:t>sers</a:t>
            </a:r>
            <a:endParaRPr/>
          </a:p>
        </p:txBody>
      </p:sp>
      <p:sp>
        <p:nvSpPr>
          <p:cNvPr id="172" name="Google Shape;172;p26"/>
          <p:cNvSpPr/>
          <p:nvPr/>
        </p:nvSpPr>
        <p:spPr>
          <a:xfrm>
            <a:off x="826162" y="2261154"/>
            <a:ext cx="1301218" cy="404965"/>
          </a:xfrm>
          <a:prstGeom prst="rect">
            <a:avLst/>
          </a:prstGeom>
          <a:solidFill>
            <a:srgbClr val="137266"/>
          </a:solidFill>
          <a:ln w="25400" cap="flat" cmpd="sng">
            <a:solidFill>
              <a:srgbClr val="137266"/>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 sz="800" b="0" i="0" u="none" strike="noStrike" cap="none">
                <a:solidFill>
                  <a:schemeClr val="lt1"/>
                </a:solidFill>
                <a:latin typeface="Arial"/>
                <a:ea typeface="Arial"/>
                <a:cs typeface="Arial"/>
                <a:sym typeface="Arial"/>
              </a:rPr>
              <a:t>Total no. </a:t>
            </a:r>
            <a:endParaRPr/>
          </a:p>
          <a:p>
            <a:pPr marL="0" marR="0" lvl="0" indent="0" algn="r" rtl="0">
              <a:lnSpc>
                <a:spcPct val="100000"/>
              </a:lnSpc>
              <a:spcBef>
                <a:spcPts val="0"/>
              </a:spcBef>
              <a:spcAft>
                <a:spcPts val="0"/>
              </a:spcAft>
              <a:buNone/>
            </a:pPr>
            <a:r>
              <a:rPr lang="en" sz="800" b="0" i="0" u="none" strike="noStrike" cap="none">
                <a:solidFill>
                  <a:schemeClr val="lt1"/>
                </a:solidFill>
                <a:latin typeface="Arial"/>
                <a:ea typeface="Arial"/>
                <a:cs typeface="Arial"/>
                <a:sym typeface="Arial"/>
              </a:rPr>
              <a:t>of </a:t>
            </a:r>
            <a:r>
              <a:rPr lang="en" sz="800">
                <a:solidFill>
                  <a:schemeClr val="lt1"/>
                </a:solidFill>
              </a:rPr>
              <a:t>C</a:t>
            </a:r>
            <a:r>
              <a:rPr lang="en" sz="800" b="0" i="0" u="none" strike="noStrike" cap="none">
                <a:solidFill>
                  <a:schemeClr val="lt1"/>
                </a:solidFill>
                <a:latin typeface="Arial"/>
                <a:ea typeface="Arial"/>
                <a:cs typeface="Arial"/>
                <a:sym typeface="Arial"/>
              </a:rPr>
              <a:t>ities</a:t>
            </a:r>
            <a:endParaRPr/>
          </a:p>
        </p:txBody>
      </p:sp>
      <p:sp>
        <p:nvSpPr>
          <p:cNvPr id="173" name="Google Shape;173;p26"/>
          <p:cNvSpPr/>
          <p:nvPr/>
        </p:nvSpPr>
        <p:spPr>
          <a:xfrm>
            <a:off x="826162" y="2810755"/>
            <a:ext cx="1301218" cy="404965"/>
          </a:xfrm>
          <a:prstGeom prst="rect">
            <a:avLst/>
          </a:prstGeom>
          <a:solidFill>
            <a:srgbClr val="137266"/>
          </a:solidFill>
          <a:ln w="25400" cap="flat" cmpd="sng">
            <a:solidFill>
              <a:srgbClr val="137266"/>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 sz="800" b="0" i="0" u="none" strike="noStrike" cap="none">
                <a:solidFill>
                  <a:schemeClr val="lt1"/>
                </a:solidFill>
                <a:latin typeface="Arial"/>
                <a:ea typeface="Arial"/>
                <a:cs typeface="Arial"/>
                <a:sym typeface="Arial"/>
              </a:rPr>
              <a:t>Total no.</a:t>
            </a:r>
            <a:endParaRPr/>
          </a:p>
          <a:p>
            <a:pPr marL="0" marR="0" lvl="0" indent="0" algn="r" rtl="0">
              <a:lnSpc>
                <a:spcPct val="100000"/>
              </a:lnSpc>
              <a:spcBef>
                <a:spcPts val="0"/>
              </a:spcBef>
              <a:spcAft>
                <a:spcPts val="0"/>
              </a:spcAft>
              <a:buNone/>
            </a:pPr>
            <a:r>
              <a:rPr lang="en" sz="800" b="0" i="0" u="none" strike="noStrike" cap="none">
                <a:solidFill>
                  <a:schemeClr val="lt1"/>
                </a:solidFill>
                <a:latin typeface="Arial"/>
                <a:ea typeface="Arial"/>
                <a:cs typeface="Arial"/>
                <a:sym typeface="Arial"/>
              </a:rPr>
              <a:t>of </a:t>
            </a:r>
            <a:r>
              <a:rPr lang="en" sz="800">
                <a:solidFill>
                  <a:schemeClr val="lt1"/>
                </a:solidFill>
              </a:rPr>
              <a:t>B</a:t>
            </a:r>
            <a:r>
              <a:rPr lang="en" sz="800" b="0" i="0" u="none" strike="noStrike" cap="none">
                <a:solidFill>
                  <a:schemeClr val="lt1"/>
                </a:solidFill>
                <a:latin typeface="Arial"/>
                <a:ea typeface="Arial"/>
                <a:cs typeface="Arial"/>
                <a:sym typeface="Arial"/>
              </a:rPr>
              <a:t>usinesses</a:t>
            </a:r>
            <a:endParaRPr/>
          </a:p>
        </p:txBody>
      </p:sp>
      <p:sp>
        <p:nvSpPr>
          <p:cNvPr id="174" name="Google Shape;174;p26"/>
          <p:cNvSpPr/>
          <p:nvPr/>
        </p:nvSpPr>
        <p:spPr>
          <a:xfrm>
            <a:off x="826162" y="3361167"/>
            <a:ext cx="1301218" cy="404965"/>
          </a:xfrm>
          <a:prstGeom prst="rect">
            <a:avLst/>
          </a:prstGeom>
          <a:solidFill>
            <a:srgbClr val="137266"/>
          </a:solidFill>
          <a:ln w="25400" cap="flat" cmpd="sng">
            <a:solidFill>
              <a:srgbClr val="137266"/>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 sz="800">
                <a:solidFill>
                  <a:schemeClr val="lt1"/>
                </a:solidFill>
              </a:rPr>
              <a:t>Most Reviewed Business</a:t>
            </a:r>
            <a:endParaRPr/>
          </a:p>
        </p:txBody>
      </p:sp>
      <p:sp>
        <p:nvSpPr>
          <p:cNvPr id="175" name="Google Shape;175;p26"/>
          <p:cNvSpPr/>
          <p:nvPr/>
        </p:nvSpPr>
        <p:spPr>
          <a:xfrm>
            <a:off x="826162" y="3910768"/>
            <a:ext cx="1301218" cy="404965"/>
          </a:xfrm>
          <a:prstGeom prst="rect">
            <a:avLst/>
          </a:prstGeom>
          <a:solidFill>
            <a:srgbClr val="137266"/>
          </a:solidFill>
          <a:ln w="25400" cap="flat" cmpd="sng">
            <a:solidFill>
              <a:srgbClr val="137266"/>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 sz="800" b="0" i="0" u="none" strike="noStrike" cap="none">
                <a:solidFill>
                  <a:schemeClr val="lt1"/>
                </a:solidFill>
                <a:latin typeface="Arial"/>
                <a:ea typeface="Arial"/>
                <a:cs typeface="Arial"/>
                <a:sym typeface="Arial"/>
              </a:rPr>
              <a:t>Average</a:t>
            </a:r>
            <a:endParaRPr/>
          </a:p>
          <a:p>
            <a:pPr marL="0" marR="0" lvl="0" indent="0" algn="r" rtl="0">
              <a:lnSpc>
                <a:spcPct val="100000"/>
              </a:lnSpc>
              <a:spcBef>
                <a:spcPts val="0"/>
              </a:spcBef>
              <a:spcAft>
                <a:spcPts val="0"/>
              </a:spcAft>
              <a:buNone/>
            </a:pPr>
            <a:r>
              <a:rPr lang="en" sz="800">
                <a:solidFill>
                  <a:schemeClr val="lt1"/>
                </a:solidFill>
              </a:rPr>
              <a:t>Stars</a:t>
            </a:r>
            <a:r>
              <a:rPr lang="en" sz="800" b="0" i="0" u="none" strike="noStrike" cap="none">
                <a:solidFill>
                  <a:schemeClr val="lt1"/>
                </a:solidFill>
                <a:latin typeface="Arial"/>
                <a:ea typeface="Arial"/>
                <a:cs typeface="Arial"/>
                <a:sym typeface="Arial"/>
              </a:rPr>
              <a:t> </a:t>
            </a:r>
            <a:endParaRPr/>
          </a:p>
          <a:p>
            <a:pPr marL="0" marR="0" lvl="0" indent="0" algn="r" rtl="0">
              <a:lnSpc>
                <a:spcPct val="100000"/>
              </a:lnSpc>
              <a:spcBef>
                <a:spcPts val="0"/>
              </a:spcBef>
              <a:spcAft>
                <a:spcPts val="0"/>
              </a:spcAft>
              <a:buNone/>
            </a:pPr>
            <a:r>
              <a:rPr lang="en" sz="800" b="0" i="0" u="none" strike="noStrike" cap="none">
                <a:solidFill>
                  <a:schemeClr val="lt1"/>
                </a:solidFill>
                <a:latin typeface="Arial"/>
                <a:ea typeface="Arial"/>
                <a:cs typeface="Arial"/>
                <a:sym typeface="Arial"/>
              </a:rPr>
              <a:t>per </a:t>
            </a:r>
            <a:r>
              <a:rPr lang="en" sz="800">
                <a:solidFill>
                  <a:schemeClr val="lt1"/>
                </a:solidFill>
              </a:rPr>
              <a:t>B</a:t>
            </a:r>
            <a:r>
              <a:rPr lang="en" sz="800" b="0" i="0" u="none" strike="noStrike" cap="none">
                <a:solidFill>
                  <a:schemeClr val="lt1"/>
                </a:solidFill>
                <a:latin typeface="Arial"/>
                <a:ea typeface="Arial"/>
                <a:cs typeface="Arial"/>
                <a:sym typeface="Arial"/>
              </a:rPr>
              <a:t>usiness</a:t>
            </a:r>
            <a:endParaRPr/>
          </a:p>
        </p:txBody>
      </p:sp>
      <p:sp>
        <p:nvSpPr>
          <p:cNvPr id="176" name="Google Shape;176;p26"/>
          <p:cNvSpPr/>
          <p:nvPr/>
        </p:nvSpPr>
        <p:spPr>
          <a:xfrm>
            <a:off x="3593952" y="1710741"/>
            <a:ext cx="1301100" cy="405000"/>
          </a:xfrm>
          <a:prstGeom prst="rect">
            <a:avLst/>
          </a:prstGeom>
          <a:solidFill>
            <a:srgbClr val="137266"/>
          </a:solidFill>
          <a:ln w="25400" cap="flat" cmpd="sng">
            <a:solidFill>
              <a:srgbClr val="137266"/>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 sz="800" b="0" i="0" u="none" strike="noStrike" cap="none">
                <a:solidFill>
                  <a:schemeClr val="lt1"/>
                </a:solidFill>
                <a:latin typeface="Arial"/>
                <a:ea typeface="Arial"/>
                <a:cs typeface="Arial"/>
                <a:sym typeface="Arial"/>
              </a:rPr>
              <a:t>Average</a:t>
            </a:r>
            <a:endParaRPr/>
          </a:p>
          <a:p>
            <a:pPr marL="0" marR="0" lvl="0" indent="0" algn="r" rtl="0">
              <a:lnSpc>
                <a:spcPct val="100000"/>
              </a:lnSpc>
              <a:spcBef>
                <a:spcPts val="0"/>
              </a:spcBef>
              <a:spcAft>
                <a:spcPts val="0"/>
              </a:spcAft>
              <a:buNone/>
            </a:pPr>
            <a:r>
              <a:rPr lang="en" sz="800">
                <a:solidFill>
                  <a:schemeClr val="lt1"/>
                </a:solidFill>
              </a:rPr>
              <a:t>R</a:t>
            </a:r>
            <a:r>
              <a:rPr lang="en" sz="800" b="0" i="0" u="none" strike="noStrike" cap="none">
                <a:solidFill>
                  <a:schemeClr val="lt1"/>
                </a:solidFill>
                <a:latin typeface="Arial"/>
                <a:ea typeface="Arial"/>
                <a:cs typeface="Arial"/>
                <a:sym typeface="Arial"/>
              </a:rPr>
              <a:t>eview </a:t>
            </a:r>
            <a:r>
              <a:rPr lang="en" sz="800">
                <a:solidFill>
                  <a:schemeClr val="lt1"/>
                </a:solidFill>
              </a:rPr>
              <a:t>C</a:t>
            </a:r>
            <a:r>
              <a:rPr lang="en" sz="800" b="0" i="0" u="none" strike="noStrike" cap="none">
                <a:solidFill>
                  <a:schemeClr val="lt1"/>
                </a:solidFill>
                <a:latin typeface="Arial"/>
                <a:ea typeface="Arial"/>
                <a:cs typeface="Arial"/>
                <a:sym typeface="Arial"/>
              </a:rPr>
              <a:t>ount</a:t>
            </a:r>
            <a:endParaRPr/>
          </a:p>
          <a:p>
            <a:pPr marL="0" marR="0" lvl="0" indent="0" algn="r" rtl="0">
              <a:lnSpc>
                <a:spcPct val="100000"/>
              </a:lnSpc>
              <a:spcBef>
                <a:spcPts val="0"/>
              </a:spcBef>
              <a:spcAft>
                <a:spcPts val="0"/>
              </a:spcAft>
              <a:buNone/>
            </a:pPr>
            <a:r>
              <a:rPr lang="en" sz="800" b="0" i="0" u="none" strike="noStrike" cap="none">
                <a:solidFill>
                  <a:schemeClr val="lt1"/>
                </a:solidFill>
                <a:latin typeface="Arial"/>
                <a:ea typeface="Arial"/>
                <a:cs typeface="Arial"/>
                <a:sym typeface="Arial"/>
              </a:rPr>
              <a:t>per </a:t>
            </a:r>
            <a:r>
              <a:rPr lang="en" sz="800">
                <a:solidFill>
                  <a:schemeClr val="lt1"/>
                </a:solidFill>
              </a:rPr>
              <a:t>U</a:t>
            </a:r>
            <a:r>
              <a:rPr lang="en" sz="800" b="0" i="0" u="none" strike="noStrike" cap="none">
                <a:solidFill>
                  <a:schemeClr val="lt1"/>
                </a:solidFill>
                <a:latin typeface="Arial"/>
                <a:ea typeface="Arial"/>
                <a:cs typeface="Arial"/>
                <a:sym typeface="Arial"/>
              </a:rPr>
              <a:t>ser</a:t>
            </a:r>
            <a:endParaRPr/>
          </a:p>
        </p:txBody>
      </p:sp>
      <p:sp>
        <p:nvSpPr>
          <p:cNvPr id="177" name="Google Shape;177;p26"/>
          <p:cNvSpPr/>
          <p:nvPr/>
        </p:nvSpPr>
        <p:spPr>
          <a:xfrm>
            <a:off x="3593952" y="2261154"/>
            <a:ext cx="1301100" cy="405000"/>
          </a:xfrm>
          <a:prstGeom prst="rect">
            <a:avLst/>
          </a:prstGeom>
          <a:solidFill>
            <a:srgbClr val="137266"/>
          </a:solidFill>
          <a:ln w="25400" cap="flat" cmpd="sng">
            <a:solidFill>
              <a:srgbClr val="137266"/>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 sz="800" b="0" i="0" u="none" strike="noStrike" cap="none">
                <a:solidFill>
                  <a:schemeClr val="lt1"/>
                </a:solidFill>
                <a:latin typeface="Arial"/>
                <a:ea typeface="Arial"/>
                <a:cs typeface="Arial"/>
                <a:sym typeface="Arial"/>
              </a:rPr>
              <a:t>Average</a:t>
            </a:r>
            <a:endParaRPr/>
          </a:p>
          <a:p>
            <a:pPr marL="0" marR="0" lvl="0" indent="0" algn="r" rtl="0">
              <a:lnSpc>
                <a:spcPct val="100000"/>
              </a:lnSpc>
              <a:spcBef>
                <a:spcPts val="0"/>
              </a:spcBef>
              <a:spcAft>
                <a:spcPts val="0"/>
              </a:spcAft>
              <a:buNone/>
            </a:pPr>
            <a:r>
              <a:rPr lang="en" sz="800">
                <a:solidFill>
                  <a:schemeClr val="lt1"/>
                </a:solidFill>
              </a:rPr>
              <a:t>R</a:t>
            </a:r>
            <a:r>
              <a:rPr lang="en" sz="800" b="0" i="0" u="none" strike="noStrike" cap="none">
                <a:solidFill>
                  <a:schemeClr val="lt1"/>
                </a:solidFill>
                <a:latin typeface="Arial"/>
                <a:ea typeface="Arial"/>
                <a:cs typeface="Arial"/>
                <a:sym typeface="Arial"/>
              </a:rPr>
              <a:t>eview </a:t>
            </a:r>
            <a:r>
              <a:rPr lang="en" sz="800">
                <a:solidFill>
                  <a:schemeClr val="lt1"/>
                </a:solidFill>
              </a:rPr>
              <a:t>C</a:t>
            </a:r>
            <a:r>
              <a:rPr lang="en" sz="800" b="0" i="0" u="none" strike="noStrike" cap="none">
                <a:solidFill>
                  <a:schemeClr val="lt1"/>
                </a:solidFill>
                <a:latin typeface="Arial"/>
                <a:ea typeface="Arial"/>
                <a:cs typeface="Arial"/>
                <a:sym typeface="Arial"/>
              </a:rPr>
              <a:t>ount</a:t>
            </a:r>
            <a:endParaRPr/>
          </a:p>
          <a:p>
            <a:pPr marL="0" marR="0" lvl="0" indent="0" algn="r" rtl="0">
              <a:lnSpc>
                <a:spcPct val="100000"/>
              </a:lnSpc>
              <a:spcBef>
                <a:spcPts val="0"/>
              </a:spcBef>
              <a:spcAft>
                <a:spcPts val="0"/>
              </a:spcAft>
              <a:buNone/>
            </a:pPr>
            <a:r>
              <a:rPr lang="en" sz="800" b="0" i="0" u="none" strike="noStrike" cap="none">
                <a:solidFill>
                  <a:schemeClr val="lt1"/>
                </a:solidFill>
                <a:latin typeface="Arial"/>
                <a:ea typeface="Arial"/>
                <a:cs typeface="Arial"/>
                <a:sym typeface="Arial"/>
              </a:rPr>
              <a:t>per </a:t>
            </a:r>
            <a:r>
              <a:rPr lang="en" sz="800">
                <a:solidFill>
                  <a:schemeClr val="lt1"/>
                </a:solidFill>
              </a:rPr>
              <a:t>B</a:t>
            </a:r>
            <a:r>
              <a:rPr lang="en" sz="800" b="0" i="0" u="none" strike="noStrike" cap="none">
                <a:solidFill>
                  <a:schemeClr val="lt1"/>
                </a:solidFill>
                <a:latin typeface="Arial"/>
                <a:ea typeface="Arial"/>
                <a:cs typeface="Arial"/>
                <a:sym typeface="Arial"/>
              </a:rPr>
              <a:t>usiness</a:t>
            </a:r>
            <a:endParaRPr/>
          </a:p>
        </p:txBody>
      </p:sp>
      <p:sp>
        <p:nvSpPr>
          <p:cNvPr id="178" name="Google Shape;178;p26"/>
          <p:cNvSpPr/>
          <p:nvPr/>
        </p:nvSpPr>
        <p:spPr>
          <a:xfrm>
            <a:off x="2127380" y="1710741"/>
            <a:ext cx="1301218" cy="404965"/>
          </a:xfrm>
          <a:prstGeom prst="rect">
            <a:avLst/>
          </a:prstGeom>
          <a:noFill/>
          <a:ln w="25400" cap="flat" cmpd="sng">
            <a:solidFill>
              <a:srgbClr val="137266"/>
            </a:solidFill>
            <a:prstDash val="solid"/>
            <a:round/>
            <a:headEnd type="none" w="sm" len="sm"/>
            <a:tailEnd type="none" w="sm" len="sm"/>
          </a:ln>
        </p:spPr>
        <p:txBody>
          <a:bodyPr spcFirstLastPara="1" wrap="square" lIns="91425" tIns="45700" rIns="91425" bIns="45700" anchor="ctr" anchorCtr="0">
            <a:noAutofit/>
          </a:bodyPr>
          <a:lstStyle/>
          <a:p>
            <a:pPr marL="0" lvl="0" indent="0" algn="l" rtl="0">
              <a:lnSpc>
                <a:spcPct val="115000"/>
              </a:lnSpc>
              <a:spcBef>
                <a:spcPts val="0"/>
              </a:spcBef>
              <a:spcAft>
                <a:spcPts val="0"/>
              </a:spcAft>
              <a:buClr>
                <a:srgbClr val="000000"/>
              </a:buClr>
              <a:buSzPts val="1300"/>
              <a:buFont typeface="Arial"/>
              <a:buNone/>
            </a:pPr>
            <a:r>
              <a:rPr lang="en" sz="1300">
                <a:solidFill>
                  <a:schemeClr val="accent1"/>
                </a:solidFill>
              </a:rPr>
              <a:t>13,261</a:t>
            </a:r>
            <a:endParaRPr/>
          </a:p>
        </p:txBody>
      </p:sp>
      <p:sp>
        <p:nvSpPr>
          <p:cNvPr id="179" name="Google Shape;179;p26"/>
          <p:cNvSpPr/>
          <p:nvPr/>
        </p:nvSpPr>
        <p:spPr>
          <a:xfrm>
            <a:off x="2127380" y="2261154"/>
            <a:ext cx="1301218" cy="404965"/>
          </a:xfrm>
          <a:prstGeom prst="rect">
            <a:avLst/>
          </a:prstGeom>
          <a:noFill/>
          <a:ln w="25400" cap="flat" cmpd="sng">
            <a:solidFill>
              <a:srgbClr val="137266"/>
            </a:solidFill>
            <a:prstDash val="solid"/>
            <a:round/>
            <a:headEnd type="none" w="sm" len="sm"/>
            <a:tailEnd type="none" w="sm" len="sm"/>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Clr>
                <a:srgbClr val="000000"/>
              </a:buClr>
              <a:buSzPts val="1300"/>
              <a:buFont typeface="Arial"/>
              <a:buNone/>
            </a:pPr>
            <a:r>
              <a:rPr lang="en" sz="1300">
                <a:solidFill>
                  <a:schemeClr val="accent1"/>
                </a:solidFill>
              </a:rPr>
              <a:t>434</a:t>
            </a:r>
            <a:endParaRPr/>
          </a:p>
        </p:txBody>
      </p:sp>
      <p:sp>
        <p:nvSpPr>
          <p:cNvPr id="180" name="Google Shape;180;p26"/>
          <p:cNvSpPr/>
          <p:nvPr/>
        </p:nvSpPr>
        <p:spPr>
          <a:xfrm>
            <a:off x="2127380" y="2810755"/>
            <a:ext cx="1301218" cy="404965"/>
          </a:xfrm>
          <a:prstGeom prst="rect">
            <a:avLst/>
          </a:prstGeom>
          <a:noFill/>
          <a:ln w="25400" cap="flat" cmpd="sng">
            <a:solidFill>
              <a:srgbClr val="137266"/>
            </a:solidFill>
            <a:prstDash val="solid"/>
            <a:round/>
            <a:headEnd type="none" w="sm" len="sm"/>
            <a:tailEnd type="none" w="sm" len="sm"/>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Clr>
                <a:srgbClr val="000000"/>
              </a:buClr>
              <a:buSzPts val="1300"/>
              <a:buFont typeface="Arial"/>
              <a:buNone/>
            </a:pPr>
            <a:r>
              <a:rPr lang="en" sz="1300">
                <a:solidFill>
                  <a:schemeClr val="accent1"/>
                </a:solidFill>
              </a:rPr>
              <a:t>28,450</a:t>
            </a:r>
            <a:endParaRPr/>
          </a:p>
        </p:txBody>
      </p:sp>
      <p:sp>
        <p:nvSpPr>
          <p:cNvPr id="181" name="Google Shape;181;p26"/>
          <p:cNvSpPr/>
          <p:nvPr/>
        </p:nvSpPr>
        <p:spPr>
          <a:xfrm>
            <a:off x="2127380" y="3361167"/>
            <a:ext cx="1301218" cy="404965"/>
          </a:xfrm>
          <a:prstGeom prst="rect">
            <a:avLst/>
          </a:prstGeom>
          <a:noFill/>
          <a:ln w="25400" cap="flat" cmpd="sng">
            <a:solidFill>
              <a:srgbClr val="13726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r>
              <a:rPr lang="en" sz="900">
                <a:solidFill>
                  <a:schemeClr val="accent1"/>
                </a:solidFill>
              </a:rPr>
              <a:t>Mon Ami Gabi </a:t>
            </a:r>
            <a:endParaRPr sz="900">
              <a:solidFill>
                <a:schemeClr val="accent1"/>
              </a:solidFill>
            </a:endParaRPr>
          </a:p>
          <a:p>
            <a:pPr marL="0" lvl="0" indent="0" algn="l" rtl="0">
              <a:spcBef>
                <a:spcPts val="0"/>
              </a:spcBef>
              <a:spcAft>
                <a:spcPts val="0"/>
              </a:spcAft>
              <a:buClr>
                <a:srgbClr val="000000"/>
              </a:buClr>
              <a:buFont typeface="Arial"/>
              <a:buNone/>
            </a:pPr>
            <a:r>
              <a:rPr lang="en" sz="900">
                <a:solidFill>
                  <a:schemeClr val="accent1"/>
                </a:solidFill>
              </a:rPr>
              <a:t>7,361</a:t>
            </a:r>
            <a:endParaRPr sz="900">
              <a:solidFill>
                <a:schemeClr val="accent1"/>
              </a:solidFill>
            </a:endParaRPr>
          </a:p>
        </p:txBody>
      </p:sp>
      <p:sp>
        <p:nvSpPr>
          <p:cNvPr id="182" name="Google Shape;182;p26"/>
          <p:cNvSpPr/>
          <p:nvPr/>
        </p:nvSpPr>
        <p:spPr>
          <a:xfrm>
            <a:off x="2127380" y="3910768"/>
            <a:ext cx="1301218" cy="404965"/>
          </a:xfrm>
          <a:prstGeom prst="rect">
            <a:avLst/>
          </a:prstGeom>
          <a:noFill/>
          <a:ln w="25400" cap="flat" cmpd="sng">
            <a:solidFill>
              <a:srgbClr val="13726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15000"/>
              </a:lnSpc>
              <a:spcBef>
                <a:spcPts val="1200"/>
              </a:spcBef>
              <a:spcAft>
                <a:spcPts val="0"/>
              </a:spcAft>
              <a:buClr>
                <a:srgbClr val="000000"/>
              </a:buClr>
              <a:buSzPts val="1300"/>
              <a:buFont typeface="Arial"/>
              <a:buNone/>
            </a:pPr>
            <a:r>
              <a:rPr lang="en" sz="1300">
                <a:solidFill>
                  <a:schemeClr val="accent1"/>
                </a:solidFill>
              </a:rPr>
              <a:t>3.7</a:t>
            </a:r>
            <a:endParaRPr sz="1300"/>
          </a:p>
        </p:txBody>
      </p:sp>
      <p:sp>
        <p:nvSpPr>
          <p:cNvPr id="183" name="Google Shape;183;p26"/>
          <p:cNvSpPr/>
          <p:nvPr/>
        </p:nvSpPr>
        <p:spPr>
          <a:xfrm>
            <a:off x="4895170" y="1710741"/>
            <a:ext cx="1301218" cy="404965"/>
          </a:xfrm>
          <a:prstGeom prst="rect">
            <a:avLst/>
          </a:prstGeom>
          <a:noFill/>
          <a:ln w="25400" cap="flat" cmpd="sng">
            <a:solidFill>
              <a:srgbClr val="13726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1300">
                <a:solidFill>
                  <a:schemeClr val="accent1"/>
                </a:solidFill>
              </a:rPr>
              <a:t>23.3</a:t>
            </a:r>
            <a:endParaRPr sz="1300">
              <a:solidFill>
                <a:schemeClr val="accent1"/>
              </a:solidFill>
            </a:endParaRPr>
          </a:p>
        </p:txBody>
      </p:sp>
      <p:sp>
        <p:nvSpPr>
          <p:cNvPr id="184" name="Google Shape;184;p26"/>
          <p:cNvSpPr/>
          <p:nvPr/>
        </p:nvSpPr>
        <p:spPr>
          <a:xfrm>
            <a:off x="4895170" y="2261154"/>
            <a:ext cx="1301218" cy="404965"/>
          </a:xfrm>
          <a:prstGeom prst="rect">
            <a:avLst/>
          </a:prstGeom>
          <a:noFill/>
          <a:ln w="25400" cap="flat" cmpd="sng">
            <a:solidFill>
              <a:srgbClr val="13726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15000"/>
              </a:lnSpc>
              <a:spcBef>
                <a:spcPts val="0"/>
              </a:spcBef>
              <a:spcAft>
                <a:spcPts val="0"/>
              </a:spcAft>
              <a:buClr>
                <a:srgbClr val="000000"/>
              </a:buClr>
              <a:buSzPts val="1300"/>
              <a:buFont typeface="Arial"/>
              <a:buNone/>
            </a:pPr>
            <a:r>
              <a:rPr lang="en" sz="1300">
                <a:solidFill>
                  <a:schemeClr val="accent1"/>
                </a:solidFill>
              </a:rPr>
              <a:t>109.6</a:t>
            </a:r>
            <a:endParaRPr sz="1300">
              <a:solidFill>
                <a:schemeClr val="accent1"/>
              </a:solidFill>
            </a:endParaRPr>
          </a:p>
        </p:txBody>
      </p:sp>
      <p:sp>
        <p:nvSpPr>
          <p:cNvPr id="185" name="Google Shape;185;p26"/>
          <p:cNvSpPr/>
          <p:nvPr/>
        </p:nvSpPr>
        <p:spPr>
          <a:xfrm>
            <a:off x="4895170" y="2810755"/>
            <a:ext cx="1301218" cy="404965"/>
          </a:xfrm>
          <a:prstGeom prst="rect">
            <a:avLst/>
          </a:prstGeom>
          <a:noFill/>
          <a:ln w="25400" cap="flat" cmpd="sng">
            <a:solidFill>
              <a:srgbClr val="13726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800">
                <a:solidFill>
                  <a:schemeClr val="accent1"/>
                </a:solidFill>
              </a:rPr>
              <a:t>French, Steakhouses, Restaurants, Breakfast &amp; Brunch</a:t>
            </a:r>
            <a:endParaRPr sz="800">
              <a:solidFill>
                <a:schemeClr val="accent1"/>
              </a:solidFill>
            </a:endParaRPr>
          </a:p>
        </p:txBody>
      </p:sp>
      <p:sp>
        <p:nvSpPr>
          <p:cNvPr id="186" name="Google Shape;186;p26"/>
          <p:cNvSpPr/>
          <p:nvPr/>
        </p:nvSpPr>
        <p:spPr>
          <a:xfrm>
            <a:off x="4895170" y="3361167"/>
            <a:ext cx="1301218" cy="404965"/>
          </a:xfrm>
          <a:prstGeom prst="rect">
            <a:avLst/>
          </a:prstGeom>
          <a:noFill/>
          <a:ln w="25400" cap="flat" cmpd="sng">
            <a:solidFill>
              <a:srgbClr val="13726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900">
                <a:solidFill>
                  <a:schemeClr val="accent1"/>
                </a:solidFill>
              </a:rPr>
              <a:t>Mexican Restaurants</a:t>
            </a:r>
            <a:endParaRPr sz="900">
              <a:solidFill>
                <a:schemeClr val="accent1"/>
              </a:solidFill>
            </a:endParaRPr>
          </a:p>
        </p:txBody>
      </p:sp>
      <p:sp>
        <p:nvSpPr>
          <p:cNvPr id="187" name="Google Shape;187;p26"/>
          <p:cNvSpPr/>
          <p:nvPr/>
        </p:nvSpPr>
        <p:spPr>
          <a:xfrm>
            <a:off x="4895170" y="3910768"/>
            <a:ext cx="1301218" cy="404965"/>
          </a:xfrm>
          <a:prstGeom prst="rect">
            <a:avLst/>
          </a:prstGeom>
          <a:noFill/>
          <a:ln w="25400" cap="flat" cmpd="sng">
            <a:solidFill>
              <a:srgbClr val="13726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900">
                <a:solidFill>
                  <a:schemeClr val="accent1"/>
                </a:solidFill>
              </a:rPr>
              <a:t>Las Vegas </a:t>
            </a:r>
            <a:endParaRPr sz="900">
              <a:solidFill>
                <a:schemeClr val="accent1"/>
              </a:solidFill>
            </a:endParaRPr>
          </a:p>
          <a:p>
            <a:pPr marL="0" marR="0" lvl="0" indent="0" algn="l" rtl="0">
              <a:lnSpc>
                <a:spcPct val="100000"/>
              </a:lnSpc>
              <a:spcBef>
                <a:spcPts val="0"/>
              </a:spcBef>
              <a:spcAft>
                <a:spcPts val="0"/>
              </a:spcAft>
              <a:buNone/>
            </a:pPr>
            <a:r>
              <a:rPr lang="en" sz="900">
                <a:solidFill>
                  <a:schemeClr val="accent1"/>
                </a:solidFill>
              </a:rPr>
              <a:t>1,217,597</a:t>
            </a:r>
            <a:endParaRPr sz="900">
              <a:solidFill>
                <a:schemeClr val="accent1"/>
              </a:solidFill>
            </a:endParaRPr>
          </a:p>
        </p:txBody>
      </p:sp>
      <p:sp>
        <p:nvSpPr>
          <p:cNvPr id="188" name="Google Shape;188;p26"/>
          <p:cNvSpPr/>
          <p:nvPr/>
        </p:nvSpPr>
        <p:spPr>
          <a:xfrm>
            <a:off x="6335486" y="1710741"/>
            <a:ext cx="2080864" cy="2604993"/>
          </a:xfrm>
          <a:prstGeom prst="rect">
            <a:avLst/>
          </a:prstGeom>
          <a:solidFill>
            <a:srgbClr val="C5F5EF"/>
          </a:solidFill>
          <a:ln w="25400" cap="flat" cmpd="sng">
            <a:solidFill>
              <a:srgbClr val="C5F5E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1100">
                <a:solidFill>
                  <a:schemeClr val="dk2"/>
                </a:solidFill>
                <a:latin typeface="Lato"/>
                <a:ea typeface="Lato"/>
                <a:cs typeface="Lato"/>
                <a:sym typeface="Lato"/>
              </a:rPr>
              <a:t>The Yelp database shows a sample of users that has been actively posting reviews since at least 2005. </a:t>
            </a:r>
            <a:r>
              <a:rPr lang="en" sz="1100" b="1">
                <a:solidFill>
                  <a:schemeClr val="dk2"/>
                </a:solidFill>
                <a:latin typeface="Lato"/>
                <a:ea typeface="Lato"/>
                <a:cs typeface="Lato"/>
                <a:sym typeface="Lato"/>
              </a:rPr>
              <a:t>The average number of reviews posted per year is larger for users that have been on the website longer</a:t>
            </a:r>
            <a:r>
              <a:rPr lang="en" sz="1100">
                <a:solidFill>
                  <a:schemeClr val="dk2"/>
                </a:solidFill>
                <a:latin typeface="Lato"/>
                <a:ea typeface="Lato"/>
                <a:cs typeface="Lato"/>
                <a:sym typeface="Lato"/>
              </a:rPr>
              <a:t>: for example, the average number of reviews posted per user was 161 in 2005–which is 43x larger than the average for 2017 (3.7)</a:t>
            </a:r>
            <a:endParaRPr sz="1100" i="0" u="none" strike="noStrike" cap="none">
              <a:solidFill>
                <a:schemeClr val="dk2"/>
              </a:solidFill>
              <a:latin typeface="Lato"/>
              <a:ea typeface="Lato"/>
              <a:cs typeface="Lato"/>
              <a:sym typeface="Lato"/>
            </a:endParaRPr>
          </a:p>
        </p:txBody>
      </p:sp>
      <p:sp>
        <p:nvSpPr>
          <p:cNvPr id="189" name="Google Shape;189;p26"/>
          <p:cNvSpPr/>
          <p:nvPr/>
        </p:nvSpPr>
        <p:spPr>
          <a:xfrm>
            <a:off x="3593952" y="2810755"/>
            <a:ext cx="1301100" cy="405000"/>
          </a:xfrm>
          <a:prstGeom prst="rect">
            <a:avLst/>
          </a:prstGeom>
          <a:solidFill>
            <a:srgbClr val="137266"/>
          </a:solidFill>
          <a:ln w="25400" cap="flat" cmpd="sng">
            <a:solidFill>
              <a:srgbClr val="137266"/>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 sz="800">
                <a:solidFill>
                  <a:schemeClr val="lt1"/>
                </a:solidFill>
              </a:rPr>
              <a:t>Most Reviewed Category</a:t>
            </a:r>
            <a:endParaRPr/>
          </a:p>
        </p:txBody>
      </p:sp>
      <p:sp>
        <p:nvSpPr>
          <p:cNvPr id="190" name="Google Shape;190;p26"/>
          <p:cNvSpPr/>
          <p:nvPr/>
        </p:nvSpPr>
        <p:spPr>
          <a:xfrm>
            <a:off x="3593952" y="3361167"/>
            <a:ext cx="1301100" cy="405000"/>
          </a:xfrm>
          <a:prstGeom prst="rect">
            <a:avLst/>
          </a:prstGeom>
          <a:solidFill>
            <a:srgbClr val="137266"/>
          </a:solidFill>
          <a:ln w="25400" cap="flat" cmpd="sng">
            <a:solidFill>
              <a:srgbClr val="137266"/>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 sz="800">
                <a:solidFill>
                  <a:schemeClr val="lt1"/>
                </a:solidFill>
              </a:rPr>
              <a:t>Most </a:t>
            </a:r>
            <a:endParaRPr sz="800">
              <a:solidFill>
                <a:schemeClr val="lt1"/>
              </a:solidFill>
            </a:endParaRPr>
          </a:p>
          <a:p>
            <a:pPr marL="0" marR="0" lvl="0" indent="0" algn="r" rtl="0">
              <a:lnSpc>
                <a:spcPct val="100000"/>
              </a:lnSpc>
              <a:spcBef>
                <a:spcPts val="0"/>
              </a:spcBef>
              <a:spcAft>
                <a:spcPts val="0"/>
              </a:spcAft>
              <a:buNone/>
            </a:pPr>
            <a:r>
              <a:rPr lang="en" sz="800">
                <a:solidFill>
                  <a:schemeClr val="lt1"/>
                </a:solidFill>
              </a:rPr>
              <a:t>Popular </a:t>
            </a:r>
            <a:endParaRPr sz="800">
              <a:solidFill>
                <a:schemeClr val="lt1"/>
              </a:solidFill>
            </a:endParaRPr>
          </a:p>
          <a:p>
            <a:pPr marL="0" marR="0" lvl="0" indent="0" algn="r" rtl="0">
              <a:lnSpc>
                <a:spcPct val="100000"/>
              </a:lnSpc>
              <a:spcBef>
                <a:spcPts val="0"/>
              </a:spcBef>
              <a:spcAft>
                <a:spcPts val="0"/>
              </a:spcAft>
              <a:buNone/>
            </a:pPr>
            <a:r>
              <a:rPr lang="en" sz="800">
                <a:solidFill>
                  <a:schemeClr val="lt1"/>
                </a:solidFill>
              </a:rPr>
              <a:t>Category</a:t>
            </a:r>
            <a:endParaRPr/>
          </a:p>
        </p:txBody>
      </p:sp>
      <p:sp>
        <p:nvSpPr>
          <p:cNvPr id="191" name="Google Shape;191;p26"/>
          <p:cNvSpPr/>
          <p:nvPr/>
        </p:nvSpPr>
        <p:spPr>
          <a:xfrm>
            <a:off x="3593952" y="3910768"/>
            <a:ext cx="1301100" cy="405000"/>
          </a:xfrm>
          <a:prstGeom prst="rect">
            <a:avLst/>
          </a:prstGeom>
          <a:solidFill>
            <a:srgbClr val="137266"/>
          </a:solidFill>
          <a:ln w="25400" cap="flat" cmpd="sng">
            <a:solidFill>
              <a:srgbClr val="137266"/>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 sz="800">
                <a:solidFill>
                  <a:schemeClr val="lt1"/>
                </a:solidFill>
              </a:rPr>
              <a:t>City with the </a:t>
            </a:r>
            <a:endParaRPr sz="800">
              <a:solidFill>
                <a:schemeClr val="lt1"/>
              </a:solidFill>
            </a:endParaRPr>
          </a:p>
          <a:p>
            <a:pPr marL="0" marR="0" lvl="0" indent="0" algn="r" rtl="0">
              <a:lnSpc>
                <a:spcPct val="100000"/>
              </a:lnSpc>
              <a:spcBef>
                <a:spcPts val="0"/>
              </a:spcBef>
              <a:spcAft>
                <a:spcPts val="0"/>
              </a:spcAft>
              <a:buNone/>
            </a:pPr>
            <a:r>
              <a:rPr lang="en" sz="800">
                <a:solidFill>
                  <a:schemeClr val="lt1"/>
                </a:solidFill>
              </a:rPr>
              <a:t>most reviews</a:t>
            </a:r>
            <a:endParaRPr/>
          </a:p>
        </p:txBody>
      </p:sp>
      <p:pic>
        <p:nvPicPr>
          <p:cNvPr id="192" name="Google Shape;192;p26" descr="Badge 10 with solid fill"/>
          <p:cNvPicPr preferRelativeResize="0"/>
          <p:nvPr/>
        </p:nvPicPr>
        <p:blipFill rotWithShape="1">
          <a:blip r:embed="rId3">
            <a:alphaModFix/>
          </a:blip>
          <a:srcRect/>
          <a:stretch/>
        </p:blipFill>
        <p:spPr>
          <a:xfrm>
            <a:off x="3729761" y="3971081"/>
            <a:ext cx="284338" cy="284338"/>
          </a:xfrm>
          <a:prstGeom prst="rect">
            <a:avLst/>
          </a:prstGeom>
          <a:noFill/>
          <a:ln>
            <a:noFill/>
          </a:ln>
        </p:spPr>
      </p:pic>
      <p:pic>
        <p:nvPicPr>
          <p:cNvPr id="193" name="Google Shape;193;p26" descr="Badge 9 with solid fill"/>
          <p:cNvPicPr preferRelativeResize="0"/>
          <p:nvPr/>
        </p:nvPicPr>
        <p:blipFill rotWithShape="1">
          <a:blip r:embed="rId4">
            <a:alphaModFix/>
          </a:blip>
          <a:srcRect/>
          <a:stretch/>
        </p:blipFill>
        <p:spPr>
          <a:xfrm>
            <a:off x="3729761" y="3421480"/>
            <a:ext cx="284338" cy="284338"/>
          </a:xfrm>
          <a:prstGeom prst="rect">
            <a:avLst/>
          </a:prstGeom>
          <a:noFill/>
          <a:ln>
            <a:noFill/>
          </a:ln>
        </p:spPr>
      </p:pic>
      <p:pic>
        <p:nvPicPr>
          <p:cNvPr id="194" name="Google Shape;194;p26" descr="Badge 8 with solid fill"/>
          <p:cNvPicPr preferRelativeResize="0"/>
          <p:nvPr/>
        </p:nvPicPr>
        <p:blipFill rotWithShape="1">
          <a:blip r:embed="rId5">
            <a:alphaModFix/>
          </a:blip>
          <a:srcRect/>
          <a:stretch/>
        </p:blipFill>
        <p:spPr>
          <a:xfrm>
            <a:off x="3729761" y="2871068"/>
            <a:ext cx="284338" cy="284338"/>
          </a:xfrm>
          <a:prstGeom prst="rect">
            <a:avLst/>
          </a:prstGeom>
          <a:noFill/>
          <a:ln>
            <a:noFill/>
          </a:ln>
        </p:spPr>
      </p:pic>
      <p:pic>
        <p:nvPicPr>
          <p:cNvPr id="195" name="Google Shape;195;p26" descr="Badge 7 with solid fill"/>
          <p:cNvPicPr preferRelativeResize="0"/>
          <p:nvPr/>
        </p:nvPicPr>
        <p:blipFill rotWithShape="1">
          <a:blip r:embed="rId6">
            <a:alphaModFix/>
          </a:blip>
          <a:srcRect/>
          <a:stretch/>
        </p:blipFill>
        <p:spPr>
          <a:xfrm>
            <a:off x="3729761" y="2321467"/>
            <a:ext cx="284338" cy="284338"/>
          </a:xfrm>
          <a:prstGeom prst="rect">
            <a:avLst/>
          </a:prstGeom>
          <a:noFill/>
          <a:ln>
            <a:noFill/>
          </a:ln>
        </p:spPr>
      </p:pic>
      <p:pic>
        <p:nvPicPr>
          <p:cNvPr id="196" name="Google Shape;196;p26" descr="Badge 6 with solid fill"/>
          <p:cNvPicPr preferRelativeResize="0"/>
          <p:nvPr/>
        </p:nvPicPr>
        <p:blipFill rotWithShape="1">
          <a:blip r:embed="rId7">
            <a:alphaModFix/>
          </a:blip>
          <a:srcRect/>
          <a:stretch/>
        </p:blipFill>
        <p:spPr>
          <a:xfrm>
            <a:off x="3729761" y="1771054"/>
            <a:ext cx="284338" cy="284338"/>
          </a:xfrm>
          <a:prstGeom prst="rect">
            <a:avLst/>
          </a:prstGeom>
          <a:noFill/>
          <a:ln>
            <a:noFill/>
          </a:ln>
        </p:spPr>
      </p:pic>
      <p:pic>
        <p:nvPicPr>
          <p:cNvPr id="197" name="Google Shape;197;p26" descr="Badge 5 with solid fill"/>
          <p:cNvPicPr preferRelativeResize="0"/>
          <p:nvPr/>
        </p:nvPicPr>
        <p:blipFill rotWithShape="1">
          <a:blip r:embed="rId8">
            <a:alphaModFix/>
          </a:blip>
          <a:srcRect/>
          <a:stretch/>
        </p:blipFill>
        <p:spPr>
          <a:xfrm>
            <a:off x="972639" y="3971081"/>
            <a:ext cx="284338" cy="284338"/>
          </a:xfrm>
          <a:prstGeom prst="rect">
            <a:avLst/>
          </a:prstGeom>
          <a:noFill/>
          <a:ln>
            <a:noFill/>
          </a:ln>
        </p:spPr>
      </p:pic>
      <p:pic>
        <p:nvPicPr>
          <p:cNvPr id="198" name="Google Shape;198;p26" descr="Badge 4 with solid fill"/>
          <p:cNvPicPr preferRelativeResize="0"/>
          <p:nvPr/>
        </p:nvPicPr>
        <p:blipFill rotWithShape="1">
          <a:blip r:embed="rId9">
            <a:alphaModFix/>
          </a:blip>
          <a:srcRect/>
          <a:stretch/>
        </p:blipFill>
        <p:spPr>
          <a:xfrm>
            <a:off x="972639" y="3421480"/>
            <a:ext cx="284338" cy="284338"/>
          </a:xfrm>
          <a:prstGeom prst="rect">
            <a:avLst/>
          </a:prstGeom>
          <a:noFill/>
          <a:ln>
            <a:noFill/>
          </a:ln>
        </p:spPr>
      </p:pic>
      <p:pic>
        <p:nvPicPr>
          <p:cNvPr id="199" name="Google Shape;199;p26" descr="Badge 3 with solid fill"/>
          <p:cNvPicPr preferRelativeResize="0"/>
          <p:nvPr/>
        </p:nvPicPr>
        <p:blipFill rotWithShape="1">
          <a:blip r:embed="rId10">
            <a:alphaModFix/>
          </a:blip>
          <a:srcRect/>
          <a:stretch/>
        </p:blipFill>
        <p:spPr>
          <a:xfrm>
            <a:off x="972639" y="2871068"/>
            <a:ext cx="284338" cy="284338"/>
          </a:xfrm>
          <a:prstGeom prst="rect">
            <a:avLst/>
          </a:prstGeom>
          <a:noFill/>
          <a:ln>
            <a:noFill/>
          </a:ln>
        </p:spPr>
      </p:pic>
      <p:pic>
        <p:nvPicPr>
          <p:cNvPr id="200" name="Google Shape;200;p26" descr="Badge with solid fill"/>
          <p:cNvPicPr preferRelativeResize="0"/>
          <p:nvPr/>
        </p:nvPicPr>
        <p:blipFill rotWithShape="1">
          <a:blip r:embed="rId11">
            <a:alphaModFix/>
          </a:blip>
          <a:srcRect/>
          <a:stretch/>
        </p:blipFill>
        <p:spPr>
          <a:xfrm>
            <a:off x="972639" y="2321467"/>
            <a:ext cx="284338" cy="284338"/>
          </a:xfrm>
          <a:prstGeom prst="rect">
            <a:avLst/>
          </a:prstGeom>
          <a:noFill/>
          <a:ln>
            <a:noFill/>
          </a:ln>
        </p:spPr>
      </p:pic>
      <p:pic>
        <p:nvPicPr>
          <p:cNvPr id="201" name="Google Shape;201;p26" descr="Badge 1 with solid fill"/>
          <p:cNvPicPr preferRelativeResize="0"/>
          <p:nvPr/>
        </p:nvPicPr>
        <p:blipFill rotWithShape="1">
          <a:blip r:embed="rId12">
            <a:alphaModFix/>
          </a:blip>
          <a:srcRect/>
          <a:stretch/>
        </p:blipFill>
        <p:spPr>
          <a:xfrm>
            <a:off x="972639" y="1771054"/>
            <a:ext cx="284338" cy="284338"/>
          </a:xfrm>
          <a:prstGeom prst="rect">
            <a:avLst/>
          </a:prstGeom>
          <a:noFill/>
          <a:ln>
            <a:noFill/>
          </a:ln>
        </p:spPr>
      </p:pic>
      <p:sp>
        <p:nvSpPr>
          <p:cNvPr id="202" name="Google Shape;202;p26"/>
          <p:cNvSpPr txBox="1"/>
          <p:nvPr/>
        </p:nvSpPr>
        <p:spPr>
          <a:xfrm>
            <a:off x="727650" y="4460385"/>
            <a:ext cx="76887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700"/>
              <a:t>Note: It is important to consider that the review counts per user (derived from the “user” table) are not the same as the review counts per business (derived from the “business” table). Furthermore, it should be noted that the number of distinct review_id entries in the “review” table is only 48,862–which differs significantly from the total review counts of 3,118,624 in the “business” table and 309,527 in the “user” table. For many of these summary statistics–such as average review count per user and average review count per business–, the business counts used as reference were the ones corresponding to their respective tables.</a:t>
            </a:r>
            <a:endParaRPr sz="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7"/>
          <p:cNvSpPr txBox="1">
            <a:spLocks noGrp="1"/>
          </p:cNvSpPr>
          <p:nvPr>
            <p:ph type="body" idx="1"/>
          </p:nvPr>
        </p:nvSpPr>
        <p:spPr>
          <a:xfrm>
            <a:off x="729450" y="1419350"/>
            <a:ext cx="7688700" cy="335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00" b="1">
                <a:solidFill>
                  <a:srgbClr val="000000"/>
                </a:solidFill>
                <a:latin typeface="Arial"/>
                <a:ea typeface="Arial"/>
                <a:cs typeface="Arial"/>
                <a:sym typeface="Arial"/>
              </a:rPr>
              <a:t>QUESTION: Within the most reviewed city, how do ratings vary according to the time of day check-ins were made?</a:t>
            </a:r>
            <a:endParaRPr sz="1000" b="1">
              <a:solidFill>
                <a:srgbClr val="000000"/>
              </a:solidFill>
              <a:latin typeface="Arial"/>
              <a:ea typeface="Arial"/>
              <a:cs typeface="Arial"/>
              <a:sym typeface="Arial"/>
            </a:endParaRPr>
          </a:p>
          <a:p>
            <a:pPr marL="0" lvl="0" indent="0" algn="l" rtl="0">
              <a:spcBef>
                <a:spcPts val="0"/>
              </a:spcBef>
              <a:spcAft>
                <a:spcPts val="0"/>
              </a:spcAft>
              <a:buNone/>
            </a:pPr>
            <a:endParaRPr sz="1000">
              <a:solidFill>
                <a:srgbClr val="000000"/>
              </a:solidFill>
              <a:latin typeface="Arial"/>
              <a:ea typeface="Arial"/>
              <a:cs typeface="Arial"/>
              <a:sym typeface="Arial"/>
            </a:endParaRPr>
          </a:p>
          <a:p>
            <a:pPr marL="0" lvl="0" indent="0" algn="l" rtl="0">
              <a:spcBef>
                <a:spcPts val="0"/>
              </a:spcBef>
              <a:spcAft>
                <a:spcPts val="0"/>
              </a:spcAft>
              <a:buNone/>
            </a:pPr>
            <a:r>
              <a:rPr lang="en" sz="1000" u="sng">
                <a:solidFill>
                  <a:srgbClr val="000000"/>
                </a:solidFill>
                <a:latin typeface="Arial"/>
                <a:ea typeface="Arial"/>
                <a:cs typeface="Arial"/>
                <a:sym typeface="Arial"/>
              </a:rPr>
              <a:t>Methodology</a:t>
            </a:r>
            <a:endParaRPr sz="1000" u="sng">
              <a:solidFill>
                <a:srgbClr val="000000"/>
              </a:solidFill>
              <a:latin typeface="Arial"/>
              <a:ea typeface="Arial"/>
              <a:cs typeface="Arial"/>
              <a:sym typeface="Arial"/>
            </a:endParaRPr>
          </a:p>
          <a:p>
            <a:pPr marL="457200" lvl="0" indent="-292100" algn="l" rtl="0">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Our methodology focused on determining the most reviewed city and the number of check-ins per business for a number of time-frames. We then joined the check-ins with their corresponding business IDs, determined the number of stars for each business, and defined the average star ratings for the most representative time-frames of each business</a:t>
            </a:r>
            <a:endParaRPr sz="1000">
              <a:solidFill>
                <a:srgbClr val="000000"/>
              </a:solidFill>
              <a:latin typeface="Arial"/>
              <a:ea typeface="Arial"/>
              <a:cs typeface="Arial"/>
              <a:sym typeface="Arial"/>
            </a:endParaRPr>
          </a:p>
          <a:p>
            <a:pPr marL="0" lvl="0" indent="0" algn="l" rtl="0">
              <a:spcBef>
                <a:spcPts val="0"/>
              </a:spcBef>
              <a:spcAft>
                <a:spcPts val="0"/>
              </a:spcAft>
              <a:buNone/>
            </a:pPr>
            <a:endParaRPr sz="1000">
              <a:solidFill>
                <a:srgbClr val="000000"/>
              </a:solidFill>
              <a:latin typeface="Arial"/>
              <a:ea typeface="Arial"/>
              <a:cs typeface="Arial"/>
              <a:sym typeface="Arial"/>
            </a:endParaRPr>
          </a:p>
          <a:p>
            <a:pPr marL="0" lvl="0" indent="0" algn="l" rtl="0">
              <a:spcBef>
                <a:spcPts val="0"/>
              </a:spcBef>
              <a:spcAft>
                <a:spcPts val="0"/>
              </a:spcAft>
              <a:buNone/>
            </a:pPr>
            <a:endParaRPr sz="1000">
              <a:solidFill>
                <a:srgbClr val="000000"/>
              </a:solidFill>
              <a:latin typeface="Arial"/>
              <a:ea typeface="Arial"/>
              <a:cs typeface="Arial"/>
              <a:sym typeface="Arial"/>
            </a:endParaRPr>
          </a:p>
        </p:txBody>
      </p:sp>
      <p:sp>
        <p:nvSpPr>
          <p:cNvPr id="208" name="Google Shape;208;p27"/>
          <p:cNvSpPr txBox="1">
            <a:spLocks noGrp="1"/>
          </p:cNvSpPr>
          <p:nvPr>
            <p:ph type="title"/>
          </p:nvPr>
        </p:nvSpPr>
        <p:spPr>
          <a:xfrm>
            <a:off x="727650" y="680600"/>
            <a:ext cx="7688700" cy="491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Business Question</a:t>
            </a:r>
            <a:endParaRPr/>
          </a:p>
        </p:txBody>
      </p:sp>
      <p:sp>
        <p:nvSpPr>
          <p:cNvPr id="209" name="Google Shape;209;p27"/>
          <p:cNvSpPr/>
          <p:nvPr/>
        </p:nvSpPr>
        <p:spPr>
          <a:xfrm>
            <a:off x="823325" y="3258400"/>
            <a:ext cx="1222500" cy="684300"/>
          </a:xfrm>
          <a:prstGeom prst="rect">
            <a:avLst/>
          </a:prstGeom>
          <a:solidFill>
            <a:srgbClr val="137266"/>
          </a:solidFill>
          <a:ln w="9525" cap="flat" cmpd="sng">
            <a:solidFill>
              <a:srgbClr val="1372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latin typeface="Lato"/>
                <a:ea typeface="Lato"/>
                <a:cs typeface="Lato"/>
                <a:sym typeface="Lato"/>
              </a:rPr>
              <a:t>Determine the most reviewed city</a:t>
            </a:r>
            <a:endParaRPr sz="800">
              <a:solidFill>
                <a:schemeClr val="lt1"/>
              </a:solidFill>
              <a:latin typeface="Lato"/>
              <a:ea typeface="Lato"/>
              <a:cs typeface="Lato"/>
              <a:sym typeface="Lato"/>
            </a:endParaRPr>
          </a:p>
        </p:txBody>
      </p:sp>
      <p:sp>
        <p:nvSpPr>
          <p:cNvPr id="210" name="Google Shape;210;p27"/>
          <p:cNvSpPr/>
          <p:nvPr/>
        </p:nvSpPr>
        <p:spPr>
          <a:xfrm>
            <a:off x="2406085" y="3258400"/>
            <a:ext cx="1222500" cy="684300"/>
          </a:xfrm>
          <a:prstGeom prst="rect">
            <a:avLst/>
          </a:prstGeom>
          <a:solidFill>
            <a:srgbClr val="137266"/>
          </a:solidFill>
          <a:ln w="9525" cap="flat" cmpd="sng">
            <a:solidFill>
              <a:srgbClr val="1372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latin typeface="Lato"/>
                <a:ea typeface="Lato"/>
                <a:cs typeface="Lato"/>
                <a:sym typeface="Lato"/>
              </a:rPr>
              <a:t>Define time-frames of analysis</a:t>
            </a:r>
            <a:endParaRPr sz="800">
              <a:solidFill>
                <a:schemeClr val="lt1"/>
              </a:solidFill>
              <a:latin typeface="Lato"/>
              <a:ea typeface="Lato"/>
              <a:cs typeface="Lato"/>
              <a:sym typeface="Lato"/>
            </a:endParaRPr>
          </a:p>
        </p:txBody>
      </p:sp>
      <p:sp>
        <p:nvSpPr>
          <p:cNvPr id="211" name="Google Shape;211;p27"/>
          <p:cNvSpPr/>
          <p:nvPr/>
        </p:nvSpPr>
        <p:spPr>
          <a:xfrm>
            <a:off x="3988844" y="3258400"/>
            <a:ext cx="1222500" cy="684300"/>
          </a:xfrm>
          <a:prstGeom prst="rect">
            <a:avLst/>
          </a:prstGeom>
          <a:solidFill>
            <a:srgbClr val="137266"/>
          </a:solidFill>
          <a:ln w="9525" cap="flat" cmpd="sng">
            <a:solidFill>
              <a:srgbClr val="1372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latin typeface="Lato"/>
                <a:ea typeface="Lato"/>
                <a:cs typeface="Lato"/>
                <a:sym typeface="Lato"/>
              </a:rPr>
              <a:t>Obtain the number of check-ins per time-frame in the most reviewed city</a:t>
            </a:r>
            <a:endParaRPr sz="800">
              <a:solidFill>
                <a:schemeClr val="lt1"/>
              </a:solidFill>
              <a:latin typeface="Lato"/>
              <a:ea typeface="Lato"/>
              <a:cs typeface="Lato"/>
              <a:sym typeface="Lato"/>
            </a:endParaRPr>
          </a:p>
        </p:txBody>
      </p:sp>
      <p:sp>
        <p:nvSpPr>
          <p:cNvPr id="212" name="Google Shape;212;p27"/>
          <p:cNvSpPr/>
          <p:nvPr/>
        </p:nvSpPr>
        <p:spPr>
          <a:xfrm rot="5400000">
            <a:off x="2059755" y="3542350"/>
            <a:ext cx="332400" cy="116400"/>
          </a:xfrm>
          <a:prstGeom prst="triangle">
            <a:avLst>
              <a:gd name="adj" fmla="val 50000"/>
            </a:avLst>
          </a:prstGeom>
          <a:solidFill>
            <a:srgbClr val="959595"/>
          </a:solidFill>
          <a:ln w="9525" cap="flat" cmpd="sng">
            <a:solidFill>
              <a:srgbClr val="95959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3" name="Google Shape;213;p27"/>
          <p:cNvSpPr/>
          <p:nvPr/>
        </p:nvSpPr>
        <p:spPr>
          <a:xfrm rot="5400000">
            <a:off x="3642514" y="3542350"/>
            <a:ext cx="332400" cy="116400"/>
          </a:xfrm>
          <a:prstGeom prst="triangle">
            <a:avLst>
              <a:gd name="adj" fmla="val 50000"/>
            </a:avLst>
          </a:prstGeom>
          <a:solidFill>
            <a:srgbClr val="959595"/>
          </a:solidFill>
          <a:ln w="9525" cap="flat" cmpd="sng">
            <a:solidFill>
              <a:srgbClr val="95959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4" name="Google Shape;214;p27"/>
          <p:cNvSpPr/>
          <p:nvPr/>
        </p:nvSpPr>
        <p:spPr>
          <a:xfrm>
            <a:off x="5571604" y="3258400"/>
            <a:ext cx="1222500" cy="684300"/>
          </a:xfrm>
          <a:prstGeom prst="rect">
            <a:avLst/>
          </a:prstGeom>
          <a:solidFill>
            <a:srgbClr val="137266"/>
          </a:solidFill>
          <a:ln w="9525" cap="flat" cmpd="sng">
            <a:solidFill>
              <a:srgbClr val="1372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latin typeface="Lato"/>
                <a:ea typeface="Lato"/>
                <a:cs typeface="Lato"/>
                <a:sym typeface="Lato"/>
              </a:rPr>
              <a:t>Join the check-ins per time-frame to corresponding businesses</a:t>
            </a:r>
            <a:endParaRPr sz="800">
              <a:solidFill>
                <a:schemeClr val="lt1"/>
              </a:solidFill>
              <a:latin typeface="Lato"/>
              <a:ea typeface="Lato"/>
              <a:cs typeface="Lato"/>
              <a:sym typeface="Lato"/>
            </a:endParaRPr>
          </a:p>
        </p:txBody>
      </p:sp>
      <p:sp>
        <p:nvSpPr>
          <p:cNvPr id="215" name="Google Shape;215;p27"/>
          <p:cNvSpPr/>
          <p:nvPr/>
        </p:nvSpPr>
        <p:spPr>
          <a:xfrm rot="5400000">
            <a:off x="5225274" y="3542350"/>
            <a:ext cx="332400" cy="116400"/>
          </a:xfrm>
          <a:prstGeom prst="triangle">
            <a:avLst>
              <a:gd name="adj" fmla="val 50000"/>
            </a:avLst>
          </a:prstGeom>
          <a:solidFill>
            <a:srgbClr val="959595"/>
          </a:solidFill>
          <a:ln w="9525" cap="flat" cmpd="sng">
            <a:solidFill>
              <a:srgbClr val="95959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6" name="Google Shape;216;p27"/>
          <p:cNvSpPr/>
          <p:nvPr/>
        </p:nvSpPr>
        <p:spPr>
          <a:xfrm rot="5400000">
            <a:off x="6808034" y="3542350"/>
            <a:ext cx="332400" cy="116400"/>
          </a:xfrm>
          <a:prstGeom prst="triangle">
            <a:avLst>
              <a:gd name="adj" fmla="val 50000"/>
            </a:avLst>
          </a:prstGeom>
          <a:solidFill>
            <a:srgbClr val="959595"/>
          </a:solidFill>
          <a:ln w="9525" cap="flat" cmpd="sng">
            <a:solidFill>
              <a:srgbClr val="95959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7" name="Google Shape;217;p27"/>
          <p:cNvSpPr/>
          <p:nvPr/>
        </p:nvSpPr>
        <p:spPr>
          <a:xfrm>
            <a:off x="7154364" y="3258400"/>
            <a:ext cx="1222500" cy="684300"/>
          </a:xfrm>
          <a:prstGeom prst="rect">
            <a:avLst/>
          </a:prstGeom>
          <a:solidFill>
            <a:srgbClr val="137266"/>
          </a:solidFill>
          <a:ln w="9525" cap="flat" cmpd="sng">
            <a:solidFill>
              <a:srgbClr val="1372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latin typeface="Lato"/>
                <a:ea typeface="Lato"/>
                <a:cs typeface="Lato"/>
                <a:sym typeface="Lato"/>
              </a:rPr>
              <a:t>Obtain the average star rating for the most representative time-frames of each business</a:t>
            </a:r>
            <a:endParaRPr sz="8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8"/>
          <p:cNvSpPr txBox="1">
            <a:spLocks noGrp="1"/>
          </p:cNvSpPr>
          <p:nvPr>
            <p:ph type="body" idx="1"/>
          </p:nvPr>
        </p:nvSpPr>
        <p:spPr>
          <a:xfrm>
            <a:off x="729450" y="1419350"/>
            <a:ext cx="7688700" cy="335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00" b="1">
                <a:solidFill>
                  <a:srgbClr val="000000"/>
                </a:solidFill>
                <a:latin typeface="Arial"/>
                <a:ea typeface="Arial"/>
                <a:cs typeface="Arial"/>
                <a:sym typeface="Arial"/>
              </a:rPr>
              <a:t>QUESTION: Within the most reviewed city, how do ratings vary according to the time of day check-ins were made?</a:t>
            </a:r>
            <a:endParaRPr sz="1000" b="1">
              <a:solidFill>
                <a:srgbClr val="000000"/>
              </a:solidFill>
              <a:latin typeface="Arial"/>
              <a:ea typeface="Arial"/>
              <a:cs typeface="Arial"/>
              <a:sym typeface="Arial"/>
            </a:endParaRPr>
          </a:p>
          <a:p>
            <a:pPr marL="457200" lvl="0" indent="-292100" algn="l" rtl="0">
              <a:spcBef>
                <a:spcPts val="0"/>
              </a:spcBef>
              <a:spcAft>
                <a:spcPts val="0"/>
              </a:spcAft>
              <a:buClr>
                <a:schemeClr val="dk2"/>
              </a:buClr>
              <a:buSzPts val="1000"/>
              <a:buChar char="●"/>
            </a:pPr>
            <a:r>
              <a:rPr lang="en" sz="1000">
                <a:solidFill>
                  <a:schemeClr val="dk2"/>
                </a:solidFill>
              </a:rPr>
              <a:t>We found that the most reviewed city was Las Vegas according to the query results  below</a:t>
            </a:r>
            <a:endParaRPr sz="1000">
              <a:solidFill>
                <a:schemeClr val="dk2"/>
              </a:solidFill>
            </a:endParaRPr>
          </a:p>
        </p:txBody>
      </p:sp>
      <p:sp>
        <p:nvSpPr>
          <p:cNvPr id="223" name="Google Shape;223;p28"/>
          <p:cNvSpPr txBox="1">
            <a:spLocks noGrp="1"/>
          </p:cNvSpPr>
          <p:nvPr>
            <p:ph type="title"/>
          </p:nvPr>
        </p:nvSpPr>
        <p:spPr>
          <a:xfrm>
            <a:off x="727650" y="680600"/>
            <a:ext cx="7688700" cy="491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Business Question</a:t>
            </a:r>
            <a:endParaRPr/>
          </a:p>
        </p:txBody>
      </p:sp>
      <p:graphicFrame>
        <p:nvGraphicFramePr>
          <p:cNvPr id="224" name="Google Shape;224;p28"/>
          <p:cNvGraphicFramePr/>
          <p:nvPr/>
        </p:nvGraphicFramePr>
        <p:xfrm>
          <a:off x="3400550" y="2211625"/>
          <a:ext cx="3000000" cy="3000000"/>
        </p:xfrm>
        <a:graphic>
          <a:graphicData uri="http://schemas.openxmlformats.org/drawingml/2006/table">
            <a:tbl>
              <a:tblPr>
                <a:noFill/>
                <a:tableStyleId>{8A97C2C2-4936-4074-9C51-D6C374FDFE40}</a:tableStyleId>
              </a:tblPr>
              <a:tblGrid>
                <a:gridCol w="1154050">
                  <a:extLst>
                    <a:ext uri="{9D8B030D-6E8A-4147-A177-3AD203B41FA5}">
                      <a16:colId xmlns:a16="http://schemas.microsoft.com/office/drawing/2014/main" val="20000"/>
                    </a:ext>
                  </a:extLst>
                </a:gridCol>
                <a:gridCol w="118882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a:solidFill>
                            <a:schemeClr val="lt1"/>
                          </a:solidFill>
                        </a:rPr>
                        <a:t>City</a:t>
                      </a:r>
                      <a:endParaRPr>
                        <a:solidFill>
                          <a:schemeClr val="lt1"/>
                        </a:solidFill>
                      </a:endParaRPr>
                    </a:p>
                  </a:txBody>
                  <a:tcPr marL="91425" marR="91425" marT="91425" marB="91425">
                    <a:lnL w="28575" cap="flat" cmpd="sng">
                      <a:solidFill>
                        <a:srgbClr val="137266"/>
                      </a:solidFill>
                      <a:prstDash val="solid"/>
                      <a:round/>
                      <a:headEnd type="none" w="sm" len="sm"/>
                      <a:tailEnd type="none" w="sm" len="sm"/>
                    </a:lnL>
                    <a:lnR w="28575" cap="flat" cmpd="sng">
                      <a:solidFill>
                        <a:srgbClr val="137266"/>
                      </a:solidFill>
                      <a:prstDash val="solid"/>
                      <a:round/>
                      <a:headEnd type="none" w="sm" len="sm"/>
                      <a:tailEnd type="none" w="sm" len="sm"/>
                    </a:lnR>
                    <a:lnT w="28575" cap="flat" cmpd="sng">
                      <a:solidFill>
                        <a:srgbClr val="137266"/>
                      </a:solidFill>
                      <a:prstDash val="solid"/>
                      <a:round/>
                      <a:headEnd type="none" w="sm" len="sm"/>
                      <a:tailEnd type="none" w="sm" len="sm"/>
                    </a:lnT>
                    <a:lnB w="28575" cap="flat" cmpd="sng">
                      <a:solidFill>
                        <a:srgbClr val="137266"/>
                      </a:solidFill>
                      <a:prstDash val="solid"/>
                      <a:round/>
                      <a:headEnd type="none" w="sm" len="sm"/>
                      <a:tailEnd type="none" w="sm" len="sm"/>
                    </a:lnB>
                    <a:solidFill>
                      <a:srgbClr val="137266"/>
                    </a:solidFill>
                  </a:tcPr>
                </a:tc>
                <a:tc>
                  <a:txBody>
                    <a:bodyPr/>
                    <a:lstStyle/>
                    <a:p>
                      <a:pPr marL="0" lvl="0" indent="0" algn="ctr" rtl="0">
                        <a:spcBef>
                          <a:spcPts val="0"/>
                        </a:spcBef>
                        <a:spcAft>
                          <a:spcPts val="0"/>
                        </a:spcAft>
                        <a:buNone/>
                      </a:pPr>
                      <a:r>
                        <a:rPr lang="en">
                          <a:solidFill>
                            <a:schemeClr val="lt1"/>
                          </a:solidFill>
                        </a:rPr>
                        <a:t>Reviews</a:t>
                      </a:r>
                      <a:endParaRPr>
                        <a:solidFill>
                          <a:schemeClr val="lt1"/>
                        </a:solidFill>
                      </a:endParaRPr>
                    </a:p>
                  </a:txBody>
                  <a:tcPr marL="91425" marR="91425" marT="91425" marB="91425">
                    <a:lnL w="28575" cap="flat" cmpd="sng">
                      <a:solidFill>
                        <a:srgbClr val="137266"/>
                      </a:solidFill>
                      <a:prstDash val="solid"/>
                      <a:round/>
                      <a:headEnd type="none" w="sm" len="sm"/>
                      <a:tailEnd type="none" w="sm" len="sm"/>
                    </a:lnL>
                    <a:lnR w="28575" cap="flat" cmpd="sng">
                      <a:solidFill>
                        <a:srgbClr val="137266"/>
                      </a:solidFill>
                      <a:prstDash val="solid"/>
                      <a:round/>
                      <a:headEnd type="none" w="sm" len="sm"/>
                      <a:tailEnd type="none" w="sm" len="sm"/>
                    </a:lnR>
                    <a:lnT w="28575" cap="flat" cmpd="sng">
                      <a:solidFill>
                        <a:srgbClr val="137266"/>
                      </a:solidFill>
                      <a:prstDash val="solid"/>
                      <a:round/>
                      <a:headEnd type="none" w="sm" len="sm"/>
                      <a:tailEnd type="none" w="sm" len="sm"/>
                    </a:lnT>
                    <a:lnB w="28575" cap="flat" cmpd="sng">
                      <a:solidFill>
                        <a:srgbClr val="137266"/>
                      </a:solidFill>
                      <a:prstDash val="solid"/>
                      <a:round/>
                      <a:headEnd type="none" w="sm" len="sm"/>
                      <a:tailEnd type="none" w="sm" len="sm"/>
                    </a:lnB>
                    <a:solidFill>
                      <a:srgbClr val="137266"/>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300">
                          <a:solidFill>
                            <a:schemeClr val="dk2"/>
                          </a:solidFill>
                          <a:latin typeface="Lato"/>
                          <a:ea typeface="Lato"/>
                          <a:cs typeface="Lato"/>
                          <a:sym typeface="Lato"/>
                        </a:rPr>
                        <a:t>Las Vegas</a:t>
                      </a:r>
                      <a:endParaRPr sz="1300">
                        <a:solidFill>
                          <a:schemeClr val="dk2"/>
                        </a:solidFill>
                        <a:latin typeface="Lato"/>
                        <a:ea typeface="Lato"/>
                        <a:cs typeface="Lato"/>
                        <a:sym typeface="Lato"/>
                      </a:endParaRPr>
                    </a:p>
                  </a:txBody>
                  <a:tcPr marL="91425" marR="91425" marT="91425" marB="91425">
                    <a:lnL w="28575" cap="flat" cmpd="sng">
                      <a:solidFill>
                        <a:srgbClr val="137266"/>
                      </a:solidFill>
                      <a:prstDash val="solid"/>
                      <a:round/>
                      <a:headEnd type="none" w="sm" len="sm"/>
                      <a:tailEnd type="none" w="sm" len="sm"/>
                    </a:lnL>
                    <a:lnR w="28575" cap="flat" cmpd="sng">
                      <a:solidFill>
                        <a:srgbClr val="137266"/>
                      </a:solidFill>
                      <a:prstDash val="solid"/>
                      <a:round/>
                      <a:headEnd type="none" w="sm" len="sm"/>
                      <a:tailEnd type="none" w="sm" len="sm"/>
                    </a:lnR>
                    <a:lnT w="28575" cap="flat" cmpd="sng">
                      <a:solidFill>
                        <a:srgbClr val="137266"/>
                      </a:solidFill>
                      <a:prstDash val="solid"/>
                      <a:round/>
                      <a:headEnd type="none" w="sm" len="sm"/>
                      <a:tailEnd type="none" w="sm" len="sm"/>
                    </a:lnT>
                    <a:lnB w="28575" cap="flat" cmpd="sng">
                      <a:solidFill>
                        <a:srgbClr val="137266"/>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chemeClr val="dk2"/>
                          </a:solidFill>
                          <a:latin typeface="Lato"/>
                          <a:ea typeface="Lato"/>
                          <a:cs typeface="Lato"/>
                          <a:sym typeface="Lato"/>
                        </a:rPr>
                        <a:t>1,217,597</a:t>
                      </a:r>
                      <a:endParaRPr sz="1300">
                        <a:solidFill>
                          <a:schemeClr val="dk2"/>
                        </a:solidFill>
                        <a:latin typeface="Lato"/>
                        <a:ea typeface="Lato"/>
                        <a:cs typeface="Lato"/>
                        <a:sym typeface="Lato"/>
                      </a:endParaRPr>
                    </a:p>
                  </a:txBody>
                  <a:tcPr marL="91425" marR="91425" marT="91425" marB="91425">
                    <a:lnL w="28575" cap="flat" cmpd="sng">
                      <a:solidFill>
                        <a:srgbClr val="137266"/>
                      </a:solidFill>
                      <a:prstDash val="solid"/>
                      <a:round/>
                      <a:headEnd type="none" w="sm" len="sm"/>
                      <a:tailEnd type="none" w="sm" len="sm"/>
                    </a:lnL>
                    <a:lnR w="28575" cap="flat" cmpd="sng">
                      <a:solidFill>
                        <a:srgbClr val="137266"/>
                      </a:solidFill>
                      <a:prstDash val="solid"/>
                      <a:round/>
                      <a:headEnd type="none" w="sm" len="sm"/>
                      <a:tailEnd type="none" w="sm" len="sm"/>
                    </a:lnR>
                    <a:lnT w="28575" cap="flat" cmpd="sng">
                      <a:solidFill>
                        <a:srgbClr val="137266"/>
                      </a:solidFill>
                      <a:prstDash val="solid"/>
                      <a:round/>
                      <a:headEnd type="none" w="sm" len="sm"/>
                      <a:tailEnd type="none" w="sm" len="sm"/>
                    </a:lnT>
                    <a:lnB w="28575" cap="flat" cmpd="sng">
                      <a:solidFill>
                        <a:srgbClr val="137266"/>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300">
                          <a:solidFill>
                            <a:schemeClr val="dk2"/>
                          </a:solidFill>
                          <a:latin typeface="Lato"/>
                          <a:ea typeface="Lato"/>
                          <a:cs typeface="Lato"/>
                          <a:sym typeface="Lato"/>
                        </a:rPr>
                        <a:t>Phoenix</a:t>
                      </a:r>
                      <a:endParaRPr sz="1300">
                        <a:solidFill>
                          <a:schemeClr val="dk2"/>
                        </a:solidFill>
                        <a:latin typeface="Lato"/>
                        <a:ea typeface="Lato"/>
                        <a:cs typeface="Lato"/>
                        <a:sym typeface="Lato"/>
                      </a:endParaRPr>
                    </a:p>
                  </a:txBody>
                  <a:tcPr marL="91425" marR="91425" marT="91425" marB="91425">
                    <a:lnL w="28575" cap="flat" cmpd="sng">
                      <a:solidFill>
                        <a:srgbClr val="137266"/>
                      </a:solidFill>
                      <a:prstDash val="solid"/>
                      <a:round/>
                      <a:headEnd type="none" w="sm" len="sm"/>
                      <a:tailEnd type="none" w="sm" len="sm"/>
                    </a:lnL>
                    <a:lnR w="28575" cap="flat" cmpd="sng">
                      <a:solidFill>
                        <a:srgbClr val="137266"/>
                      </a:solidFill>
                      <a:prstDash val="solid"/>
                      <a:round/>
                      <a:headEnd type="none" w="sm" len="sm"/>
                      <a:tailEnd type="none" w="sm" len="sm"/>
                    </a:lnR>
                    <a:lnT w="28575" cap="flat" cmpd="sng">
                      <a:solidFill>
                        <a:srgbClr val="137266"/>
                      </a:solidFill>
                      <a:prstDash val="solid"/>
                      <a:round/>
                      <a:headEnd type="none" w="sm" len="sm"/>
                      <a:tailEnd type="none" w="sm" len="sm"/>
                    </a:lnT>
                    <a:lnB w="28575" cap="flat" cmpd="sng">
                      <a:solidFill>
                        <a:srgbClr val="137266"/>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chemeClr val="dk2"/>
                          </a:solidFill>
                          <a:latin typeface="Lato"/>
                          <a:ea typeface="Lato"/>
                          <a:cs typeface="Lato"/>
                          <a:sym typeface="Lato"/>
                        </a:rPr>
                        <a:t>353,861</a:t>
                      </a:r>
                      <a:endParaRPr sz="1300">
                        <a:solidFill>
                          <a:schemeClr val="dk2"/>
                        </a:solidFill>
                        <a:latin typeface="Lato"/>
                        <a:ea typeface="Lato"/>
                        <a:cs typeface="Lato"/>
                        <a:sym typeface="Lato"/>
                      </a:endParaRPr>
                    </a:p>
                  </a:txBody>
                  <a:tcPr marL="91425" marR="91425" marT="91425" marB="91425">
                    <a:lnL w="28575" cap="flat" cmpd="sng">
                      <a:solidFill>
                        <a:srgbClr val="137266"/>
                      </a:solidFill>
                      <a:prstDash val="solid"/>
                      <a:round/>
                      <a:headEnd type="none" w="sm" len="sm"/>
                      <a:tailEnd type="none" w="sm" len="sm"/>
                    </a:lnL>
                    <a:lnR w="28575" cap="flat" cmpd="sng">
                      <a:solidFill>
                        <a:srgbClr val="137266"/>
                      </a:solidFill>
                      <a:prstDash val="solid"/>
                      <a:round/>
                      <a:headEnd type="none" w="sm" len="sm"/>
                      <a:tailEnd type="none" w="sm" len="sm"/>
                    </a:lnR>
                    <a:lnT w="28575" cap="flat" cmpd="sng">
                      <a:solidFill>
                        <a:srgbClr val="137266"/>
                      </a:solidFill>
                      <a:prstDash val="solid"/>
                      <a:round/>
                      <a:headEnd type="none" w="sm" len="sm"/>
                      <a:tailEnd type="none" w="sm" len="sm"/>
                    </a:lnT>
                    <a:lnB w="28575" cap="flat" cmpd="sng">
                      <a:solidFill>
                        <a:srgbClr val="137266"/>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300">
                          <a:solidFill>
                            <a:schemeClr val="dk2"/>
                          </a:solidFill>
                          <a:latin typeface="Lato"/>
                          <a:ea typeface="Lato"/>
                          <a:cs typeface="Lato"/>
                          <a:sym typeface="Lato"/>
                        </a:rPr>
                        <a:t>Toronto</a:t>
                      </a:r>
                      <a:endParaRPr sz="1300">
                        <a:solidFill>
                          <a:schemeClr val="dk2"/>
                        </a:solidFill>
                        <a:latin typeface="Lato"/>
                        <a:ea typeface="Lato"/>
                        <a:cs typeface="Lato"/>
                        <a:sym typeface="Lato"/>
                      </a:endParaRPr>
                    </a:p>
                  </a:txBody>
                  <a:tcPr marL="91425" marR="91425" marT="91425" marB="91425">
                    <a:lnL w="28575" cap="flat" cmpd="sng">
                      <a:solidFill>
                        <a:srgbClr val="137266"/>
                      </a:solidFill>
                      <a:prstDash val="solid"/>
                      <a:round/>
                      <a:headEnd type="none" w="sm" len="sm"/>
                      <a:tailEnd type="none" w="sm" len="sm"/>
                    </a:lnL>
                    <a:lnR w="28575" cap="flat" cmpd="sng">
                      <a:solidFill>
                        <a:srgbClr val="137266"/>
                      </a:solidFill>
                      <a:prstDash val="solid"/>
                      <a:round/>
                      <a:headEnd type="none" w="sm" len="sm"/>
                      <a:tailEnd type="none" w="sm" len="sm"/>
                    </a:lnR>
                    <a:lnT w="28575" cap="flat" cmpd="sng">
                      <a:solidFill>
                        <a:srgbClr val="137266"/>
                      </a:solidFill>
                      <a:prstDash val="solid"/>
                      <a:round/>
                      <a:headEnd type="none" w="sm" len="sm"/>
                      <a:tailEnd type="none" w="sm" len="sm"/>
                    </a:lnT>
                    <a:lnB w="28575" cap="flat" cmpd="sng">
                      <a:solidFill>
                        <a:srgbClr val="137266"/>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chemeClr val="dk2"/>
                          </a:solidFill>
                          <a:latin typeface="Lato"/>
                          <a:ea typeface="Lato"/>
                          <a:cs typeface="Lato"/>
                          <a:sym typeface="Lato"/>
                        </a:rPr>
                        <a:t>210,546</a:t>
                      </a:r>
                      <a:endParaRPr sz="1300">
                        <a:solidFill>
                          <a:schemeClr val="dk2"/>
                        </a:solidFill>
                        <a:latin typeface="Lato"/>
                        <a:ea typeface="Lato"/>
                        <a:cs typeface="Lato"/>
                        <a:sym typeface="Lato"/>
                      </a:endParaRPr>
                    </a:p>
                  </a:txBody>
                  <a:tcPr marL="91425" marR="91425" marT="91425" marB="91425">
                    <a:lnL w="28575" cap="flat" cmpd="sng">
                      <a:solidFill>
                        <a:srgbClr val="137266"/>
                      </a:solidFill>
                      <a:prstDash val="solid"/>
                      <a:round/>
                      <a:headEnd type="none" w="sm" len="sm"/>
                      <a:tailEnd type="none" w="sm" len="sm"/>
                    </a:lnL>
                    <a:lnR w="28575" cap="flat" cmpd="sng">
                      <a:solidFill>
                        <a:srgbClr val="137266"/>
                      </a:solidFill>
                      <a:prstDash val="solid"/>
                      <a:round/>
                      <a:headEnd type="none" w="sm" len="sm"/>
                      <a:tailEnd type="none" w="sm" len="sm"/>
                    </a:lnR>
                    <a:lnT w="28575" cap="flat" cmpd="sng">
                      <a:solidFill>
                        <a:srgbClr val="137266"/>
                      </a:solidFill>
                      <a:prstDash val="solid"/>
                      <a:round/>
                      <a:headEnd type="none" w="sm" len="sm"/>
                      <a:tailEnd type="none" w="sm" len="sm"/>
                    </a:lnT>
                    <a:lnB w="28575" cap="flat" cmpd="sng">
                      <a:solidFill>
                        <a:srgbClr val="137266"/>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1300">
                          <a:solidFill>
                            <a:schemeClr val="dk2"/>
                          </a:solidFill>
                          <a:latin typeface="Lato"/>
                          <a:ea typeface="Lato"/>
                          <a:cs typeface="Lato"/>
                          <a:sym typeface="Lato"/>
                        </a:rPr>
                        <a:t>Scottsdale</a:t>
                      </a:r>
                      <a:endParaRPr sz="1300">
                        <a:solidFill>
                          <a:schemeClr val="dk2"/>
                        </a:solidFill>
                        <a:latin typeface="Lato"/>
                        <a:ea typeface="Lato"/>
                        <a:cs typeface="Lato"/>
                        <a:sym typeface="Lato"/>
                      </a:endParaRPr>
                    </a:p>
                  </a:txBody>
                  <a:tcPr marL="91425" marR="91425" marT="91425" marB="91425">
                    <a:lnL w="28575" cap="flat" cmpd="sng">
                      <a:solidFill>
                        <a:srgbClr val="137266"/>
                      </a:solidFill>
                      <a:prstDash val="solid"/>
                      <a:round/>
                      <a:headEnd type="none" w="sm" len="sm"/>
                      <a:tailEnd type="none" w="sm" len="sm"/>
                    </a:lnL>
                    <a:lnR w="28575" cap="flat" cmpd="sng">
                      <a:solidFill>
                        <a:srgbClr val="137266"/>
                      </a:solidFill>
                      <a:prstDash val="solid"/>
                      <a:round/>
                      <a:headEnd type="none" w="sm" len="sm"/>
                      <a:tailEnd type="none" w="sm" len="sm"/>
                    </a:lnR>
                    <a:lnT w="28575" cap="flat" cmpd="sng">
                      <a:solidFill>
                        <a:srgbClr val="137266"/>
                      </a:solidFill>
                      <a:prstDash val="solid"/>
                      <a:round/>
                      <a:headEnd type="none" w="sm" len="sm"/>
                      <a:tailEnd type="none" w="sm" len="sm"/>
                    </a:lnT>
                    <a:lnB w="28575" cap="flat" cmpd="sng">
                      <a:solidFill>
                        <a:srgbClr val="137266"/>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chemeClr val="dk2"/>
                          </a:solidFill>
                          <a:latin typeface="Lato"/>
                          <a:ea typeface="Lato"/>
                          <a:cs typeface="Lato"/>
                          <a:sym typeface="Lato"/>
                        </a:rPr>
                        <a:t>195,858</a:t>
                      </a:r>
                      <a:endParaRPr sz="1300">
                        <a:solidFill>
                          <a:schemeClr val="dk2"/>
                        </a:solidFill>
                        <a:latin typeface="Lato"/>
                        <a:ea typeface="Lato"/>
                        <a:cs typeface="Lato"/>
                        <a:sym typeface="Lato"/>
                      </a:endParaRPr>
                    </a:p>
                  </a:txBody>
                  <a:tcPr marL="91425" marR="91425" marT="91425" marB="91425">
                    <a:lnL w="28575" cap="flat" cmpd="sng">
                      <a:solidFill>
                        <a:srgbClr val="137266"/>
                      </a:solidFill>
                      <a:prstDash val="solid"/>
                      <a:round/>
                      <a:headEnd type="none" w="sm" len="sm"/>
                      <a:tailEnd type="none" w="sm" len="sm"/>
                    </a:lnL>
                    <a:lnR w="28575" cap="flat" cmpd="sng">
                      <a:solidFill>
                        <a:srgbClr val="137266"/>
                      </a:solidFill>
                      <a:prstDash val="solid"/>
                      <a:round/>
                      <a:headEnd type="none" w="sm" len="sm"/>
                      <a:tailEnd type="none" w="sm" len="sm"/>
                    </a:lnR>
                    <a:lnT w="28575" cap="flat" cmpd="sng">
                      <a:solidFill>
                        <a:srgbClr val="137266"/>
                      </a:solidFill>
                      <a:prstDash val="solid"/>
                      <a:round/>
                      <a:headEnd type="none" w="sm" len="sm"/>
                      <a:tailEnd type="none" w="sm" len="sm"/>
                    </a:lnT>
                    <a:lnB w="28575" cap="flat" cmpd="sng">
                      <a:solidFill>
                        <a:srgbClr val="137266"/>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sz="1300">
                          <a:solidFill>
                            <a:schemeClr val="dk2"/>
                          </a:solidFill>
                          <a:latin typeface="Lato"/>
                          <a:ea typeface="Lato"/>
                          <a:cs typeface="Lato"/>
                          <a:sym typeface="Lato"/>
                        </a:rPr>
                        <a:t>Charlotte</a:t>
                      </a:r>
                      <a:endParaRPr sz="1300">
                        <a:solidFill>
                          <a:schemeClr val="dk2"/>
                        </a:solidFill>
                        <a:latin typeface="Lato"/>
                        <a:ea typeface="Lato"/>
                        <a:cs typeface="Lato"/>
                        <a:sym typeface="Lato"/>
                      </a:endParaRPr>
                    </a:p>
                  </a:txBody>
                  <a:tcPr marL="91425" marR="91425" marT="91425" marB="91425">
                    <a:lnL w="28575" cap="flat" cmpd="sng">
                      <a:solidFill>
                        <a:srgbClr val="137266"/>
                      </a:solidFill>
                      <a:prstDash val="solid"/>
                      <a:round/>
                      <a:headEnd type="none" w="sm" len="sm"/>
                      <a:tailEnd type="none" w="sm" len="sm"/>
                    </a:lnL>
                    <a:lnR w="28575" cap="flat" cmpd="sng">
                      <a:solidFill>
                        <a:srgbClr val="137266"/>
                      </a:solidFill>
                      <a:prstDash val="solid"/>
                      <a:round/>
                      <a:headEnd type="none" w="sm" len="sm"/>
                      <a:tailEnd type="none" w="sm" len="sm"/>
                    </a:lnR>
                    <a:lnT w="28575" cap="flat" cmpd="sng">
                      <a:solidFill>
                        <a:srgbClr val="137266"/>
                      </a:solidFill>
                      <a:prstDash val="solid"/>
                      <a:round/>
                      <a:headEnd type="none" w="sm" len="sm"/>
                      <a:tailEnd type="none" w="sm" len="sm"/>
                    </a:lnT>
                    <a:lnB w="28575" cap="flat" cmpd="sng">
                      <a:solidFill>
                        <a:srgbClr val="137266"/>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chemeClr val="dk2"/>
                          </a:solidFill>
                          <a:latin typeface="Lato"/>
                          <a:ea typeface="Lato"/>
                          <a:cs typeface="Lato"/>
                          <a:sym typeface="Lato"/>
                        </a:rPr>
                        <a:t>126,236</a:t>
                      </a:r>
                      <a:endParaRPr sz="1300">
                        <a:solidFill>
                          <a:schemeClr val="dk2"/>
                        </a:solidFill>
                        <a:latin typeface="Lato"/>
                        <a:ea typeface="Lato"/>
                        <a:cs typeface="Lato"/>
                        <a:sym typeface="Lato"/>
                      </a:endParaRPr>
                    </a:p>
                  </a:txBody>
                  <a:tcPr marL="91425" marR="91425" marT="91425" marB="91425">
                    <a:lnL w="28575" cap="flat" cmpd="sng">
                      <a:solidFill>
                        <a:srgbClr val="137266"/>
                      </a:solidFill>
                      <a:prstDash val="solid"/>
                      <a:round/>
                      <a:headEnd type="none" w="sm" len="sm"/>
                      <a:tailEnd type="none" w="sm" len="sm"/>
                    </a:lnL>
                    <a:lnR w="28575" cap="flat" cmpd="sng">
                      <a:solidFill>
                        <a:srgbClr val="137266"/>
                      </a:solidFill>
                      <a:prstDash val="solid"/>
                      <a:round/>
                      <a:headEnd type="none" w="sm" len="sm"/>
                      <a:tailEnd type="none" w="sm" len="sm"/>
                    </a:lnR>
                    <a:lnT w="28575" cap="flat" cmpd="sng">
                      <a:solidFill>
                        <a:srgbClr val="137266"/>
                      </a:solidFill>
                      <a:prstDash val="solid"/>
                      <a:round/>
                      <a:headEnd type="none" w="sm" len="sm"/>
                      <a:tailEnd type="none" w="sm" len="sm"/>
                    </a:lnT>
                    <a:lnB w="28575" cap="flat" cmpd="sng">
                      <a:solidFill>
                        <a:srgbClr val="137266"/>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9"/>
          <p:cNvSpPr txBox="1">
            <a:spLocks noGrp="1"/>
          </p:cNvSpPr>
          <p:nvPr>
            <p:ph type="title"/>
          </p:nvPr>
        </p:nvSpPr>
        <p:spPr>
          <a:xfrm>
            <a:off x="727650" y="680600"/>
            <a:ext cx="7688700" cy="491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Business Question</a:t>
            </a:r>
            <a:endParaRPr/>
          </a:p>
        </p:txBody>
      </p:sp>
      <p:sp>
        <p:nvSpPr>
          <p:cNvPr id="230" name="Google Shape;230;p29"/>
          <p:cNvSpPr txBox="1">
            <a:spLocks noGrp="1"/>
          </p:cNvSpPr>
          <p:nvPr>
            <p:ph type="body" idx="1"/>
          </p:nvPr>
        </p:nvSpPr>
        <p:spPr>
          <a:xfrm>
            <a:off x="729450" y="1419350"/>
            <a:ext cx="7688700" cy="335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00" b="1">
                <a:solidFill>
                  <a:srgbClr val="000000"/>
                </a:solidFill>
                <a:latin typeface="Arial"/>
                <a:ea typeface="Arial"/>
                <a:cs typeface="Arial"/>
                <a:sym typeface="Arial"/>
              </a:rPr>
              <a:t>QUESTION: Within the most reviewed city, how do ratings vary according to the time of day check-ins were made?</a:t>
            </a:r>
            <a:endParaRPr sz="1000" b="1">
              <a:solidFill>
                <a:srgbClr val="000000"/>
              </a:solidFill>
              <a:latin typeface="Arial"/>
              <a:ea typeface="Arial"/>
              <a:cs typeface="Arial"/>
              <a:sym typeface="Arial"/>
            </a:endParaRPr>
          </a:p>
          <a:p>
            <a:pPr marL="457200" lvl="0" indent="-292100" algn="l" rtl="0">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Time-frames of analysis: “Day”: 7:00 to 18:00; “Night”: 19:00 to 6:00</a:t>
            </a:r>
            <a:endParaRPr sz="1000">
              <a:solidFill>
                <a:srgbClr val="000000"/>
              </a:solidFill>
              <a:latin typeface="Arial"/>
              <a:ea typeface="Arial"/>
              <a:cs typeface="Arial"/>
              <a:sym typeface="Arial"/>
            </a:endParaRPr>
          </a:p>
          <a:p>
            <a:pPr marL="457200" lvl="0" indent="-292100" algn="l" rtl="0">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The number of check-ins per time-frame in Las Vegas was calculated by adding all of the columns denoting a check-in time and assigning them to one of the aforementioned spans of time</a:t>
            </a:r>
            <a:endParaRPr sz="1000">
              <a:solidFill>
                <a:srgbClr val="000000"/>
              </a:solidFill>
              <a:latin typeface="Arial"/>
              <a:ea typeface="Arial"/>
              <a:cs typeface="Arial"/>
              <a:sym typeface="Arial"/>
            </a:endParaRPr>
          </a:p>
          <a:p>
            <a:pPr marL="457200" lvl="0" indent="0" algn="l" rtl="0">
              <a:spcBef>
                <a:spcPts val="0"/>
              </a:spcBef>
              <a:spcAft>
                <a:spcPts val="0"/>
              </a:spcAft>
              <a:buNone/>
            </a:pPr>
            <a:endParaRPr sz="1000">
              <a:solidFill>
                <a:srgbClr val="000000"/>
              </a:solidFill>
              <a:latin typeface="Arial"/>
              <a:ea typeface="Arial"/>
              <a:cs typeface="Arial"/>
              <a:sym typeface="Arial"/>
            </a:endParaRPr>
          </a:p>
          <a:p>
            <a:pPr marL="0" lvl="0" indent="0" algn="l" rtl="0">
              <a:spcBef>
                <a:spcPts val="0"/>
              </a:spcBef>
              <a:spcAft>
                <a:spcPts val="0"/>
              </a:spcAft>
              <a:buNone/>
            </a:pPr>
            <a:endParaRPr sz="1000">
              <a:solidFill>
                <a:srgbClr val="000000"/>
              </a:solidFill>
              <a:latin typeface="Arial"/>
              <a:ea typeface="Arial"/>
              <a:cs typeface="Arial"/>
              <a:sym typeface="Arial"/>
            </a:endParaRPr>
          </a:p>
          <a:p>
            <a:pPr marL="0" lvl="0" indent="0" algn="l" rtl="0">
              <a:spcBef>
                <a:spcPts val="0"/>
              </a:spcBef>
              <a:spcAft>
                <a:spcPts val="0"/>
              </a:spcAft>
              <a:buNone/>
            </a:pPr>
            <a:endParaRPr sz="1000">
              <a:solidFill>
                <a:srgbClr val="000000"/>
              </a:solidFill>
              <a:latin typeface="Arial"/>
              <a:ea typeface="Arial"/>
              <a:cs typeface="Arial"/>
              <a:sym typeface="Arial"/>
            </a:endParaRPr>
          </a:p>
        </p:txBody>
      </p:sp>
      <p:graphicFrame>
        <p:nvGraphicFramePr>
          <p:cNvPr id="231" name="Google Shape;231;p29"/>
          <p:cNvGraphicFramePr/>
          <p:nvPr/>
        </p:nvGraphicFramePr>
        <p:xfrm>
          <a:off x="3006313" y="2709300"/>
          <a:ext cx="3000000" cy="3000000"/>
        </p:xfrm>
        <a:graphic>
          <a:graphicData uri="http://schemas.openxmlformats.org/drawingml/2006/table">
            <a:tbl>
              <a:tblPr>
                <a:noFill/>
                <a:tableStyleId>{8A97C2C2-4936-4074-9C51-D6C374FDFE40}</a:tableStyleId>
              </a:tblPr>
              <a:tblGrid>
                <a:gridCol w="1544200">
                  <a:extLst>
                    <a:ext uri="{9D8B030D-6E8A-4147-A177-3AD203B41FA5}">
                      <a16:colId xmlns:a16="http://schemas.microsoft.com/office/drawing/2014/main" val="20000"/>
                    </a:ext>
                  </a:extLst>
                </a:gridCol>
                <a:gridCol w="1590750">
                  <a:extLst>
                    <a:ext uri="{9D8B030D-6E8A-4147-A177-3AD203B41FA5}">
                      <a16:colId xmlns:a16="http://schemas.microsoft.com/office/drawing/2014/main" val="20001"/>
                    </a:ext>
                  </a:extLst>
                </a:gridCol>
              </a:tblGrid>
              <a:tr h="381000">
                <a:tc gridSpan="2">
                  <a:txBody>
                    <a:bodyPr/>
                    <a:lstStyle/>
                    <a:p>
                      <a:pPr marL="0" lvl="0" indent="0" algn="ctr" rtl="0">
                        <a:spcBef>
                          <a:spcPts val="0"/>
                        </a:spcBef>
                        <a:spcAft>
                          <a:spcPts val="0"/>
                        </a:spcAft>
                        <a:buNone/>
                      </a:pPr>
                      <a:r>
                        <a:rPr lang="en">
                          <a:solidFill>
                            <a:schemeClr val="lt1"/>
                          </a:solidFill>
                        </a:rPr>
                        <a:t>Total check-ins in Las Vegas</a:t>
                      </a:r>
                      <a:endParaRPr>
                        <a:solidFill>
                          <a:schemeClr val="lt1"/>
                        </a:solidFill>
                      </a:endParaRPr>
                    </a:p>
                  </a:txBody>
                  <a:tcPr marL="91425" marR="91425" marT="91425" marB="91425">
                    <a:lnL w="28575" cap="flat" cmpd="sng">
                      <a:solidFill>
                        <a:srgbClr val="137266"/>
                      </a:solidFill>
                      <a:prstDash val="solid"/>
                      <a:round/>
                      <a:headEnd type="none" w="sm" len="sm"/>
                      <a:tailEnd type="none" w="sm" len="sm"/>
                    </a:lnL>
                    <a:lnR w="28575" cap="flat" cmpd="sng">
                      <a:solidFill>
                        <a:srgbClr val="137266"/>
                      </a:solidFill>
                      <a:prstDash val="solid"/>
                      <a:round/>
                      <a:headEnd type="none" w="sm" len="sm"/>
                      <a:tailEnd type="none" w="sm" len="sm"/>
                    </a:lnR>
                    <a:lnT w="28575" cap="flat" cmpd="sng">
                      <a:solidFill>
                        <a:srgbClr val="137266"/>
                      </a:solidFill>
                      <a:prstDash val="solid"/>
                      <a:round/>
                      <a:headEnd type="none" w="sm" len="sm"/>
                      <a:tailEnd type="none" w="sm" len="sm"/>
                    </a:lnT>
                    <a:lnB w="28575" cap="flat" cmpd="sng">
                      <a:solidFill>
                        <a:schemeClr val="lt1"/>
                      </a:solidFill>
                      <a:prstDash val="solid"/>
                      <a:round/>
                      <a:headEnd type="none" w="sm" len="sm"/>
                      <a:tailEnd type="none" w="sm" len="sm"/>
                    </a:lnB>
                    <a:solidFill>
                      <a:srgbClr val="137266"/>
                    </a:solidFill>
                  </a:tcPr>
                </a:tc>
                <a:tc hMerge="1">
                  <a:txBody>
                    <a:bodyPr/>
                    <a:lstStyle/>
                    <a:p>
                      <a:endParaRPr lang="en-US"/>
                    </a:p>
                  </a:txBody>
                  <a:tcPr/>
                </a:tc>
                <a:extLst>
                  <a:ext uri="{0D108BD9-81ED-4DB2-BD59-A6C34878D82A}">
                    <a16:rowId xmlns:a16="http://schemas.microsoft.com/office/drawing/2014/main" val="10000"/>
                  </a:ext>
                </a:extLst>
              </a:tr>
              <a:tr h="373075">
                <a:tc>
                  <a:txBody>
                    <a:bodyPr/>
                    <a:lstStyle/>
                    <a:p>
                      <a:pPr marL="0" lvl="0" indent="0" algn="ctr" rtl="0">
                        <a:spcBef>
                          <a:spcPts val="0"/>
                        </a:spcBef>
                        <a:spcAft>
                          <a:spcPts val="0"/>
                        </a:spcAft>
                        <a:buNone/>
                      </a:pPr>
                      <a:r>
                        <a:rPr lang="en">
                          <a:solidFill>
                            <a:schemeClr val="lt1"/>
                          </a:solidFill>
                        </a:rPr>
                        <a:t>Day</a:t>
                      </a:r>
                      <a:endParaRPr>
                        <a:solidFill>
                          <a:schemeClr val="lt1"/>
                        </a:solidFill>
                      </a:endParaRPr>
                    </a:p>
                  </a:txBody>
                  <a:tcPr marL="91425" marR="91425" marT="91425" marB="91425">
                    <a:lnL w="28575" cap="flat" cmpd="sng">
                      <a:solidFill>
                        <a:srgbClr val="137266"/>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rgbClr val="137266"/>
                      </a:solidFill>
                      <a:prstDash val="solid"/>
                      <a:round/>
                      <a:headEnd type="none" w="sm" len="sm"/>
                      <a:tailEnd type="none" w="sm" len="sm"/>
                    </a:lnB>
                    <a:solidFill>
                      <a:srgbClr val="137266"/>
                    </a:solidFill>
                  </a:tcPr>
                </a:tc>
                <a:tc>
                  <a:txBody>
                    <a:bodyPr/>
                    <a:lstStyle/>
                    <a:p>
                      <a:pPr marL="0" lvl="0" indent="0" algn="ctr" rtl="0">
                        <a:spcBef>
                          <a:spcPts val="0"/>
                        </a:spcBef>
                        <a:spcAft>
                          <a:spcPts val="0"/>
                        </a:spcAft>
                        <a:buNone/>
                      </a:pPr>
                      <a:r>
                        <a:rPr lang="en">
                          <a:solidFill>
                            <a:schemeClr val="lt1"/>
                          </a:solidFill>
                        </a:rPr>
                        <a:t>Night</a:t>
                      </a:r>
                      <a:endParaRPr>
                        <a:solidFill>
                          <a:schemeClr val="lt1"/>
                        </a:solidFill>
                      </a:endParaRPr>
                    </a:p>
                  </a:txBody>
                  <a:tcPr marL="91425" marR="91425" marT="91425" marB="91425">
                    <a:lnL w="28575" cap="flat" cmpd="sng">
                      <a:solidFill>
                        <a:schemeClr val="lt1"/>
                      </a:solidFill>
                      <a:prstDash val="solid"/>
                      <a:round/>
                      <a:headEnd type="none" w="sm" len="sm"/>
                      <a:tailEnd type="none" w="sm" len="sm"/>
                    </a:lnL>
                    <a:lnR w="28575" cap="flat" cmpd="sng">
                      <a:solidFill>
                        <a:srgbClr val="137266"/>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rgbClr val="137266"/>
                      </a:solidFill>
                      <a:prstDash val="solid"/>
                      <a:round/>
                      <a:headEnd type="none" w="sm" len="sm"/>
                      <a:tailEnd type="none" w="sm" len="sm"/>
                    </a:lnB>
                    <a:solidFill>
                      <a:srgbClr val="137266"/>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300">
                          <a:solidFill>
                            <a:schemeClr val="dk2"/>
                          </a:solidFill>
                          <a:latin typeface="Lato"/>
                          <a:ea typeface="Lato"/>
                          <a:cs typeface="Lato"/>
                          <a:sym typeface="Lato"/>
                        </a:rPr>
                        <a:t>658,592</a:t>
                      </a:r>
                      <a:endParaRPr sz="1300">
                        <a:solidFill>
                          <a:schemeClr val="dk2"/>
                        </a:solidFill>
                        <a:latin typeface="Lato"/>
                        <a:ea typeface="Lato"/>
                        <a:cs typeface="Lato"/>
                        <a:sym typeface="Lato"/>
                      </a:endParaRPr>
                    </a:p>
                  </a:txBody>
                  <a:tcPr marL="91425" marR="91425" marT="91425" marB="91425">
                    <a:lnL w="28575" cap="flat" cmpd="sng">
                      <a:solidFill>
                        <a:srgbClr val="137266"/>
                      </a:solidFill>
                      <a:prstDash val="solid"/>
                      <a:round/>
                      <a:headEnd type="none" w="sm" len="sm"/>
                      <a:tailEnd type="none" w="sm" len="sm"/>
                    </a:lnL>
                    <a:lnR w="28575" cap="flat" cmpd="sng">
                      <a:solidFill>
                        <a:srgbClr val="137266"/>
                      </a:solidFill>
                      <a:prstDash val="solid"/>
                      <a:round/>
                      <a:headEnd type="none" w="sm" len="sm"/>
                      <a:tailEnd type="none" w="sm" len="sm"/>
                    </a:lnR>
                    <a:lnT w="28575" cap="flat" cmpd="sng">
                      <a:solidFill>
                        <a:srgbClr val="137266"/>
                      </a:solidFill>
                      <a:prstDash val="solid"/>
                      <a:round/>
                      <a:headEnd type="none" w="sm" len="sm"/>
                      <a:tailEnd type="none" w="sm" len="sm"/>
                    </a:lnT>
                    <a:lnB w="28575" cap="flat" cmpd="sng">
                      <a:solidFill>
                        <a:srgbClr val="137266"/>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chemeClr val="dk2"/>
                          </a:solidFill>
                          <a:latin typeface="Lato"/>
                          <a:ea typeface="Lato"/>
                          <a:cs typeface="Lato"/>
                          <a:sym typeface="Lato"/>
                        </a:rPr>
                        <a:t>1,965,456</a:t>
                      </a:r>
                      <a:endParaRPr sz="1300">
                        <a:solidFill>
                          <a:schemeClr val="dk2"/>
                        </a:solidFill>
                        <a:latin typeface="Lato"/>
                        <a:ea typeface="Lato"/>
                        <a:cs typeface="Lato"/>
                        <a:sym typeface="Lato"/>
                      </a:endParaRPr>
                    </a:p>
                  </a:txBody>
                  <a:tcPr marL="91425" marR="91425" marT="91425" marB="91425">
                    <a:lnL w="28575" cap="flat" cmpd="sng">
                      <a:solidFill>
                        <a:srgbClr val="137266"/>
                      </a:solidFill>
                      <a:prstDash val="solid"/>
                      <a:round/>
                      <a:headEnd type="none" w="sm" len="sm"/>
                      <a:tailEnd type="none" w="sm" len="sm"/>
                    </a:lnL>
                    <a:lnR w="28575" cap="flat" cmpd="sng">
                      <a:solidFill>
                        <a:srgbClr val="137266"/>
                      </a:solidFill>
                      <a:prstDash val="solid"/>
                      <a:round/>
                      <a:headEnd type="none" w="sm" len="sm"/>
                      <a:tailEnd type="none" w="sm" len="sm"/>
                    </a:lnR>
                    <a:lnT w="28575" cap="flat" cmpd="sng">
                      <a:solidFill>
                        <a:srgbClr val="137266"/>
                      </a:solidFill>
                      <a:prstDash val="solid"/>
                      <a:round/>
                      <a:headEnd type="none" w="sm" len="sm"/>
                      <a:tailEnd type="none" w="sm" len="sm"/>
                    </a:lnT>
                    <a:lnB w="28575" cap="flat" cmpd="sng">
                      <a:solidFill>
                        <a:srgbClr val="137266"/>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32" name="Google Shape;232;p29"/>
          <p:cNvSpPr/>
          <p:nvPr/>
        </p:nvSpPr>
        <p:spPr>
          <a:xfrm>
            <a:off x="4696300" y="4172150"/>
            <a:ext cx="2042100" cy="454500"/>
          </a:xfrm>
          <a:prstGeom prst="wedgeRectCallout">
            <a:avLst>
              <a:gd name="adj1" fmla="val -21117"/>
              <a:gd name="adj2" fmla="val -83031"/>
            </a:avLst>
          </a:prstGeom>
          <a:solidFill>
            <a:srgbClr val="C5F5EF"/>
          </a:solidFill>
          <a:ln w="9525" cap="flat" cmpd="sng">
            <a:solidFill>
              <a:srgbClr val="C5F5E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t>Most check-ins are done at night. </a:t>
            </a:r>
            <a:r>
              <a:rPr lang="en" sz="700"/>
              <a:t>Venues that tend to check-in customers at night may include hotels, airports, and clubs</a:t>
            </a:r>
            <a:endParaRPr sz="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0"/>
          <p:cNvSpPr txBox="1">
            <a:spLocks noGrp="1"/>
          </p:cNvSpPr>
          <p:nvPr>
            <p:ph type="title"/>
          </p:nvPr>
        </p:nvSpPr>
        <p:spPr>
          <a:xfrm>
            <a:off x="727650" y="680600"/>
            <a:ext cx="7688700" cy="491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Business Question</a:t>
            </a:r>
            <a:endParaRPr/>
          </a:p>
        </p:txBody>
      </p:sp>
      <p:sp>
        <p:nvSpPr>
          <p:cNvPr id="238" name="Google Shape;238;p30"/>
          <p:cNvSpPr txBox="1">
            <a:spLocks noGrp="1"/>
          </p:cNvSpPr>
          <p:nvPr>
            <p:ph type="body" idx="1"/>
          </p:nvPr>
        </p:nvSpPr>
        <p:spPr>
          <a:xfrm>
            <a:off x="729450" y="1419350"/>
            <a:ext cx="7688700" cy="335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00" b="1">
                <a:solidFill>
                  <a:srgbClr val="000000"/>
                </a:solidFill>
                <a:latin typeface="Arial"/>
                <a:ea typeface="Arial"/>
                <a:cs typeface="Arial"/>
                <a:sym typeface="Arial"/>
              </a:rPr>
              <a:t>QUESTION: Within the most reviewed city, how do ratings vary according to the time of day check-ins were made?</a:t>
            </a:r>
            <a:endParaRPr sz="1000" b="1">
              <a:solidFill>
                <a:srgbClr val="000000"/>
              </a:solidFill>
              <a:latin typeface="Arial"/>
              <a:ea typeface="Arial"/>
              <a:cs typeface="Arial"/>
              <a:sym typeface="Arial"/>
            </a:endParaRPr>
          </a:p>
          <a:p>
            <a:pPr marL="457200" lvl="0" indent="-292100" algn="l" rtl="0">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The number of check-ins for each time-frame were joined with their corresponding business IDs. We then used the case statement to determine the most predominant time-frame for each business and obtained the average for these time-frames across the Las Vegas data</a:t>
            </a:r>
            <a:endParaRPr sz="1000">
              <a:solidFill>
                <a:srgbClr val="000000"/>
              </a:solidFill>
              <a:latin typeface="Arial"/>
              <a:ea typeface="Arial"/>
              <a:cs typeface="Arial"/>
              <a:sym typeface="Arial"/>
            </a:endParaRPr>
          </a:p>
          <a:p>
            <a:pPr marL="0" lvl="0" indent="0" algn="l" rtl="0">
              <a:spcBef>
                <a:spcPts val="0"/>
              </a:spcBef>
              <a:spcAft>
                <a:spcPts val="0"/>
              </a:spcAft>
              <a:buNone/>
            </a:pPr>
            <a:endParaRPr sz="1000">
              <a:solidFill>
                <a:srgbClr val="000000"/>
              </a:solidFill>
              <a:latin typeface="Arial"/>
              <a:ea typeface="Arial"/>
              <a:cs typeface="Arial"/>
              <a:sym typeface="Arial"/>
            </a:endParaRPr>
          </a:p>
          <a:p>
            <a:pPr marL="457200" lvl="0" indent="0" algn="l" rtl="0">
              <a:spcBef>
                <a:spcPts val="0"/>
              </a:spcBef>
              <a:spcAft>
                <a:spcPts val="0"/>
              </a:spcAft>
              <a:buNone/>
            </a:pPr>
            <a:endParaRPr sz="1000">
              <a:solidFill>
                <a:srgbClr val="000000"/>
              </a:solidFill>
              <a:latin typeface="Arial"/>
              <a:ea typeface="Arial"/>
              <a:cs typeface="Arial"/>
              <a:sym typeface="Arial"/>
            </a:endParaRPr>
          </a:p>
          <a:p>
            <a:pPr marL="457200" lvl="0" indent="0" algn="l" rtl="0">
              <a:spcBef>
                <a:spcPts val="0"/>
              </a:spcBef>
              <a:spcAft>
                <a:spcPts val="0"/>
              </a:spcAft>
              <a:buNone/>
            </a:pPr>
            <a:endParaRPr sz="1000">
              <a:solidFill>
                <a:srgbClr val="000000"/>
              </a:solidFill>
              <a:latin typeface="Arial"/>
              <a:ea typeface="Arial"/>
              <a:cs typeface="Arial"/>
              <a:sym typeface="Arial"/>
            </a:endParaRPr>
          </a:p>
          <a:p>
            <a:pPr marL="0" lvl="0" indent="0" algn="l" rtl="0">
              <a:spcBef>
                <a:spcPts val="0"/>
              </a:spcBef>
              <a:spcAft>
                <a:spcPts val="0"/>
              </a:spcAft>
              <a:buNone/>
            </a:pPr>
            <a:endParaRPr sz="1000">
              <a:solidFill>
                <a:srgbClr val="000000"/>
              </a:solidFill>
              <a:latin typeface="Arial"/>
              <a:ea typeface="Arial"/>
              <a:cs typeface="Arial"/>
              <a:sym typeface="Arial"/>
            </a:endParaRPr>
          </a:p>
          <a:p>
            <a:pPr marL="0" lvl="0" indent="0" algn="l" rtl="0">
              <a:spcBef>
                <a:spcPts val="0"/>
              </a:spcBef>
              <a:spcAft>
                <a:spcPts val="0"/>
              </a:spcAft>
              <a:buNone/>
            </a:pPr>
            <a:endParaRPr sz="1000">
              <a:solidFill>
                <a:srgbClr val="000000"/>
              </a:solidFill>
              <a:latin typeface="Arial"/>
              <a:ea typeface="Arial"/>
              <a:cs typeface="Arial"/>
              <a:sym typeface="Arial"/>
            </a:endParaRPr>
          </a:p>
        </p:txBody>
      </p:sp>
      <p:graphicFrame>
        <p:nvGraphicFramePr>
          <p:cNvPr id="239" name="Google Shape;239;p30"/>
          <p:cNvGraphicFramePr/>
          <p:nvPr/>
        </p:nvGraphicFramePr>
        <p:xfrm>
          <a:off x="2211038" y="2534550"/>
          <a:ext cx="3000000" cy="3000000"/>
        </p:xfrm>
        <a:graphic>
          <a:graphicData uri="http://schemas.openxmlformats.org/drawingml/2006/table">
            <a:tbl>
              <a:tblPr>
                <a:noFill/>
                <a:tableStyleId>{8A97C2C2-4936-4074-9C51-D6C374FDFE40}</a:tableStyleId>
              </a:tblPr>
              <a:tblGrid>
                <a:gridCol w="2539700">
                  <a:extLst>
                    <a:ext uri="{9D8B030D-6E8A-4147-A177-3AD203B41FA5}">
                      <a16:colId xmlns:a16="http://schemas.microsoft.com/office/drawing/2014/main" val="20000"/>
                    </a:ext>
                  </a:extLst>
                </a:gridCol>
                <a:gridCol w="2616200">
                  <a:extLst>
                    <a:ext uri="{9D8B030D-6E8A-4147-A177-3AD203B41FA5}">
                      <a16:colId xmlns:a16="http://schemas.microsoft.com/office/drawing/2014/main" val="20001"/>
                    </a:ext>
                  </a:extLst>
                </a:gridCol>
              </a:tblGrid>
              <a:tr h="375750">
                <a:tc gridSpan="2">
                  <a:txBody>
                    <a:bodyPr/>
                    <a:lstStyle/>
                    <a:p>
                      <a:pPr marL="0" lvl="0" indent="0" algn="ctr" rtl="0">
                        <a:spcBef>
                          <a:spcPts val="0"/>
                        </a:spcBef>
                        <a:spcAft>
                          <a:spcPts val="0"/>
                        </a:spcAft>
                        <a:buNone/>
                      </a:pPr>
                      <a:r>
                        <a:rPr lang="en">
                          <a:solidFill>
                            <a:schemeClr val="lt1"/>
                          </a:solidFill>
                        </a:rPr>
                        <a:t>Average rating per relevant time-frame</a:t>
                      </a:r>
                      <a:endParaRPr>
                        <a:solidFill>
                          <a:schemeClr val="lt1"/>
                        </a:solidFill>
                      </a:endParaRPr>
                    </a:p>
                  </a:txBody>
                  <a:tcPr marL="91425" marR="91425" marT="91425" marB="91425">
                    <a:lnL w="28575" cap="flat" cmpd="sng">
                      <a:solidFill>
                        <a:srgbClr val="137266"/>
                      </a:solidFill>
                      <a:prstDash val="solid"/>
                      <a:round/>
                      <a:headEnd type="none" w="sm" len="sm"/>
                      <a:tailEnd type="none" w="sm" len="sm"/>
                    </a:lnL>
                    <a:lnR w="28575" cap="flat" cmpd="sng">
                      <a:solidFill>
                        <a:srgbClr val="137266"/>
                      </a:solidFill>
                      <a:prstDash val="solid"/>
                      <a:round/>
                      <a:headEnd type="none" w="sm" len="sm"/>
                      <a:tailEnd type="none" w="sm" len="sm"/>
                    </a:lnR>
                    <a:lnT w="28575" cap="flat" cmpd="sng">
                      <a:solidFill>
                        <a:srgbClr val="137266"/>
                      </a:solidFill>
                      <a:prstDash val="solid"/>
                      <a:round/>
                      <a:headEnd type="none" w="sm" len="sm"/>
                      <a:tailEnd type="none" w="sm" len="sm"/>
                    </a:lnT>
                    <a:lnB w="28575" cap="flat" cmpd="sng">
                      <a:solidFill>
                        <a:schemeClr val="lt1"/>
                      </a:solidFill>
                      <a:prstDash val="solid"/>
                      <a:round/>
                      <a:headEnd type="none" w="sm" len="sm"/>
                      <a:tailEnd type="none" w="sm" len="sm"/>
                    </a:lnB>
                    <a:solidFill>
                      <a:srgbClr val="137266"/>
                    </a:solidFill>
                  </a:tcPr>
                </a:tc>
                <a:tc hMerge="1">
                  <a:txBody>
                    <a:bodyPr/>
                    <a:lstStyle/>
                    <a:p>
                      <a:endParaRPr lang="en-US"/>
                    </a:p>
                  </a:txBody>
                  <a:tcPr/>
                </a:tc>
                <a:extLst>
                  <a:ext uri="{0D108BD9-81ED-4DB2-BD59-A6C34878D82A}">
                    <a16:rowId xmlns:a16="http://schemas.microsoft.com/office/drawing/2014/main" val="10000"/>
                  </a:ext>
                </a:extLst>
              </a:tr>
              <a:tr h="375750">
                <a:tc>
                  <a:txBody>
                    <a:bodyPr/>
                    <a:lstStyle/>
                    <a:p>
                      <a:pPr marL="0" lvl="0" indent="0" algn="ctr" rtl="0">
                        <a:spcBef>
                          <a:spcPts val="0"/>
                        </a:spcBef>
                        <a:spcAft>
                          <a:spcPts val="0"/>
                        </a:spcAft>
                        <a:buNone/>
                      </a:pPr>
                      <a:r>
                        <a:rPr lang="en" sz="1300">
                          <a:solidFill>
                            <a:schemeClr val="dk2"/>
                          </a:solidFill>
                          <a:latin typeface="Lato"/>
                          <a:ea typeface="Lato"/>
                          <a:cs typeface="Lato"/>
                          <a:sym typeface="Lato"/>
                        </a:rPr>
                        <a:t>Day</a:t>
                      </a:r>
                      <a:endParaRPr sz="1300">
                        <a:solidFill>
                          <a:schemeClr val="dk2"/>
                        </a:solidFill>
                        <a:latin typeface="Lato"/>
                        <a:ea typeface="Lato"/>
                        <a:cs typeface="Lato"/>
                        <a:sym typeface="Lato"/>
                      </a:endParaRPr>
                    </a:p>
                  </a:txBody>
                  <a:tcPr marL="91425" marR="91425" marT="91425" marB="91425">
                    <a:lnL w="28575" cap="flat" cmpd="sng">
                      <a:solidFill>
                        <a:srgbClr val="137266"/>
                      </a:solidFill>
                      <a:prstDash val="solid"/>
                      <a:round/>
                      <a:headEnd type="none" w="sm" len="sm"/>
                      <a:tailEnd type="none" w="sm" len="sm"/>
                    </a:lnL>
                    <a:lnR w="28575" cap="flat" cmpd="sng">
                      <a:solidFill>
                        <a:srgbClr val="137266"/>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rgbClr val="137266"/>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300">
                          <a:solidFill>
                            <a:schemeClr val="dk2"/>
                          </a:solidFill>
                          <a:latin typeface="Lato"/>
                          <a:ea typeface="Lato"/>
                          <a:cs typeface="Lato"/>
                          <a:sym typeface="Lato"/>
                        </a:rPr>
                        <a:t>3.7</a:t>
                      </a:r>
                      <a:endParaRPr sz="1300">
                        <a:solidFill>
                          <a:schemeClr val="dk2"/>
                        </a:solidFill>
                        <a:latin typeface="Lato"/>
                        <a:ea typeface="Lato"/>
                        <a:cs typeface="Lato"/>
                        <a:sym typeface="Lato"/>
                      </a:endParaRPr>
                    </a:p>
                  </a:txBody>
                  <a:tcPr marL="91425" marR="91425" marT="91425" marB="91425">
                    <a:lnL w="28575" cap="flat" cmpd="sng">
                      <a:solidFill>
                        <a:srgbClr val="137266"/>
                      </a:solidFill>
                      <a:prstDash val="solid"/>
                      <a:round/>
                      <a:headEnd type="none" w="sm" len="sm"/>
                      <a:tailEnd type="none" w="sm" len="sm"/>
                    </a:lnL>
                    <a:lnR w="28575" cap="flat" cmpd="sng">
                      <a:solidFill>
                        <a:srgbClr val="137266"/>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rgbClr val="137266"/>
                      </a:solidFill>
                      <a:prstDash val="solid"/>
                      <a:round/>
                      <a:headEnd type="none" w="sm" len="sm"/>
                      <a:tailEnd type="none" w="sm" len="sm"/>
                    </a:lnB>
                  </a:tcPr>
                </a:tc>
                <a:extLst>
                  <a:ext uri="{0D108BD9-81ED-4DB2-BD59-A6C34878D82A}">
                    <a16:rowId xmlns:a16="http://schemas.microsoft.com/office/drawing/2014/main" val="10001"/>
                  </a:ext>
                </a:extLst>
              </a:tr>
              <a:tr h="361350">
                <a:tc>
                  <a:txBody>
                    <a:bodyPr/>
                    <a:lstStyle/>
                    <a:p>
                      <a:pPr marL="0" lvl="0" indent="0" algn="ctr" rtl="0">
                        <a:spcBef>
                          <a:spcPts val="0"/>
                        </a:spcBef>
                        <a:spcAft>
                          <a:spcPts val="0"/>
                        </a:spcAft>
                        <a:buNone/>
                      </a:pPr>
                      <a:r>
                        <a:rPr lang="en" sz="1300">
                          <a:solidFill>
                            <a:schemeClr val="dk2"/>
                          </a:solidFill>
                          <a:latin typeface="Lato"/>
                          <a:ea typeface="Lato"/>
                          <a:cs typeface="Lato"/>
                          <a:sym typeface="Lato"/>
                        </a:rPr>
                        <a:t>Night</a:t>
                      </a:r>
                      <a:endParaRPr sz="1300">
                        <a:solidFill>
                          <a:schemeClr val="dk2"/>
                        </a:solidFill>
                        <a:latin typeface="Lato"/>
                        <a:ea typeface="Lato"/>
                        <a:cs typeface="Lato"/>
                        <a:sym typeface="Lato"/>
                      </a:endParaRPr>
                    </a:p>
                  </a:txBody>
                  <a:tcPr marL="91425" marR="91425" marT="91425" marB="91425">
                    <a:lnL w="28575" cap="flat" cmpd="sng">
                      <a:solidFill>
                        <a:srgbClr val="137266"/>
                      </a:solidFill>
                      <a:prstDash val="solid"/>
                      <a:round/>
                      <a:headEnd type="none" w="sm" len="sm"/>
                      <a:tailEnd type="none" w="sm" len="sm"/>
                    </a:lnL>
                    <a:lnR w="28575" cap="flat" cmpd="sng">
                      <a:solidFill>
                        <a:srgbClr val="137266"/>
                      </a:solidFill>
                      <a:prstDash val="solid"/>
                      <a:round/>
                      <a:headEnd type="none" w="sm" len="sm"/>
                      <a:tailEnd type="none" w="sm" len="sm"/>
                    </a:lnR>
                    <a:lnT w="28575" cap="flat" cmpd="sng">
                      <a:solidFill>
                        <a:srgbClr val="137266"/>
                      </a:solidFill>
                      <a:prstDash val="solid"/>
                      <a:round/>
                      <a:headEnd type="none" w="sm" len="sm"/>
                      <a:tailEnd type="none" w="sm" len="sm"/>
                    </a:lnT>
                    <a:lnB w="28575" cap="flat" cmpd="sng">
                      <a:solidFill>
                        <a:srgbClr val="137266"/>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300">
                          <a:solidFill>
                            <a:schemeClr val="dk2"/>
                          </a:solidFill>
                          <a:latin typeface="Lato"/>
                          <a:ea typeface="Lato"/>
                          <a:cs typeface="Lato"/>
                          <a:sym typeface="Lato"/>
                        </a:rPr>
                        <a:t>3.7</a:t>
                      </a:r>
                      <a:endParaRPr sz="1300">
                        <a:solidFill>
                          <a:schemeClr val="dk2"/>
                        </a:solidFill>
                        <a:latin typeface="Lato"/>
                        <a:ea typeface="Lato"/>
                        <a:cs typeface="Lato"/>
                        <a:sym typeface="Lato"/>
                      </a:endParaRPr>
                    </a:p>
                  </a:txBody>
                  <a:tcPr marL="91425" marR="91425" marT="91425" marB="91425">
                    <a:lnL w="28575" cap="flat" cmpd="sng">
                      <a:solidFill>
                        <a:srgbClr val="137266"/>
                      </a:solidFill>
                      <a:prstDash val="solid"/>
                      <a:round/>
                      <a:headEnd type="none" w="sm" len="sm"/>
                      <a:tailEnd type="none" w="sm" len="sm"/>
                    </a:lnL>
                    <a:lnR w="28575" cap="flat" cmpd="sng">
                      <a:solidFill>
                        <a:srgbClr val="137266"/>
                      </a:solidFill>
                      <a:prstDash val="solid"/>
                      <a:round/>
                      <a:headEnd type="none" w="sm" len="sm"/>
                      <a:tailEnd type="none" w="sm" len="sm"/>
                    </a:lnR>
                    <a:lnT w="28575" cap="flat" cmpd="sng">
                      <a:solidFill>
                        <a:srgbClr val="137266"/>
                      </a:solidFill>
                      <a:prstDash val="solid"/>
                      <a:round/>
                      <a:headEnd type="none" w="sm" len="sm"/>
                      <a:tailEnd type="none" w="sm" len="sm"/>
                    </a:lnT>
                    <a:lnB w="28575" cap="flat" cmpd="sng">
                      <a:solidFill>
                        <a:srgbClr val="137266"/>
                      </a:solidFill>
                      <a:prstDash val="solid"/>
                      <a:round/>
                      <a:headEnd type="none" w="sm" len="sm"/>
                      <a:tailEnd type="none" w="sm" len="sm"/>
                    </a:lnB>
                  </a:tcPr>
                </a:tc>
                <a:extLst>
                  <a:ext uri="{0D108BD9-81ED-4DB2-BD59-A6C34878D82A}">
                    <a16:rowId xmlns:a16="http://schemas.microsoft.com/office/drawing/2014/main" val="10002"/>
                  </a:ext>
                </a:extLst>
              </a:tr>
              <a:tr h="361350">
                <a:tc>
                  <a:txBody>
                    <a:bodyPr/>
                    <a:lstStyle/>
                    <a:p>
                      <a:pPr marL="0" lvl="0" indent="0" algn="ctr" rtl="0">
                        <a:spcBef>
                          <a:spcPts val="0"/>
                        </a:spcBef>
                        <a:spcAft>
                          <a:spcPts val="0"/>
                        </a:spcAft>
                        <a:buNone/>
                      </a:pPr>
                      <a:r>
                        <a:rPr lang="en" sz="1300">
                          <a:solidFill>
                            <a:schemeClr val="dk2"/>
                          </a:solidFill>
                          <a:latin typeface="Lato"/>
                          <a:ea typeface="Lato"/>
                          <a:cs typeface="Lato"/>
                          <a:sym typeface="Lato"/>
                        </a:rPr>
                        <a:t>Equally-relevant</a:t>
                      </a:r>
                      <a:endParaRPr sz="1300">
                        <a:solidFill>
                          <a:schemeClr val="dk2"/>
                        </a:solidFill>
                        <a:latin typeface="Lato"/>
                        <a:ea typeface="Lato"/>
                        <a:cs typeface="Lato"/>
                        <a:sym typeface="Lato"/>
                      </a:endParaRPr>
                    </a:p>
                  </a:txBody>
                  <a:tcPr marL="91425" marR="91425" marT="91425" marB="91425">
                    <a:lnL w="28575" cap="flat" cmpd="sng">
                      <a:solidFill>
                        <a:srgbClr val="137266"/>
                      </a:solidFill>
                      <a:prstDash val="solid"/>
                      <a:round/>
                      <a:headEnd type="none" w="sm" len="sm"/>
                      <a:tailEnd type="none" w="sm" len="sm"/>
                    </a:lnL>
                    <a:lnR w="28575" cap="flat" cmpd="sng">
                      <a:solidFill>
                        <a:srgbClr val="137266"/>
                      </a:solidFill>
                      <a:prstDash val="solid"/>
                      <a:round/>
                      <a:headEnd type="none" w="sm" len="sm"/>
                      <a:tailEnd type="none" w="sm" len="sm"/>
                    </a:lnR>
                    <a:lnT w="28575" cap="flat" cmpd="sng">
                      <a:solidFill>
                        <a:srgbClr val="137266"/>
                      </a:solidFill>
                      <a:prstDash val="solid"/>
                      <a:round/>
                      <a:headEnd type="none" w="sm" len="sm"/>
                      <a:tailEnd type="none" w="sm" len="sm"/>
                    </a:lnT>
                    <a:lnB w="28575" cap="flat" cmpd="sng">
                      <a:solidFill>
                        <a:srgbClr val="137266"/>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300">
                          <a:solidFill>
                            <a:schemeClr val="dk2"/>
                          </a:solidFill>
                          <a:latin typeface="Lato"/>
                          <a:ea typeface="Lato"/>
                          <a:cs typeface="Lato"/>
                          <a:sym typeface="Lato"/>
                        </a:rPr>
                        <a:t>3.9</a:t>
                      </a:r>
                      <a:endParaRPr sz="1300">
                        <a:solidFill>
                          <a:schemeClr val="dk2"/>
                        </a:solidFill>
                        <a:latin typeface="Lato"/>
                        <a:ea typeface="Lato"/>
                        <a:cs typeface="Lato"/>
                        <a:sym typeface="Lato"/>
                      </a:endParaRPr>
                    </a:p>
                  </a:txBody>
                  <a:tcPr marL="91425" marR="91425" marT="91425" marB="91425">
                    <a:lnL w="28575" cap="flat" cmpd="sng">
                      <a:solidFill>
                        <a:srgbClr val="137266"/>
                      </a:solidFill>
                      <a:prstDash val="solid"/>
                      <a:round/>
                      <a:headEnd type="none" w="sm" len="sm"/>
                      <a:tailEnd type="none" w="sm" len="sm"/>
                    </a:lnL>
                    <a:lnR w="28575" cap="flat" cmpd="sng">
                      <a:solidFill>
                        <a:srgbClr val="137266"/>
                      </a:solidFill>
                      <a:prstDash val="solid"/>
                      <a:round/>
                      <a:headEnd type="none" w="sm" len="sm"/>
                      <a:tailEnd type="none" w="sm" len="sm"/>
                    </a:lnR>
                    <a:lnT w="28575" cap="flat" cmpd="sng">
                      <a:solidFill>
                        <a:srgbClr val="137266"/>
                      </a:solidFill>
                      <a:prstDash val="solid"/>
                      <a:round/>
                      <a:headEnd type="none" w="sm" len="sm"/>
                      <a:tailEnd type="none" w="sm" len="sm"/>
                    </a:lnT>
                    <a:lnB w="28575" cap="flat" cmpd="sng">
                      <a:solidFill>
                        <a:srgbClr val="137266"/>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40" name="Google Shape;240;p30"/>
          <p:cNvSpPr txBox="1"/>
          <p:nvPr/>
        </p:nvSpPr>
        <p:spPr>
          <a:xfrm>
            <a:off x="727650" y="4466535"/>
            <a:ext cx="7688700" cy="554100"/>
          </a:xfrm>
          <a:prstGeom prst="rect">
            <a:avLst/>
          </a:prstGeom>
          <a:noFill/>
          <a:ln>
            <a:noFill/>
          </a:ln>
        </p:spPr>
        <p:txBody>
          <a:bodyPr spcFirstLastPara="1" wrap="square" lIns="91425" tIns="45700" rIns="91425" bIns="45700" anchor="t" anchorCtr="0">
            <a:spAutoFit/>
          </a:bodyPr>
          <a:lstStyle/>
          <a:p>
            <a:pPr marL="457200" marR="0" lvl="0" indent="-292100" algn="l" rtl="0">
              <a:lnSpc>
                <a:spcPct val="100000"/>
              </a:lnSpc>
              <a:spcBef>
                <a:spcPts val="0"/>
              </a:spcBef>
              <a:spcAft>
                <a:spcPts val="0"/>
              </a:spcAft>
              <a:buClr>
                <a:srgbClr val="000000"/>
              </a:buClr>
              <a:buSzPts val="1000"/>
              <a:buChar char="●"/>
            </a:pPr>
            <a:r>
              <a:rPr lang="en" sz="1000"/>
              <a:t>Our results show that there are </a:t>
            </a:r>
            <a:r>
              <a:rPr lang="en" sz="1000" b="1"/>
              <a:t>no significant differences in rating according to the most representative time-frame of check-ins. </a:t>
            </a:r>
            <a:r>
              <a:rPr lang="en" sz="1000"/>
              <a:t>Ratings appear to be slightly higher for businesses in Las Vegas that have an equal number of check-ins during day and night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1"/>
          <p:cNvSpPr txBox="1">
            <a:spLocks noGrp="1"/>
          </p:cNvSpPr>
          <p:nvPr>
            <p:ph type="body" idx="1"/>
          </p:nvPr>
        </p:nvSpPr>
        <p:spPr>
          <a:xfrm>
            <a:off x="729450" y="1419350"/>
            <a:ext cx="7688700" cy="335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00" b="1">
                <a:solidFill>
                  <a:srgbClr val="000000"/>
                </a:solidFill>
                <a:latin typeface="Arial"/>
                <a:ea typeface="Arial"/>
                <a:cs typeface="Arial"/>
                <a:sym typeface="Arial"/>
              </a:rPr>
              <a:t>QUESTION: Within the most reviewed city, how do ratings vary according to the time of day check-ins were made?</a:t>
            </a:r>
            <a:endParaRPr sz="1000" b="1">
              <a:solidFill>
                <a:srgbClr val="000000"/>
              </a:solidFill>
              <a:latin typeface="Arial"/>
              <a:ea typeface="Arial"/>
              <a:cs typeface="Arial"/>
              <a:sym typeface="Arial"/>
            </a:endParaRPr>
          </a:p>
          <a:p>
            <a:pPr marL="0" lvl="0" indent="0" algn="l" rtl="0">
              <a:spcBef>
                <a:spcPts val="0"/>
              </a:spcBef>
              <a:spcAft>
                <a:spcPts val="0"/>
              </a:spcAft>
              <a:buNone/>
            </a:pPr>
            <a:endParaRPr sz="1000">
              <a:solidFill>
                <a:srgbClr val="000000"/>
              </a:solidFill>
              <a:latin typeface="Arial"/>
              <a:ea typeface="Arial"/>
              <a:cs typeface="Arial"/>
              <a:sym typeface="Arial"/>
            </a:endParaRPr>
          </a:p>
          <a:p>
            <a:pPr marL="0" lvl="0" indent="0" algn="l" rtl="0">
              <a:spcBef>
                <a:spcPts val="0"/>
              </a:spcBef>
              <a:spcAft>
                <a:spcPts val="0"/>
              </a:spcAft>
              <a:buNone/>
            </a:pPr>
            <a:r>
              <a:rPr lang="en" sz="1000" u="sng">
                <a:solidFill>
                  <a:srgbClr val="000000"/>
                </a:solidFill>
                <a:latin typeface="Arial"/>
                <a:ea typeface="Arial"/>
                <a:cs typeface="Arial"/>
                <a:sym typeface="Arial"/>
              </a:rPr>
              <a:t>Conclusions</a:t>
            </a:r>
            <a:endParaRPr sz="1000" u="sng">
              <a:solidFill>
                <a:srgbClr val="000000"/>
              </a:solidFill>
              <a:latin typeface="Arial"/>
              <a:ea typeface="Arial"/>
              <a:cs typeface="Arial"/>
              <a:sym typeface="Arial"/>
            </a:endParaRPr>
          </a:p>
          <a:p>
            <a:pPr marL="457200" lvl="0" indent="-292100" algn="l" rtl="0">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In Las Vegas, </a:t>
            </a:r>
            <a:r>
              <a:rPr lang="en" sz="1000" b="1">
                <a:solidFill>
                  <a:srgbClr val="000000"/>
                </a:solidFill>
                <a:latin typeface="Arial"/>
                <a:ea typeface="Arial"/>
                <a:cs typeface="Arial"/>
                <a:sym typeface="Arial"/>
              </a:rPr>
              <a:t>it seems that there are no significant differences in the star rating of a business</a:t>
            </a:r>
            <a:r>
              <a:rPr lang="en" sz="1000">
                <a:solidFill>
                  <a:srgbClr val="000000"/>
                </a:solidFill>
                <a:latin typeface="Arial"/>
                <a:ea typeface="Arial"/>
                <a:cs typeface="Arial"/>
                <a:sym typeface="Arial"/>
              </a:rPr>
              <a:t> depending on whether customer check-ins occur during the day or night</a:t>
            </a:r>
            <a:endParaRPr sz="1000">
              <a:solidFill>
                <a:srgbClr val="000000"/>
              </a:solidFill>
              <a:latin typeface="Arial"/>
              <a:ea typeface="Arial"/>
              <a:cs typeface="Arial"/>
              <a:sym typeface="Arial"/>
            </a:endParaRPr>
          </a:p>
          <a:p>
            <a:pPr marL="457200" lvl="0" indent="-292100" algn="l" rtl="0">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Most check-ins in Las Vegas are done during the night. Similarly, we found that night businesses also have the largest review count in the city</a:t>
            </a:r>
            <a:endParaRPr sz="1000">
              <a:solidFill>
                <a:srgbClr val="000000"/>
              </a:solidFill>
              <a:latin typeface="Arial"/>
              <a:ea typeface="Arial"/>
              <a:cs typeface="Arial"/>
              <a:sym typeface="Arial"/>
            </a:endParaRPr>
          </a:p>
          <a:p>
            <a:pPr marL="457200" lvl="0" indent="-292100" algn="l" rtl="0">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The night businesses with the most check-ins during the night in Las Vegas are the following:</a:t>
            </a:r>
            <a:endParaRPr sz="1000">
              <a:solidFill>
                <a:srgbClr val="000000"/>
              </a:solidFill>
              <a:latin typeface="Arial"/>
              <a:ea typeface="Arial"/>
              <a:cs typeface="Arial"/>
              <a:sym typeface="Arial"/>
            </a:endParaRPr>
          </a:p>
          <a:p>
            <a:pPr marL="457200" lvl="0" indent="0" algn="l" rtl="0">
              <a:spcBef>
                <a:spcPts val="0"/>
              </a:spcBef>
              <a:spcAft>
                <a:spcPts val="0"/>
              </a:spcAft>
              <a:buNone/>
            </a:pPr>
            <a:endParaRPr sz="1000">
              <a:solidFill>
                <a:srgbClr val="000000"/>
              </a:solidFill>
              <a:latin typeface="Arial"/>
              <a:ea typeface="Arial"/>
              <a:cs typeface="Arial"/>
              <a:sym typeface="Arial"/>
            </a:endParaRPr>
          </a:p>
          <a:p>
            <a:pPr marL="0" lvl="0" indent="0" algn="l" rtl="0">
              <a:spcBef>
                <a:spcPts val="0"/>
              </a:spcBef>
              <a:spcAft>
                <a:spcPts val="0"/>
              </a:spcAft>
              <a:buNone/>
            </a:pPr>
            <a:endParaRPr sz="1000">
              <a:solidFill>
                <a:srgbClr val="000000"/>
              </a:solidFill>
              <a:latin typeface="Arial"/>
              <a:ea typeface="Arial"/>
              <a:cs typeface="Arial"/>
              <a:sym typeface="Arial"/>
            </a:endParaRPr>
          </a:p>
          <a:p>
            <a:pPr marL="0" lvl="0" indent="0" algn="l" rtl="0">
              <a:spcBef>
                <a:spcPts val="0"/>
              </a:spcBef>
              <a:spcAft>
                <a:spcPts val="0"/>
              </a:spcAft>
              <a:buNone/>
            </a:pPr>
            <a:endParaRPr sz="1000">
              <a:solidFill>
                <a:srgbClr val="000000"/>
              </a:solidFill>
              <a:latin typeface="Arial"/>
              <a:ea typeface="Arial"/>
              <a:cs typeface="Arial"/>
              <a:sym typeface="Arial"/>
            </a:endParaRPr>
          </a:p>
        </p:txBody>
      </p:sp>
      <p:sp>
        <p:nvSpPr>
          <p:cNvPr id="246" name="Google Shape;246;p31"/>
          <p:cNvSpPr txBox="1">
            <a:spLocks noGrp="1"/>
          </p:cNvSpPr>
          <p:nvPr>
            <p:ph type="title"/>
          </p:nvPr>
        </p:nvSpPr>
        <p:spPr>
          <a:xfrm>
            <a:off x="727650" y="680600"/>
            <a:ext cx="7688700" cy="491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Business Question</a:t>
            </a:r>
            <a:endParaRPr/>
          </a:p>
        </p:txBody>
      </p:sp>
      <p:pic>
        <p:nvPicPr>
          <p:cNvPr id="247" name="Google Shape;247;p31"/>
          <p:cNvPicPr preferRelativeResize="0"/>
          <p:nvPr/>
        </p:nvPicPr>
        <p:blipFill>
          <a:blip r:embed="rId3">
            <a:alphaModFix/>
          </a:blip>
          <a:stretch>
            <a:fillRect/>
          </a:stretch>
        </p:blipFill>
        <p:spPr>
          <a:xfrm>
            <a:off x="2968725" y="3124425"/>
            <a:ext cx="3206550" cy="138862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861</Words>
  <Application>Microsoft Office PowerPoint</Application>
  <PresentationFormat>On-screen Show (16:9)</PresentationFormat>
  <Paragraphs>112</Paragraphs>
  <Slides>7</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Economica</vt:lpstr>
      <vt:lpstr>Lato</vt:lpstr>
      <vt:lpstr>Raleway</vt:lpstr>
      <vt:lpstr>Arial</vt:lpstr>
      <vt:lpstr>Streamline</vt:lpstr>
      <vt:lpstr>Streamline</vt:lpstr>
      <vt:lpstr>Yelp Team Project</vt:lpstr>
      <vt:lpstr>Summary Statistics</vt:lpstr>
      <vt:lpstr>Business Question</vt:lpstr>
      <vt:lpstr>Business Question</vt:lpstr>
      <vt:lpstr>Business Question</vt:lpstr>
      <vt:lpstr>Business Question</vt:lpstr>
      <vt:lpstr>Business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Taylor W</dc:creator>
  <cp:lastModifiedBy>Taylor W</cp:lastModifiedBy>
  <cp:revision>1</cp:revision>
  <dcterms:modified xsi:type="dcterms:W3CDTF">2024-06-29T16:45:58Z</dcterms:modified>
</cp:coreProperties>
</file>