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7" d="100"/>
          <a:sy n="87" d="100"/>
        </p:scale>
        <p:origin x="102" y="37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2/26/2025</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2/26/2025</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2/26/2025</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2/26/2025</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2/26/2025</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tayy-codes/Image-Steganograph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SECURE Data hiding in images using </a:t>
            </a:r>
            <a:r>
              <a:rPr lang="en-US" b="1" dirty="0" err="1" smtClean="0">
                <a:solidFill>
                  <a:schemeClr val="accent1"/>
                </a:solidFill>
                <a:latin typeface="Arial" panose="020B0604020202020204" pitchFamily="34" charset="0"/>
                <a:cs typeface="Arial" panose="020B0604020202020204" pitchFamily="34" charset="0"/>
              </a:rPr>
              <a:t>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2366415" y="4357764"/>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 : </a:t>
            </a:r>
            <a:r>
              <a:rPr lang="en-US" sz="2000" b="1" dirty="0" err="1" smtClean="0">
                <a:solidFill>
                  <a:schemeClr val="accent1">
                    <a:lumMod val="75000"/>
                  </a:schemeClr>
                </a:solidFill>
                <a:latin typeface="Arial" pitchFamily="34" charset="0"/>
                <a:cs typeface="Arial" pitchFamily="34" charset="0"/>
              </a:rPr>
              <a:t>Tayyeba</a:t>
            </a:r>
            <a:r>
              <a:rPr lang="en-US" sz="2000" b="1" dirty="0" smtClean="0">
                <a:solidFill>
                  <a:schemeClr val="accent1">
                    <a:lumMod val="75000"/>
                  </a:schemeClr>
                </a:solidFill>
                <a:latin typeface="Arial" pitchFamily="34" charset="0"/>
                <a:cs typeface="Arial" pitchFamily="34" charset="0"/>
              </a:rPr>
              <a:t> Ali</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Tayyeba</a:t>
            </a:r>
            <a:r>
              <a:rPr lang="en-US" sz="2000" b="1" dirty="0" smtClean="0">
                <a:solidFill>
                  <a:schemeClr val="accent1">
                    <a:lumMod val="75000"/>
                  </a:schemeClr>
                </a:solidFill>
                <a:latin typeface="Arial"/>
                <a:cs typeface="Arial"/>
              </a:rPr>
              <a:t> Ali</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smtClean="0">
                <a:solidFill>
                  <a:schemeClr val="accent1">
                    <a:lumMod val="75000"/>
                  </a:schemeClr>
                </a:solidFill>
                <a:latin typeface="Arial"/>
                <a:cs typeface="Arial"/>
              </a:rPr>
              <a:t>Name : </a:t>
            </a:r>
            <a:r>
              <a:rPr lang="en-US" sz="2000" b="1" dirty="0" err="1" smtClean="0">
                <a:solidFill>
                  <a:schemeClr val="accent1">
                    <a:lumMod val="75000"/>
                  </a:schemeClr>
                </a:solidFill>
                <a:latin typeface="Arial"/>
                <a:cs typeface="Arial"/>
              </a:rPr>
              <a:t>Shriram</a:t>
            </a:r>
            <a:r>
              <a:rPr lang="en-US" sz="2000" b="1" dirty="0" smtClean="0">
                <a:solidFill>
                  <a:schemeClr val="accent1">
                    <a:lumMod val="75000"/>
                  </a:schemeClr>
                </a:solidFill>
                <a:latin typeface="Arial"/>
                <a:cs typeface="Arial"/>
              </a:rPr>
              <a:t> Institute of Management &amp; Technology, </a:t>
            </a:r>
            <a:r>
              <a:rPr lang="en-US" sz="2000" b="1" dirty="0" err="1" smtClean="0">
                <a:solidFill>
                  <a:schemeClr val="accent1">
                    <a:lumMod val="75000"/>
                  </a:schemeClr>
                </a:solidFill>
                <a:latin typeface="Arial"/>
                <a:cs typeface="Arial"/>
              </a:rPr>
              <a:t>Kashipur</a:t>
            </a:r>
            <a:r>
              <a:rPr lang="en-US" sz="2000" b="1" dirty="0" smtClean="0">
                <a:solidFill>
                  <a:schemeClr val="accent1">
                    <a:lumMod val="75000"/>
                  </a:schemeClr>
                </a:solidFill>
                <a:latin typeface="Arial"/>
                <a:cs typeface="Arial"/>
              </a:rPr>
              <a:t> </a:t>
            </a:r>
          </a:p>
          <a:p>
            <a:r>
              <a:rPr lang="en-US" sz="2000" b="1" dirty="0" smtClean="0">
                <a:solidFill>
                  <a:schemeClr val="accent1">
                    <a:lumMod val="75000"/>
                  </a:schemeClr>
                </a:solidFill>
                <a:latin typeface="Arial"/>
                <a:cs typeface="Arial"/>
              </a:rPr>
              <a:t>Department: Computer Science</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592078" y="1487083"/>
            <a:ext cx="11029615" cy="4673324"/>
          </a:xfrm>
        </p:spPr>
        <p:txBody>
          <a:bodyPr/>
          <a:lstStyle/>
          <a:p>
            <a:pPr marL="305435" indent="-305435"/>
            <a:r>
              <a:rPr lang="en-US" b="1" dirty="0" smtClean="0"/>
              <a:t>Enhanced Security</a:t>
            </a:r>
            <a:r>
              <a:rPr lang="en-US" dirty="0" smtClean="0"/>
              <a:t>: Implementing advanced encryption algorithms like AES along with </a:t>
            </a:r>
            <a:r>
              <a:rPr lang="en-US" dirty="0" err="1" smtClean="0"/>
              <a:t>steganography</a:t>
            </a:r>
            <a:r>
              <a:rPr lang="en-US" dirty="0" smtClean="0"/>
              <a:t> for dual-layer security</a:t>
            </a:r>
            <a:r>
              <a:rPr lang="en-US" dirty="0" smtClean="0"/>
              <a:t>.</a:t>
            </a:r>
          </a:p>
          <a:p>
            <a:pPr marL="305435" indent="-305435"/>
            <a:endParaRPr lang="en-US" dirty="0" smtClean="0"/>
          </a:p>
          <a:p>
            <a:pPr marL="305435" indent="-305435"/>
            <a:r>
              <a:rPr lang="en-US" b="1" dirty="0" smtClean="0"/>
              <a:t>Support for Different File Formats</a:t>
            </a:r>
            <a:r>
              <a:rPr lang="en-US" dirty="0" smtClean="0"/>
              <a:t>: Expanding compatibility to support various image formats like BMP, TIFF, and GIF</a:t>
            </a:r>
            <a:r>
              <a:rPr lang="en-US" dirty="0" smtClean="0"/>
              <a:t>.</a:t>
            </a:r>
          </a:p>
          <a:p>
            <a:pPr marL="305435" indent="-305435"/>
            <a:endParaRPr lang="en-US" dirty="0" smtClean="0"/>
          </a:p>
          <a:p>
            <a:pPr marL="305435" indent="-305435"/>
            <a:r>
              <a:rPr lang="en-US" b="1" dirty="0" smtClean="0"/>
              <a:t>Increased Capacity</a:t>
            </a:r>
            <a:r>
              <a:rPr lang="en-US" dirty="0" smtClean="0"/>
              <a:t>: Optimizing encoding techniques to store larger messages without compromising image quality</a:t>
            </a:r>
            <a:r>
              <a:rPr lang="en-US" dirty="0" smtClean="0"/>
              <a:t>.</a:t>
            </a:r>
            <a:endParaRPr lang="en-US" dirty="0" smtClean="0"/>
          </a:p>
          <a:p>
            <a:pPr marL="305435" indent="-305435"/>
            <a:endParaRPr lang="en-US" b="1" dirty="0" smtClean="0"/>
          </a:p>
          <a:p>
            <a:pPr marL="305435" indent="-305435"/>
            <a:r>
              <a:rPr lang="en-US" b="1" dirty="0" smtClean="0"/>
              <a:t>GUI </a:t>
            </a:r>
            <a:r>
              <a:rPr lang="en-US" b="1" dirty="0" smtClean="0"/>
              <a:t>Integration</a:t>
            </a:r>
            <a:r>
              <a:rPr lang="en-US" dirty="0" smtClean="0"/>
              <a:t>: Developing a user-friendly graphical interface to make the process more accessible to non-programmers</a:t>
            </a:r>
            <a:r>
              <a:rPr lang="en-US" dirty="0" smtClean="0"/>
              <a:t>.</a:t>
            </a:r>
            <a:endParaRPr lang="en-US" dirty="0" smtClean="0"/>
          </a:p>
          <a:p>
            <a:pPr marL="305435" indent="-305435"/>
            <a:endParaRPr lang="en-US" b="1" dirty="0" smtClean="0"/>
          </a:p>
          <a:p>
            <a:pPr marL="305435" indent="-305435"/>
            <a:r>
              <a:rPr lang="en-US" b="1" dirty="0" smtClean="0"/>
              <a:t>Audio </a:t>
            </a:r>
            <a:r>
              <a:rPr lang="en-US" b="1" dirty="0" smtClean="0"/>
              <a:t>&amp; Video </a:t>
            </a:r>
            <a:r>
              <a:rPr lang="en-US" b="1" dirty="0" err="1" smtClean="0"/>
              <a:t>Steganography</a:t>
            </a:r>
            <a:r>
              <a:rPr lang="en-US" dirty="0" smtClean="0"/>
              <a:t>: Extending the project to hide messages in audio and video files for broader applications.</a:t>
            </a:r>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xmlns=""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smtClean="0">
                <a:solidFill>
                  <a:srgbClr val="0F0F0F"/>
                </a:solidFill>
                <a:ea typeface="+mn-lt"/>
                <a:cs typeface="+mn-lt"/>
              </a:rPr>
              <a:t>This project focuses on </a:t>
            </a:r>
            <a:r>
              <a:rPr lang="en-IN" sz="3200" b="1" dirty="0" smtClean="0">
                <a:solidFill>
                  <a:srgbClr val="0F0F0F"/>
                </a:solidFill>
                <a:ea typeface="+mn-lt"/>
                <a:cs typeface="+mn-lt"/>
              </a:rPr>
              <a:t>Image </a:t>
            </a:r>
            <a:r>
              <a:rPr lang="en-IN" sz="3200" b="1" dirty="0" err="1" smtClean="0">
                <a:solidFill>
                  <a:srgbClr val="0F0F0F"/>
                </a:solidFill>
                <a:ea typeface="+mn-lt"/>
                <a:cs typeface="+mn-lt"/>
              </a:rPr>
              <a:t>Steganography</a:t>
            </a:r>
            <a:r>
              <a:rPr lang="en-IN" sz="3200" dirty="0" smtClean="0">
                <a:solidFill>
                  <a:srgbClr val="0F0F0F"/>
                </a:solidFill>
                <a:ea typeface="+mn-lt"/>
                <a:cs typeface="+mn-lt"/>
              </a:rPr>
              <a:t>, enabling users to securely hide and retrieve secret messages within images. The system embeds text into an image without noticeable distortion, ensuring discrete communication. An optional password-based verification enhances security, allowing only authorized users to decode the hidden message. </a:t>
            </a:r>
            <a:endParaRPr lang="en-IN"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578515" y="1426031"/>
            <a:ext cx="11613485" cy="4920522"/>
          </a:xfrm>
        </p:spPr>
        <p:txBody>
          <a:bodyPr vert="horz" lIns="91440" tIns="45720" rIns="91440" bIns="45720" rtlCol="0" anchor="ctr">
            <a:noAutofit/>
          </a:bodyPr>
          <a:lstStyle/>
          <a:p>
            <a:pPr marL="0" indent="0">
              <a:buNone/>
            </a:pPr>
            <a:r>
              <a:rPr lang="en-IN" b="1" dirty="0" smtClean="0"/>
              <a:t>Programming Language: </a:t>
            </a:r>
            <a:r>
              <a:rPr lang="en-IN" dirty="0" smtClean="0"/>
              <a:t>Python</a:t>
            </a:r>
          </a:p>
          <a:p>
            <a:pPr marL="0" indent="0">
              <a:buNone/>
            </a:pPr>
            <a:endParaRPr lang="en-IN" b="1" dirty="0" smtClean="0"/>
          </a:p>
          <a:p>
            <a:pPr marL="0" indent="0">
              <a:buNone/>
            </a:pPr>
            <a:r>
              <a:rPr lang="en-IN" b="1" dirty="0" smtClean="0"/>
              <a:t>Libraries: </a:t>
            </a:r>
            <a:r>
              <a:rPr lang="en-IN" dirty="0" err="1" smtClean="0"/>
              <a:t>OpenCV</a:t>
            </a:r>
            <a:r>
              <a:rPr lang="en-IN" dirty="0" smtClean="0"/>
              <a:t> (cv2) for image processing, </a:t>
            </a:r>
            <a:r>
              <a:rPr lang="en-IN" dirty="0" err="1" smtClean="0"/>
              <a:t>NumPy</a:t>
            </a:r>
            <a:r>
              <a:rPr lang="en-IN" dirty="0" smtClean="0"/>
              <a:t> for data manipulation, OS for file handling</a:t>
            </a:r>
          </a:p>
          <a:p>
            <a:pPr marL="0" indent="0">
              <a:buNone/>
            </a:pPr>
            <a:endParaRPr lang="en-IN" b="1" dirty="0" smtClean="0"/>
          </a:p>
          <a:p>
            <a:pPr marL="0" indent="0">
              <a:buNone/>
            </a:pPr>
            <a:r>
              <a:rPr lang="en-IN" b="1" dirty="0" smtClean="0"/>
              <a:t>Encryption: </a:t>
            </a:r>
            <a:r>
              <a:rPr lang="en-IN" dirty="0" smtClean="0"/>
              <a:t>Basic ASCII encoding (optionally extendable to AES or other cryptographic methods)</a:t>
            </a:r>
          </a:p>
          <a:p>
            <a:pPr marL="0" indent="0">
              <a:buNone/>
            </a:pPr>
            <a:endParaRPr lang="en-IN" b="1" dirty="0" smtClean="0"/>
          </a:p>
          <a:p>
            <a:pPr marL="0" indent="0">
              <a:buNone/>
            </a:pPr>
            <a:r>
              <a:rPr lang="en-IN" b="1" dirty="0" smtClean="0"/>
              <a:t>Development Environment: </a:t>
            </a:r>
            <a:r>
              <a:rPr lang="en-IN" dirty="0" smtClean="0"/>
              <a:t>Visual Studio Code (VS Code)</a:t>
            </a:r>
          </a:p>
          <a:p>
            <a:pPr marL="0" indent="0">
              <a:buNone/>
            </a:pPr>
            <a:endParaRPr lang="en-IN" b="1" dirty="0" smtClean="0"/>
          </a:p>
          <a:p>
            <a:pPr marL="0" indent="0">
              <a:buNone/>
            </a:pPr>
            <a:r>
              <a:rPr lang="en-IN" b="1" dirty="0" smtClean="0"/>
              <a:t>Platform: </a:t>
            </a:r>
            <a:r>
              <a:rPr lang="en-IN" dirty="0" smtClean="0"/>
              <a:t>Windows (Compatible with Linux and </a:t>
            </a:r>
            <a:r>
              <a:rPr lang="en-IN" dirty="0" err="1" smtClean="0"/>
              <a:t>macOS</a:t>
            </a:r>
            <a:r>
              <a:rPr lang="en-IN" dirty="0" smtClean="0"/>
              <a:t> too)</a:t>
            </a:r>
            <a:endParaRPr lang="en-IN" dirty="0" smtClean="0"/>
          </a:p>
          <a:p>
            <a:pPr marL="0" indent="0">
              <a:buNone/>
            </a:pPr>
            <a:endParaRPr lang="en-IN" b="1" dirty="0" smtClean="0"/>
          </a:p>
          <a:p>
            <a:pPr marL="0" indent="0">
              <a:buNone/>
            </a:pPr>
            <a:r>
              <a:rPr lang="en-IN" b="1" dirty="0" smtClean="0"/>
              <a:t>Version Control: </a:t>
            </a:r>
            <a:r>
              <a:rPr lang="en-IN" dirty="0" smtClean="0"/>
              <a:t>Git &amp; </a:t>
            </a:r>
            <a:r>
              <a:rPr lang="en-IN" dirty="0" err="1" smtClean="0"/>
              <a:t>GitHub</a:t>
            </a:r>
            <a:r>
              <a:rPr lang="en-IN" dirty="0" smtClean="0"/>
              <a:t> for project management and collaboration</a:t>
            </a:r>
            <a:endParaRPr lang="en-IN"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48534" y="1545771"/>
            <a:ext cx="11029615" cy="4690836"/>
          </a:xfrm>
        </p:spPr>
        <p:txBody>
          <a:bodyPr>
            <a:normAutofit fontScale="85000" lnSpcReduction="10000"/>
          </a:bodyPr>
          <a:lstStyle/>
          <a:p>
            <a:pPr marL="0" indent="0">
              <a:buNone/>
            </a:pPr>
            <a:r>
              <a:rPr lang="en-US" sz="1800" b="1" dirty="0" smtClean="0">
                <a:solidFill>
                  <a:srgbClr val="0F0F0F"/>
                </a:solidFill>
              </a:rPr>
              <a:t>Simple &amp; Intuitive Encoding/Decoding: </a:t>
            </a:r>
            <a:r>
              <a:rPr lang="en-US" sz="1800" dirty="0" smtClean="0">
                <a:solidFill>
                  <a:srgbClr val="0F0F0F"/>
                </a:solidFill>
              </a:rPr>
              <a:t>Easily hide </a:t>
            </a:r>
            <a:r>
              <a:rPr lang="en-US" sz="1800" dirty="0" smtClean="0">
                <a:solidFill>
                  <a:srgbClr val="0F0F0F"/>
                </a:solidFill>
              </a:rPr>
              <a:t>and extract messages within images using a streamlined process.</a:t>
            </a:r>
          </a:p>
          <a:p>
            <a:pPr marL="0" indent="0">
              <a:buNone/>
            </a:pPr>
            <a:endParaRPr lang="en-US" sz="1800" b="1" dirty="0" smtClean="0">
              <a:solidFill>
                <a:srgbClr val="0F0F0F"/>
              </a:solidFill>
            </a:endParaRPr>
          </a:p>
          <a:p>
            <a:pPr marL="0" indent="0">
              <a:buNone/>
            </a:pPr>
            <a:r>
              <a:rPr lang="en-US" sz="1800" b="1" dirty="0" smtClean="0">
                <a:solidFill>
                  <a:srgbClr val="0F0F0F"/>
                </a:solidFill>
              </a:rPr>
              <a:t>Password Protection: </a:t>
            </a:r>
            <a:r>
              <a:rPr lang="en-US" sz="1800" dirty="0" smtClean="0">
                <a:solidFill>
                  <a:srgbClr val="0F0F0F"/>
                </a:solidFill>
              </a:rPr>
              <a:t>Ensures only authorized users can decode the hidden message.</a:t>
            </a:r>
          </a:p>
          <a:p>
            <a:pPr marL="0" indent="0">
              <a:buNone/>
            </a:pPr>
            <a:endParaRPr lang="en-US" sz="1800" b="1" dirty="0" smtClean="0">
              <a:solidFill>
                <a:srgbClr val="0F0F0F"/>
              </a:solidFill>
            </a:endParaRPr>
          </a:p>
          <a:p>
            <a:pPr marL="0" indent="0">
              <a:buNone/>
            </a:pPr>
            <a:r>
              <a:rPr lang="en-US" sz="1800" b="1" dirty="0" smtClean="0">
                <a:solidFill>
                  <a:srgbClr val="0F0F0F"/>
                </a:solidFill>
              </a:rPr>
              <a:t>Custom </a:t>
            </a:r>
            <a:r>
              <a:rPr lang="en-US" sz="1800" b="1" dirty="0" err="1" smtClean="0">
                <a:solidFill>
                  <a:srgbClr val="0F0F0F"/>
                </a:solidFill>
              </a:rPr>
              <a:t>Steganography</a:t>
            </a:r>
            <a:r>
              <a:rPr lang="en-US" sz="1800" b="1" dirty="0" smtClean="0">
                <a:solidFill>
                  <a:srgbClr val="0F0F0F"/>
                </a:solidFill>
              </a:rPr>
              <a:t> Approach: </a:t>
            </a:r>
            <a:r>
              <a:rPr lang="en-US" sz="1800" dirty="0" smtClean="0">
                <a:solidFill>
                  <a:srgbClr val="0F0F0F"/>
                </a:solidFill>
              </a:rPr>
              <a:t>Uses pixel manipulation to store secret messages without noticeable changes in the image.</a:t>
            </a:r>
          </a:p>
          <a:p>
            <a:pPr marL="0" indent="0">
              <a:buNone/>
            </a:pPr>
            <a:endParaRPr lang="en-US" sz="1800" b="1" dirty="0" smtClean="0">
              <a:solidFill>
                <a:srgbClr val="0F0F0F"/>
              </a:solidFill>
            </a:endParaRPr>
          </a:p>
          <a:p>
            <a:pPr marL="0" indent="0">
              <a:buNone/>
            </a:pPr>
            <a:r>
              <a:rPr lang="en-US" sz="1800" b="1" dirty="0" smtClean="0">
                <a:solidFill>
                  <a:srgbClr val="0F0F0F"/>
                </a:solidFill>
              </a:rPr>
              <a:t>Lightweight &amp; Fast Execution: </a:t>
            </a:r>
            <a:r>
              <a:rPr lang="en-US" sz="1800" dirty="0" smtClean="0">
                <a:solidFill>
                  <a:srgbClr val="0F0F0F"/>
                </a:solidFill>
              </a:rPr>
              <a:t>Runs efficiently without heavy dependencies, making it suitable for quick encryption.</a:t>
            </a:r>
          </a:p>
          <a:p>
            <a:pPr marL="0" indent="0">
              <a:buNone/>
            </a:pPr>
            <a:endParaRPr lang="en-US" sz="1800" b="1" dirty="0" smtClean="0">
              <a:solidFill>
                <a:srgbClr val="0F0F0F"/>
              </a:solidFill>
            </a:endParaRPr>
          </a:p>
          <a:p>
            <a:pPr marL="0" indent="0">
              <a:buNone/>
            </a:pPr>
            <a:r>
              <a:rPr lang="en-US" sz="1800" b="1" dirty="0" smtClean="0">
                <a:solidFill>
                  <a:srgbClr val="0F0F0F"/>
                </a:solidFill>
              </a:rPr>
              <a:t>Cross-Platform Compatibility: </a:t>
            </a:r>
            <a:r>
              <a:rPr lang="en-US" sz="1800" dirty="0" smtClean="0">
                <a:solidFill>
                  <a:srgbClr val="0F0F0F"/>
                </a:solidFill>
              </a:rPr>
              <a:t>Works on Windows, Linux, and </a:t>
            </a:r>
            <a:r>
              <a:rPr lang="en-US" sz="1800" dirty="0" err="1" smtClean="0">
                <a:solidFill>
                  <a:srgbClr val="0F0F0F"/>
                </a:solidFill>
              </a:rPr>
              <a:t>macOS</a:t>
            </a:r>
            <a:r>
              <a:rPr lang="en-US" sz="1800" dirty="0" smtClean="0">
                <a:solidFill>
                  <a:srgbClr val="0F0F0F"/>
                </a:solidFill>
              </a:rPr>
              <a:t> with minimal setup.</a:t>
            </a:r>
          </a:p>
          <a:p>
            <a:pPr marL="0" indent="0">
              <a:buNone/>
            </a:pPr>
            <a:endParaRPr lang="en-US" sz="1800" b="1" dirty="0" smtClean="0">
              <a:solidFill>
                <a:srgbClr val="0F0F0F"/>
              </a:solidFill>
            </a:endParaRPr>
          </a:p>
          <a:p>
            <a:pPr marL="0" indent="0">
              <a:buNone/>
            </a:pPr>
            <a:r>
              <a:rPr lang="en-US" sz="1800" b="1" dirty="0" smtClean="0">
                <a:solidFill>
                  <a:srgbClr val="0F0F0F"/>
                </a:solidFill>
              </a:rPr>
              <a:t>Scalability: </a:t>
            </a:r>
            <a:r>
              <a:rPr lang="en-US" sz="1800" dirty="0" smtClean="0">
                <a:solidFill>
                  <a:srgbClr val="0F0F0F"/>
                </a:solidFill>
              </a:rPr>
              <a:t>Can be extended with stronger encryption like AES for higher security.</a:t>
            </a:r>
          </a:p>
          <a:p>
            <a:pPr marL="0" indent="0">
              <a:buNone/>
            </a:pPr>
            <a:endParaRPr lang="en-US" sz="1800" b="1" dirty="0" smtClean="0">
              <a:solidFill>
                <a:srgbClr val="0F0F0F"/>
              </a:solidFill>
            </a:endParaRPr>
          </a:p>
          <a:p>
            <a:pPr marL="0" indent="0">
              <a:buNone/>
            </a:pPr>
            <a:r>
              <a:rPr lang="en-US" sz="1800" b="1" dirty="0" smtClean="0">
                <a:solidFill>
                  <a:srgbClr val="0F0F0F"/>
                </a:solidFill>
              </a:rPr>
              <a:t>Educational Purpose: </a:t>
            </a:r>
            <a:r>
              <a:rPr lang="en-US" sz="1800" dirty="0" smtClean="0">
                <a:solidFill>
                  <a:srgbClr val="0F0F0F"/>
                </a:solidFill>
              </a:rPr>
              <a:t>A great introduction to </a:t>
            </a:r>
            <a:r>
              <a:rPr lang="en-US" sz="1800" dirty="0" err="1" smtClean="0">
                <a:solidFill>
                  <a:srgbClr val="0F0F0F"/>
                </a:solidFill>
              </a:rPr>
              <a:t>steganography</a:t>
            </a:r>
            <a:r>
              <a:rPr lang="en-US" sz="1800" dirty="0" smtClean="0">
                <a:solidFill>
                  <a:srgbClr val="0F0F0F"/>
                </a:solidFill>
              </a:rPr>
              <a:t> and </a:t>
            </a:r>
            <a:r>
              <a:rPr lang="en-US" sz="1800" dirty="0" err="1" smtClean="0">
                <a:solidFill>
                  <a:srgbClr val="0F0F0F"/>
                </a:solidFill>
              </a:rPr>
              <a:t>cybersecurity</a:t>
            </a:r>
            <a:r>
              <a:rPr lang="en-US" sz="1800" dirty="0" smtClean="0">
                <a:solidFill>
                  <a:srgbClr val="0F0F0F"/>
                </a:solidFill>
              </a:rPr>
              <a:t> concepts.</a:t>
            </a:r>
            <a:endParaRPr lang="en-IN" sz="1800"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 xmlns:a16="http://schemas.microsoft.com/office/drawing/2014/main" id="{AB679E23-F86A-AFA9-FE9C-7F5A518E8198}"/>
              </a:ext>
            </a:extLst>
          </p:cNvPr>
          <p:cNvSpPr>
            <a:spLocks noGrp="1"/>
          </p:cNvSpPr>
          <p:nvPr>
            <p:ph idx="1"/>
          </p:nvPr>
        </p:nvSpPr>
        <p:spPr>
          <a:xfrm>
            <a:off x="613849" y="1399998"/>
            <a:ext cx="11029615" cy="4673324"/>
          </a:xfrm>
        </p:spPr>
        <p:txBody>
          <a:bodyPr/>
          <a:lstStyle/>
          <a:p>
            <a:r>
              <a:rPr lang="en-US" b="1" dirty="0" err="1" smtClean="0"/>
              <a:t>Cybersecurity</a:t>
            </a:r>
            <a:r>
              <a:rPr lang="en-US" b="1" dirty="0" smtClean="0"/>
              <a:t> Enthusiasts &amp; Researchers </a:t>
            </a:r>
            <a:r>
              <a:rPr lang="en-US" dirty="0" smtClean="0"/>
              <a:t>– Those exploring data hiding techniques and encryption</a:t>
            </a:r>
            <a:r>
              <a:rPr lang="en-US" dirty="0" smtClean="0"/>
              <a:t>.</a:t>
            </a:r>
            <a:endParaRPr lang="en-US" dirty="0" smtClean="0"/>
          </a:p>
          <a:p>
            <a:endParaRPr lang="en-US" b="1" dirty="0" smtClean="0"/>
          </a:p>
          <a:p>
            <a:r>
              <a:rPr lang="en-US" b="1" dirty="0" smtClean="0"/>
              <a:t>Developers </a:t>
            </a:r>
            <a:r>
              <a:rPr lang="en-US" b="1" dirty="0" smtClean="0"/>
              <a:t>&amp; Programmers </a:t>
            </a:r>
            <a:r>
              <a:rPr lang="en-US" dirty="0" smtClean="0"/>
              <a:t>– Individuals looking to integrate </a:t>
            </a:r>
            <a:r>
              <a:rPr lang="en-US" dirty="0" err="1" smtClean="0"/>
              <a:t>steganography</a:t>
            </a:r>
            <a:r>
              <a:rPr lang="en-US" dirty="0" smtClean="0"/>
              <a:t> into applications</a:t>
            </a:r>
            <a:r>
              <a:rPr lang="en-US" dirty="0" smtClean="0"/>
              <a:t>.</a:t>
            </a:r>
            <a:endParaRPr lang="en-US" dirty="0" smtClean="0"/>
          </a:p>
          <a:p>
            <a:endParaRPr lang="en-US" b="1" dirty="0" smtClean="0"/>
          </a:p>
          <a:p>
            <a:r>
              <a:rPr lang="en-US" b="1" dirty="0" smtClean="0"/>
              <a:t>Privacy-Conscious </a:t>
            </a:r>
            <a:r>
              <a:rPr lang="en-US" b="1" dirty="0" smtClean="0"/>
              <a:t>Users</a:t>
            </a:r>
            <a:r>
              <a:rPr lang="en-US" dirty="0" smtClean="0"/>
              <a:t> – People who want to securely store and transmit sensitive information.</a:t>
            </a:r>
          </a:p>
          <a:p>
            <a:endParaRPr lang="en-US" dirty="0" smtClean="0"/>
          </a:p>
          <a:p>
            <a:r>
              <a:rPr lang="en-US" b="1" dirty="0" smtClean="0"/>
              <a:t>Students &amp; Educators </a:t>
            </a:r>
            <a:r>
              <a:rPr lang="en-US" dirty="0" smtClean="0"/>
              <a:t>– Those learning about </a:t>
            </a:r>
            <a:r>
              <a:rPr lang="en-US" dirty="0" smtClean="0"/>
              <a:t>cryptography, </a:t>
            </a:r>
            <a:r>
              <a:rPr lang="en-US" dirty="0" err="1" smtClean="0"/>
              <a:t>steganography</a:t>
            </a:r>
            <a:r>
              <a:rPr lang="en-US" dirty="0" smtClean="0"/>
              <a:t>, and digital forensics</a:t>
            </a:r>
            <a:r>
              <a:rPr lang="en-US" dirty="0" smtClean="0"/>
              <a:t>.</a:t>
            </a:r>
          </a:p>
          <a:p>
            <a:endParaRPr lang="en-US" dirty="0" smtClean="0"/>
          </a:p>
          <a:p>
            <a:r>
              <a:rPr lang="en-US" b="1" dirty="0" smtClean="0"/>
              <a:t>Journalists &amp; Whistleblowers </a:t>
            </a:r>
            <a:r>
              <a:rPr lang="en-US" dirty="0" smtClean="0"/>
              <a:t>– For securely communicating confidential information without detection.</a:t>
            </a:r>
            <a:endParaRPr lang="en-IN" dirty="0"/>
          </a:p>
        </p:txBody>
      </p:sp>
    </p:spTree>
    <p:extLst>
      <p:ext uri="{BB962C8B-B14F-4D97-AF65-F5344CB8AC3E}">
        <p14:creationId xmlns:p14="http://schemas.microsoft.com/office/powerpoint/2010/main" xmlns=""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026" name="Picture 2"/>
          <p:cNvPicPr>
            <a:picLocks noGrp="1" noChangeAspect="1" noChangeArrowheads="1"/>
          </p:cNvPicPr>
          <p:nvPr>
            <p:ph idx="1"/>
          </p:nvPr>
        </p:nvPicPr>
        <p:blipFill>
          <a:blip r:embed="rId2"/>
          <a:srcRect/>
          <a:stretch>
            <a:fillRect/>
          </a:stretch>
        </p:blipFill>
        <p:spPr bwMode="auto">
          <a:xfrm>
            <a:off x="598714" y="1429846"/>
            <a:ext cx="4656520" cy="2499897"/>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780314" y="1412862"/>
            <a:ext cx="4667521" cy="2495109"/>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660852" y="4223658"/>
            <a:ext cx="4161520" cy="2230274"/>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5845628" y="4169210"/>
            <a:ext cx="4299857" cy="2307791"/>
          </a:xfrm>
          <a:prstGeom prst="rect">
            <a:avLst/>
          </a:prstGeom>
          <a:noFill/>
          <a:ln w="9525">
            <a:noFill/>
            <a:miter lim="800000"/>
            <a:headEnd/>
            <a:tailEnd/>
          </a:ln>
          <a:effectLst/>
        </p:spPr>
      </p:pic>
    </p:spTree>
    <p:extLst>
      <p:ext uri="{BB962C8B-B14F-4D97-AF65-F5344CB8AC3E}">
        <p14:creationId xmlns:p14="http://schemas.microsoft.com/office/powerpoint/2010/main" xmlns=""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 xmlns:a16="http://schemas.microsoft.com/office/drawing/2014/main" id="{D4974547-DF1B-77BB-E545-9344EDB9AD3F}"/>
              </a:ext>
            </a:extLst>
          </p:cNvPr>
          <p:cNvSpPr>
            <a:spLocks noGrp="1"/>
          </p:cNvSpPr>
          <p:nvPr>
            <p:ph idx="1"/>
          </p:nvPr>
        </p:nvSpPr>
        <p:spPr/>
        <p:txBody>
          <a:bodyPr/>
          <a:lstStyle/>
          <a:p>
            <a:pPr>
              <a:buNone/>
            </a:pPr>
            <a:endParaRPr lang="en-IN" dirty="0" smtClean="0"/>
          </a:p>
          <a:p>
            <a:r>
              <a:rPr lang="en-US" dirty="0" smtClean="0"/>
              <a:t>This </a:t>
            </a:r>
            <a:r>
              <a:rPr lang="en-US" b="1" dirty="0" smtClean="0"/>
              <a:t>Image </a:t>
            </a:r>
            <a:r>
              <a:rPr lang="en-US" b="1" dirty="0" err="1" smtClean="0"/>
              <a:t>Steganography</a:t>
            </a:r>
            <a:r>
              <a:rPr lang="en-US" b="1" dirty="0" smtClean="0"/>
              <a:t> </a:t>
            </a:r>
            <a:r>
              <a:rPr lang="en-US" dirty="0" smtClean="0"/>
              <a:t>project successfully demonstrates a secure and efficient method for </a:t>
            </a:r>
            <a:r>
              <a:rPr lang="en-US" dirty="0" smtClean="0"/>
              <a:t>hiding secret </a:t>
            </a:r>
            <a:r>
              <a:rPr lang="en-US" dirty="0" smtClean="0"/>
              <a:t>messages within images. By leveraging </a:t>
            </a:r>
            <a:r>
              <a:rPr lang="en-US" dirty="0" err="1" smtClean="0"/>
              <a:t>OpenCV</a:t>
            </a:r>
            <a:r>
              <a:rPr lang="en-US" dirty="0" smtClean="0"/>
              <a:t> and Python, the project ensures that sensitive data can be concealed without altering the visual integrity of the image. The integration of password protection enhances security, making it suitable for confidential communication. Overall, this project provides a simple yet effective approach to digital </a:t>
            </a:r>
            <a:r>
              <a:rPr lang="en-US" dirty="0" err="1" smtClean="0"/>
              <a:t>steganography</a:t>
            </a:r>
            <a:r>
              <a:rPr lang="en-US" dirty="0" smtClean="0"/>
              <a:t>, highlighting its potential for secure data transmission.</a:t>
            </a:r>
            <a:endParaRPr lang="en-IN" dirty="0"/>
          </a:p>
        </p:txBody>
      </p:sp>
    </p:spTree>
    <p:extLst>
      <p:ext uri="{BB962C8B-B14F-4D97-AF65-F5344CB8AC3E}">
        <p14:creationId xmlns:p14="http://schemas.microsoft.com/office/powerpoint/2010/main" xmlns=""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 xmlns:a16="http://schemas.microsoft.com/office/drawing/2014/main" id="{51A299DD-46FA-7866-41D8-C1BFCC2F69DD}"/>
              </a:ext>
            </a:extLst>
          </p:cNvPr>
          <p:cNvSpPr>
            <a:spLocks noGrp="1"/>
          </p:cNvSpPr>
          <p:nvPr>
            <p:ph idx="1"/>
          </p:nvPr>
        </p:nvSpPr>
        <p:spPr/>
        <p:txBody>
          <a:bodyPr/>
          <a:lstStyle/>
          <a:p>
            <a:pPr>
              <a:buNone/>
            </a:pPr>
            <a:endParaRPr lang="en-IN" dirty="0" smtClean="0"/>
          </a:p>
          <a:p>
            <a:r>
              <a:rPr lang="en-IN" dirty="0" smtClean="0">
                <a:hlinkClick r:id="rId2"/>
              </a:rPr>
              <a:t>https://github.com/tayy-codes/Image-Steganography.git</a:t>
            </a:r>
            <a:endParaRPr lang="en-IN" dirty="0"/>
          </a:p>
        </p:txBody>
      </p:sp>
    </p:spTree>
    <p:extLst>
      <p:ext uri="{BB962C8B-B14F-4D97-AF65-F5344CB8AC3E}">
        <p14:creationId xmlns:p14="http://schemas.microsoft.com/office/powerpoint/2010/main" xmlns=""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89</TotalTime>
  <Words>517</Words>
  <Application>Microsoft Office PowerPoint</Application>
  <PresentationFormat>Custom</PresentationFormat>
  <Paragraphs>73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Slide 10</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cp:lastModifiedBy>
  <cp:revision>32</cp:revision>
  <dcterms:created xsi:type="dcterms:W3CDTF">2021-05-26T16:50:10Z</dcterms:created>
  <dcterms:modified xsi:type="dcterms:W3CDTF">2025-02-26T17:54:42Z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