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50800000" cy="3175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ctr" defTabSz="1352314" rtl="0" fontAlgn="auto" latinLnBrk="0" hangingPunct="0">
      <a:lnSpc>
        <a:spcPct val="100000"/>
      </a:lnSpc>
      <a:spcBef>
        <a:spcPts val="5500"/>
      </a:spcBef>
      <a:spcAft>
        <a:spcPts val="0"/>
      </a:spcAft>
      <a:buClrTx/>
      <a:buSzTx/>
      <a:buFontTx/>
      <a:buNone/>
      <a:tabLst>
        <a:tab pos="1346200" algn="l"/>
      </a:tabLst>
      <a:defRPr b="0" baseline="0" cap="none" i="0" spc="168" strike="noStrike" sz="5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762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762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762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rgbClr val="525760"/>
              </a:solidFill>
              <a:prstDash val="solid"/>
              <a:miter lim="400000"/>
            </a:ln>
          </a:left>
          <a:right>
            <a:ln w="76200" cap="flat">
              <a:solidFill>
                <a:schemeClr val="accent1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76200" cap="flat">
              <a:solidFill>
                <a:schemeClr val="accent1"/>
              </a:solidFill>
              <a:prstDash val="solid"/>
              <a:miter lim="400000"/>
            </a:ln>
          </a:top>
          <a:bottom>
            <a:ln w="25400" cap="flat">
              <a:solidFill>
                <a:srgbClr val="525760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525760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54585E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76200" cap="flat">
              <a:solidFill>
                <a:srgbClr val="54585E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45A62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45A62"/>
              </a:solidFill>
              <a:prstDash val="solid"/>
              <a:miter lim="400000"/>
            </a:ln>
          </a:top>
          <a:bottom>
            <a:ln w="25400" cap="flat">
              <a:solidFill>
                <a:srgbClr val="545A62"/>
              </a:solidFill>
              <a:prstDash val="solid"/>
              <a:miter lim="400000"/>
            </a:ln>
          </a:bottom>
          <a:insideH>
            <a:ln w="25400" cap="flat">
              <a:solidFill>
                <a:srgbClr val="545A62"/>
              </a:solidFill>
              <a:prstDash val="solid"/>
              <a:miter lim="400000"/>
            </a:ln>
          </a:insideH>
          <a:insideV>
            <a:ln w="254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76200" cap="flat">
              <a:solidFill>
                <a:srgbClr val="545A62"/>
              </a:solidFill>
              <a:prstDash val="solid"/>
              <a:miter lim="400000"/>
            </a:ln>
          </a:right>
          <a:top>
            <a:ln w="25400" cap="flat">
              <a:solidFill>
                <a:srgbClr val="555A61"/>
              </a:solidFill>
              <a:prstDash val="solid"/>
              <a:miter lim="400000"/>
            </a:ln>
          </a:top>
          <a:bottom>
            <a:ln w="25400" cap="flat">
              <a:solidFill>
                <a:srgbClr val="555A61"/>
              </a:solidFill>
              <a:prstDash val="solid"/>
              <a:miter lim="400000"/>
            </a:ln>
          </a:bottom>
          <a:insideH>
            <a:ln w="25400" cap="flat">
              <a:solidFill>
                <a:srgbClr val="555A61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45A62"/>
              </a:solidFill>
              <a:prstDash val="solid"/>
              <a:miter lim="400000"/>
            </a:ln>
          </a:left>
          <a:right>
            <a:ln w="25400" cap="flat">
              <a:solidFill>
                <a:srgbClr val="545A62"/>
              </a:solidFill>
              <a:prstDash val="solid"/>
              <a:miter lim="400000"/>
            </a:ln>
          </a:right>
          <a:top>
            <a:ln w="76200" cap="flat">
              <a:solidFill>
                <a:srgbClr val="545A62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45A62"/>
              </a:solidFill>
              <a:prstDash val="solid"/>
              <a:miter lim="400000"/>
            </a:ln>
          </a:insideH>
          <a:insideV>
            <a:ln w="254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76200" cap="flat">
              <a:solidFill>
                <a:srgbClr val="545A62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76200" cap="flat">
              <a:solidFill>
                <a:srgbClr val="53585F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53585F"/>
              </a:solidFill>
              <a:prstDash val="solid"/>
              <a:miter lim="400000"/>
            </a:ln>
          </a:left>
          <a:right>
            <a:ln w="25400" cap="flat">
              <a:solidFill>
                <a:srgbClr val="53585F"/>
              </a:solidFill>
              <a:prstDash val="solid"/>
              <a:miter lim="400000"/>
            </a:ln>
          </a:right>
          <a:top>
            <a:ln w="76200" cap="flat">
              <a:solidFill>
                <a:srgbClr val="54585E"/>
              </a:solidFill>
              <a:prstDash val="solid"/>
              <a:miter lim="400000"/>
            </a:ln>
          </a:top>
          <a:bottom>
            <a:ln w="254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3585F"/>
              </a:solidFill>
              <a:prstDash val="solid"/>
              <a:miter lim="400000"/>
            </a:ln>
          </a:insideH>
          <a:insideV>
            <a:ln w="254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76200" cap="flat">
              <a:solidFill>
                <a:srgbClr val="53585F"/>
              </a:solidFill>
              <a:prstDash val="solid"/>
              <a:miter lim="400000"/>
            </a:ln>
          </a:bottom>
          <a:insideH>
            <a:ln w="25400" cap="flat">
              <a:solidFill>
                <a:srgbClr val="54585E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25400" cap="flat">
              <a:solidFill>
                <a:srgbClr val="A8A8A8"/>
              </a:solidFill>
              <a:prstDash val="solid"/>
              <a:miter lim="400000"/>
            </a:ln>
          </a:left>
          <a:right>
            <a:ln w="25400" cap="flat">
              <a:solidFill>
                <a:srgbClr val="A8A8A8"/>
              </a:solidFill>
              <a:prstDash val="solid"/>
              <a:miter lim="400000"/>
            </a:ln>
          </a:right>
          <a:top>
            <a:ln w="25400" cap="flat">
              <a:solidFill>
                <a:srgbClr val="A8A8A8"/>
              </a:solidFill>
              <a:prstDash val="solid"/>
              <a:miter lim="400000"/>
            </a:ln>
          </a:top>
          <a:bottom>
            <a:ln w="25400" cap="flat">
              <a:solidFill>
                <a:srgbClr val="A8A8A8"/>
              </a:solidFill>
              <a:prstDash val="solid"/>
              <a:miter lim="400000"/>
            </a:ln>
          </a:bottom>
          <a:insideH>
            <a:ln w="25400" cap="flat">
              <a:solidFill>
                <a:srgbClr val="A8A8A8"/>
              </a:solidFill>
              <a:prstDash val="solid"/>
              <a:miter lim="400000"/>
            </a:ln>
          </a:insideH>
          <a:insideV>
            <a:ln w="254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76200" cap="flat">
              <a:solidFill>
                <a:srgbClr val="656667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76200" cap="flat">
              <a:solidFill>
                <a:srgbClr val="656667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082681" y="28442707"/>
            <a:ext cx="38649341" cy="1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5967555" y="22382821"/>
            <a:ext cx="38847149" cy="5195595"/>
          </a:xfrm>
          <a:prstGeom prst="rect">
            <a:avLst/>
          </a:prstGeom>
        </p:spPr>
        <p:txBody>
          <a:bodyPr lIns="88194" tIns="88194" rIns="88194" bIns="88194" anchor="b"/>
          <a:lstStyle>
            <a:lvl1pPr>
              <a:lnSpc>
                <a:spcPct val="70000"/>
              </a:lnSpc>
              <a:defRPr spc="-687" sz="344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Author and Date"/>
          <p:cNvSpPr txBox="1"/>
          <p:nvPr>
            <p:ph type="body" sz="quarter" idx="21" hasCustomPrompt="1"/>
          </p:nvPr>
        </p:nvSpPr>
        <p:spPr>
          <a:xfrm>
            <a:off x="5958657" y="28649414"/>
            <a:ext cx="38860677" cy="1119794"/>
          </a:xfrm>
          <a:prstGeom prst="rect">
            <a:avLst/>
          </a:prstGeom>
        </p:spPr>
        <p:txBody>
          <a:bodyPr lIns="88194" tIns="88194" rIns="88194" bIns="88194"/>
          <a:lstStyle>
            <a:lvl1pPr defTabSz="1910879">
              <a:lnSpc>
                <a:spcPct val="100000"/>
              </a:lnSpc>
              <a:tabLst/>
              <a:defRPr b="1" cap="all" spc="336" sz="56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5" name="Line"/>
          <p:cNvSpPr/>
          <p:nvPr/>
        </p:nvSpPr>
        <p:spPr>
          <a:xfrm>
            <a:off x="6082681" y="22238127"/>
            <a:ext cx="38681782" cy="1"/>
          </a:xfrm>
          <a:prstGeom prst="line">
            <a:avLst/>
          </a:prstGeom>
          <a:ln w="279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967555" y="2557426"/>
            <a:ext cx="38879591" cy="4711244"/>
          </a:xfrm>
          <a:prstGeom prst="rect">
            <a:avLst/>
          </a:prstGeom>
        </p:spPr>
        <p:txBody>
          <a:bodyPr lIns="88194" tIns="88194" rIns="88194" bIns="88194"/>
          <a:lstStyle>
            <a:lvl1pPr defTabSz="1910879">
              <a:lnSpc>
                <a:spcPct val="80000"/>
              </a:lnSpc>
              <a:tabLst/>
              <a:defRPr spc="-154" sz="154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1910879">
              <a:lnSpc>
                <a:spcPct val="80000"/>
              </a:lnSpc>
              <a:tabLst/>
              <a:defRPr spc="-154" sz="154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1910879">
              <a:lnSpc>
                <a:spcPct val="80000"/>
              </a:lnSpc>
              <a:tabLst/>
              <a:defRPr spc="-154" sz="154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1910879">
              <a:lnSpc>
                <a:spcPct val="80000"/>
              </a:lnSpc>
              <a:tabLst/>
              <a:defRPr spc="-154" sz="154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1910879">
              <a:lnSpc>
                <a:spcPct val="80000"/>
              </a:lnSpc>
              <a:tabLst/>
              <a:defRPr spc="-154" sz="154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5963072" y="8793284"/>
            <a:ext cx="38867265" cy="13229168"/>
          </a:xfrm>
          <a:prstGeom prst="rect">
            <a:avLst/>
          </a:prstGeom>
        </p:spPr>
        <p:txBody>
          <a:bodyPr anchor="ctr"/>
          <a:lstStyle>
            <a:lvl1pPr marL="970138" indent="-970138" defTabSz="1910879">
              <a:lnSpc>
                <a:spcPct val="10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970138" indent="-512938" defTabSz="1910879">
              <a:lnSpc>
                <a:spcPct val="10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970138" indent="-55738" defTabSz="1910879">
              <a:lnSpc>
                <a:spcPct val="10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970138" indent="401461" defTabSz="1910879">
              <a:lnSpc>
                <a:spcPct val="10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970138" indent="858661" defTabSz="1910879">
              <a:lnSpc>
                <a:spcPct val="10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/>
          <p:nvPr>
            <p:ph type="body" idx="1" hasCustomPrompt="1"/>
          </p:nvPr>
        </p:nvSpPr>
        <p:spPr>
          <a:xfrm>
            <a:off x="5969662" y="2315104"/>
            <a:ext cx="38860677" cy="20371324"/>
          </a:xfrm>
          <a:prstGeom prst="rect">
            <a:avLst/>
          </a:prstGeom>
        </p:spPr>
        <p:txBody>
          <a:bodyPr anchor="b"/>
          <a:lstStyle>
            <a:lvl1pPr defTabSz="1910879">
              <a:lnSpc>
                <a:spcPct val="100000"/>
              </a:lnSpc>
              <a:tabLst/>
              <a:defRPr spc="-967" sz="96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1910879">
              <a:lnSpc>
                <a:spcPct val="100000"/>
              </a:lnSpc>
              <a:tabLst/>
              <a:defRPr spc="-967" sz="96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1910879">
              <a:lnSpc>
                <a:spcPct val="100000"/>
              </a:lnSpc>
              <a:tabLst/>
              <a:defRPr spc="-967" sz="96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1910879">
              <a:lnSpc>
                <a:spcPct val="100000"/>
              </a:lnSpc>
              <a:tabLst/>
              <a:defRPr spc="-967" sz="96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1910879">
              <a:lnSpc>
                <a:spcPct val="100000"/>
              </a:lnSpc>
              <a:tabLst/>
              <a:defRPr spc="-967" sz="968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5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5969662" y="21492822"/>
            <a:ext cx="38860674" cy="2134031"/>
          </a:xfrm>
          <a:prstGeom prst="rect">
            <a:avLst/>
          </a:prstGeom>
        </p:spPr>
        <p:txBody>
          <a:bodyPr/>
          <a:lstStyle>
            <a:lvl1pPr defTabSz="1872662">
              <a:lnSpc>
                <a:spcPct val="80000"/>
              </a:lnSpc>
              <a:tabLst/>
              <a:defRPr spc="-119" sz="11956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44214969" y="28768212"/>
            <a:ext cx="703998" cy="1083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6052344" y="2070994"/>
            <a:ext cx="38695310" cy="1"/>
          </a:xfrm>
          <a:prstGeom prst="line">
            <a:avLst/>
          </a:prstGeom>
          <a:ln w="1524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5963072" y="3666350"/>
            <a:ext cx="38867265" cy="11423449"/>
          </a:xfrm>
          <a:prstGeom prst="rect">
            <a:avLst/>
          </a:prstGeom>
        </p:spPr>
        <p:txBody>
          <a:bodyPr/>
          <a:lstStyle>
            <a:lvl1pPr marL="970138" indent="-970138" defTabSz="1910879">
              <a:lnSpc>
                <a:spcPct val="8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970138" indent="-512938" defTabSz="1910879">
              <a:lnSpc>
                <a:spcPct val="8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970138" indent="-55738" defTabSz="1910879">
              <a:lnSpc>
                <a:spcPct val="8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970138" indent="401461" defTabSz="1910879">
              <a:lnSpc>
                <a:spcPct val="8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970138" indent="858661" defTabSz="1910879">
              <a:lnSpc>
                <a:spcPct val="80000"/>
              </a:lnSpc>
              <a:tabLst/>
              <a:defRPr spc="-272" sz="272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Attribution"/>
          <p:cNvSpPr txBox="1"/>
          <p:nvPr>
            <p:ph type="body" sz="quarter" idx="21" hasCustomPrompt="1"/>
          </p:nvPr>
        </p:nvSpPr>
        <p:spPr>
          <a:xfrm>
            <a:off x="7204912" y="21492822"/>
            <a:ext cx="37625426" cy="2134031"/>
          </a:xfrm>
          <a:prstGeom prst="rect">
            <a:avLst/>
          </a:prstGeom>
        </p:spPr>
        <p:txBody>
          <a:bodyPr/>
          <a:lstStyle>
            <a:lvl1pPr defTabSz="1872662">
              <a:lnSpc>
                <a:spcPct val="80000"/>
              </a:lnSpc>
              <a:tabLst/>
              <a:defRPr spc="-119" sz="11956">
                <a:solidFill>
                  <a:schemeClr val="accent1"/>
                </a:solidFill>
              </a:defRPr>
            </a:lvl1pPr>
          </a:lstStyle>
          <a:p>
            <a:pPr/>
            <a:r>
              <a:t>Attribution 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lack iguana with its baby on its back"/>
          <p:cNvSpPr/>
          <p:nvPr>
            <p:ph type="pic" sz="quarter" idx="21"/>
          </p:nvPr>
        </p:nvSpPr>
        <p:spPr>
          <a:xfrm>
            <a:off x="25027929" y="15090164"/>
            <a:ext cx="20159768" cy="135185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Pink flamingo with its nose to the water"/>
          <p:cNvSpPr/>
          <p:nvPr>
            <p:ph type="pic" sz="quarter" idx="22"/>
          </p:nvPr>
        </p:nvSpPr>
        <p:spPr>
          <a:xfrm>
            <a:off x="25151953" y="1943034"/>
            <a:ext cx="19968183" cy="132682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Blue-footed booby bird on sand"/>
          <p:cNvSpPr/>
          <p:nvPr>
            <p:ph type="pic" sz="half" idx="23"/>
          </p:nvPr>
        </p:nvSpPr>
        <p:spPr>
          <a:xfrm>
            <a:off x="4977474" y="1943034"/>
            <a:ext cx="21456054" cy="26492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a turtle swimming underwater"/>
          <p:cNvSpPr/>
          <p:nvPr>
            <p:ph type="pic" idx="21"/>
          </p:nvPr>
        </p:nvSpPr>
        <p:spPr>
          <a:xfrm>
            <a:off x="2042253" y="-1240234"/>
            <a:ext cx="54446290" cy="33589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a turtle swimming underwater"/>
          <p:cNvSpPr/>
          <p:nvPr>
            <p:ph type="pic" idx="21"/>
          </p:nvPr>
        </p:nvSpPr>
        <p:spPr>
          <a:xfrm>
            <a:off x="967383" y="-5126302"/>
            <a:ext cx="60068682" cy="370583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Line"/>
          <p:cNvSpPr/>
          <p:nvPr/>
        </p:nvSpPr>
        <p:spPr>
          <a:xfrm>
            <a:off x="6052519" y="28489681"/>
            <a:ext cx="38649341" cy="1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6" name="Author and Date"/>
          <p:cNvSpPr txBox="1"/>
          <p:nvPr>
            <p:ph type="body" sz="quarter" idx="22" hasCustomPrompt="1"/>
          </p:nvPr>
        </p:nvSpPr>
        <p:spPr>
          <a:xfrm>
            <a:off x="5958657" y="28649414"/>
            <a:ext cx="38860677" cy="1119794"/>
          </a:xfrm>
          <a:prstGeom prst="rect">
            <a:avLst/>
          </a:prstGeom>
        </p:spPr>
        <p:txBody>
          <a:bodyPr lIns="88194" tIns="88194" rIns="88194" bIns="88194"/>
          <a:lstStyle>
            <a:lvl1pPr defTabSz="1910879">
              <a:lnSpc>
                <a:spcPct val="100000"/>
              </a:lnSpc>
              <a:tabLst/>
              <a:defRPr b="1" cap="all" spc="336" sz="5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6052519" y="22285100"/>
            <a:ext cx="38681783" cy="1"/>
          </a:xfrm>
          <a:prstGeom prst="line">
            <a:avLst/>
          </a:prstGeom>
          <a:ln w="279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Presentation Title"/>
          <p:cNvSpPr txBox="1"/>
          <p:nvPr>
            <p:ph type="title" hasCustomPrompt="1"/>
          </p:nvPr>
        </p:nvSpPr>
        <p:spPr>
          <a:xfrm>
            <a:off x="5967555" y="22382821"/>
            <a:ext cx="38847149" cy="5195595"/>
          </a:xfrm>
          <a:prstGeom prst="rect">
            <a:avLst/>
          </a:prstGeom>
        </p:spPr>
        <p:txBody>
          <a:bodyPr lIns="88194" tIns="88194" rIns="88194" bIns="88194" anchor="b"/>
          <a:lstStyle>
            <a:lvl1pPr>
              <a:lnSpc>
                <a:spcPct val="70000"/>
              </a:lnSpc>
              <a:defRPr spc="-687" sz="344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9" name="Body Level One…"/>
          <p:cNvSpPr txBox="1"/>
          <p:nvPr>
            <p:ph type="body" sz="quarter" idx="1" hasCustomPrompt="1"/>
          </p:nvPr>
        </p:nvSpPr>
        <p:spPr>
          <a:xfrm>
            <a:off x="5967555" y="2557426"/>
            <a:ext cx="38879591" cy="4867801"/>
          </a:xfrm>
          <a:prstGeom prst="rect">
            <a:avLst/>
          </a:prstGeom>
        </p:spPr>
        <p:txBody>
          <a:bodyPr lIns="88194" tIns="88194" rIns="88194" bIns="88194"/>
          <a:lstStyle>
            <a:lvl1pPr algn="ctr" defTabSz="1910879">
              <a:lnSpc>
                <a:spcPct val="100000"/>
              </a:lnSpc>
              <a:tabLst/>
              <a:defRPr spc="-34" sz="3400">
                <a:solidFill>
                  <a:srgbClr val="D6DCCF"/>
                </a:solidFill>
                <a:latin typeface="Raleway ExtraLight"/>
                <a:ea typeface="Raleway ExtraLight"/>
                <a:cs typeface="Raleway ExtraLight"/>
                <a:sym typeface="Raleway ExtraLight"/>
              </a:defRPr>
            </a:lvl1pPr>
            <a:lvl2pPr algn="ctr" defTabSz="1910879">
              <a:lnSpc>
                <a:spcPct val="100000"/>
              </a:lnSpc>
              <a:tabLst/>
              <a:defRPr spc="-34" sz="3400">
                <a:solidFill>
                  <a:srgbClr val="D6DCCF"/>
                </a:solidFill>
                <a:latin typeface="Raleway ExtraLight"/>
                <a:ea typeface="Raleway ExtraLight"/>
                <a:cs typeface="Raleway ExtraLight"/>
                <a:sym typeface="Raleway ExtraLight"/>
              </a:defRPr>
            </a:lvl2pPr>
            <a:lvl3pPr algn="ctr" defTabSz="1910879">
              <a:lnSpc>
                <a:spcPct val="100000"/>
              </a:lnSpc>
              <a:tabLst/>
              <a:defRPr spc="-34" sz="3400">
                <a:solidFill>
                  <a:srgbClr val="D6DCCF"/>
                </a:solidFill>
                <a:latin typeface="Raleway ExtraLight"/>
                <a:ea typeface="Raleway ExtraLight"/>
                <a:cs typeface="Raleway ExtraLight"/>
                <a:sym typeface="Raleway ExtraLight"/>
              </a:defRPr>
            </a:lvl3pPr>
            <a:lvl4pPr algn="ctr" defTabSz="1910879">
              <a:lnSpc>
                <a:spcPct val="100000"/>
              </a:lnSpc>
              <a:tabLst/>
              <a:defRPr spc="-34" sz="3400">
                <a:solidFill>
                  <a:srgbClr val="D6DCCF"/>
                </a:solidFill>
                <a:latin typeface="Raleway ExtraLight"/>
                <a:ea typeface="Raleway ExtraLight"/>
                <a:cs typeface="Raleway ExtraLight"/>
                <a:sym typeface="Raleway ExtraLight"/>
              </a:defRPr>
            </a:lvl4pPr>
            <a:lvl5pPr algn="ctr" defTabSz="1910879">
              <a:lnSpc>
                <a:spcPct val="100000"/>
              </a:lnSpc>
              <a:tabLst/>
              <a:defRPr spc="-34" sz="3400">
                <a:solidFill>
                  <a:srgbClr val="D6DCCF"/>
                </a:solidFill>
                <a:latin typeface="Raleway ExtraLight"/>
                <a:ea typeface="Raleway ExtraLight"/>
                <a:cs typeface="Raleway ExtraLight"/>
                <a:sym typeface="Raleway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ea turtle swimming underwater with a school of fish"/>
          <p:cNvSpPr/>
          <p:nvPr>
            <p:ph type="pic" idx="21"/>
          </p:nvPr>
        </p:nvSpPr>
        <p:spPr>
          <a:xfrm>
            <a:off x="17255794" y="-82682"/>
            <a:ext cx="51717772" cy="323887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22" hasCustomPrompt="1"/>
          </p:nvPr>
        </p:nvSpPr>
        <p:spPr>
          <a:xfrm>
            <a:off x="5958657" y="28649414"/>
            <a:ext cx="17677476" cy="1119794"/>
          </a:xfrm>
          <a:prstGeom prst="rect">
            <a:avLst/>
          </a:prstGeom>
        </p:spPr>
        <p:txBody>
          <a:bodyPr lIns="88194" tIns="88194" rIns="88194" bIns="88194"/>
          <a:lstStyle>
            <a:lvl1pPr defTabSz="1910879">
              <a:lnSpc>
                <a:spcPct val="100000"/>
              </a:lnSpc>
              <a:tabLst/>
              <a:defRPr b="1" cap="all" spc="336" sz="56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986197" y="12126215"/>
            <a:ext cx="17677475" cy="15357933"/>
          </a:xfrm>
          <a:prstGeom prst="rect">
            <a:avLst/>
          </a:prstGeom>
        </p:spPr>
        <p:txBody>
          <a:bodyPr lIns="88194" tIns="88194" rIns="88194" bIns="88194"/>
          <a:lstStyle>
            <a:lvl1pPr>
              <a:lnSpc>
                <a:spcPct val="60000"/>
              </a:lnSpc>
              <a:defRPr spc="-544" sz="272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21" hasCustomPrompt="1"/>
          </p:nvPr>
        </p:nvSpPr>
        <p:spPr>
          <a:xfrm>
            <a:off x="5958657" y="28649414"/>
            <a:ext cx="38860677" cy="1119794"/>
          </a:xfrm>
          <a:prstGeom prst="rect">
            <a:avLst/>
          </a:prstGeom>
        </p:spPr>
        <p:txBody>
          <a:bodyPr lIns="88194" tIns="88194" rIns="88194" bIns="88194"/>
          <a:lstStyle>
            <a:lvl1pPr defTabSz="1910879">
              <a:lnSpc>
                <a:spcPct val="100000"/>
              </a:lnSpc>
              <a:tabLst/>
              <a:defRPr b="1" cap="all" spc="336" sz="56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969662" y="8350911"/>
            <a:ext cx="38860677" cy="18314129"/>
          </a:xfrm>
          <a:prstGeom prst="rect">
            <a:avLst/>
          </a:prstGeom>
        </p:spPr>
        <p:txBody>
          <a:bodyPr/>
          <a:lstStyle>
            <a:lvl1pPr marL="9797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1pPr>
            <a:lvl2pPr marL="12845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2pPr>
            <a:lvl3pPr marL="15893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3pPr>
            <a:lvl4pPr marL="18941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4pPr>
            <a:lvl5pPr marL="21989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984099" y="2036052"/>
            <a:ext cx="38846240" cy="454527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544" sz="272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969662" y="8350911"/>
            <a:ext cx="38860677" cy="18314129"/>
          </a:xfrm>
          <a:prstGeom prst="rect">
            <a:avLst/>
          </a:prstGeom>
        </p:spPr>
        <p:txBody>
          <a:bodyPr numCol="2" spcCol="1943033"/>
          <a:lstStyle>
            <a:lvl1pPr marL="9797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1pPr>
            <a:lvl2pPr marL="12845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2pPr>
            <a:lvl3pPr marL="15893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3pPr>
            <a:lvl4pPr marL="18941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4pPr>
            <a:lvl5pPr marL="21989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lue-footed booby bird on sand"/>
          <p:cNvSpPr/>
          <p:nvPr>
            <p:ph type="pic" idx="21"/>
          </p:nvPr>
        </p:nvSpPr>
        <p:spPr>
          <a:xfrm>
            <a:off x="2372982" y="-124023"/>
            <a:ext cx="25982146" cy="320807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lide Subtitle"/>
          <p:cNvSpPr txBox="1"/>
          <p:nvPr>
            <p:ph type="body" sz="quarter" idx="22" hasCustomPrompt="1"/>
          </p:nvPr>
        </p:nvSpPr>
        <p:spPr>
          <a:xfrm>
            <a:off x="26598894" y="4520807"/>
            <a:ext cx="18768880" cy="2512991"/>
          </a:xfrm>
          <a:prstGeom prst="rect">
            <a:avLst/>
          </a:prstGeom>
        </p:spPr>
        <p:txBody>
          <a:bodyPr lIns="88194" tIns="88194" rIns="88194" bIns="88194" anchor="ctr"/>
          <a:lstStyle>
            <a:lvl1pPr defTabSz="1910879">
              <a:lnSpc>
                <a:spcPct val="80000"/>
              </a:lnSpc>
              <a:tabLst/>
              <a:defRPr sz="154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26598894" y="9678984"/>
            <a:ext cx="18768880" cy="17523489"/>
          </a:xfrm>
          <a:prstGeom prst="rect">
            <a:avLst/>
          </a:prstGeom>
        </p:spPr>
        <p:txBody>
          <a:bodyPr lIns="88194" tIns="88194" rIns="88194" bIns="88194"/>
          <a:lstStyle>
            <a:lvl1pPr marL="9797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1pPr>
            <a:lvl2pPr marL="12845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2pPr>
            <a:lvl3pPr marL="15893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3pPr>
            <a:lvl4pPr marL="18941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4pPr>
            <a:lvl5pPr marL="2198914" indent="-979714" defTabSz="1910879">
              <a:lnSpc>
                <a:spcPct val="100000"/>
              </a:lnSpc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000000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26598894" y="2576276"/>
            <a:ext cx="18768880" cy="2521811"/>
          </a:xfrm>
          <a:prstGeom prst="rect">
            <a:avLst/>
          </a:prstGeom>
        </p:spPr>
        <p:txBody>
          <a:bodyPr lIns="88194" tIns="88194" rIns="88194" bIns="88194"/>
          <a:lstStyle>
            <a:lvl1pPr>
              <a:defRPr spc="-308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082681" y="28442707"/>
            <a:ext cx="38649341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6082681" y="22238127"/>
            <a:ext cx="38681782" cy="1"/>
          </a:xfrm>
          <a:prstGeom prst="line">
            <a:avLst/>
          </a:prstGeom>
          <a:ln w="1524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5950025" y="22410120"/>
            <a:ext cx="38847150" cy="5195595"/>
          </a:xfrm>
          <a:prstGeom prst="rect">
            <a:avLst/>
          </a:prstGeom>
        </p:spPr>
        <p:txBody>
          <a:bodyPr lIns="88194" tIns="88194" rIns="88194" bIns="88194" anchor="b"/>
          <a:lstStyle>
            <a:lvl1pPr>
              <a:lnSpc>
                <a:spcPct val="70000"/>
              </a:lnSpc>
              <a:defRPr spc="-687" sz="344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5984099" y="2036052"/>
            <a:ext cx="38860677" cy="454527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544" sz="272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95" name="Line"/>
          <p:cNvSpPr/>
          <p:nvPr/>
        </p:nvSpPr>
        <p:spPr>
          <a:xfrm>
            <a:off x="6052344" y="28422035"/>
            <a:ext cx="3869531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88194" tIns="88194" rIns="88194" bIns="88194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6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5963072" y="8917309"/>
            <a:ext cx="38860677" cy="210963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Line"/>
          <p:cNvSpPr/>
          <p:nvPr/>
        </p:nvSpPr>
        <p:spPr>
          <a:xfrm>
            <a:off x="6052344" y="2036052"/>
            <a:ext cx="38695310" cy="1"/>
          </a:xfrm>
          <a:prstGeom prst="line">
            <a:avLst/>
          </a:prstGeom>
          <a:ln w="1524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defTabSz="1901692">
              <a:spcBef>
                <a:spcPts val="0"/>
              </a:spcBef>
              <a:tabLst/>
              <a:defRPr b="1" cap="all" spc="420" sz="70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Agenda Title"/>
          <p:cNvSpPr txBox="1"/>
          <p:nvPr>
            <p:ph type="title" hasCustomPrompt="1"/>
          </p:nvPr>
        </p:nvSpPr>
        <p:spPr>
          <a:xfrm>
            <a:off x="5984099" y="2532146"/>
            <a:ext cx="38846240" cy="45452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80028" y="28768212"/>
            <a:ext cx="703999" cy="1083678"/>
          </a:xfrm>
          <a:prstGeom prst="rect">
            <a:avLst/>
          </a:prstGeom>
          <a:ln w="25400">
            <a:miter lim="400000"/>
          </a:ln>
        </p:spPr>
        <p:txBody>
          <a:bodyPr wrap="none" lIns="88194" tIns="88194" rIns="88194" bIns="88194" anchor="b">
            <a:spAutoFit/>
          </a:bodyPr>
          <a:lstStyle>
            <a:lvl1pPr algn="r" defTabSz="1910879">
              <a:spcBef>
                <a:spcPts val="0"/>
              </a:spcBef>
              <a:tabLst/>
              <a:defRPr spc="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191087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4" strike="noStrike" sz="154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10877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79500" algn="l"/>
        </a:tabLst>
        <a:defRPr b="0" baseline="0" cap="none" i="0" spc="0" strike="noStrike" sz="162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19108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lobal Super Store Sales Dashboard: Insights for Business Stakeholders"/>
          <p:cNvSpPr txBox="1"/>
          <p:nvPr/>
        </p:nvSpPr>
        <p:spPr>
          <a:xfrm>
            <a:off x="3125313" y="22379620"/>
            <a:ext cx="44596516" cy="545137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 defTabSz="1910879">
              <a:lnSpc>
                <a:spcPct val="70000"/>
              </a:lnSpc>
              <a:spcBef>
                <a:spcPts val="0"/>
              </a:spcBef>
              <a:tabLst/>
              <a:defRPr spc="-400" sz="20000">
                <a:gradFill flip="none" rotWithShape="1">
                  <a:gsLst>
                    <a:gs pos="29970">
                      <a:schemeClr val="accent6"/>
                    </a:gs>
                    <a:gs pos="64349">
                      <a:srgbClr val="FFFFFF"/>
                    </a:gs>
                    <a:gs pos="100000">
                      <a:schemeClr val="accent5">
                        <a:hueOff val="503731"/>
                        <a:lumOff val="7092"/>
                      </a:schemeClr>
                    </a:gs>
                  </a:gsLst>
                  <a:lin ang="9351014" scaled="0"/>
                </a:gra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Global Super Store Sales Dashboard: Insights for Business Stakeholders</a:t>
            </a:r>
          </a:p>
        </p:txBody>
      </p:sp>
      <p:sp>
        <p:nvSpPr>
          <p:cNvPr id="173" name="Interactive Analysis Using Tableau"/>
          <p:cNvSpPr txBox="1"/>
          <p:nvPr/>
        </p:nvSpPr>
        <p:spPr>
          <a:xfrm>
            <a:off x="14123004" y="29054424"/>
            <a:ext cx="25586895" cy="1464840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>
              <a:spcBef>
                <a:spcPts val="0"/>
              </a:spcBef>
              <a:tabLst/>
              <a:defRPr b="1" cap="all" spc="420" sz="70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Interactive Analysis Using Tableau</a:t>
            </a:r>
          </a:p>
        </p:txBody>
      </p:sp>
      <p:pic>
        <p:nvPicPr>
          <p:cNvPr id="174" name="tableau.svg" descr="tableau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154" y="-6834504"/>
            <a:ext cx="20567460" cy="20567460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ive &amp; Tools"/>
          <p:cNvSpPr txBox="1"/>
          <p:nvPr/>
        </p:nvSpPr>
        <p:spPr>
          <a:xfrm>
            <a:off x="5555636" y="1875506"/>
            <a:ext cx="31213371" cy="548134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87" sz="344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Objective &amp; Tools</a:t>
            </a:r>
          </a:p>
        </p:txBody>
      </p:sp>
      <p:sp>
        <p:nvSpPr>
          <p:cNvPr id="177" name="Objective: Design an interactive dashboard for business stakeholders to inform decision-making.…"/>
          <p:cNvSpPr txBox="1"/>
          <p:nvPr/>
        </p:nvSpPr>
        <p:spPr>
          <a:xfrm>
            <a:off x="6434440" y="8837687"/>
            <a:ext cx="37931121" cy="97902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Objective:</a:t>
            </a:r>
            <a:r>
              <a:t> Design an interactive dashboard for business stakeholders to inform decision-making.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Tools Used:</a:t>
            </a:r>
            <a:r>
              <a:t> Tableau (Power BI/Tableau was specified; we used Tableau).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Deliverables:</a:t>
            </a:r>
            <a:r>
              <a:t> Interactive Dashboard + PPT Summary.</a:t>
            </a:r>
          </a:p>
        </p:txBody>
      </p:sp>
      <p:pic>
        <p:nvPicPr>
          <p:cNvPr id="178" name="tableau.svg" descr="tableau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54344" y="14352206"/>
            <a:ext cx="20567461" cy="20567460"/>
          </a:xfrm>
          <a:prstGeom prst="rect">
            <a:avLst/>
          </a:prstGeom>
          <a:ln w="25400">
            <a:miter lim="400000"/>
          </a:ln>
        </p:spPr>
      </p:pic>
      <p:pic>
        <p:nvPicPr>
          <p:cNvPr id="179" name="bebwwijwi_logo.jpeg" descr="bebwwijwi_logo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178396" y="20643333"/>
            <a:ext cx="8530635" cy="8530634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shboard Overview"/>
          <p:cNvSpPr txBox="1"/>
          <p:nvPr/>
        </p:nvSpPr>
        <p:spPr>
          <a:xfrm>
            <a:off x="5504836" y="1062706"/>
            <a:ext cx="37827735" cy="548134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87" sz="344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Dashboard Overview</a:t>
            </a:r>
          </a:p>
        </p:txBody>
      </p:sp>
      <p:sp>
        <p:nvSpPr>
          <p:cNvPr id="182" name="The Global Super Store Sales Dashboard provides key insights into sales, profit, and product performance.…"/>
          <p:cNvSpPr txBox="1"/>
          <p:nvPr/>
        </p:nvSpPr>
        <p:spPr>
          <a:xfrm>
            <a:off x="931943" y="6306092"/>
            <a:ext cx="37931121" cy="183250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The Global Super Store Sales Dashboard provides key insights into sales, profit, and product performance.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Key Metrics</a:t>
            </a:r>
            <a:r>
              <a:t> Displayed:</a:t>
            </a:r>
          </a:p>
          <a:p>
            <a:pPr algn="l" defTabSz="1910879">
              <a:spcBef>
                <a:spcPts val="7100"/>
              </a:spcBef>
              <a:tabLst/>
              <a:defRPr spc="-59" sz="6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Average Sale</a:t>
            </a:r>
            <a:r>
              <a:t>: $249.5</a:t>
            </a:r>
          </a:p>
          <a:p>
            <a:pPr algn="l" defTabSz="1910879">
              <a:spcBef>
                <a:spcPts val="7100"/>
              </a:spcBef>
              <a:tabLst/>
              <a:defRPr spc="-59" sz="6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Total Orders: </a:t>
            </a:r>
            <a:r>
              <a:t>25,035</a:t>
            </a:r>
          </a:p>
          <a:p>
            <a:pPr algn="l" defTabSz="1910879">
              <a:spcBef>
                <a:spcPts val="7100"/>
              </a:spcBef>
              <a:tabLst/>
              <a:defRPr spc="-59" sz="6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Profit Margin: </a:t>
            </a:r>
            <a:r>
              <a:t>$2,433</a:t>
            </a:r>
          </a:p>
          <a:p>
            <a:pPr algn="l" defTabSz="1910879">
              <a:spcBef>
                <a:spcPts val="7100"/>
              </a:spcBef>
              <a:tabLst/>
              <a:defRPr spc="-59" sz="6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Total Sales:</a:t>
            </a:r>
            <a:r>
              <a:t> $1,467,457</a:t>
            </a:r>
          </a:p>
          <a:p>
            <a:pPr algn="l" defTabSz="1910879">
              <a:lnSpc>
                <a:spcPct val="10000"/>
              </a:lnSpc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Purpose</a:t>
            </a:r>
            <a:r>
              <a:t>: To help </a:t>
            </a:r>
          </a:p>
          <a:p>
            <a:pPr algn="l" defTabSz="1910879">
              <a:lnSpc>
                <a:spcPct val="10000"/>
              </a:lnSpc>
              <a:spcBef>
                <a:spcPts val="84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stakeholders understand </a:t>
            </a:r>
          </a:p>
          <a:p>
            <a:pPr algn="l" defTabSz="1910879">
              <a:lnSpc>
                <a:spcPct val="10000"/>
              </a:lnSpc>
              <a:spcBef>
                <a:spcPts val="84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sales trends and make </a:t>
            </a:r>
          </a:p>
          <a:p>
            <a:pPr algn="l" defTabSz="1910879">
              <a:lnSpc>
                <a:spcPct val="10000"/>
              </a:lnSpc>
              <a:spcBef>
                <a:spcPts val="84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data-driven decisions.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6269" y="9644186"/>
            <a:ext cx="33571731" cy="20982334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Key Performance Indicators (KPIs)"/>
          <p:cNvSpPr txBox="1"/>
          <p:nvPr/>
        </p:nvSpPr>
        <p:spPr>
          <a:xfrm>
            <a:off x="526436" y="1396127"/>
            <a:ext cx="50702588" cy="91304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87" sz="344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Key Performance Indicators (KPIs)</a:t>
            </a:r>
          </a:p>
        </p:txBody>
      </p:sp>
      <p:sp>
        <p:nvSpPr>
          <p:cNvPr id="186" name="Sales: Total Sales of $1,467,457.…"/>
          <p:cNvSpPr txBox="1"/>
          <p:nvPr/>
        </p:nvSpPr>
        <p:spPr>
          <a:xfrm>
            <a:off x="220743" y="14789877"/>
            <a:ext cx="37931121" cy="97902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Sales</a:t>
            </a:r>
            <a:r>
              <a:t>: Total Sales of $1,467,457.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Profit</a:t>
            </a:r>
            <a:r>
              <a:t>: Profit Margin of $2,433.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Growth</a:t>
            </a:r>
            <a:r>
              <a:t>: Visualized through time-series analysis (as per task hint c).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rPr>
                <a:latin typeface="Raleway Bold"/>
                <a:ea typeface="Raleway Bold"/>
                <a:cs typeface="Raleway Bold"/>
                <a:sym typeface="Raleway Bold"/>
              </a:rPr>
              <a:t>Interactivity</a:t>
            </a:r>
            <a:r>
              <a:t>: Slicers/filters allow stakeholders to drill down into specific time periods, products, or regions.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7666" y="10490200"/>
            <a:ext cx="50553256" cy="2959215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ales Breakdown by Product"/>
          <p:cNvSpPr txBox="1"/>
          <p:nvPr/>
        </p:nvSpPr>
        <p:spPr>
          <a:xfrm>
            <a:off x="-83164" y="1391441"/>
            <a:ext cx="55077719" cy="5380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74" sz="337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Sales Breakdown by Product</a:t>
            </a:r>
          </a:p>
        </p:txBody>
      </p:sp>
      <p:sp>
        <p:nvSpPr>
          <p:cNvPr id="190" name="Top-performing products:…"/>
          <p:cNvSpPr txBox="1"/>
          <p:nvPr/>
        </p:nvSpPr>
        <p:spPr>
          <a:xfrm>
            <a:off x="29176743" y="6825919"/>
            <a:ext cx="37931121" cy="1332375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algn="l" defTabSz="1910879">
              <a:spcBef>
                <a:spcPts val="7100"/>
              </a:spcBef>
              <a:tabLst/>
              <a:defRPr spc="-115" sz="11500">
                <a:solidFill>
                  <a:srgbClr val="D6DCC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pPr>
            <a:r>
              <a:t>Top-performing products: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Apple Smart Phone, Full Size: ~90K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Cisco Smart Phone, Full Size: ~70K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Motorola Smart Phone, Full Size: ~60K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Insight: Smartphones dominate sales, with </a:t>
            </a:r>
          </a:p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Apple leading the category.</a:t>
            </a:r>
          </a:p>
        </p:txBody>
      </p:sp>
      <p:sp>
        <p:nvSpPr>
          <p:cNvPr id="191" name="Interactivity: Filters allow stakeholders to exploresales by product or category"/>
          <p:cNvSpPr txBox="1"/>
          <p:nvPr/>
        </p:nvSpPr>
        <p:spPr>
          <a:xfrm>
            <a:off x="59041" y="26540918"/>
            <a:ext cx="50800001" cy="1464841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>
              <a:spcBef>
                <a:spcPts val="0"/>
              </a:spcBef>
              <a:tabLst/>
              <a:defRPr b="1" cap="all" spc="420" sz="70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Interactivity: Filters allow stakeholders to exploresales by product or category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731" y="6896099"/>
            <a:ext cx="28221738" cy="13183395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me-Series Analysis"/>
          <p:cNvSpPr txBox="1"/>
          <p:nvPr/>
        </p:nvSpPr>
        <p:spPr>
          <a:xfrm>
            <a:off x="6825636" y="1442241"/>
            <a:ext cx="55077719" cy="5380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74" sz="337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Time-Series Analysis</a:t>
            </a:r>
          </a:p>
        </p:txBody>
      </p:sp>
      <p:sp>
        <p:nvSpPr>
          <p:cNvPr id="195" name="Tracks sales and profit trends over time (as per task hint c).…"/>
          <p:cNvSpPr txBox="1"/>
          <p:nvPr/>
        </p:nvSpPr>
        <p:spPr>
          <a:xfrm>
            <a:off x="651481" y="8346479"/>
            <a:ext cx="19938793" cy="662503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marL="979714" indent="-979714" algn="l" defTabSz="1910879"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Tracks sales and profit trends over time (as per task hint c).</a:t>
            </a:r>
          </a:p>
          <a:p>
            <a:pPr marL="979714" indent="-979714" algn="l" defTabSz="1910879"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Insight: Helps identify seasonal patterns or growth opportunities.</a:t>
            </a:r>
          </a:p>
        </p:txBody>
      </p:sp>
      <p:sp>
        <p:nvSpPr>
          <p:cNvPr id="196" name="Interactivity: Filters allow stakeholders to exploresales by product or category"/>
          <p:cNvSpPr txBox="1"/>
          <p:nvPr/>
        </p:nvSpPr>
        <p:spPr>
          <a:xfrm>
            <a:off x="59041" y="26540920"/>
            <a:ext cx="50800001" cy="1464840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>
              <a:spcBef>
                <a:spcPts val="0"/>
              </a:spcBef>
              <a:tabLst/>
              <a:defRPr b="1" cap="all" spc="420" sz="70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Interactivity: Filters allow stakeholders to exploresales by product or category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3662" y="7312815"/>
            <a:ext cx="29901323" cy="18738162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ap Summary &amp; Key Findings"/>
          <p:cNvSpPr txBox="1"/>
          <p:nvPr/>
        </p:nvSpPr>
        <p:spPr>
          <a:xfrm>
            <a:off x="69236" y="1828892"/>
            <a:ext cx="55077719" cy="52169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 algn="l" defTabSz="1910879">
              <a:lnSpc>
                <a:spcPct val="70000"/>
              </a:lnSpc>
              <a:spcBef>
                <a:spcPts val="0"/>
              </a:spcBef>
              <a:tabLst/>
              <a:defRPr spc="-652" sz="32600">
                <a:solidFill>
                  <a:schemeClr val="accent4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Map Summary &amp; Key Findings</a:t>
            </a:r>
          </a:p>
        </p:txBody>
      </p:sp>
      <p:sp>
        <p:nvSpPr>
          <p:cNvPr id="200" name="Map Summary:…"/>
          <p:cNvSpPr txBox="1"/>
          <p:nvPr/>
        </p:nvSpPr>
        <p:spPr>
          <a:xfrm>
            <a:off x="1007081" y="7485916"/>
            <a:ext cx="19938793" cy="1022694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/>
          <a:p>
            <a:pPr algn="l" defTabSz="1910879">
              <a:spcBef>
                <a:spcPts val="7100"/>
              </a:spcBef>
              <a:tabLst/>
              <a:defRPr spc="-90" sz="9000">
                <a:solidFill>
                  <a:srgbClr val="D6DCCF"/>
                </a:solidFill>
                <a:latin typeface="Raleway Bold"/>
                <a:ea typeface="Raleway Bold"/>
                <a:cs typeface="Raleway Bold"/>
                <a:sym typeface="Raleway Bold"/>
              </a:defRPr>
            </a:pPr>
            <a:r>
              <a:t>Map Summary:</a:t>
            </a:r>
          </a:p>
          <a:p>
            <a:pPr marL="979714" indent="-979714" algn="l" defTabSz="1910879"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Visualizes sales distribution across regions using a geographic map.</a:t>
            </a:r>
          </a:p>
          <a:p>
            <a:pPr marL="979714" indent="-979714" algn="l" defTabSz="1910879">
              <a:spcBef>
                <a:spcPts val="7100"/>
              </a:spcBef>
              <a:buClr>
                <a:schemeClr val="accent1"/>
              </a:buClr>
              <a:buSzPct val="100000"/>
              <a:buChar char="•"/>
              <a:tabLst/>
              <a:defRPr spc="-90" sz="9000">
                <a:solidFill>
                  <a:srgbClr val="D6DCCF"/>
                </a:solidFill>
                <a:latin typeface="Raleway Regular"/>
                <a:ea typeface="Raleway Regular"/>
                <a:cs typeface="Raleway Regular"/>
                <a:sym typeface="Raleway Regular"/>
              </a:defRPr>
            </a:pPr>
            <a:r>
              <a:t>Top regions by sales: [e.g., North America: $500K, Europe: $400K, Asia: $300K] </a:t>
            </a:r>
          </a:p>
        </p:txBody>
      </p:sp>
      <p:sp>
        <p:nvSpPr>
          <p:cNvPr id="201" name="Interactivity: Filters allow stakeholders to exploresales by product or category"/>
          <p:cNvSpPr txBox="1"/>
          <p:nvPr/>
        </p:nvSpPr>
        <p:spPr>
          <a:xfrm>
            <a:off x="0" y="28420520"/>
            <a:ext cx="50800000" cy="1464840"/>
          </a:xfrm>
          <a:prstGeom prst="rect">
            <a:avLst/>
          </a:prstGeom>
          <a:solidFill>
            <a:schemeClr val="accent4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5364" tIns="165364" rIns="165364" bIns="165364" anchor="ctr">
            <a:spAutoFit/>
          </a:bodyPr>
          <a:lstStyle>
            <a:lvl1pPr>
              <a:spcBef>
                <a:spcPts val="0"/>
              </a:spcBef>
              <a:tabLst/>
              <a:defRPr b="1" cap="all" spc="420" sz="70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Interactivity: Filters allow stakeholders to exploresales by product or category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428" y="7016750"/>
            <a:ext cx="23036423" cy="20491964"/>
          </a:xfrm>
          <a:prstGeom prst="rect">
            <a:avLst/>
          </a:prstGeom>
          <a:ln w="25400">
            <a:miter lim="400000"/>
          </a:ln>
        </p:spPr>
      </p:pic>
      <p:sp>
        <p:nvSpPr>
          <p:cNvPr id="203" name="Maximum Sales are from USA"/>
          <p:cNvSpPr txBox="1"/>
          <p:nvPr/>
        </p:nvSpPr>
        <p:spPr>
          <a:xfrm>
            <a:off x="1676399" y="18814785"/>
            <a:ext cx="17889751" cy="19436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364" tIns="165364" rIns="165364" bIns="165364" anchor="ctr">
            <a:spAutoFit/>
          </a:bodyPr>
          <a:lstStyle>
            <a:lvl1pPr algn="l" defTabSz="1910879">
              <a:spcBef>
                <a:spcPts val="0"/>
              </a:spcBef>
              <a:tabLst/>
              <a:defRPr b="1" cap="all" spc="600" sz="100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Maximum Sales are from USA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D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ank You!"/>
          <p:cNvSpPr txBox="1"/>
          <p:nvPr/>
        </p:nvSpPr>
        <p:spPr>
          <a:xfrm>
            <a:off x="16485198" y="13677635"/>
            <a:ext cx="17829603" cy="43947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65364" tIns="165364" rIns="165364" bIns="165364" anchor="ctr">
            <a:spAutoFit/>
          </a:bodyPr>
          <a:lstStyle>
            <a:lvl1pPr algn="l" defTabSz="1910879">
              <a:lnSpc>
                <a:spcPct val="60000"/>
              </a:lnSpc>
              <a:spcBef>
                <a:spcPts val="0"/>
              </a:spcBef>
              <a:tabLst/>
              <a:defRPr spc="-544" sz="272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65364" tIns="165364" rIns="165364" bIns="165364" numCol="1" spcCol="38100" rtlCol="0" anchor="ctr" upright="0">
        <a:spAutoFit/>
      </a:bodyPr>
      <a:lstStyle>
        <a:defPPr marL="0" marR="0" indent="0" algn="ctr" defTabSz="190169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420" strike="noStrike" sz="7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2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65364" tIns="165364" rIns="165364" bIns="165364" numCol="1" spcCol="38100" rtlCol="0" anchor="ctr" upright="0">
        <a:spAutoFit/>
      </a:bodyPr>
      <a:lstStyle>
        <a:defPPr marL="0" marR="0" indent="0" algn="ctr" defTabSz="1352314" rtl="0" fontAlgn="auto" latinLnBrk="0" hangingPunct="0">
          <a:lnSpc>
            <a:spcPct val="10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>
            <a:tab pos="1346200" algn="l"/>
          </a:tabLst>
          <a:defRPr b="0" baseline="0" cap="none" i="0" spc="168" strike="noStrike" sz="5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65364" tIns="165364" rIns="165364" bIns="165364" numCol="1" spcCol="38100" rtlCol="0" anchor="ctr" upright="0">
        <a:spAutoFit/>
      </a:bodyPr>
      <a:lstStyle>
        <a:defPPr marL="0" marR="0" indent="0" algn="ctr" defTabSz="190169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420" strike="noStrike" sz="7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2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65364" tIns="165364" rIns="165364" bIns="165364" numCol="1" spcCol="38100" rtlCol="0" anchor="ctr" upright="0">
        <a:spAutoFit/>
      </a:bodyPr>
      <a:lstStyle>
        <a:defPPr marL="0" marR="0" indent="0" algn="ctr" defTabSz="1352314" rtl="0" fontAlgn="auto" latinLnBrk="0" hangingPunct="0">
          <a:lnSpc>
            <a:spcPct val="10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>
            <a:tab pos="1346200" algn="l"/>
          </a:tabLst>
          <a:defRPr b="0" baseline="0" cap="none" i="0" spc="168" strike="noStrike" sz="5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