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57" r:id="rId4"/>
    <p:sldId id="265" r:id="rId5"/>
    <p:sldId id="266" r:id="rId6"/>
    <p:sldId id="267" r:id="rId7"/>
    <p:sldId id="258" r:id="rId8"/>
    <p:sldId id="259" r:id="rId9"/>
    <p:sldId id="260" r:id="rId10"/>
    <p:sldId id="26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7A021-19D7-4689-AC37-5DBF3B869390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811B3-4C87-49DA-9654-4CE94E300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63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7A021-19D7-4689-AC37-5DBF3B869390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811B3-4C87-49DA-9654-4CE94E300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982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7A021-19D7-4689-AC37-5DBF3B869390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811B3-4C87-49DA-9654-4CE94E300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939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7A021-19D7-4689-AC37-5DBF3B869390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811B3-4C87-49DA-9654-4CE94E300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88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7A021-19D7-4689-AC37-5DBF3B869390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811B3-4C87-49DA-9654-4CE94E300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266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7A021-19D7-4689-AC37-5DBF3B869390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811B3-4C87-49DA-9654-4CE94E300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659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7A021-19D7-4689-AC37-5DBF3B869390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811B3-4C87-49DA-9654-4CE94E300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9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7A021-19D7-4689-AC37-5DBF3B869390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811B3-4C87-49DA-9654-4CE94E300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907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7A021-19D7-4689-AC37-5DBF3B869390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811B3-4C87-49DA-9654-4CE94E300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52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7A021-19D7-4689-AC37-5DBF3B869390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811B3-4C87-49DA-9654-4CE94E300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693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7A021-19D7-4689-AC37-5DBF3B869390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811B3-4C87-49DA-9654-4CE94E300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909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F7A021-19D7-4689-AC37-5DBF3B869390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A811B3-4C87-49DA-9654-4CE94E300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594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machinelearningmastery.com/using-depthwise-separable-convolutions-in-tensorflow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12874" y="798806"/>
            <a:ext cx="10166252" cy="1072197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Depth-wise Separable convolutions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068660"/>
            <a:ext cx="9144000" cy="1884362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https://machinelearningmastery.com/using-depthwise-separable-convolutions-in-tensorflow/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21-CP-26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75367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67729" y="79824"/>
            <a:ext cx="9144000" cy="86271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Image Prediction using Model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74" t="20866" r="66154" b="42068"/>
          <a:stretch/>
        </p:blipFill>
        <p:spPr>
          <a:xfrm>
            <a:off x="478300" y="878541"/>
            <a:ext cx="3719914" cy="277133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8214" y="787789"/>
            <a:ext cx="3679694" cy="295284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/>
          <a:srcRect t="25343"/>
          <a:stretch/>
        </p:blipFill>
        <p:spPr>
          <a:xfrm>
            <a:off x="7877908" y="787787"/>
            <a:ext cx="4139539" cy="295284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5"/>
          <a:srcRect t="25872"/>
          <a:stretch/>
        </p:blipFill>
        <p:spPr>
          <a:xfrm>
            <a:off x="287396" y="3740628"/>
            <a:ext cx="4642340" cy="270249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15" t="26090" r="66993" b="27391"/>
          <a:stretch/>
        </p:blipFill>
        <p:spPr>
          <a:xfrm>
            <a:off x="4929736" y="3776549"/>
            <a:ext cx="5269341" cy="2630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912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12874" y="447115"/>
            <a:ext cx="10166252" cy="917452"/>
          </a:xfrm>
        </p:spPr>
        <p:txBody>
          <a:bodyPr>
            <a:normAutofit/>
          </a:bodyPr>
          <a:lstStyle/>
          <a:p>
            <a:r>
              <a:rPr lang="en-US" sz="4400" dirty="0" smtClean="0">
                <a:latin typeface="+mn-lt"/>
              </a:rPr>
              <a:t>Proposed Methodology</a:t>
            </a:r>
            <a:endParaRPr lang="en-US" sz="4400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6098" y="1364568"/>
            <a:ext cx="10452295" cy="4163328"/>
          </a:xfrm>
        </p:spPr>
        <p:txBody>
          <a:bodyPr>
            <a:normAutofit fontScale="25000" lnSpcReduction="20000"/>
          </a:bodyPr>
          <a:lstStyle/>
          <a:p>
            <a:pPr algn="l"/>
            <a:endParaRPr lang="en-US" sz="8000" dirty="0" smtClean="0"/>
          </a:p>
          <a:p>
            <a:pPr algn="l"/>
            <a:r>
              <a:rPr lang="en-US" sz="8000" dirty="0" smtClean="0"/>
              <a:t>Depth-wise separable convolution is a technique used to make convolutional neural networks (CNNs) more efficient while maintaining performance, especially for computer vision.</a:t>
            </a:r>
          </a:p>
          <a:p>
            <a:pPr algn="l"/>
            <a:r>
              <a:rPr lang="en-US" sz="8000" dirty="0" smtClean="0"/>
              <a:t>In a </a:t>
            </a:r>
            <a:r>
              <a:rPr lang="en-US" sz="8000" b="1" dirty="0" smtClean="0"/>
              <a:t>regular convolution</a:t>
            </a:r>
            <a:r>
              <a:rPr lang="en-US" sz="8000" dirty="0" smtClean="0"/>
              <a:t>, each filter is applied to all input channels (e.g., RGB for colored images) and combines the features across all these channels. </a:t>
            </a:r>
          </a:p>
          <a:p>
            <a:pPr algn="l"/>
            <a:r>
              <a:rPr lang="en-US" sz="8000" dirty="0" smtClean="0"/>
              <a:t>However, in </a:t>
            </a:r>
            <a:r>
              <a:rPr lang="en-US" sz="8000" b="1" dirty="0" smtClean="0"/>
              <a:t>depth-wise separable convolution</a:t>
            </a:r>
            <a:r>
              <a:rPr lang="en-US" sz="8000" dirty="0" smtClean="0"/>
              <a:t>, this process is split into two smaller steps:</a:t>
            </a:r>
          </a:p>
          <a:p>
            <a:pPr lvl="1" algn="l"/>
            <a:r>
              <a:rPr lang="en-US" sz="8000" b="1" dirty="0" smtClean="0"/>
              <a:t>Depth-wise Convolution</a:t>
            </a:r>
            <a:r>
              <a:rPr lang="en-US" sz="8000" dirty="0" smtClean="0"/>
              <a:t>: Each filter is applied only to a single input channel. So, for an image with three channels (red, green, blue), three different filters are applied, one for each channel.</a:t>
            </a:r>
          </a:p>
          <a:p>
            <a:pPr lvl="1" algn="l"/>
            <a:r>
              <a:rPr lang="en-US" sz="8000" b="1" dirty="0" smtClean="0"/>
              <a:t>Pointwise Convolution</a:t>
            </a:r>
            <a:r>
              <a:rPr lang="en-US" sz="8000" dirty="0" smtClean="0"/>
              <a:t>: After the depth-wise convolution, a 1x1 convolution is applied to combine the output of the depth-wise step across all channels. This helps to mix features from different channels.</a:t>
            </a:r>
          </a:p>
          <a:p>
            <a:pPr algn="l"/>
            <a:r>
              <a:rPr lang="en-US" sz="8000" dirty="0" smtClean="0"/>
              <a:t>The key advantage is that depth-wise separable convolutions require fewer computations and parameters, making the model faster and lighter, especially on tasks with large datasets or limited computational resources.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187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14843" y="615926"/>
            <a:ext cx="8590671" cy="875249"/>
          </a:xfrm>
        </p:spPr>
        <p:txBody>
          <a:bodyPr>
            <a:normAutofit/>
          </a:bodyPr>
          <a:lstStyle/>
          <a:p>
            <a:r>
              <a:rPr lang="en-US" sz="4400" dirty="0" smtClean="0">
                <a:latin typeface="+mn-lt"/>
              </a:rPr>
              <a:t>Part 1 Loading dataset</a:t>
            </a:r>
            <a:endParaRPr lang="en-US" sz="4400" dirty="0">
              <a:latin typeface="+mn-lt"/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295714" y="1590506"/>
            <a:ext cx="7807277" cy="2215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CIFAR-10 dataset. 60,000 images in total: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X_train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contains 50,000 training images (32x32 pixels, RGB color:3).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y_train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contains the labels</a:t>
            </a:r>
            <a:r>
              <a:rPr kumimoji="0" lang="en-US" altLang="en-US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of these images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X_test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contains 10,000 test images.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y_test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contains the labels for those test images.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95714" y="3362177"/>
            <a:ext cx="11802793" cy="66973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300" dirty="0" smtClean="0">
                <a:latin typeface="+mn-lt"/>
              </a:rPr>
              <a:t>Part 2 Normalizing &amp; One Hot Encoding dataset</a:t>
            </a:r>
            <a:endParaRPr lang="en-US" sz="4300" dirty="0">
              <a:latin typeface="+mn-lt"/>
            </a:endParaRPr>
          </a:p>
        </p:txBody>
      </p:sp>
      <p:sp>
        <p:nvSpPr>
          <p:cNvPr id="6" name="Rectangle 1"/>
          <p:cNvSpPr txBox="1">
            <a:spLocks noChangeArrowheads="1"/>
          </p:cNvSpPr>
          <p:nvPr/>
        </p:nvSpPr>
        <p:spPr bwMode="auto">
          <a:xfrm>
            <a:off x="295714" y="4398010"/>
            <a:ext cx="10648951" cy="2215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dirty="0" smtClean="0"/>
              <a:t>From a range of 0-255 to a arrange of 0-1</a:t>
            </a:r>
          </a:p>
          <a:p>
            <a:pPr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dirty="0" smtClean="0"/>
              <a:t>One hot Encoding means for a given label considering that label to be vector 1 and all else become vector 0</a:t>
            </a:r>
          </a:p>
          <a:p>
            <a:pPr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dirty="0" smtClean="0"/>
              <a:t>If the label is 3 ("bird"), it will be converted into a vector like [0, 0, 0, 1, 0, 0, 0, 0, 0, 0] (a vector of length 10).</a:t>
            </a:r>
          </a:p>
          <a:p>
            <a:pPr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sz="2000" dirty="0" smtClean="0"/>
          </a:p>
          <a:p>
            <a:pPr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US" sz="1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0035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92" t="23851" r="50769" b="10475"/>
          <a:stretch/>
        </p:blipFill>
        <p:spPr>
          <a:xfrm>
            <a:off x="745587" y="984738"/>
            <a:ext cx="9214339" cy="4951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504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14843" y="615926"/>
            <a:ext cx="8590671" cy="875249"/>
          </a:xfrm>
        </p:spPr>
        <p:txBody>
          <a:bodyPr>
            <a:normAutofit fontScale="90000"/>
          </a:bodyPr>
          <a:lstStyle/>
          <a:p>
            <a:r>
              <a:rPr lang="en-US" sz="4800" b="1" dirty="0" smtClean="0"/>
              <a:t>Part 3 Model using </a:t>
            </a:r>
            <a:r>
              <a:rPr lang="en-US" sz="4800" b="1" dirty="0" err="1" smtClean="0"/>
              <a:t>vgg</a:t>
            </a:r>
            <a:r>
              <a:rPr lang="en-US" sz="4800" b="1" dirty="0" smtClean="0"/>
              <a:t>-architecture</a:t>
            </a:r>
            <a:endParaRPr lang="en-US" sz="4800" b="1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450459" y="1811022"/>
            <a:ext cx="10677086" cy="4616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lvl="0" indent="-45720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en-US" sz="2800" b="1" dirty="0" smtClean="0"/>
              <a:t>Convolution Layers</a:t>
            </a:r>
            <a:endParaRPr kumimoji="0" lang="en-US" altLang="en-US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914400" lvl="1" indent="-45720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Layer</a:t>
            </a:r>
            <a:r>
              <a:rPr kumimoji="0" lang="en-US" altLang="en-US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1 </a:t>
            </a:r>
            <a:r>
              <a:rPr lang="en-US" dirty="0" smtClean="0"/>
              <a:t>The model starts with an input layer that expects images of size </a:t>
            </a:r>
            <a:r>
              <a:rPr lang="en-US" b="1" dirty="0" smtClean="0"/>
              <a:t>32x32 pixels</a:t>
            </a:r>
            <a:r>
              <a:rPr lang="en-US" dirty="0" smtClean="0"/>
              <a:t> with </a:t>
            </a:r>
            <a:r>
              <a:rPr lang="en-US" b="1" dirty="0" smtClean="0"/>
              <a:t>3 color channels (RGB)</a:t>
            </a:r>
            <a:r>
              <a:rPr lang="en-US" dirty="0" smtClean="0"/>
              <a:t>.</a:t>
            </a:r>
            <a:endParaRPr kumimoji="0" lang="en-US" altLang="en-US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914400" lvl="1" indent="-45720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Layer2:This </a:t>
            </a:r>
            <a:r>
              <a:rPr lang="en-US" dirty="0"/>
              <a:t>is a </a:t>
            </a:r>
            <a:r>
              <a:rPr lang="en-US" b="1" dirty="0"/>
              <a:t>2D convolutional layer </a:t>
            </a:r>
            <a:r>
              <a:rPr lang="en-US" dirty="0"/>
              <a:t>with </a:t>
            </a:r>
            <a:r>
              <a:rPr lang="en-US" b="1" dirty="0"/>
              <a:t>64 filters </a:t>
            </a:r>
            <a:r>
              <a:rPr lang="en-US" dirty="0"/>
              <a:t>of size </a:t>
            </a:r>
            <a:r>
              <a:rPr lang="en-US" b="1" dirty="0"/>
              <a:t>3x3. </a:t>
            </a:r>
            <a:r>
              <a:rPr lang="en-US" dirty="0"/>
              <a:t>It applies the </a:t>
            </a:r>
            <a:r>
              <a:rPr lang="en-US" dirty="0" err="1"/>
              <a:t>ReLU</a:t>
            </a:r>
            <a:r>
              <a:rPr lang="en-US" dirty="0"/>
              <a:t> activation function and uses 'same' padding (output image size is the same as input</a:t>
            </a:r>
            <a:r>
              <a:rPr lang="en-US" dirty="0" smtClean="0"/>
              <a:t>).</a:t>
            </a:r>
          </a:p>
          <a:p>
            <a:pPr marL="914400" lvl="1" indent="-45720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Layer3 This is a </a:t>
            </a:r>
            <a:r>
              <a:rPr lang="en-US" b="1" dirty="0" smtClean="0"/>
              <a:t>max-pooling layer</a:t>
            </a:r>
            <a:r>
              <a:rPr lang="en-US" dirty="0" smtClean="0"/>
              <a:t> that down-samples the feature maps by selecting the maximum value from each 2x2 window</a:t>
            </a:r>
          </a:p>
          <a:p>
            <a:pPr lvl="1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/>
              <a:t>Similarly  2 other blocks of 2 Convolution layer and Max-Pooling layer</a:t>
            </a:r>
          </a:p>
          <a:p>
            <a:pPr marL="514350" lvl="0" indent="-51435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AutoNum type="arabicPeriod" startAt="2"/>
            </a:pPr>
            <a:r>
              <a:rPr lang="en-US" altLang="en-US" sz="2800" b="1" dirty="0" smtClean="0"/>
              <a:t>Flatten layer </a:t>
            </a: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dirty="0"/>
              <a:t> </a:t>
            </a:r>
            <a:r>
              <a:rPr lang="en-US" altLang="en-US" sz="2000" b="1" dirty="0" smtClean="0"/>
              <a:t>    </a:t>
            </a:r>
            <a:r>
              <a:rPr lang="en-US" altLang="en-US" sz="2000" dirty="0" smtClean="0"/>
              <a:t>This layer flattens the 3D feature maps (height, width, channels) into a 1D vector. It prepares the feature maps to be fed into the fully connected (dense) layers.</a:t>
            </a: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sz="20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5971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30437" y="447114"/>
            <a:ext cx="8590671" cy="875249"/>
          </a:xfrm>
        </p:spPr>
        <p:txBody>
          <a:bodyPr>
            <a:normAutofit fontScale="90000"/>
          </a:bodyPr>
          <a:lstStyle/>
          <a:p>
            <a:r>
              <a:rPr lang="en-US" sz="4800" b="1" dirty="0" smtClean="0"/>
              <a:t>Part 3 Model using </a:t>
            </a:r>
            <a:r>
              <a:rPr lang="en-US" sz="4800" b="1" dirty="0" err="1" smtClean="0"/>
              <a:t>vgg</a:t>
            </a:r>
            <a:r>
              <a:rPr lang="en-US" sz="4800" b="1" dirty="0" smtClean="0"/>
              <a:t>-architecture</a:t>
            </a:r>
            <a:endParaRPr lang="en-US" sz="4800" b="1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436391" y="1521953"/>
            <a:ext cx="10677086" cy="4308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dirty="0" smtClean="0"/>
              <a:t>3.Dense Layers</a:t>
            </a:r>
          </a:p>
          <a:p>
            <a:pPr lvl="1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b="1" dirty="0" smtClean="0"/>
              <a:t>Dense(512, activation='</a:t>
            </a:r>
            <a:r>
              <a:rPr lang="en-US" altLang="en-US" b="1" dirty="0" err="1" smtClean="0"/>
              <a:t>relu</a:t>
            </a:r>
            <a:r>
              <a:rPr lang="en-US" altLang="en-US" b="1" dirty="0" smtClean="0"/>
              <a:t>'):</a:t>
            </a:r>
            <a:r>
              <a:rPr lang="en-US" altLang="en-US" dirty="0" smtClean="0"/>
              <a:t>A fully connected layer with 512 neurons and </a:t>
            </a:r>
            <a:r>
              <a:rPr lang="en-US" altLang="en-US" dirty="0" err="1" smtClean="0"/>
              <a:t>ReLU</a:t>
            </a:r>
            <a:r>
              <a:rPr lang="en-US" altLang="en-US" dirty="0" smtClean="0"/>
              <a:t> activation. This layer learns high-level representations of the input data.</a:t>
            </a:r>
          </a:p>
          <a:p>
            <a:pPr lvl="1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b="1" dirty="0" smtClean="0"/>
              <a:t>Dropout(0.5):</a:t>
            </a:r>
            <a:r>
              <a:rPr lang="en-US" altLang="en-US" dirty="0" smtClean="0"/>
              <a:t>This is a dropout layer that randomly sets half (50%) of the inputs to zero during training to prevent overfitting</a:t>
            </a:r>
          </a:p>
          <a:p>
            <a:pPr lvl="1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b="1" dirty="0" smtClean="0"/>
              <a:t>Dense(10, activation='</a:t>
            </a:r>
            <a:r>
              <a:rPr lang="en-US" altLang="en-US" b="1" dirty="0" err="1" smtClean="0"/>
              <a:t>softmax</a:t>
            </a:r>
            <a:r>
              <a:rPr lang="en-US" altLang="en-US" b="1" dirty="0" smtClean="0"/>
              <a:t>'):</a:t>
            </a:r>
            <a:r>
              <a:rPr lang="en-US" altLang="en-US" dirty="0" smtClean="0"/>
              <a:t>The output layer with 10 neurons, one for each of the 10 classes in the CIFAR-10 dataset. The </a:t>
            </a:r>
            <a:r>
              <a:rPr lang="en-US" altLang="en-US" dirty="0" err="1" smtClean="0"/>
              <a:t>softmax</a:t>
            </a:r>
            <a:r>
              <a:rPr lang="en-US" altLang="en-US" dirty="0" smtClean="0"/>
              <a:t> activation function is used to output the probabilities of each class. The output values sum to 1.</a:t>
            </a:r>
          </a:p>
          <a:p>
            <a:pPr lvl="1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dirty="0" smtClean="0"/>
              <a:t>4 Create and Compile Model</a:t>
            </a:r>
          </a:p>
          <a:p>
            <a:pPr marL="342900" indent="-34290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Compile model using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Adam optimizer,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an</a:t>
            </a:r>
            <a:r>
              <a:rPr kumimoji="0" lang="en-US" altLang="en-US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optimization algorithm that adapts learning rates based on the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gradients.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Loss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categorical_cross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entropy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for multiple classes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72491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13" t="24349" r="42237" b="8237"/>
          <a:stretch/>
        </p:blipFill>
        <p:spPr>
          <a:xfrm>
            <a:off x="590843" y="773724"/>
            <a:ext cx="9017391" cy="5289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966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67729" y="278302"/>
            <a:ext cx="9144000" cy="1072197"/>
          </a:xfrm>
        </p:spPr>
        <p:txBody>
          <a:bodyPr>
            <a:normAutofit/>
          </a:bodyPr>
          <a:lstStyle/>
          <a:p>
            <a:r>
              <a:rPr lang="en-US" sz="4400" dirty="0" smtClean="0">
                <a:latin typeface="+mn-lt"/>
              </a:rPr>
              <a:t>Part 4 Train model</a:t>
            </a:r>
            <a:endParaRPr lang="en-US" sz="4400" dirty="0">
              <a:latin typeface="+mn-lt"/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50055" y="1812164"/>
            <a:ext cx="5955323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The model is trained using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thefit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() method, which involves providing the training data (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X_train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and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y_train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)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During training, the model processes the training data in small batches, with each batch containing 32 images.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This process repeats for 10 epochs, allowing the model to learn and adjust its weights based on the input data.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After each epoch, the model evaluates its performance on the validation set (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X_val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and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y_val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) to monitor its ability to generalize to unseen data.</a:t>
            </a:r>
            <a:endParaRPr lang="en-US" altLang="en-US" sz="2000" dirty="0"/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95" t="29075" r="41398" b="15202"/>
          <a:stretch/>
        </p:blipFill>
        <p:spPr>
          <a:xfrm>
            <a:off x="5988147" y="1607190"/>
            <a:ext cx="5922499" cy="4811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2169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4824" y="629995"/>
            <a:ext cx="10677378" cy="1072197"/>
          </a:xfrm>
        </p:spPr>
        <p:txBody>
          <a:bodyPr>
            <a:normAutofit/>
          </a:bodyPr>
          <a:lstStyle/>
          <a:p>
            <a:r>
              <a:rPr lang="en-US" sz="4400" dirty="0" smtClean="0"/>
              <a:t>Part 5  Training &amp; Validation accuracy</a:t>
            </a:r>
            <a:endParaRPr lang="en-US" sz="4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55" t="41265" r="63189" b="24157"/>
          <a:stretch/>
        </p:blipFill>
        <p:spPr>
          <a:xfrm>
            <a:off x="302457" y="1702192"/>
            <a:ext cx="6337494" cy="448759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35" t="25842" r="59301" b="26396"/>
          <a:stretch/>
        </p:blipFill>
        <p:spPr>
          <a:xfrm>
            <a:off x="6133513" y="1702192"/>
            <a:ext cx="5586410" cy="4487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366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688</Words>
  <Application>Microsoft Office PowerPoint</Application>
  <PresentationFormat>Widescreen</PresentationFormat>
  <Paragraphs>49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Depth-wise Separable convolutions</vt:lpstr>
      <vt:lpstr>Proposed Methodology</vt:lpstr>
      <vt:lpstr>Part 1 Loading dataset</vt:lpstr>
      <vt:lpstr>PowerPoint Presentation</vt:lpstr>
      <vt:lpstr>Part 3 Model using vgg-architecture</vt:lpstr>
      <vt:lpstr>Part 3 Model using vgg-architecture</vt:lpstr>
      <vt:lpstr>PowerPoint Presentation</vt:lpstr>
      <vt:lpstr>Part 4 Train model</vt:lpstr>
      <vt:lpstr>Part 5  Training &amp; Validation accuracy</vt:lpstr>
      <vt:lpstr>Image Prediction using Model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8</cp:revision>
  <dcterms:created xsi:type="dcterms:W3CDTF">2024-12-09T21:30:54Z</dcterms:created>
  <dcterms:modified xsi:type="dcterms:W3CDTF">2024-12-09T22:32:23Z</dcterms:modified>
</cp:coreProperties>
</file>