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3" r:id="rId3"/>
    <p:sldId id="274" r:id="rId4"/>
    <p:sldId id="289" r:id="rId5"/>
    <p:sldId id="276" r:id="rId6"/>
    <p:sldId id="296" r:id="rId7"/>
    <p:sldId id="293" r:id="rId8"/>
    <p:sldId id="279" r:id="rId9"/>
    <p:sldId id="290" r:id="rId10"/>
    <p:sldId id="286" r:id="rId11"/>
    <p:sldId id="291" r:id="rId12"/>
    <p:sldId id="281" r:id="rId13"/>
    <p:sldId id="282" r:id="rId14"/>
    <p:sldId id="283" r:id="rId15"/>
    <p:sldId id="284" r:id="rId16"/>
    <p:sldId id="285" r:id="rId17"/>
    <p:sldId id="292" r:id="rId18"/>
    <p:sldId id="295" r:id="rId19"/>
    <p:sldId id="28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9F2AC7-EA9B-48CB-833A-1F162033FE1D}" v="317" dt="2024-10-17T11:26:53.7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p:scale>
          <a:sx n="50" d="100"/>
          <a:sy n="50" d="100"/>
        </p:scale>
        <p:origin x="1500" y="5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10/22/2024</a:t>
            </a:fld>
            <a:endParaRPr lang="en-US" dirty="0"/>
          </a:p>
        </p:txBody>
      </p:sp>
      <p:sp>
        <p:nvSpPr>
          <p:cNvPr id="5" name="Footer Placeholder 4">
            <a:extLst>
              <a:ext uri="{FF2B5EF4-FFF2-40B4-BE49-F238E27FC236}">
                <a16:creationId xmlns=""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2094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10/22/2024</a:t>
            </a:fld>
            <a:endParaRPr lang="en-US"/>
          </a:p>
        </p:txBody>
      </p:sp>
      <p:sp>
        <p:nvSpPr>
          <p:cNvPr id="5" name="Footer Placeholder 4">
            <a:extLst>
              <a:ext uri="{FF2B5EF4-FFF2-40B4-BE49-F238E27FC236}">
                <a16:creationId xmlns=""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425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10/22/2024</a:t>
            </a:fld>
            <a:endParaRPr lang="en-US"/>
          </a:p>
        </p:txBody>
      </p:sp>
      <p:sp>
        <p:nvSpPr>
          <p:cNvPr id="5" name="Footer Placeholder 4">
            <a:extLst>
              <a:ext uri="{FF2B5EF4-FFF2-40B4-BE49-F238E27FC236}">
                <a16:creationId xmlns=""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6525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10/22/2024</a:t>
            </a:fld>
            <a:endParaRPr lang="en-US" dirty="0"/>
          </a:p>
        </p:txBody>
      </p:sp>
      <p:sp>
        <p:nvSpPr>
          <p:cNvPr id="5" name="Footer Placeholder 4">
            <a:extLst>
              <a:ext uri="{FF2B5EF4-FFF2-40B4-BE49-F238E27FC236}">
                <a16:creationId xmlns=""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7346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10/22/2024</a:t>
            </a:fld>
            <a:endParaRPr lang="en-US"/>
          </a:p>
        </p:txBody>
      </p:sp>
      <p:sp>
        <p:nvSpPr>
          <p:cNvPr id="5" name="Footer Placeholder 4">
            <a:extLst>
              <a:ext uri="{FF2B5EF4-FFF2-40B4-BE49-F238E27FC236}">
                <a16:creationId xmlns=""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9012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10/22/2024</a:t>
            </a:fld>
            <a:endParaRPr lang="en-US"/>
          </a:p>
        </p:txBody>
      </p:sp>
      <p:sp>
        <p:nvSpPr>
          <p:cNvPr id="6" name="Footer Placeholder 5">
            <a:extLst>
              <a:ext uri="{FF2B5EF4-FFF2-40B4-BE49-F238E27FC236}">
                <a16:creationId xmlns=""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5098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10/22/2024</a:t>
            </a:fld>
            <a:endParaRPr lang="en-US"/>
          </a:p>
        </p:txBody>
      </p:sp>
      <p:sp>
        <p:nvSpPr>
          <p:cNvPr id="8" name="Footer Placeholder 7">
            <a:extLst>
              <a:ext uri="{FF2B5EF4-FFF2-40B4-BE49-F238E27FC236}">
                <a16:creationId xmlns=""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4084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10/22/2024</a:t>
            </a:fld>
            <a:endParaRPr lang="en-US"/>
          </a:p>
        </p:txBody>
      </p:sp>
      <p:sp>
        <p:nvSpPr>
          <p:cNvPr id="4" name="Footer Placeholder 3">
            <a:extLst>
              <a:ext uri="{FF2B5EF4-FFF2-40B4-BE49-F238E27FC236}">
                <a16:creationId xmlns=""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458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10/22/2024</a:t>
            </a:fld>
            <a:endParaRPr lang="en-US"/>
          </a:p>
        </p:txBody>
      </p:sp>
      <p:sp>
        <p:nvSpPr>
          <p:cNvPr id="3" name="Footer Placeholder 2">
            <a:extLst>
              <a:ext uri="{FF2B5EF4-FFF2-40B4-BE49-F238E27FC236}">
                <a16:creationId xmlns=""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4971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10/22/2024</a:t>
            </a:fld>
            <a:endParaRPr lang="en-US"/>
          </a:p>
        </p:txBody>
      </p:sp>
      <p:sp>
        <p:nvSpPr>
          <p:cNvPr id="6" name="Footer Placeholder 5">
            <a:extLst>
              <a:ext uri="{FF2B5EF4-FFF2-40B4-BE49-F238E27FC236}">
                <a16:creationId xmlns=""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8331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10/22/2024</a:t>
            </a:fld>
            <a:endParaRPr lang="en-US"/>
          </a:p>
        </p:txBody>
      </p:sp>
      <p:sp>
        <p:nvSpPr>
          <p:cNvPr id="6" name="Footer Placeholder 5">
            <a:extLst>
              <a:ext uri="{FF2B5EF4-FFF2-40B4-BE49-F238E27FC236}">
                <a16:creationId xmlns=""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3890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82EDB8D0-98ED-4B86-9D5F-E61ADC70144D}" type="datetimeFigureOut">
              <a:rPr lang="en-US" smtClean="0"/>
              <a:pPr/>
              <a:t>10/22/2024</a:t>
            </a:fld>
            <a:endParaRPr lang="en-US" dirty="0"/>
          </a:p>
        </p:txBody>
      </p:sp>
      <p:sp>
        <p:nvSpPr>
          <p:cNvPr id="5" name="Footer Placeholder 4">
            <a:extLst>
              <a:ext uri="{FF2B5EF4-FFF2-40B4-BE49-F238E27FC236}">
                <a16:creationId xmlns=""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1616808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A1D7EC86-7CB9-431D-8AC3-8AAF0440B16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 xmlns:a16="http://schemas.microsoft.com/office/drawing/2014/main" id="{D4B9777F-B610-419B-9193-80306388F3E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Arc">
            <a:extLst>
              <a:ext uri="{FF2B5EF4-FFF2-40B4-BE49-F238E27FC236}">
                <a16:creationId xmlns="" xmlns:a16="http://schemas.microsoft.com/office/drawing/2014/main" id="{311F016A-A753-449B-9EA6-322199B7119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p:cNvSpPr>
            <a:spLocks noGrp="1"/>
          </p:cNvSpPr>
          <p:nvPr>
            <p:ph type="ctrTitle"/>
          </p:nvPr>
        </p:nvSpPr>
        <p:spPr>
          <a:xfrm>
            <a:off x="536186" y="2733654"/>
            <a:ext cx="5018629" cy="2359377"/>
          </a:xfrm>
        </p:spPr>
        <p:txBody>
          <a:bodyPr>
            <a:normAutofit fontScale="90000"/>
          </a:bodyPr>
          <a:lstStyle/>
          <a:p>
            <a:pPr algn="l"/>
            <a:r>
              <a:rPr lang="en-US" dirty="0"/>
              <a:t>Design Report Vit Eat Application </a:t>
            </a:r>
          </a:p>
        </p:txBody>
      </p:sp>
      <p:pic>
        <p:nvPicPr>
          <p:cNvPr id="3" name="Picture 2">
            <a:extLst>
              <a:ext uri="{FF2B5EF4-FFF2-40B4-BE49-F238E27FC236}">
                <a16:creationId xmlns="" xmlns:a16="http://schemas.microsoft.com/office/drawing/2014/main" id="{5E9A6335-C7F7-A720-12D9-FC4AE13BD542}"/>
              </a:ext>
            </a:extLst>
          </p:cNvPr>
          <p:cNvPicPr>
            <a:picLocks noChangeAspect="1"/>
          </p:cNvPicPr>
          <p:nvPr/>
        </p:nvPicPr>
        <p:blipFill>
          <a:blip r:embed="rId2"/>
          <a:srcRect l="15741" r="11833" b="-7"/>
          <a:stretch/>
        </p:blipFill>
        <p:spPr>
          <a:xfrm>
            <a:off x="5733768" y="-1"/>
            <a:ext cx="6458232" cy="6858001"/>
          </a:xfrm>
          <a:custGeom>
            <a:avLst/>
            <a:gdLst/>
            <a:ahLst/>
            <a:cxnLst/>
            <a:rect l="l" t="t" r="r" b="b"/>
            <a:pathLst>
              <a:path w="6458232" h="6858001">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p:spPr>
      </p:pic>
      <p:sp>
        <p:nvSpPr>
          <p:cNvPr id="15" name="!!Rectangle">
            <a:extLst>
              <a:ext uri="{FF2B5EF4-FFF2-40B4-BE49-F238E27FC236}">
                <a16:creationId xmlns="" xmlns:a16="http://schemas.microsoft.com/office/drawing/2014/main" id="{95106A28-883A-4993-BF9E-C403B81A8D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394269" y="4274457"/>
            <a:ext cx="825256" cy="82525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Oval">
            <a:extLst>
              <a:ext uri="{FF2B5EF4-FFF2-40B4-BE49-F238E27FC236}">
                <a16:creationId xmlns="" xmlns:a16="http://schemas.microsoft.com/office/drawing/2014/main" id="{F5AE4E4F-9F4C-43ED-8299-9BD63B74E8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7510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5D489D-16E1-484D-867B-144368D74B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 xmlns:a16="http://schemas.microsoft.com/office/drawing/2014/main" id="{49A496F5-B01E-4BF8-9D1E-C4E53B6F96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5225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p:cNvSpPr>
            <a:spLocks noGrp="1"/>
          </p:cNvSpPr>
          <p:nvPr>
            <p:ph type="ctrTitle"/>
          </p:nvPr>
        </p:nvSpPr>
        <p:spPr>
          <a:xfrm>
            <a:off x="838200" y="643467"/>
            <a:ext cx="2951205" cy="5571066"/>
          </a:xfrm>
        </p:spPr>
        <p:txBody>
          <a:bodyPr>
            <a:normAutofit/>
          </a:bodyPr>
          <a:lstStyle/>
          <a:p>
            <a:r>
              <a:rPr lang="en-US" dirty="0">
                <a:solidFill>
                  <a:srgbClr val="FFFFFF"/>
                </a:solidFill>
              </a:rPr>
              <a:t>Dashboard page</a:t>
            </a:r>
          </a:p>
        </p:txBody>
      </p:sp>
      <p:pic>
        <p:nvPicPr>
          <p:cNvPr id="155" name="Picture 154" descr="A screenshot of a phone&#10;&#10;Description automatically generated">
            <a:extLst>
              <a:ext uri="{FF2B5EF4-FFF2-40B4-BE49-F238E27FC236}">
                <a16:creationId xmlns="" xmlns:a16="http://schemas.microsoft.com/office/drawing/2014/main" id="{551F2AE9-A532-841A-E8DF-C6BCDB389EBE}"/>
              </a:ext>
            </a:extLst>
          </p:cNvPr>
          <p:cNvPicPr>
            <a:picLocks noChangeAspect="1"/>
          </p:cNvPicPr>
          <p:nvPr/>
        </p:nvPicPr>
        <p:blipFill>
          <a:blip r:embed="rId2"/>
          <a:stretch>
            <a:fillRect/>
          </a:stretch>
        </p:blipFill>
        <p:spPr>
          <a:xfrm>
            <a:off x="4829390" y="0"/>
            <a:ext cx="2245674" cy="6858000"/>
          </a:xfrm>
          <a:prstGeom prst="rect">
            <a:avLst/>
          </a:prstGeom>
        </p:spPr>
      </p:pic>
      <p:pic>
        <p:nvPicPr>
          <p:cNvPr id="157" name="Picture 156" descr="A screenshot of a menu&#10;&#10;Description automatically generated">
            <a:extLst>
              <a:ext uri="{FF2B5EF4-FFF2-40B4-BE49-F238E27FC236}">
                <a16:creationId xmlns="" xmlns:a16="http://schemas.microsoft.com/office/drawing/2014/main" id="{EB84DD83-B219-4025-1EA5-1929455CF227}"/>
              </a:ext>
            </a:extLst>
          </p:cNvPr>
          <p:cNvPicPr>
            <a:picLocks noChangeAspect="1"/>
          </p:cNvPicPr>
          <p:nvPr/>
        </p:nvPicPr>
        <p:blipFill>
          <a:blip r:embed="rId3"/>
          <a:stretch>
            <a:fillRect/>
          </a:stretch>
        </p:blipFill>
        <p:spPr>
          <a:xfrm>
            <a:off x="7394266" y="0"/>
            <a:ext cx="2176751" cy="6858000"/>
          </a:xfrm>
          <a:prstGeom prst="rect">
            <a:avLst/>
          </a:prstGeom>
        </p:spPr>
      </p:pic>
    </p:spTree>
    <p:extLst>
      <p:ext uri="{BB962C8B-B14F-4D97-AF65-F5344CB8AC3E}">
        <p14:creationId xmlns:p14="http://schemas.microsoft.com/office/powerpoint/2010/main" val="3005374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5D489D-16E1-484D-867B-144368D74B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 xmlns:a16="http://schemas.microsoft.com/office/drawing/2014/main" id="{49A496F5-B01E-4BF8-9D1E-C4E53B6F96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5225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p:cNvSpPr>
            <a:spLocks noGrp="1"/>
          </p:cNvSpPr>
          <p:nvPr>
            <p:ph type="ctrTitle"/>
          </p:nvPr>
        </p:nvSpPr>
        <p:spPr>
          <a:xfrm>
            <a:off x="780691" y="284033"/>
            <a:ext cx="2951205" cy="582123"/>
          </a:xfrm>
        </p:spPr>
        <p:txBody>
          <a:bodyPr>
            <a:normAutofit/>
          </a:bodyPr>
          <a:lstStyle/>
          <a:p>
            <a:r>
              <a:rPr lang="en-US" dirty="0">
                <a:solidFill>
                  <a:srgbClr val="FFFFFF"/>
                </a:solidFill>
              </a:rPr>
              <a:t>User flow</a:t>
            </a:r>
          </a:p>
        </p:txBody>
      </p:sp>
      <p:pic>
        <p:nvPicPr>
          <p:cNvPr id="34" name="Picture 33" descr="A diagram of a process&#10;&#10;Description automatically generated">
            <a:extLst>
              <a:ext uri="{FF2B5EF4-FFF2-40B4-BE49-F238E27FC236}">
                <a16:creationId xmlns="" xmlns:a16="http://schemas.microsoft.com/office/drawing/2014/main" id="{9A3FD2B9-D1F6-0DF9-B9A3-896DBE8212C7}"/>
              </a:ext>
            </a:extLst>
          </p:cNvPr>
          <p:cNvPicPr>
            <a:picLocks noChangeAspect="1"/>
          </p:cNvPicPr>
          <p:nvPr/>
        </p:nvPicPr>
        <p:blipFill>
          <a:blip r:embed="rId2"/>
          <a:stretch>
            <a:fillRect/>
          </a:stretch>
        </p:blipFill>
        <p:spPr>
          <a:xfrm>
            <a:off x="416944" y="1144004"/>
            <a:ext cx="10926792" cy="5360746"/>
          </a:xfrm>
          <a:prstGeom prst="rect">
            <a:avLst/>
          </a:prstGeom>
        </p:spPr>
      </p:pic>
    </p:spTree>
    <p:extLst>
      <p:ext uri="{BB962C8B-B14F-4D97-AF65-F5344CB8AC3E}">
        <p14:creationId xmlns:p14="http://schemas.microsoft.com/office/powerpoint/2010/main" val="1482741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460B0EFB-53ED-4F35-B05D-F658EA021C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Blue and orange gradient with arrows">
            <a:extLst>
              <a:ext uri="{FF2B5EF4-FFF2-40B4-BE49-F238E27FC236}">
                <a16:creationId xmlns="" xmlns:a16="http://schemas.microsoft.com/office/drawing/2014/main" id="{9FE8D31F-DDE5-A956-F541-ED79F1328138}"/>
              </a:ext>
            </a:extLst>
          </p:cNvPr>
          <p:cNvPicPr>
            <a:picLocks noChangeAspect="1"/>
          </p:cNvPicPr>
          <p:nvPr/>
        </p:nvPicPr>
        <p:blipFill>
          <a:blip r:embed="rId2"/>
          <a:srcRect l="41528" r="15982" b="-2"/>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2" name="!!Arc">
            <a:extLst>
              <a:ext uri="{FF2B5EF4-FFF2-40B4-BE49-F238E27FC236}">
                <a16:creationId xmlns="" xmlns:a16="http://schemas.microsoft.com/office/drawing/2014/main" id="{835EF3DD-7D43-4A27-8967-A92FD8CC93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p:cNvSpPr>
            <a:spLocks noGrp="1"/>
          </p:cNvSpPr>
          <p:nvPr>
            <p:ph type="ctrTitle"/>
          </p:nvPr>
        </p:nvSpPr>
        <p:spPr>
          <a:xfrm>
            <a:off x="5827048" y="407987"/>
            <a:ext cx="5721484" cy="1325563"/>
          </a:xfrm>
        </p:spPr>
        <p:txBody>
          <a:bodyPr>
            <a:normAutofit/>
          </a:bodyPr>
          <a:lstStyle/>
          <a:p>
            <a:r>
              <a:rPr lang="en-US" dirty="0"/>
              <a:t>App Start</a:t>
            </a:r>
          </a:p>
        </p:txBody>
      </p:sp>
      <p:sp>
        <p:nvSpPr>
          <p:cNvPr id="3" name="Content Placeholder"/>
          <p:cNvSpPr>
            <a:spLocks noGrp="1"/>
          </p:cNvSpPr>
          <p:nvPr>
            <p:ph idx="1"/>
          </p:nvPr>
        </p:nvSpPr>
        <p:spPr>
          <a:xfrm>
            <a:off x="5827048" y="1868487"/>
            <a:ext cx="5721484" cy="4351338"/>
          </a:xfrm>
        </p:spPr>
        <p:txBody>
          <a:bodyPr>
            <a:normAutofit/>
          </a:bodyPr>
          <a:lstStyle/>
          <a:p>
            <a:pPr lvl="0"/>
            <a:r>
              <a:rPr lang="en-US" dirty="0"/>
              <a:t>The user begins by tapping the VitEat App Icon, which leads to the Home Dashboard</a:t>
            </a:r>
          </a:p>
        </p:txBody>
      </p:sp>
    </p:spTree>
    <p:extLst>
      <p:ext uri="{BB962C8B-B14F-4D97-AF65-F5344CB8AC3E}">
        <p14:creationId xmlns:p14="http://schemas.microsoft.com/office/powerpoint/2010/main" val="452671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460B0EFB-53ED-4F35-B05D-F658EA021C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Speedometer">
            <a:extLst>
              <a:ext uri="{FF2B5EF4-FFF2-40B4-BE49-F238E27FC236}">
                <a16:creationId xmlns="" xmlns:a16="http://schemas.microsoft.com/office/drawing/2014/main" id="{A9BDAEB7-1145-0659-3345-D10C47984F02}"/>
              </a:ext>
            </a:extLst>
          </p:cNvPr>
          <p:cNvPicPr>
            <a:picLocks noChangeAspect="1"/>
          </p:cNvPicPr>
          <p:nvPr/>
        </p:nvPicPr>
        <p:blipFill>
          <a:blip r:embed="rId2"/>
          <a:srcRect l="32559" r="23290" b="-7"/>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2" name="!!Arc">
            <a:extLst>
              <a:ext uri="{FF2B5EF4-FFF2-40B4-BE49-F238E27FC236}">
                <a16:creationId xmlns="" xmlns:a16="http://schemas.microsoft.com/office/drawing/2014/main" id="{835EF3DD-7D43-4A27-8967-A92FD8CC93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p:cNvSpPr>
            <a:spLocks noGrp="1"/>
          </p:cNvSpPr>
          <p:nvPr>
            <p:ph type="ctrTitle"/>
          </p:nvPr>
        </p:nvSpPr>
        <p:spPr>
          <a:xfrm>
            <a:off x="5827048" y="407987"/>
            <a:ext cx="5721484" cy="1325563"/>
          </a:xfrm>
        </p:spPr>
        <p:txBody>
          <a:bodyPr>
            <a:normAutofit/>
          </a:bodyPr>
          <a:lstStyle/>
          <a:p>
            <a:r>
              <a:rPr lang="en-US" dirty="0"/>
              <a:t>Nutritional Tracking Process</a:t>
            </a:r>
          </a:p>
        </p:txBody>
      </p:sp>
      <p:sp>
        <p:nvSpPr>
          <p:cNvPr id="3" name="Content Placeholder"/>
          <p:cNvSpPr>
            <a:spLocks noGrp="1"/>
          </p:cNvSpPr>
          <p:nvPr>
            <p:ph idx="1"/>
          </p:nvPr>
        </p:nvSpPr>
        <p:spPr>
          <a:xfrm>
            <a:off x="5827048" y="1868487"/>
            <a:ext cx="5721484" cy="4351338"/>
          </a:xfrm>
        </p:spPr>
        <p:txBody>
          <a:bodyPr>
            <a:normAutofit/>
          </a:bodyPr>
          <a:lstStyle/>
          <a:p>
            <a:pPr lvl="0"/>
            <a:r>
              <a:rPr lang="en-US" dirty="0"/>
              <a:t>From the Home Dashboard, the user can access the Nutritional Tracker</a:t>
            </a:r>
          </a:p>
          <a:p>
            <a:pPr lvl="0"/>
            <a:r>
              <a:rPr lang="en-US" dirty="0"/>
              <a:t>Here, the user can View Nutritional Data and Track Daily Intake to monitor their diet</a:t>
            </a:r>
          </a:p>
        </p:txBody>
      </p:sp>
    </p:spTree>
    <p:extLst>
      <p:ext uri="{BB962C8B-B14F-4D97-AF65-F5344CB8AC3E}">
        <p14:creationId xmlns:p14="http://schemas.microsoft.com/office/powerpoint/2010/main" val="1262471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460B0EFB-53ED-4F35-B05D-F658EA021C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Floorplan on a table">
            <a:extLst>
              <a:ext uri="{FF2B5EF4-FFF2-40B4-BE49-F238E27FC236}">
                <a16:creationId xmlns="" xmlns:a16="http://schemas.microsoft.com/office/drawing/2014/main" id="{358788D9-A3BD-6301-3684-07FB54038B22}"/>
              </a:ext>
            </a:extLst>
          </p:cNvPr>
          <p:cNvPicPr>
            <a:picLocks noChangeAspect="1"/>
          </p:cNvPicPr>
          <p:nvPr/>
        </p:nvPicPr>
        <p:blipFill>
          <a:blip r:embed="rId2"/>
          <a:srcRect l="38179" r="11971" b="2"/>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2" name="!!Arc">
            <a:extLst>
              <a:ext uri="{FF2B5EF4-FFF2-40B4-BE49-F238E27FC236}">
                <a16:creationId xmlns="" xmlns:a16="http://schemas.microsoft.com/office/drawing/2014/main" id="{835EF3DD-7D43-4A27-8967-A92FD8CC93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p:cNvSpPr>
            <a:spLocks noGrp="1"/>
          </p:cNvSpPr>
          <p:nvPr>
            <p:ph type="ctrTitle"/>
          </p:nvPr>
        </p:nvSpPr>
        <p:spPr>
          <a:xfrm>
            <a:off x="5827048" y="407987"/>
            <a:ext cx="5721484" cy="1325563"/>
          </a:xfrm>
        </p:spPr>
        <p:txBody>
          <a:bodyPr>
            <a:normAutofit/>
          </a:bodyPr>
          <a:lstStyle/>
          <a:p>
            <a:r>
              <a:rPr lang="en-US" dirty="0"/>
              <a:t>Diet Plan Management</a:t>
            </a:r>
          </a:p>
        </p:txBody>
      </p:sp>
      <p:sp>
        <p:nvSpPr>
          <p:cNvPr id="3" name="Content Placeholder"/>
          <p:cNvSpPr>
            <a:spLocks noGrp="1"/>
          </p:cNvSpPr>
          <p:nvPr>
            <p:ph idx="1"/>
          </p:nvPr>
        </p:nvSpPr>
        <p:spPr>
          <a:xfrm>
            <a:off x="5827048" y="1868487"/>
            <a:ext cx="5721484" cy="4351338"/>
          </a:xfrm>
        </p:spPr>
        <p:txBody>
          <a:bodyPr>
            <a:normAutofit/>
          </a:bodyPr>
          <a:lstStyle/>
          <a:p>
            <a:pPr lvl="0"/>
            <a:r>
              <a:rPr lang="en-US" dirty="0"/>
              <a:t>If NO, they return to the Home Dashboard</a:t>
            </a:r>
          </a:p>
          <a:p>
            <a:pPr lvl="0"/>
            <a:r>
              <a:rPr lang="en-US" dirty="0"/>
              <a:t>If YES, the user proceeds to Adjust Restrictions &amp; Macros and then Save Updated Plan</a:t>
            </a:r>
          </a:p>
        </p:txBody>
      </p:sp>
    </p:spTree>
    <p:extLst>
      <p:ext uri="{BB962C8B-B14F-4D97-AF65-F5344CB8AC3E}">
        <p14:creationId xmlns:p14="http://schemas.microsoft.com/office/powerpoint/2010/main" val="475958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460B0EFB-53ED-4F35-B05D-F658EA021C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chopping board with spices on top">
            <a:extLst>
              <a:ext uri="{FF2B5EF4-FFF2-40B4-BE49-F238E27FC236}">
                <a16:creationId xmlns="" xmlns:a16="http://schemas.microsoft.com/office/drawing/2014/main" id="{8291D74E-2644-51E3-C3B8-6702F2B8C9AE}"/>
              </a:ext>
            </a:extLst>
          </p:cNvPr>
          <p:cNvPicPr>
            <a:picLocks noChangeAspect="1"/>
          </p:cNvPicPr>
          <p:nvPr/>
        </p:nvPicPr>
        <p:blipFill>
          <a:blip r:embed="rId2"/>
          <a:srcRect l="25764" r="23619" b="-9"/>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2" name="!!Arc">
            <a:extLst>
              <a:ext uri="{FF2B5EF4-FFF2-40B4-BE49-F238E27FC236}">
                <a16:creationId xmlns="" xmlns:a16="http://schemas.microsoft.com/office/drawing/2014/main" id="{835EF3DD-7D43-4A27-8967-A92FD8CC93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p:cNvSpPr>
            <a:spLocks noGrp="1"/>
          </p:cNvSpPr>
          <p:nvPr>
            <p:ph type="ctrTitle"/>
          </p:nvPr>
        </p:nvSpPr>
        <p:spPr>
          <a:xfrm>
            <a:off x="5827048" y="407987"/>
            <a:ext cx="5721484" cy="1325563"/>
          </a:xfrm>
        </p:spPr>
        <p:txBody>
          <a:bodyPr>
            <a:normAutofit/>
          </a:bodyPr>
          <a:lstStyle/>
          <a:p>
            <a:r>
              <a:rPr lang="en-US" dirty="0"/>
              <a:t>Meal Ordering Process</a:t>
            </a:r>
          </a:p>
        </p:txBody>
      </p:sp>
      <p:sp>
        <p:nvSpPr>
          <p:cNvPr id="3" name="Content Placeholder"/>
          <p:cNvSpPr>
            <a:spLocks noGrp="1"/>
          </p:cNvSpPr>
          <p:nvPr>
            <p:ph idx="1"/>
          </p:nvPr>
        </p:nvSpPr>
        <p:spPr>
          <a:xfrm>
            <a:off x="5827048" y="1868487"/>
            <a:ext cx="5721484" cy="4351338"/>
          </a:xfrm>
        </p:spPr>
        <p:txBody>
          <a:bodyPr>
            <a:normAutofit/>
          </a:bodyPr>
          <a:lstStyle/>
          <a:p>
            <a:pPr lvl="0"/>
            <a:r>
              <a:rPr lang="en-US" dirty="0"/>
              <a:t>If NO, they can go to a Customization Page to Adjust Ingredients &amp; Macros</a:t>
            </a:r>
          </a:p>
          <a:p>
            <a:pPr lvl="0"/>
            <a:r>
              <a:rPr lang="en-US" dirty="0"/>
              <a:t>If YES, the user Confirms Order</a:t>
            </a:r>
          </a:p>
        </p:txBody>
      </p:sp>
    </p:spTree>
    <p:extLst>
      <p:ext uri="{BB962C8B-B14F-4D97-AF65-F5344CB8AC3E}">
        <p14:creationId xmlns:p14="http://schemas.microsoft.com/office/powerpoint/2010/main" val="1788662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460B0EFB-53ED-4F35-B05D-F658EA021C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Top view of cubes connected with black lines">
            <a:extLst>
              <a:ext uri="{FF2B5EF4-FFF2-40B4-BE49-F238E27FC236}">
                <a16:creationId xmlns="" xmlns:a16="http://schemas.microsoft.com/office/drawing/2014/main" id="{352A69F3-829F-146A-C367-44E628369A77}"/>
              </a:ext>
            </a:extLst>
          </p:cNvPr>
          <p:cNvPicPr>
            <a:picLocks noChangeAspect="1"/>
          </p:cNvPicPr>
          <p:nvPr/>
        </p:nvPicPr>
        <p:blipFill>
          <a:blip r:embed="rId2"/>
          <a:srcRect l="28602" r="18299" b="4"/>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2" name="!!Arc">
            <a:extLst>
              <a:ext uri="{FF2B5EF4-FFF2-40B4-BE49-F238E27FC236}">
                <a16:creationId xmlns="" xmlns:a16="http://schemas.microsoft.com/office/drawing/2014/main" id="{835EF3DD-7D43-4A27-8967-A92FD8CC93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p:cNvSpPr>
            <a:spLocks noGrp="1"/>
          </p:cNvSpPr>
          <p:nvPr>
            <p:ph type="ctrTitle"/>
          </p:nvPr>
        </p:nvSpPr>
        <p:spPr>
          <a:xfrm>
            <a:off x="5827048" y="407987"/>
            <a:ext cx="5721484" cy="1325563"/>
          </a:xfrm>
        </p:spPr>
        <p:txBody>
          <a:bodyPr>
            <a:normAutofit/>
          </a:bodyPr>
          <a:lstStyle/>
          <a:p>
            <a:r>
              <a:rPr lang="en-US" dirty="0"/>
              <a:t>Meal Ordering Process</a:t>
            </a:r>
          </a:p>
        </p:txBody>
      </p:sp>
      <p:sp>
        <p:nvSpPr>
          <p:cNvPr id="3" name="Content Placeholder"/>
          <p:cNvSpPr>
            <a:spLocks noGrp="1"/>
          </p:cNvSpPr>
          <p:nvPr>
            <p:ph idx="1"/>
          </p:nvPr>
        </p:nvSpPr>
        <p:spPr>
          <a:xfrm>
            <a:off x="5827048" y="1868487"/>
            <a:ext cx="5721484" cy="4351338"/>
          </a:xfrm>
        </p:spPr>
        <p:txBody>
          <a:bodyPr>
            <a:normAutofit/>
          </a:bodyPr>
          <a:lstStyle/>
          <a:p>
            <a:pPr lvl="0"/>
            <a:r>
              <a:rPr lang="en-US" dirty="0"/>
              <a:t>Once the order is confirmed, the user proceeds to the Checkout and completes the Payment &amp; Confirmation process</a:t>
            </a:r>
          </a:p>
          <a:p>
            <a:pPr lvl="0"/>
            <a:r>
              <a:rPr lang="en-US" dirty="0"/>
              <a:t>Wireframe Diagrams: Prescribe dashboard and other significant screens including nutrition tracker and customization pages in its revitalized look</a:t>
            </a:r>
          </a:p>
          <a:p>
            <a:endParaRPr lang="en-US" dirty="0"/>
          </a:p>
        </p:txBody>
      </p:sp>
    </p:spTree>
    <p:extLst>
      <p:ext uri="{BB962C8B-B14F-4D97-AF65-F5344CB8AC3E}">
        <p14:creationId xmlns:p14="http://schemas.microsoft.com/office/powerpoint/2010/main" val="1678584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5D489D-16E1-484D-867B-144368D74B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 xmlns:a16="http://schemas.microsoft.com/office/drawing/2014/main" id="{49A496F5-B01E-4BF8-9D1E-C4E53B6F96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5225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p:cNvSpPr>
            <a:spLocks noGrp="1"/>
          </p:cNvSpPr>
          <p:nvPr>
            <p:ph type="ctrTitle"/>
          </p:nvPr>
        </p:nvSpPr>
        <p:spPr>
          <a:xfrm>
            <a:off x="838200" y="643467"/>
            <a:ext cx="2951205" cy="5571066"/>
          </a:xfrm>
        </p:spPr>
        <p:txBody>
          <a:bodyPr>
            <a:normAutofit/>
          </a:bodyPr>
          <a:lstStyle/>
          <a:p>
            <a:r>
              <a:rPr lang="en-US">
                <a:solidFill>
                  <a:srgbClr val="FFFFFF"/>
                </a:solidFill>
              </a:rPr>
              <a:t>Usability Evaluation</a:t>
            </a:r>
          </a:p>
        </p:txBody>
      </p:sp>
      <p:sp>
        <p:nvSpPr>
          <p:cNvPr id="4" name="TextBox 3"/>
          <p:cNvSpPr txBox="1"/>
          <p:nvPr/>
        </p:nvSpPr>
        <p:spPr>
          <a:xfrm>
            <a:off x="4627604" y="387220"/>
            <a:ext cx="7316745" cy="5940088"/>
          </a:xfrm>
          <a:prstGeom prst="rect">
            <a:avLst/>
          </a:prstGeom>
          <a:noFill/>
        </p:spPr>
        <p:txBody>
          <a:bodyPr wrap="square" rtlCol="0">
            <a:spAutoFit/>
          </a:bodyPr>
          <a:lstStyle/>
          <a:p>
            <a:r>
              <a:rPr lang="en-US" sz="2000" b="1" dirty="0" smtClean="0"/>
              <a:t>1.Task </a:t>
            </a:r>
            <a:r>
              <a:rPr lang="en-US" sz="2000" b="1" dirty="0"/>
              <a:t>Completion: </a:t>
            </a:r>
            <a:r>
              <a:rPr lang="en-US" sz="2000" dirty="0"/>
              <a:t>85% of users were able to complete core tasks such as ordering a meal and customizing their diet plan without significant issues. </a:t>
            </a:r>
            <a:r>
              <a:rPr lang="en-US" sz="2000" dirty="0" smtClean="0"/>
              <a:t>Similarly  </a:t>
            </a:r>
            <a:r>
              <a:rPr lang="en-US" sz="2000" dirty="0"/>
              <a:t>90% of users can update their diet plan in first visit, and 80% could access nutritional details with a few clicks</a:t>
            </a:r>
            <a:r>
              <a:rPr lang="en-US" sz="2000" dirty="0" smtClean="0"/>
              <a:t>.</a:t>
            </a:r>
          </a:p>
          <a:p>
            <a:endParaRPr lang="en-US" sz="2000" dirty="0"/>
          </a:p>
          <a:p>
            <a:r>
              <a:rPr lang="en-US" sz="2000" b="1" dirty="0" smtClean="0"/>
              <a:t>2.Error </a:t>
            </a:r>
            <a:r>
              <a:rPr lang="en-US" sz="2000" b="1" dirty="0"/>
              <a:t>Rate: </a:t>
            </a:r>
            <a:r>
              <a:rPr lang="en-US" sz="2000" dirty="0"/>
              <a:t>It led to the decrease of possible end-user errors for those, who were confused with the previous </a:t>
            </a:r>
            <a:r>
              <a:rPr lang="en-US" sz="2000" dirty="0" smtClean="0"/>
              <a:t>settings </a:t>
            </a:r>
            <a:r>
              <a:rPr lang="en-US" sz="2000" dirty="0"/>
              <a:t>options. </a:t>
            </a:r>
            <a:r>
              <a:rPr lang="en-US" sz="2000" dirty="0" smtClean="0"/>
              <a:t>Error reduced </a:t>
            </a:r>
            <a:r>
              <a:rPr lang="en-US" sz="2000" dirty="0"/>
              <a:t>from 30 percent to 10 percent through speaking to new interface. The options which contributed to the improvement of the mistakes </a:t>
            </a:r>
            <a:r>
              <a:rPr lang="en-US" sz="2000" dirty="0" smtClean="0"/>
              <a:t>were search </a:t>
            </a:r>
            <a:r>
              <a:rPr lang="en-US" sz="2000" dirty="0"/>
              <a:t>bar and the labels </a:t>
            </a:r>
            <a:r>
              <a:rPr lang="en-US" sz="2000" dirty="0" smtClean="0"/>
              <a:t>.</a:t>
            </a:r>
          </a:p>
          <a:p>
            <a:endParaRPr lang="en-US" sz="2000" dirty="0" smtClean="0"/>
          </a:p>
          <a:p>
            <a:r>
              <a:rPr lang="en-US" sz="2000" b="1" dirty="0" smtClean="0"/>
              <a:t>3.User </a:t>
            </a:r>
            <a:r>
              <a:rPr lang="en-US" sz="2000" b="1" dirty="0"/>
              <a:t>Satisfaction: </a:t>
            </a:r>
            <a:r>
              <a:rPr lang="en-US" sz="2000" dirty="0"/>
              <a:t>Usability testing showed that there was higher positive satisfaction which included comments such as the app was: ‘more intuitive’ and ‘easier to use’. Users said that it was easier to read large icons and </a:t>
            </a:r>
            <a:r>
              <a:rPr lang="en-US" sz="2000" dirty="0" smtClean="0"/>
              <a:t>fonts; </a:t>
            </a:r>
            <a:r>
              <a:rPr lang="en-US" sz="2000" dirty="0"/>
              <a:t>and particularly on devices with small screen sizes.</a:t>
            </a:r>
          </a:p>
          <a:p>
            <a:endParaRPr lang="en-US" sz="2000" dirty="0"/>
          </a:p>
        </p:txBody>
      </p:sp>
    </p:spTree>
    <p:extLst>
      <p:ext uri="{BB962C8B-B14F-4D97-AF65-F5344CB8AC3E}">
        <p14:creationId xmlns:p14="http://schemas.microsoft.com/office/powerpoint/2010/main" val="3889948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5D489D-16E1-484D-867B-144368D74B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 xmlns:a16="http://schemas.microsoft.com/office/drawing/2014/main" id="{49A496F5-B01E-4BF8-9D1E-C4E53B6F96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5225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p:cNvSpPr>
            <a:spLocks noGrp="1"/>
          </p:cNvSpPr>
          <p:nvPr>
            <p:ph type="ctrTitle"/>
          </p:nvPr>
        </p:nvSpPr>
        <p:spPr>
          <a:xfrm>
            <a:off x="838200" y="643467"/>
            <a:ext cx="2951205" cy="5571066"/>
          </a:xfrm>
        </p:spPr>
        <p:txBody>
          <a:bodyPr>
            <a:normAutofit/>
          </a:bodyPr>
          <a:lstStyle/>
          <a:p>
            <a:r>
              <a:rPr lang="en-US">
                <a:solidFill>
                  <a:srgbClr val="FFFFFF"/>
                </a:solidFill>
              </a:rPr>
              <a:t>Usability Evaluation</a:t>
            </a:r>
          </a:p>
        </p:txBody>
      </p:sp>
      <p:sp>
        <p:nvSpPr>
          <p:cNvPr id="4" name="TextBox 3"/>
          <p:cNvSpPr txBox="1"/>
          <p:nvPr/>
        </p:nvSpPr>
        <p:spPr>
          <a:xfrm>
            <a:off x="4522573" y="643467"/>
            <a:ext cx="6945527" cy="5016758"/>
          </a:xfrm>
          <a:prstGeom prst="rect">
            <a:avLst/>
          </a:prstGeom>
          <a:noFill/>
        </p:spPr>
        <p:txBody>
          <a:bodyPr wrap="square" rtlCol="0">
            <a:spAutoFit/>
          </a:bodyPr>
          <a:lstStyle/>
          <a:p>
            <a:endParaRPr lang="en-US" sz="2000" dirty="0"/>
          </a:p>
          <a:p>
            <a:r>
              <a:rPr lang="en-US" sz="2000" b="1" dirty="0" smtClean="0"/>
              <a:t>4.Performance </a:t>
            </a:r>
            <a:r>
              <a:rPr lang="en-US" sz="2000" b="1" dirty="0"/>
              <a:t>Metrics: </a:t>
            </a:r>
            <a:r>
              <a:rPr lang="en-US" sz="2000" dirty="0"/>
              <a:t>The amount of time taken to load pages was reduced and users’ experience indicated that it was easier to move from one page to the other. Testing also revealed a higher click through interaction with other features such as the Nutritional Tracker that had less interaction before due to poor positioning</a:t>
            </a:r>
            <a:r>
              <a:rPr lang="en-US" sz="2000" dirty="0" smtClean="0"/>
              <a:t>.</a:t>
            </a:r>
            <a:endParaRPr lang="en-US" sz="2000" dirty="0"/>
          </a:p>
          <a:p>
            <a:endParaRPr lang="en-US" sz="2000" dirty="0" smtClean="0"/>
          </a:p>
          <a:p>
            <a:r>
              <a:rPr lang="en-US" sz="2000" dirty="0" smtClean="0"/>
              <a:t> </a:t>
            </a:r>
            <a:r>
              <a:rPr lang="en-US" sz="2000" b="1" dirty="0" smtClean="0"/>
              <a:t>5.Recommendations </a:t>
            </a:r>
            <a:r>
              <a:rPr lang="en-US" sz="2000" b="1" dirty="0"/>
              <a:t>for Improvement: </a:t>
            </a:r>
            <a:r>
              <a:rPr lang="en-US" sz="2000" dirty="0"/>
              <a:t>Despite that, few users still needed some of the basic features that were left out in the redesign of the main hierarchy to be highlighted </a:t>
            </a:r>
            <a:r>
              <a:rPr lang="en-US" sz="2000" dirty="0" smtClean="0"/>
              <a:t>to accommodate </a:t>
            </a:r>
            <a:r>
              <a:rPr lang="en-US" sz="2000" dirty="0"/>
              <a:t>for additional details of nutritional tracking. The possible future enhancements can refer to extending more detailed tracking for macros and </a:t>
            </a:r>
            <a:r>
              <a:rPr lang="en-US" sz="2000" dirty="0" smtClean="0"/>
              <a:t>micronutrients</a:t>
            </a:r>
            <a:endParaRPr lang="en-US" sz="2000" dirty="0"/>
          </a:p>
        </p:txBody>
      </p:sp>
    </p:spTree>
    <p:extLst>
      <p:ext uri="{BB962C8B-B14F-4D97-AF65-F5344CB8AC3E}">
        <p14:creationId xmlns:p14="http://schemas.microsoft.com/office/powerpoint/2010/main" val="2885541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5D489D-16E1-484D-867B-144368D74B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 xmlns:a16="http://schemas.microsoft.com/office/drawing/2014/main" id="{49A496F5-B01E-4BF8-9D1E-C4E53B6F96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5225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p:cNvSpPr>
            <a:spLocks noGrp="1"/>
          </p:cNvSpPr>
          <p:nvPr>
            <p:ph type="ctrTitle"/>
          </p:nvPr>
        </p:nvSpPr>
        <p:spPr>
          <a:xfrm>
            <a:off x="838200" y="643467"/>
            <a:ext cx="2951205" cy="5571066"/>
          </a:xfrm>
        </p:spPr>
        <p:txBody>
          <a:bodyPr>
            <a:normAutofit/>
          </a:bodyPr>
          <a:lstStyle/>
          <a:p>
            <a:r>
              <a:rPr lang="en-US">
                <a:solidFill>
                  <a:srgbClr val="FFFFFF"/>
                </a:solidFill>
              </a:rPr>
              <a:t>Conclusion</a:t>
            </a:r>
          </a:p>
        </p:txBody>
      </p:sp>
      <p:sp>
        <p:nvSpPr>
          <p:cNvPr id="7" name="TextBox 6"/>
          <p:cNvSpPr txBox="1"/>
          <p:nvPr/>
        </p:nvSpPr>
        <p:spPr>
          <a:xfrm>
            <a:off x="4627605" y="458956"/>
            <a:ext cx="7183396" cy="6247864"/>
          </a:xfrm>
          <a:prstGeom prst="rect">
            <a:avLst/>
          </a:prstGeom>
          <a:noFill/>
        </p:spPr>
        <p:txBody>
          <a:bodyPr wrap="square" rtlCol="0">
            <a:spAutoFit/>
          </a:bodyPr>
          <a:lstStyle/>
          <a:p>
            <a:r>
              <a:rPr lang="en-US" sz="2000" dirty="0"/>
              <a:t>Essentially, the poor usability design that defined </a:t>
            </a:r>
            <a:r>
              <a:rPr lang="en-US" sz="2000" dirty="0" err="1"/>
              <a:t>Vit</a:t>
            </a:r>
            <a:r>
              <a:rPr lang="en-US" sz="2000" dirty="0"/>
              <a:t>-Eat application </a:t>
            </a:r>
            <a:r>
              <a:rPr lang="en-US" sz="2000" dirty="0" smtClean="0"/>
              <a:t>was </a:t>
            </a:r>
            <a:r>
              <a:rPr lang="en-US" sz="2000" dirty="0"/>
              <a:t>noted to have been effectively handled in the </a:t>
            </a:r>
            <a:r>
              <a:rPr lang="en-US" sz="2000" dirty="0" smtClean="0"/>
              <a:t>redesign. </a:t>
            </a:r>
            <a:r>
              <a:rPr lang="en-US" sz="2000" dirty="0"/>
              <a:t>Due to better navigation, </a:t>
            </a:r>
            <a:r>
              <a:rPr lang="en-US" sz="2000" dirty="0" smtClean="0"/>
              <a:t>personalization </a:t>
            </a:r>
            <a:r>
              <a:rPr lang="en-US" sz="2000" dirty="0"/>
              <a:t>and more accurate nutrition information the app is now ready. </a:t>
            </a:r>
            <a:endParaRPr lang="en-US" sz="2000" dirty="0" smtClean="0"/>
          </a:p>
          <a:p>
            <a:endParaRPr lang="en-US" sz="2000" dirty="0" smtClean="0"/>
          </a:p>
          <a:p>
            <a:r>
              <a:rPr lang="en-US" sz="2000" dirty="0" smtClean="0"/>
              <a:t>The </a:t>
            </a:r>
            <a:r>
              <a:rPr lang="en-US" sz="2000" dirty="0"/>
              <a:t>new sleek and more modernized dashboard design, wider and more efficient filters for dietary options, and a greatly enhanced system meant for tracking of other nutrients will enhance the general user experience as well as interaction thus increasing satisfaction levels</a:t>
            </a:r>
            <a:r>
              <a:rPr lang="en-US" sz="2000" dirty="0" smtClean="0"/>
              <a:t>.</a:t>
            </a:r>
          </a:p>
          <a:p>
            <a:endParaRPr lang="en-US" sz="2000" dirty="0"/>
          </a:p>
          <a:p>
            <a:r>
              <a:rPr lang="en-US" sz="2000" dirty="0"/>
              <a:t>Usability testing revealed reduced error occurrences during the interactions and shorter time of executing a given task while overall satisfaction increased. </a:t>
            </a:r>
            <a:endParaRPr lang="en-US" sz="2000" dirty="0" smtClean="0"/>
          </a:p>
          <a:p>
            <a:r>
              <a:rPr lang="en-US" sz="2000" dirty="0" smtClean="0"/>
              <a:t>The </a:t>
            </a:r>
            <a:r>
              <a:rPr lang="en-US" sz="2000" dirty="0"/>
              <a:t>new layout and clean interface allow everyone to easily understand the possibilities of the application. Moreover, in the testing phase, users also admit that the proposed changes meet their main concerns stated during using this instrument.</a:t>
            </a:r>
          </a:p>
        </p:txBody>
      </p:sp>
    </p:spTree>
    <p:extLst>
      <p:ext uri="{BB962C8B-B14F-4D97-AF65-F5344CB8AC3E}">
        <p14:creationId xmlns:p14="http://schemas.microsoft.com/office/powerpoint/2010/main" val="1220477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F837543A-6020-4505-A233-C9DB4BF740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p:cNvSpPr>
            <a:spLocks noGrp="1"/>
          </p:cNvSpPr>
          <p:nvPr>
            <p:ph type="ctrTitle"/>
          </p:nvPr>
        </p:nvSpPr>
        <p:spPr>
          <a:xfrm>
            <a:off x="460269" y="620567"/>
            <a:ext cx="2951910" cy="711005"/>
          </a:xfrm>
        </p:spPr>
        <p:txBody>
          <a:bodyPr>
            <a:normAutofit/>
          </a:bodyPr>
          <a:lstStyle/>
          <a:p>
            <a:r>
              <a:rPr lang="en-US" dirty="0"/>
              <a:t>Introduction</a:t>
            </a:r>
          </a:p>
        </p:txBody>
      </p:sp>
      <p:sp>
        <p:nvSpPr>
          <p:cNvPr id="11" name="Freeform: Shape 10">
            <a:extLst>
              <a:ext uri="{FF2B5EF4-FFF2-40B4-BE49-F238E27FC236}">
                <a16:creationId xmlns="" xmlns:a16="http://schemas.microsoft.com/office/drawing/2014/main" id="{35B16301-FB18-48BA-A6DD-C37CAF6F9A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p:cNvSpPr>
            <a:spLocks noGrp="1"/>
          </p:cNvSpPr>
          <p:nvPr>
            <p:ph idx="1"/>
          </p:nvPr>
        </p:nvSpPr>
        <p:spPr>
          <a:xfrm>
            <a:off x="189887" y="1220598"/>
            <a:ext cx="6261777" cy="5042992"/>
          </a:xfrm>
        </p:spPr>
        <p:txBody>
          <a:bodyPr>
            <a:noAutofit/>
          </a:bodyPr>
          <a:lstStyle/>
          <a:p>
            <a:pPr lvl="0"/>
            <a:r>
              <a:rPr lang="en-US" sz="1800" dirty="0"/>
              <a:t>The VitEat mobile application will </a:t>
            </a:r>
            <a:r>
              <a:rPr lang="en-US" sz="1800" dirty="0" smtClean="0"/>
              <a:t> </a:t>
            </a:r>
            <a:r>
              <a:rPr lang="en-US" sz="1800" dirty="0"/>
              <a:t>help to easily order freshly prepared made-to-order meals from local restaurants </a:t>
            </a:r>
            <a:r>
              <a:rPr lang="en-US" sz="1800" dirty="0" smtClean="0"/>
              <a:t> and help the </a:t>
            </a:r>
            <a:r>
              <a:rPr lang="en-US" sz="1800" dirty="0"/>
              <a:t>users to track their diets. Users can </a:t>
            </a:r>
            <a:r>
              <a:rPr lang="en-US" sz="1800" dirty="0" smtClean="0"/>
              <a:t>have personal </a:t>
            </a:r>
            <a:r>
              <a:rPr lang="en-US" sz="1800" dirty="0"/>
              <a:t>preferences for nutrition restriction or so for instance gluten-free, vegan or low-carb meals</a:t>
            </a:r>
            <a:r>
              <a:rPr lang="en-US" sz="1800" dirty="0" smtClean="0"/>
              <a:t>.</a:t>
            </a:r>
          </a:p>
          <a:p>
            <a:pPr lvl="0"/>
            <a:r>
              <a:rPr lang="en-US" sz="1800" dirty="0" smtClean="0"/>
              <a:t> </a:t>
            </a:r>
            <a:r>
              <a:rPr lang="en-US" sz="1800" dirty="0"/>
              <a:t>Though, as mentioned in earlier usability and need assessment study, there is requirement to enhance navigation of the app, further the customization feature particularly with respect to diet plan and nutrition </a:t>
            </a:r>
            <a:r>
              <a:rPr lang="en-US" sz="1800" dirty="0" smtClean="0"/>
              <a:t>information. </a:t>
            </a:r>
          </a:p>
          <a:p>
            <a:pPr lvl="0"/>
            <a:r>
              <a:rPr lang="en-US" sz="1800" dirty="0" smtClean="0"/>
              <a:t>This </a:t>
            </a:r>
            <a:r>
              <a:rPr lang="en-US" sz="1800" dirty="0"/>
              <a:t>design report </a:t>
            </a:r>
            <a:r>
              <a:rPr lang="en-US" sz="1800" dirty="0" smtClean="0"/>
              <a:t>provides a </a:t>
            </a:r>
            <a:r>
              <a:rPr lang="en-US" sz="1800" dirty="0"/>
              <a:t>whole new design which enhances the overall UX, enhancing the navigation system, or rather helping the app to address the different users’ needs</a:t>
            </a:r>
            <a:r>
              <a:rPr lang="en-US" sz="1800" dirty="0" smtClean="0"/>
              <a:t>.</a:t>
            </a:r>
          </a:p>
          <a:p>
            <a:pPr lvl="0"/>
            <a:r>
              <a:rPr lang="en-US" sz="1800" dirty="0" smtClean="0"/>
              <a:t>The </a:t>
            </a:r>
            <a:r>
              <a:rPr lang="en-US" sz="1800" dirty="0"/>
              <a:t>primary goals of the redesign are to improve the perceived usability, engagement and support the overall goal of making a difficult process – managing individual nutrition – as easy as </a:t>
            </a:r>
            <a:r>
              <a:rPr lang="en-US" sz="1800" dirty="0" smtClean="0"/>
              <a:t>possible</a:t>
            </a:r>
            <a:endParaRPr lang="en-US" sz="1800" dirty="0"/>
          </a:p>
        </p:txBody>
      </p:sp>
      <p:sp>
        <p:nvSpPr>
          <p:cNvPr id="13" name="Oval 12">
            <a:extLst>
              <a:ext uri="{FF2B5EF4-FFF2-40B4-BE49-F238E27FC236}">
                <a16:creationId xmlns="" xmlns:a16="http://schemas.microsoft.com/office/drawing/2014/main" id="{C3C0D90E-074A-4F52-9B11-B52BEF4BCBE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Block Arc 14">
            <a:extLst>
              <a:ext uri="{FF2B5EF4-FFF2-40B4-BE49-F238E27FC236}">
                <a16:creationId xmlns="" xmlns:a16="http://schemas.microsoft.com/office/drawing/2014/main" id="{CABBD4C1-E6F8-46F6-8152-A8A97490BF4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Shape 16">
            <a:extLst>
              <a:ext uri="{FF2B5EF4-FFF2-40B4-BE49-F238E27FC236}">
                <a16:creationId xmlns="" xmlns:a16="http://schemas.microsoft.com/office/drawing/2014/main" id="{83BA5EF5-1FE9-4BF9-83BB-269BCDDF615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9" name="Straight Connector 18">
            <a:extLst>
              <a:ext uri="{FF2B5EF4-FFF2-40B4-BE49-F238E27FC236}">
                <a16:creationId xmlns="" xmlns:a16="http://schemas.microsoft.com/office/drawing/2014/main" id="{4B3BCACB-5880-460B-9606-8C433A9AF99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 xmlns:a16="http://schemas.microsoft.com/office/drawing/2014/main" id="{88853921-7BC9-4BDE-ACAB-133C683C82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Arc 22">
            <a:extLst>
              <a:ext uri="{FF2B5EF4-FFF2-40B4-BE49-F238E27FC236}">
                <a16:creationId xmlns="" xmlns:a16="http://schemas.microsoft.com/office/drawing/2014/main" id="{09192968-3AE7-4470-A61C-97294BB927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Freeform: Shape 24">
            <a:extLst>
              <a:ext uri="{FF2B5EF4-FFF2-40B4-BE49-F238E27FC236}">
                <a16:creationId xmlns="" xmlns:a16="http://schemas.microsoft.com/office/drawing/2014/main" id="{3AB72E55-43E4-4356-BFE8-E2102CB0B50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0306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460B0EFB-53ED-4F35-B05D-F658EA021C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Person watching empty phone">
            <a:extLst>
              <a:ext uri="{FF2B5EF4-FFF2-40B4-BE49-F238E27FC236}">
                <a16:creationId xmlns="" xmlns:a16="http://schemas.microsoft.com/office/drawing/2014/main" id="{D359FB14-51F0-AE59-CC4A-7E20C1C8873C}"/>
              </a:ext>
            </a:extLst>
          </p:cNvPr>
          <p:cNvPicPr>
            <a:picLocks noChangeAspect="1"/>
          </p:cNvPicPr>
          <p:nvPr/>
        </p:nvPicPr>
        <p:blipFill>
          <a:blip r:embed="rId2"/>
          <a:srcRect l="43093" r="9678" b="-10"/>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2" name="!!Arc">
            <a:extLst>
              <a:ext uri="{FF2B5EF4-FFF2-40B4-BE49-F238E27FC236}">
                <a16:creationId xmlns="" xmlns:a16="http://schemas.microsoft.com/office/drawing/2014/main" id="{835EF3DD-7D43-4A27-8967-A92FD8CC93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p:cNvSpPr>
            <a:spLocks noGrp="1"/>
          </p:cNvSpPr>
          <p:nvPr>
            <p:ph type="ctrTitle"/>
          </p:nvPr>
        </p:nvSpPr>
        <p:spPr>
          <a:xfrm>
            <a:off x="5282219" y="263540"/>
            <a:ext cx="5721484" cy="838200"/>
          </a:xfrm>
        </p:spPr>
        <p:txBody>
          <a:bodyPr>
            <a:normAutofit/>
          </a:bodyPr>
          <a:lstStyle/>
          <a:p>
            <a:r>
              <a:rPr lang="en-US" dirty="0"/>
              <a:t>Design Process</a:t>
            </a:r>
          </a:p>
        </p:txBody>
      </p:sp>
      <p:sp>
        <p:nvSpPr>
          <p:cNvPr id="3" name="Content Placeholder"/>
          <p:cNvSpPr>
            <a:spLocks noGrp="1"/>
          </p:cNvSpPr>
          <p:nvPr>
            <p:ph idx="1"/>
          </p:nvPr>
        </p:nvSpPr>
        <p:spPr>
          <a:xfrm>
            <a:off x="5065048" y="895350"/>
            <a:ext cx="6422102" cy="5324475"/>
          </a:xfrm>
        </p:spPr>
        <p:txBody>
          <a:bodyPr vert="horz" lIns="91440" tIns="45720" rIns="91440" bIns="45720" rtlCol="0" anchor="t">
            <a:noAutofit/>
          </a:bodyPr>
          <a:lstStyle/>
          <a:p>
            <a:pPr marL="342900" indent="-342900">
              <a:buAutoNum type="arabicPeriod"/>
            </a:pPr>
            <a:r>
              <a:rPr lang="en-US" sz="2000" b="1" dirty="0"/>
              <a:t>Empathize:</a:t>
            </a:r>
            <a:r>
              <a:rPr lang="en-US" sz="2000" dirty="0"/>
              <a:t> Identification of overall user requirements and their problem areas as per the data collected through the usability report</a:t>
            </a:r>
          </a:p>
          <a:p>
            <a:pPr marL="342900" indent="-342900">
              <a:buAutoNum type="arabicPeriod"/>
            </a:pPr>
            <a:r>
              <a:rPr lang="en-US" sz="2000" b="1" dirty="0"/>
              <a:t>Define: </a:t>
            </a:r>
            <a:r>
              <a:rPr lang="en-US" sz="2000" dirty="0"/>
              <a:t>Describing the key issues of the users</a:t>
            </a:r>
          </a:p>
          <a:p>
            <a:pPr lvl="1"/>
            <a:r>
              <a:rPr lang="en-US" dirty="0"/>
              <a:t>Complex Navigation: People have complained about problems with lack of information on caloric intake, availability of different diets, confusion and more</a:t>
            </a:r>
          </a:p>
          <a:p>
            <a:pPr lvl="1"/>
            <a:r>
              <a:rPr lang="en-US" dirty="0"/>
              <a:t>Limited Customization Options: Consumers expected better freedom when it came to personalizing the meals, with extended options search such as multilevel filters, for instance, both gluten-free and low in carbohydrates</a:t>
            </a:r>
          </a:p>
          <a:p>
            <a:pPr lvl="1"/>
            <a:r>
              <a:rPr lang="en-US" dirty="0"/>
              <a:t>Inaccurate Nutritional Information: This is because users did not trust nutritional data since there were issues of inconsistencies regarding calorie and macro information</a:t>
            </a:r>
          </a:p>
        </p:txBody>
      </p:sp>
    </p:spTree>
    <p:extLst>
      <p:ext uri="{BB962C8B-B14F-4D97-AF65-F5344CB8AC3E}">
        <p14:creationId xmlns:p14="http://schemas.microsoft.com/office/powerpoint/2010/main" val="250756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460B0EFB-53ED-4F35-B05D-F658EA021C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Person watching empty phone">
            <a:extLst>
              <a:ext uri="{FF2B5EF4-FFF2-40B4-BE49-F238E27FC236}">
                <a16:creationId xmlns="" xmlns:a16="http://schemas.microsoft.com/office/drawing/2014/main" id="{D359FB14-51F0-AE59-CC4A-7E20C1C8873C}"/>
              </a:ext>
            </a:extLst>
          </p:cNvPr>
          <p:cNvPicPr>
            <a:picLocks noChangeAspect="1"/>
          </p:cNvPicPr>
          <p:nvPr/>
        </p:nvPicPr>
        <p:blipFill>
          <a:blip r:embed="rId2"/>
          <a:srcRect l="43093" r="9678" b="-10"/>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2" name="!!Arc">
            <a:extLst>
              <a:ext uri="{FF2B5EF4-FFF2-40B4-BE49-F238E27FC236}">
                <a16:creationId xmlns="" xmlns:a16="http://schemas.microsoft.com/office/drawing/2014/main" id="{835EF3DD-7D43-4A27-8967-A92FD8CC93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p:cNvSpPr>
            <a:spLocks noGrp="1"/>
          </p:cNvSpPr>
          <p:nvPr>
            <p:ph type="ctrTitle"/>
          </p:nvPr>
        </p:nvSpPr>
        <p:spPr>
          <a:xfrm>
            <a:off x="5065049" y="407987"/>
            <a:ext cx="5721484" cy="843757"/>
          </a:xfrm>
        </p:spPr>
        <p:txBody>
          <a:bodyPr>
            <a:normAutofit/>
          </a:bodyPr>
          <a:lstStyle/>
          <a:p>
            <a:r>
              <a:rPr lang="en-US" dirty="0"/>
              <a:t>Design Process</a:t>
            </a:r>
          </a:p>
        </p:txBody>
      </p:sp>
      <p:sp>
        <p:nvSpPr>
          <p:cNvPr id="3" name="Content Placeholder"/>
          <p:cNvSpPr>
            <a:spLocks noGrp="1"/>
          </p:cNvSpPr>
          <p:nvPr>
            <p:ph idx="1"/>
          </p:nvPr>
        </p:nvSpPr>
        <p:spPr>
          <a:xfrm>
            <a:off x="5065049" y="1251744"/>
            <a:ext cx="6483484" cy="4920456"/>
          </a:xfrm>
        </p:spPr>
        <p:txBody>
          <a:bodyPr vert="horz" lIns="91440" tIns="45720" rIns="91440" bIns="45720" rtlCol="0" anchor="t">
            <a:normAutofit fontScale="92500"/>
          </a:bodyPr>
          <a:lstStyle/>
          <a:p>
            <a:pPr marL="0" indent="0">
              <a:lnSpc>
                <a:spcPct val="100000"/>
              </a:lnSpc>
              <a:spcBef>
                <a:spcPts val="0"/>
              </a:spcBef>
              <a:buNone/>
            </a:pPr>
            <a:r>
              <a:rPr lang="en-US" sz="2200" b="1" dirty="0"/>
              <a:t>3.  Ideate:</a:t>
            </a:r>
            <a:r>
              <a:rPr lang="en-US" sz="2200" dirty="0"/>
              <a:t> Brainstorming possible solutions for the  identified issues</a:t>
            </a:r>
          </a:p>
          <a:p>
            <a:pPr lvl="1">
              <a:lnSpc>
                <a:spcPct val="100000"/>
              </a:lnSpc>
              <a:spcBef>
                <a:spcPts val="0"/>
              </a:spcBef>
            </a:pPr>
            <a:r>
              <a:rPr lang="en-US" sz="2200" dirty="0"/>
              <a:t>A simplified dashboard to centralize key features like favorite meals, recent orders, and a nutritional tracked</a:t>
            </a:r>
          </a:p>
          <a:p>
            <a:pPr lvl="1">
              <a:lnSpc>
                <a:spcPct val="100000"/>
              </a:lnSpc>
              <a:spcBef>
                <a:spcPts val="0"/>
              </a:spcBef>
            </a:pPr>
            <a:r>
              <a:rPr lang="en-US" sz="2200" dirty="0"/>
              <a:t>An advanced filter system to allow users to apply multiple filters</a:t>
            </a:r>
          </a:p>
          <a:p>
            <a:pPr lvl="1">
              <a:lnSpc>
                <a:spcPct val="100000"/>
              </a:lnSpc>
              <a:spcBef>
                <a:spcPts val="0"/>
              </a:spcBef>
            </a:pPr>
            <a:r>
              <a:rPr lang="en-US" sz="2200" dirty="0"/>
              <a:t>Partnering with verified nutritional databases to provide more accurate data</a:t>
            </a:r>
          </a:p>
          <a:p>
            <a:pPr marL="0" indent="0">
              <a:lnSpc>
                <a:spcPct val="100000"/>
              </a:lnSpc>
              <a:spcBef>
                <a:spcPts val="0"/>
              </a:spcBef>
              <a:buNone/>
            </a:pPr>
            <a:r>
              <a:rPr lang="en-US" sz="2200" b="1" dirty="0"/>
              <a:t>4.  Prototype</a:t>
            </a:r>
            <a:r>
              <a:rPr lang="en-US" sz="2200" dirty="0"/>
              <a:t>: Actual ideas on the design were followed by the creation of a wireframe prototype</a:t>
            </a:r>
          </a:p>
          <a:p>
            <a:pPr marL="0" indent="0">
              <a:lnSpc>
                <a:spcPct val="100000"/>
              </a:lnSpc>
              <a:spcBef>
                <a:spcPts val="0"/>
              </a:spcBef>
              <a:buNone/>
            </a:pPr>
            <a:r>
              <a:rPr lang="en-US" sz="2200" b="1" dirty="0"/>
              <a:t>5.  Test:</a:t>
            </a:r>
            <a:r>
              <a:rPr lang="en-US" sz="2200" dirty="0"/>
              <a:t> The redesigned app interface was first brought to a sample of the user population who had already participated in the VitEat usability tests</a:t>
            </a:r>
          </a:p>
          <a:p>
            <a:pPr marL="457200" lvl="1" indent="0">
              <a:lnSpc>
                <a:spcPct val="100000"/>
              </a:lnSpc>
              <a:spcBef>
                <a:spcPts val="0"/>
              </a:spcBef>
              <a:buNone/>
            </a:pPr>
            <a:endParaRPr lang="en-US" sz="1800" dirty="0"/>
          </a:p>
        </p:txBody>
      </p:sp>
    </p:spTree>
    <p:extLst>
      <p:ext uri="{BB962C8B-B14F-4D97-AF65-F5344CB8AC3E}">
        <p14:creationId xmlns:p14="http://schemas.microsoft.com/office/powerpoint/2010/main" val="3846801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460B0EFB-53ED-4F35-B05D-F658EA021C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Woman peeking out a window">
            <a:extLst>
              <a:ext uri="{FF2B5EF4-FFF2-40B4-BE49-F238E27FC236}">
                <a16:creationId xmlns="" xmlns:a16="http://schemas.microsoft.com/office/drawing/2014/main" id="{3E1FE23D-5B28-6A74-7C63-25B687D0620C}"/>
              </a:ext>
            </a:extLst>
          </p:cNvPr>
          <p:cNvPicPr>
            <a:picLocks noChangeAspect="1"/>
          </p:cNvPicPr>
          <p:nvPr/>
        </p:nvPicPr>
        <p:blipFill>
          <a:blip r:embed="rId2"/>
          <a:srcRect l="37171" r="15637" b="-3"/>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2" name="!!Arc">
            <a:extLst>
              <a:ext uri="{FF2B5EF4-FFF2-40B4-BE49-F238E27FC236}">
                <a16:creationId xmlns="" xmlns:a16="http://schemas.microsoft.com/office/drawing/2014/main" id="{835EF3DD-7D43-4A27-8967-A92FD8CC93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p:cNvSpPr>
            <a:spLocks noGrp="1"/>
          </p:cNvSpPr>
          <p:nvPr>
            <p:ph type="ctrTitle"/>
          </p:nvPr>
        </p:nvSpPr>
        <p:spPr>
          <a:xfrm>
            <a:off x="5282219" y="246944"/>
            <a:ext cx="5721484" cy="662341"/>
          </a:xfrm>
        </p:spPr>
        <p:txBody>
          <a:bodyPr>
            <a:normAutofit/>
          </a:bodyPr>
          <a:lstStyle/>
          <a:p>
            <a:r>
              <a:rPr lang="en-US" dirty="0"/>
              <a:t>Design Rationale</a:t>
            </a:r>
          </a:p>
        </p:txBody>
      </p:sp>
      <p:sp>
        <p:nvSpPr>
          <p:cNvPr id="3" name="Content Placeholder"/>
          <p:cNvSpPr>
            <a:spLocks noGrp="1"/>
          </p:cNvSpPr>
          <p:nvPr>
            <p:ph idx="1"/>
          </p:nvPr>
        </p:nvSpPr>
        <p:spPr>
          <a:xfrm>
            <a:off x="5079160" y="1064154"/>
            <a:ext cx="5558789" cy="5091947"/>
          </a:xfrm>
        </p:spPr>
        <p:txBody>
          <a:bodyPr vert="horz" lIns="91440" tIns="45720" rIns="91440" bIns="45720" rtlCol="0" anchor="t">
            <a:normAutofit/>
          </a:bodyPr>
          <a:lstStyle/>
          <a:p>
            <a:pPr lvl="0"/>
            <a:r>
              <a:rPr lang="en-US" sz="2000" b="1" dirty="0"/>
              <a:t>Enhanced Navigation: </a:t>
            </a:r>
            <a:r>
              <a:rPr lang="en-US" sz="2000" dirty="0"/>
              <a:t>The new dashboard acts as a central hub</a:t>
            </a:r>
            <a:r>
              <a:rPr lang="en-US" sz="2000" dirty="0" smtClean="0"/>
              <a:t>. New </a:t>
            </a:r>
            <a:r>
              <a:rPr lang="en-US" sz="2000" dirty="0"/>
              <a:t>main menu serves as a central navigation which includes recent activities such as meals, </a:t>
            </a:r>
            <a:r>
              <a:rPr lang="en-US" sz="2000" dirty="0" smtClean="0"/>
              <a:t>favorite </a:t>
            </a:r>
            <a:r>
              <a:rPr lang="en-US" sz="2000" dirty="0"/>
              <a:t>restaurants and quick access to nutritional summary. Such icons as a search bar are also included to allow users an easy access to all the various features of the </a:t>
            </a:r>
            <a:r>
              <a:rPr lang="en-US" sz="2000" dirty="0" smtClean="0"/>
              <a:t>app</a:t>
            </a:r>
          </a:p>
          <a:p>
            <a:pPr lvl="0"/>
            <a:r>
              <a:rPr lang="en-US" sz="2000" b="1" dirty="0" smtClean="0"/>
              <a:t>Customizable </a:t>
            </a:r>
            <a:r>
              <a:rPr lang="en-US" sz="2000" b="1" dirty="0"/>
              <a:t>Filters: </a:t>
            </a:r>
            <a:r>
              <a:rPr lang="en-US" sz="2000" dirty="0"/>
              <a:t>In filters we added choice to include specific dietary needs like gluten-free, dairy-free, and low-carb, which can now be combined. We also used a simple slider tool for setting macronutrient (proteins, carbs, fats) goals</a:t>
            </a:r>
            <a:r>
              <a:rPr lang="en-US" sz="2000" dirty="0" smtClean="0"/>
              <a:t>.</a:t>
            </a:r>
            <a:endParaRPr lang="en-US" sz="2000" dirty="0"/>
          </a:p>
        </p:txBody>
      </p:sp>
    </p:spTree>
    <p:extLst>
      <p:ext uri="{BB962C8B-B14F-4D97-AF65-F5344CB8AC3E}">
        <p14:creationId xmlns:p14="http://schemas.microsoft.com/office/powerpoint/2010/main" val="920009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460B0EFB-53ED-4F35-B05D-F658EA021C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Woman peeking out a window">
            <a:extLst>
              <a:ext uri="{FF2B5EF4-FFF2-40B4-BE49-F238E27FC236}">
                <a16:creationId xmlns="" xmlns:a16="http://schemas.microsoft.com/office/drawing/2014/main" id="{3E1FE23D-5B28-6A74-7C63-25B687D0620C}"/>
              </a:ext>
            </a:extLst>
          </p:cNvPr>
          <p:cNvPicPr>
            <a:picLocks noChangeAspect="1"/>
          </p:cNvPicPr>
          <p:nvPr/>
        </p:nvPicPr>
        <p:blipFill>
          <a:blip r:embed="rId2"/>
          <a:srcRect l="37171" r="15637" b="-3"/>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2" name="!!Arc">
            <a:extLst>
              <a:ext uri="{FF2B5EF4-FFF2-40B4-BE49-F238E27FC236}">
                <a16:creationId xmlns="" xmlns:a16="http://schemas.microsoft.com/office/drawing/2014/main" id="{835EF3DD-7D43-4A27-8967-A92FD8CC93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p:cNvSpPr>
            <a:spLocks noGrp="1"/>
          </p:cNvSpPr>
          <p:nvPr>
            <p:ph type="ctrTitle"/>
          </p:nvPr>
        </p:nvSpPr>
        <p:spPr>
          <a:xfrm>
            <a:off x="5361381" y="407987"/>
            <a:ext cx="5721484" cy="662341"/>
          </a:xfrm>
        </p:spPr>
        <p:txBody>
          <a:bodyPr>
            <a:normAutofit/>
          </a:bodyPr>
          <a:lstStyle/>
          <a:p>
            <a:r>
              <a:rPr lang="en-US" dirty="0"/>
              <a:t>Design Rationale</a:t>
            </a:r>
          </a:p>
        </p:txBody>
      </p:sp>
      <p:sp>
        <p:nvSpPr>
          <p:cNvPr id="3" name="Content Placeholder"/>
          <p:cNvSpPr>
            <a:spLocks noGrp="1"/>
          </p:cNvSpPr>
          <p:nvPr>
            <p:ph idx="1"/>
          </p:nvPr>
        </p:nvSpPr>
        <p:spPr>
          <a:xfrm>
            <a:off x="5079160" y="1064154"/>
            <a:ext cx="6884240" cy="5091947"/>
          </a:xfrm>
        </p:spPr>
        <p:txBody>
          <a:bodyPr vert="horz" lIns="91440" tIns="45720" rIns="91440" bIns="45720" rtlCol="0" anchor="t">
            <a:noAutofit/>
          </a:bodyPr>
          <a:lstStyle/>
          <a:p>
            <a:pPr lvl="0"/>
            <a:r>
              <a:rPr lang="en-US" sz="2000" b="1" dirty="0" smtClean="0"/>
              <a:t>Improved </a:t>
            </a:r>
            <a:r>
              <a:rPr lang="en-US" sz="2000" b="1" dirty="0"/>
              <a:t>Nutritional </a:t>
            </a:r>
            <a:r>
              <a:rPr lang="en-US" sz="2000" b="1" dirty="0"/>
              <a:t>Data</a:t>
            </a:r>
            <a:r>
              <a:rPr lang="en-US" sz="2000" b="1" dirty="0" smtClean="0"/>
              <a:t>: </a:t>
            </a:r>
            <a:r>
              <a:rPr lang="en-US" sz="2000" dirty="0" smtClean="0"/>
              <a:t>We </a:t>
            </a:r>
            <a:r>
              <a:rPr lang="en-US" sz="2000" dirty="0"/>
              <a:t>suggested cooperation with some verified nutritional databases and the usage of the verified information which restaurants can provide. This would not only make searches accurate but also help gain the user’s trust</a:t>
            </a:r>
            <a:r>
              <a:rPr lang="en-US" sz="2000" dirty="0" smtClean="0"/>
              <a:t>.</a:t>
            </a:r>
          </a:p>
          <a:p>
            <a:pPr lvl="0"/>
            <a:r>
              <a:rPr lang="en-US" sz="2000" b="1" dirty="0"/>
              <a:t>Dashboard Redesign: </a:t>
            </a:r>
            <a:r>
              <a:rPr lang="en-US" sz="2000" dirty="0"/>
              <a:t>Home screen has listed the options such as, recent meals, favorite restaurants and active diet options. This enhances utility.</a:t>
            </a:r>
          </a:p>
          <a:p>
            <a:pPr lvl="1"/>
            <a:r>
              <a:rPr lang="en-US" dirty="0"/>
              <a:t>Users themselves have an option whereby after login they note down the unit nutritional values if there is a gap between the values as they can adjust nutritional values manually (customized nutrition value). </a:t>
            </a:r>
          </a:p>
          <a:p>
            <a:pPr lvl="1"/>
            <a:r>
              <a:rPr lang="en-US" dirty="0"/>
              <a:t>Functions such as ordering food and tracing diet should be easily located since they were put on the first page</a:t>
            </a:r>
            <a:endParaRPr lang="en-US" dirty="0"/>
          </a:p>
        </p:txBody>
      </p:sp>
    </p:spTree>
    <p:extLst>
      <p:ext uri="{BB962C8B-B14F-4D97-AF65-F5344CB8AC3E}">
        <p14:creationId xmlns:p14="http://schemas.microsoft.com/office/powerpoint/2010/main" val="450391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460B0EFB-53ED-4F35-B05D-F658EA021C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Woman peeking out a window">
            <a:extLst>
              <a:ext uri="{FF2B5EF4-FFF2-40B4-BE49-F238E27FC236}">
                <a16:creationId xmlns="" xmlns:a16="http://schemas.microsoft.com/office/drawing/2014/main" id="{3E1FE23D-5B28-6A74-7C63-25B687D0620C}"/>
              </a:ext>
            </a:extLst>
          </p:cNvPr>
          <p:cNvPicPr>
            <a:picLocks noChangeAspect="1"/>
          </p:cNvPicPr>
          <p:nvPr/>
        </p:nvPicPr>
        <p:blipFill>
          <a:blip r:embed="rId2"/>
          <a:srcRect l="37171" r="15637" b="-3"/>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2" name="!!Arc">
            <a:extLst>
              <a:ext uri="{FF2B5EF4-FFF2-40B4-BE49-F238E27FC236}">
                <a16:creationId xmlns="" xmlns:a16="http://schemas.microsoft.com/office/drawing/2014/main" id="{835EF3DD-7D43-4A27-8967-A92FD8CC93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p:cNvSpPr>
            <a:spLocks noGrp="1"/>
          </p:cNvSpPr>
          <p:nvPr>
            <p:ph type="ctrTitle"/>
          </p:nvPr>
        </p:nvSpPr>
        <p:spPr>
          <a:xfrm>
            <a:off x="5361381" y="407987"/>
            <a:ext cx="3628073" cy="662341"/>
          </a:xfrm>
        </p:spPr>
        <p:txBody>
          <a:bodyPr>
            <a:normAutofit/>
          </a:bodyPr>
          <a:lstStyle/>
          <a:p>
            <a:r>
              <a:rPr lang="en-US" dirty="0"/>
              <a:t>Design Rationale</a:t>
            </a:r>
          </a:p>
        </p:txBody>
      </p:sp>
      <p:sp>
        <p:nvSpPr>
          <p:cNvPr id="3" name="Content Placeholder"/>
          <p:cNvSpPr>
            <a:spLocks noGrp="1"/>
          </p:cNvSpPr>
          <p:nvPr>
            <p:ph idx="1"/>
          </p:nvPr>
        </p:nvSpPr>
        <p:spPr>
          <a:xfrm>
            <a:off x="5079160" y="1064154"/>
            <a:ext cx="6255590" cy="5233615"/>
          </a:xfrm>
        </p:spPr>
        <p:txBody>
          <a:bodyPr vert="horz" lIns="91440" tIns="45720" rIns="91440" bIns="45720" rtlCol="0" anchor="t">
            <a:noAutofit/>
          </a:bodyPr>
          <a:lstStyle/>
          <a:p>
            <a:pPr lvl="0"/>
            <a:r>
              <a:rPr lang="en-US" sz="2000" b="1" dirty="0" smtClean="0"/>
              <a:t>Visual </a:t>
            </a:r>
            <a:r>
              <a:rPr lang="en-US" sz="2000" b="1" dirty="0"/>
              <a:t>and Interaction </a:t>
            </a:r>
            <a:r>
              <a:rPr lang="en-US" sz="2000" b="1" dirty="0"/>
              <a:t>Enhancements</a:t>
            </a:r>
            <a:r>
              <a:rPr lang="en-US" sz="2000" b="1" dirty="0" smtClean="0"/>
              <a:t>: </a:t>
            </a:r>
            <a:r>
              <a:rPr lang="en-US" sz="2000" dirty="0" smtClean="0"/>
              <a:t>These </a:t>
            </a:r>
            <a:r>
              <a:rPr lang="en-US" sz="2000" dirty="0"/>
              <a:t>changes were made again for easier interactions </a:t>
            </a:r>
            <a:r>
              <a:rPr lang="en-US" sz="2000" dirty="0" smtClean="0"/>
              <a:t>What you see is What you get.</a:t>
            </a:r>
          </a:p>
          <a:p>
            <a:pPr lvl="1"/>
            <a:r>
              <a:rPr lang="en-US" dirty="0" smtClean="0"/>
              <a:t>This </a:t>
            </a:r>
            <a:r>
              <a:rPr lang="en-US" dirty="0"/>
              <a:t>was mainly in the form </a:t>
            </a:r>
            <a:r>
              <a:rPr lang="en-US" dirty="0" smtClean="0"/>
              <a:t>of, bigger </a:t>
            </a:r>
            <a:r>
              <a:rPr lang="en-US" dirty="0"/>
              <a:t>icons, enhancing the labels so that they could be easily seen and also the designs </a:t>
            </a:r>
            <a:r>
              <a:rPr lang="en-US" dirty="0" smtClean="0"/>
              <a:t>was made </a:t>
            </a:r>
            <a:r>
              <a:rPr lang="en-US" dirty="0"/>
              <a:t>much simpler. </a:t>
            </a:r>
            <a:endParaRPr lang="en-US" dirty="0" smtClean="0"/>
          </a:p>
          <a:p>
            <a:pPr lvl="1"/>
            <a:r>
              <a:rPr lang="en-US" dirty="0" smtClean="0"/>
              <a:t>The </a:t>
            </a:r>
            <a:r>
              <a:rPr lang="en-US" dirty="0"/>
              <a:t>development was based on several feedback from the users where stakeholders aimed at developing something that was easy to use</a:t>
            </a:r>
            <a:r>
              <a:rPr lang="en-US" dirty="0" smtClean="0"/>
              <a:t>.</a:t>
            </a:r>
          </a:p>
          <a:p>
            <a:pPr lvl="1"/>
            <a:r>
              <a:rPr lang="en-US" dirty="0" smtClean="0"/>
              <a:t> </a:t>
            </a:r>
            <a:r>
              <a:rPr lang="en-US" dirty="0"/>
              <a:t>Increasing the scope of step-by-step tutorials and in-app tooltips to help users succeed at some critical actions such as creating a diet plan or with the help of the nutritional tracker.</a:t>
            </a:r>
            <a:endParaRPr lang="en-US" dirty="0"/>
          </a:p>
        </p:txBody>
      </p:sp>
    </p:spTree>
    <p:extLst>
      <p:ext uri="{BB962C8B-B14F-4D97-AF65-F5344CB8AC3E}">
        <p14:creationId xmlns:p14="http://schemas.microsoft.com/office/powerpoint/2010/main" val="3167347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5D489D-16E1-484D-867B-144368D74B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 xmlns:a16="http://schemas.microsoft.com/office/drawing/2014/main" id="{49A496F5-B01E-4BF8-9D1E-C4E53B6F96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5225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p:cNvSpPr>
            <a:spLocks noGrp="1"/>
          </p:cNvSpPr>
          <p:nvPr>
            <p:ph type="ctrTitle"/>
          </p:nvPr>
        </p:nvSpPr>
        <p:spPr>
          <a:xfrm>
            <a:off x="838200" y="643467"/>
            <a:ext cx="2951205" cy="5571066"/>
          </a:xfrm>
        </p:spPr>
        <p:txBody>
          <a:bodyPr>
            <a:normAutofit/>
          </a:bodyPr>
          <a:lstStyle/>
          <a:p>
            <a:r>
              <a:rPr lang="en-US" dirty="0">
                <a:solidFill>
                  <a:srgbClr val="FFFFFF"/>
                </a:solidFill>
              </a:rPr>
              <a:t>User Interface Design</a:t>
            </a:r>
          </a:p>
        </p:txBody>
      </p:sp>
      <p:sp>
        <p:nvSpPr>
          <p:cNvPr id="41" name="Content Placeholder">
            <a:extLst>
              <a:ext uri="{FF2B5EF4-FFF2-40B4-BE49-F238E27FC236}">
                <a16:creationId xmlns="" xmlns:a16="http://schemas.microsoft.com/office/drawing/2014/main" id="{98A90F5C-40CC-1921-FF5A-9AFE5F69B7E3}"/>
              </a:ext>
            </a:extLst>
          </p:cNvPr>
          <p:cNvSpPr>
            <a:spLocks noGrp="1"/>
          </p:cNvSpPr>
          <p:nvPr/>
        </p:nvSpPr>
        <p:spPr>
          <a:xfrm>
            <a:off x="4627605" y="415043"/>
            <a:ext cx="7107195" cy="601644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sz="2000" b="1" dirty="0"/>
              <a:t>Simplicity:</a:t>
            </a:r>
            <a:r>
              <a:rPr lang="en-US" sz="2000" dirty="0"/>
              <a:t> This simplifies the current UI design to be more effective at reducing the amount of cognitive load required to operate</a:t>
            </a:r>
          </a:p>
          <a:p>
            <a:pPr lvl="1"/>
            <a:r>
              <a:rPr lang="en-US" sz="1800" dirty="0"/>
              <a:t>Quick Access: It is easily accessible and the favorite restaurants, dietary plans, and other commonly used sections like orders are placed on the incremental bar for less menu hassles</a:t>
            </a:r>
          </a:p>
          <a:p>
            <a:pPr lvl="1"/>
            <a:r>
              <a:rPr lang="en-US" sz="1800" dirty="0"/>
              <a:t>Nutritional Tracker: The feature is now available as a icon on the home page and with a simple touch or click, the users can check their intake for the day or even monitor their progress</a:t>
            </a:r>
          </a:p>
          <a:p>
            <a:pPr lvl="1"/>
            <a:r>
              <a:rPr lang="en-US" sz="1800" dirty="0"/>
              <a:t>Meal Suggestions: In this case, details from previous orders and users’ dietary requirements give personalized meals recommendations</a:t>
            </a:r>
          </a:p>
          <a:p>
            <a:pPr>
              <a:lnSpc>
                <a:spcPct val="100000"/>
              </a:lnSpc>
              <a:spcBef>
                <a:spcPts val="0"/>
              </a:spcBef>
              <a:buFont typeface="Arial"/>
              <a:buChar char="•"/>
            </a:pPr>
            <a:r>
              <a:rPr lang="en-US" sz="2000" b="1" dirty="0"/>
              <a:t>Consistency: </a:t>
            </a:r>
            <a:r>
              <a:rPr lang="en-US" sz="2000" dirty="0"/>
              <a:t>External features including fonts, buttons, and color schemes were integrated across the application to affordability</a:t>
            </a:r>
          </a:p>
          <a:p>
            <a:pPr>
              <a:lnSpc>
                <a:spcPct val="100000"/>
              </a:lnSpc>
              <a:spcBef>
                <a:spcPts val="0"/>
              </a:spcBef>
              <a:buFont typeface="Arial"/>
              <a:buChar char="•"/>
            </a:pPr>
            <a:r>
              <a:rPr lang="en-US" sz="2000" b="1" dirty="0"/>
              <a:t>Accessibility:</a:t>
            </a:r>
            <a:r>
              <a:rPr lang="en-US" sz="2000" dirty="0"/>
              <a:t> There were changes made to the accessibility options so that, for instance, text options are larger and there is better contrast</a:t>
            </a:r>
          </a:p>
          <a:p>
            <a:pPr marL="457200" lvl="1" indent="0">
              <a:buNone/>
            </a:pPr>
            <a:endParaRPr lang="en-US" sz="1400" dirty="0"/>
          </a:p>
        </p:txBody>
      </p:sp>
    </p:spTree>
    <p:extLst>
      <p:ext uri="{BB962C8B-B14F-4D97-AF65-F5344CB8AC3E}">
        <p14:creationId xmlns:p14="http://schemas.microsoft.com/office/powerpoint/2010/main" val="1652234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5D489D-16E1-484D-867B-144368D74B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 xmlns:a16="http://schemas.microsoft.com/office/drawing/2014/main" id="{49A496F5-B01E-4BF8-9D1E-C4E53B6F96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5225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p:cNvSpPr>
            <a:spLocks noGrp="1"/>
          </p:cNvSpPr>
          <p:nvPr>
            <p:ph type="ctrTitle"/>
          </p:nvPr>
        </p:nvSpPr>
        <p:spPr>
          <a:xfrm>
            <a:off x="838200" y="643467"/>
            <a:ext cx="2951205" cy="5571066"/>
          </a:xfrm>
        </p:spPr>
        <p:txBody>
          <a:bodyPr>
            <a:normAutofit/>
          </a:bodyPr>
          <a:lstStyle/>
          <a:p>
            <a:r>
              <a:rPr lang="en-US">
                <a:solidFill>
                  <a:srgbClr val="FFFFFF"/>
                </a:solidFill>
              </a:rPr>
              <a:t>User Interface Design</a:t>
            </a:r>
          </a:p>
        </p:txBody>
      </p:sp>
      <p:sp>
        <p:nvSpPr>
          <p:cNvPr id="41" name="Content Placeholder">
            <a:extLst>
              <a:ext uri="{FF2B5EF4-FFF2-40B4-BE49-F238E27FC236}">
                <a16:creationId xmlns="" xmlns:a16="http://schemas.microsoft.com/office/drawing/2014/main" id="{98A90F5C-40CC-1921-FF5A-9AFE5F69B7E3}"/>
              </a:ext>
            </a:extLst>
          </p:cNvPr>
          <p:cNvSpPr>
            <a:spLocks noGrp="1"/>
          </p:cNvSpPr>
          <p:nvPr/>
        </p:nvSpPr>
        <p:spPr>
          <a:xfrm>
            <a:off x="4966271" y="415043"/>
            <a:ext cx="6991484" cy="601644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Mobile-First Design: </a:t>
            </a:r>
            <a:r>
              <a:rPr lang="en-US" sz="2000" dirty="0"/>
              <a:t>Given that VitEat is a mobile application, the design prioritized responsive elements that ensure a seamless experience across different screen sizes</a:t>
            </a:r>
          </a:p>
          <a:p>
            <a:pPr lvl="1"/>
            <a:r>
              <a:rPr lang="en-US" sz="1800" dirty="0"/>
              <a:t>Search Bar: To make it easier for the users to find the various features or certain meals for instance, a search option bar was placed at the top of the dashboard as opposed to having to scroll through two menus</a:t>
            </a:r>
          </a:p>
          <a:p>
            <a:pPr lvl="1"/>
            <a:r>
              <a:rPr lang="en-US" sz="1800" dirty="0"/>
              <a:t>Clear Labels: Every part of the application has a particular name on its tab which means that there are no misunderstandings here</a:t>
            </a:r>
          </a:p>
          <a:p>
            <a:r>
              <a:rPr lang="en-US" sz="2000" b="1" dirty="0"/>
              <a:t>User Flow Diagram:</a:t>
            </a:r>
            <a:r>
              <a:rPr lang="en-US" sz="2000" dirty="0"/>
              <a:t> Demonstrates how people interact with the new layout of the interface starting with the moment they launch the application and ending with the moment they place an order</a:t>
            </a:r>
          </a:p>
          <a:p>
            <a:pPr marL="457200" lvl="1" indent="0">
              <a:buNone/>
            </a:pPr>
            <a:endParaRPr lang="en-US" sz="1400" dirty="0"/>
          </a:p>
        </p:txBody>
      </p:sp>
    </p:spTree>
    <p:extLst>
      <p:ext uri="{BB962C8B-B14F-4D97-AF65-F5344CB8AC3E}">
        <p14:creationId xmlns:p14="http://schemas.microsoft.com/office/powerpoint/2010/main" val="3257529863"/>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185</TotalTime>
  <Words>1553</Words>
  <Application>Microsoft Office PowerPoint</Application>
  <PresentationFormat>Widescreen</PresentationFormat>
  <Paragraphs>78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Century Gothic</vt:lpstr>
      <vt:lpstr>ShapesVTI</vt:lpstr>
      <vt:lpstr>Design Report Vit Eat Application </vt:lpstr>
      <vt:lpstr>Introduction</vt:lpstr>
      <vt:lpstr>Design Process</vt:lpstr>
      <vt:lpstr>Design Process</vt:lpstr>
      <vt:lpstr>Design Rationale</vt:lpstr>
      <vt:lpstr>Design Rationale</vt:lpstr>
      <vt:lpstr>Design Rationale</vt:lpstr>
      <vt:lpstr>User Interface Design</vt:lpstr>
      <vt:lpstr>User Interface Design</vt:lpstr>
      <vt:lpstr>Dashboard page</vt:lpstr>
      <vt:lpstr>User flow</vt:lpstr>
      <vt:lpstr>App Start</vt:lpstr>
      <vt:lpstr>Nutritional Tracking Process</vt:lpstr>
      <vt:lpstr>Diet Plan Management</vt:lpstr>
      <vt:lpstr>Meal Ordering Process</vt:lpstr>
      <vt:lpstr>Meal Ordering Process</vt:lpstr>
      <vt:lpstr>Usability Evaluation</vt:lpstr>
      <vt:lpstr>Usability Evaluation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Microsoft account</cp:lastModifiedBy>
  <cp:revision>152</cp:revision>
  <dcterms:created xsi:type="dcterms:W3CDTF">2024-10-17T11:01:26Z</dcterms:created>
  <dcterms:modified xsi:type="dcterms:W3CDTF">2024-10-22T18:20:39Z</dcterms:modified>
</cp:coreProperties>
</file>