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4"/>
  </p:sldMasterIdLst>
  <p:notesMasterIdLst>
    <p:notesMasterId r:id="rId27"/>
  </p:notesMasterIdLst>
  <p:handoutMasterIdLst>
    <p:handoutMasterId r:id="rId28"/>
  </p:handoutMasterIdLst>
  <p:sldIdLst>
    <p:sldId id="265" r:id="rId5"/>
    <p:sldId id="257" r:id="rId6"/>
    <p:sldId id="266" r:id="rId7"/>
    <p:sldId id="260" r:id="rId8"/>
    <p:sldId id="267" r:id="rId9"/>
    <p:sldId id="268" r:id="rId10"/>
    <p:sldId id="270" r:id="rId11"/>
    <p:sldId id="275" r:id="rId12"/>
    <p:sldId id="271" r:id="rId13"/>
    <p:sldId id="272" r:id="rId14"/>
    <p:sldId id="285" r:id="rId15"/>
    <p:sldId id="273" r:id="rId16"/>
    <p:sldId id="283" r:id="rId17"/>
    <p:sldId id="284" r:id="rId18"/>
    <p:sldId id="274" r:id="rId19"/>
    <p:sldId id="278" r:id="rId20"/>
    <p:sldId id="279" r:id="rId21"/>
    <p:sldId id="280" r:id="rId22"/>
    <p:sldId id="269" r:id="rId23"/>
    <p:sldId id="286" r:id="rId24"/>
    <p:sldId id="276" r:id="rId25"/>
    <p:sldId id="277" r:id="rId26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well HM Kong" initials="LHK" lastIdx="3" clrIdx="0">
    <p:extLst>
      <p:ext uri="{19B8F6BF-5375-455C-9EA6-DF929625EA0E}">
        <p15:presenceInfo xmlns:p15="http://schemas.microsoft.com/office/powerpoint/2012/main" userId="Lowell HM K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0F"/>
    <a:srgbClr val="056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8" autoAdjust="0"/>
  </p:normalViewPr>
  <p:slideViewPr>
    <p:cSldViewPr>
      <p:cViewPr varScale="1">
        <p:scale>
          <a:sx n="94" d="100"/>
          <a:sy n="94" d="100"/>
        </p:scale>
        <p:origin x="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ne NT Yu" userId="5bfd285c-1d8b-4d14-812c-249f35bc8578" providerId="ADAL" clId="{69C3589D-5865-4393-AD78-9285C54CBC9F}"/>
    <pc:docChg chg="undo custSel modSld">
      <pc:chgData name="Laine NT Yu" userId="5bfd285c-1d8b-4d14-812c-249f35bc8578" providerId="ADAL" clId="{69C3589D-5865-4393-AD78-9285C54CBC9F}" dt="2024-08-26T01:13:04.250" v="10" actId="6549"/>
      <pc:docMkLst>
        <pc:docMk/>
      </pc:docMkLst>
      <pc:sldChg chg="modSp mod">
        <pc:chgData name="Laine NT Yu" userId="5bfd285c-1d8b-4d14-812c-249f35bc8578" providerId="ADAL" clId="{69C3589D-5865-4393-AD78-9285C54CBC9F}" dt="2024-08-26T01:13:04.250" v="10" actId="6549"/>
        <pc:sldMkLst>
          <pc:docMk/>
          <pc:sldMk cId="3219422777" sldId="269"/>
        </pc:sldMkLst>
        <pc:spChg chg="mod">
          <ac:chgData name="Laine NT Yu" userId="5bfd285c-1d8b-4d14-812c-249f35bc8578" providerId="ADAL" clId="{69C3589D-5865-4393-AD78-9285C54CBC9F}" dt="2024-08-26T01:12:43.440" v="2" actId="20577"/>
          <ac:spMkLst>
            <pc:docMk/>
            <pc:sldMk cId="3219422777" sldId="269"/>
            <ac:spMk id="2" creationId="{E2D59883-B706-BDF9-85DD-70AA1CE3B526}"/>
          </ac:spMkLst>
        </pc:spChg>
        <pc:spChg chg="mod">
          <ac:chgData name="Laine NT Yu" userId="5bfd285c-1d8b-4d14-812c-249f35bc8578" providerId="ADAL" clId="{69C3589D-5865-4393-AD78-9285C54CBC9F}" dt="2024-08-26T01:13:04.250" v="10" actId="6549"/>
          <ac:spMkLst>
            <pc:docMk/>
            <pc:sldMk cId="3219422777" sldId="269"/>
            <ac:spMk id="3" creationId="{5D4D87A3-E9DF-CACD-659F-9395834E3873}"/>
          </ac:spMkLst>
        </pc:spChg>
      </pc:sldChg>
    </pc:docChg>
  </pc:docChgLst>
  <pc:docChgLst>
    <pc:chgData name="Laine NT Yu" userId="5bfd285c-1d8b-4d14-812c-249f35bc8578" providerId="ADAL" clId="{850E40FD-DC4A-4A80-9692-9E8ADE7B969F}"/>
    <pc:docChg chg="modSld">
      <pc:chgData name="Laine NT Yu" userId="5bfd285c-1d8b-4d14-812c-249f35bc8578" providerId="ADAL" clId="{850E40FD-DC4A-4A80-9692-9E8ADE7B969F}" dt="2024-09-27T03:26:04.714" v="36" actId="20577"/>
      <pc:docMkLst>
        <pc:docMk/>
      </pc:docMkLst>
      <pc:sldChg chg="modSp mod">
        <pc:chgData name="Laine NT Yu" userId="5bfd285c-1d8b-4d14-812c-249f35bc8578" providerId="ADAL" clId="{850E40FD-DC4A-4A80-9692-9E8ADE7B969F}" dt="2024-09-27T03:25:40.531" v="34" actId="20577"/>
        <pc:sldMkLst>
          <pc:docMk/>
          <pc:sldMk cId="3219422777" sldId="269"/>
        </pc:sldMkLst>
        <pc:spChg chg="mod">
          <ac:chgData name="Laine NT Yu" userId="5bfd285c-1d8b-4d14-812c-249f35bc8578" providerId="ADAL" clId="{850E40FD-DC4A-4A80-9692-9E8ADE7B969F}" dt="2024-09-27T03:25:25.358" v="28" actId="20577"/>
          <ac:spMkLst>
            <pc:docMk/>
            <pc:sldMk cId="3219422777" sldId="269"/>
            <ac:spMk id="2" creationId="{E2D59883-B706-BDF9-85DD-70AA1CE3B526}"/>
          </ac:spMkLst>
        </pc:spChg>
        <pc:spChg chg="mod">
          <ac:chgData name="Laine NT Yu" userId="5bfd285c-1d8b-4d14-812c-249f35bc8578" providerId="ADAL" clId="{850E40FD-DC4A-4A80-9692-9E8ADE7B969F}" dt="2024-09-27T03:25:40.531" v="34" actId="20577"/>
          <ac:spMkLst>
            <pc:docMk/>
            <pc:sldMk cId="3219422777" sldId="269"/>
            <ac:spMk id="3" creationId="{5D4D87A3-E9DF-CACD-659F-9395834E3873}"/>
          </ac:spMkLst>
        </pc:spChg>
      </pc:sldChg>
      <pc:sldChg chg="modSp mod">
        <pc:chgData name="Laine NT Yu" userId="5bfd285c-1d8b-4d14-812c-249f35bc8578" providerId="ADAL" clId="{850E40FD-DC4A-4A80-9692-9E8ADE7B969F}" dt="2024-09-27T03:26:04.714" v="36" actId="20577"/>
        <pc:sldMkLst>
          <pc:docMk/>
          <pc:sldMk cId="2910849457" sldId="273"/>
        </pc:sldMkLst>
        <pc:spChg chg="mod">
          <ac:chgData name="Laine NT Yu" userId="5bfd285c-1d8b-4d14-812c-249f35bc8578" providerId="ADAL" clId="{850E40FD-DC4A-4A80-9692-9E8ADE7B969F}" dt="2024-09-27T03:26:04.714" v="36" actId="20577"/>
          <ac:spMkLst>
            <pc:docMk/>
            <pc:sldMk cId="2910849457" sldId="273"/>
            <ac:spMk id="2" creationId="{00000000-0000-0000-0000-000000000000}"/>
          </ac:spMkLst>
        </pc:spChg>
      </pc:sldChg>
      <pc:sldChg chg="modSp mod">
        <pc:chgData name="Laine NT Yu" userId="5bfd285c-1d8b-4d14-812c-249f35bc8578" providerId="ADAL" clId="{850E40FD-DC4A-4A80-9692-9E8ADE7B969F}" dt="2024-09-27T03:25:48.904" v="35" actId="6549"/>
        <pc:sldMkLst>
          <pc:docMk/>
          <pc:sldMk cId="1004848067" sldId="276"/>
        </pc:sldMkLst>
        <pc:spChg chg="mod">
          <ac:chgData name="Laine NT Yu" userId="5bfd285c-1d8b-4d14-812c-249f35bc8578" providerId="ADAL" clId="{850E40FD-DC4A-4A80-9692-9E8ADE7B969F}" dt="2024-09-27T03:25:48.904" v="35" actId="6549"/>
          <ac:spMkLst>
            <pc:docMk/>
            <pc:sldMk cId="1004848067" sldId="276"/>
            <ac:spMk id="5" creationId="{DD76B89F-F269-467F-91F9-DE51D0B1256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CF6EE-5EE5-4E6E-A286-9A87778AB80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58A83-A85A-4422-8D67-941BDA1D0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6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80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FCD08-8250-467B-8754-BC8DEFB802A0}" type="datetimeFigureOut">
              <a:rPr lang="en-HK" smtClean="0"/>
              <a:t>28/1/2025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F90BD-B51E-47C3-AEC4-213115FCB3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80256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375" y="304802"/>
            <a:ext cx="10997357" cy="402031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376" y="4455620"/>
            <a:ext cx="10997357" cy="1753217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C04-6B56-48FB-88B0-19BE4460FE95}" type="datetimeFigureOut">
              <a:rPr lang="en-HK" smtClean="0"/>
              <a:t>28/1/2025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4843" y="6459785"/>
            <a:ext cx="7020558" cy="342928"/>
          </a:xfrm>
        </p:spPr>
        <p:txBody>
          <a:bodyPr/>
          <a:lstStyle/>
          <a:p>
            <a:endParaRPr lang="en-H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1A14-B2AA-476F-8E3A-C19D1F713DE2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598057" y="4325112"/>
            <a:ext cx="11026675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10D24FD-BC96-17E0-E551-1901E8A56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958" y="55336"/>
            <a:ext cx="2328362" cy="118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8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C04-6B56-48FB-88B0-19BE4460FE95}" type="datetimeFigureOut">
              <a:rPr lang="en-HK" smtClean="0"/>
              <a:t>28/1/2025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1A14-B2AA-476F-8E3A-C19D1F713DE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0011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83472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376" y="412302"/>
            <a:ext cx="7945124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C04-6B56-48FB-88B0-19BE4460FE95}" type="datetimeFigureOut">
              <a:rPr lang="en-HK" smtClean="0"/>
              <a:t>28/1/2025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1A14-B2AA-476F-8E3A-C19D1F713DE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0438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C04-6B56-48FB-88B0-19BE4460FE95}" type="datetimeFigureOut">
              <a:rPr lang="en-HK" smtClean="0"/>
              <a:t>28/1/2025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1A14-B2AA-476F-8E3A-C19D1F713DE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385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76" y="375385"/>
            <a:ext cx="10932244" cy="385828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376" y="4453127"/>
            <a:ext cx="10932244" cy="1771453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C04-6B56-48FB-88B0-19BE4460FE95}" type="datetimeFigureOut">
              <a:rPr lang="en-HK" smtClean="0"/>
              <a:t>28/1/2025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1A14-B2AA-476F-8E3A-C19D1F713DE2}" type="slidenum">
              <a:rPr lang="en-HK" smtClean="0"/>
              <a:t>‹#›</a:t>
            </a:fld>
            <a:endParaRPr lang="en-HK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27376" y="4343400"/>
            <a:ext cx="1093224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0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7376" y="286603"/>
            <a:ext cx="10932244" cy="9664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376" y="1491916"/>
            <a:ext cx="5407664" cy="4726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91916"/>
            <a:ext cx="5407664" cy="47260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C04-6B56-48FB-88B0-19BE4460FE95}" type="datetimeFigureOut">
              <a:rPr lang="en-HK" smtClean="0"/>
              <a:t>28/1/2025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1A14-B2AA-476F-8E3A-C19D1F713DE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468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7376" y="286604"/>
            <a:ext cx="10932244" cy="9686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376" y="1477911"/>
            <a:ext cx="540766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376" y="2212194"/>
            <a:ext cx="5407664" cy="40249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5912"/>
            <a:ext cx="534170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2208197"/>
            <a:ext cx="5341699" cy="40249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C04-6B56-48FB-88B0-19BE4460FE95}" type="datetimeFigureOut">
              <a:rPr lang="en-HK" smtClean="0"/>
              <a:t>28/1/2025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1A14-B2AA-476F-8E3A-C19D1F713DE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46652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78835"/>
            <a:ext cx="2472271" cy="365125"/>
          </a:xfrm>
        </p:spPr>
        <p:txBody>
          <a:bodyPr/>
          <a:lstStyle/>
          <a:p>
            <a:fld id="{00751C04-6B56-48FB-88B0-19BE4460FE95}" type="datetimeFigureOut">
              <a:rPr lang="en-HK" smtClean="0"/>
              <a:t>28/1/2025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1A14-B2AA-476F-8E3A-C19D1F713DE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924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C04-6B56-48FB-88B0-19BE4460FE95}" type="datetimeFigureOut">
              <a:rPr lang="en-HK" smtClean="0"/>
              <a:t>28/1/2025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1A14-B2AA-476F-8E3A-C19D1F713DE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9326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51" y="365760"/>
            <a:ext cx="3394631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867" y="365760"/>
            <a:ext cx="7266753" cy="5939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23949"/>
            <a:ext cx="3394082" cy="358125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751C04-6B56-48FB-88B0-19BE4460FE95}" type="datetimeFigureOut">
              <a:rPr lang="en-HK" smtClean="0"/>
              <a:t>28/1/2025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95712" y="6459785"/>
            <a:ext cx="6128680" cy="3326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H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371A14-B2AA-476F-8E3A-C19D1F713DE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5623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76" y="5074920"/>
            <a:ext cx="1093224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76" y="5907024"/>
            <a:ext cx="10932244" cy="552761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C04-6B56-48FB-88B0-19BE4460FE95}" type="datetimeFigureOut">
              <a:rPr lang="en-HK" smtClean="0"/>
              <a:t>28/1/2025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1A14-B2AA-476F-8E3A-C19D1F713DE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6870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9125" y="286604"/>
            <a:ext cx="10944225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126" y="1479167"/>
            <a:ext cx="10944224" cy="47518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376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751C04-6B56-48FB-88B0-19BE4460FE95}" type="datetimeFigureOut">
              <a:rPr lang="en-HK" smtClean="0"/>
              <a:t>28/1/2025</a:t>
            </a:fld>
            <a:endParaRPr lang="en-H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2307" y="6461781"/>
            <a:ext cx="6192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H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37874" y="6459786"/>
            <a:ext cx="1621746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371A14-B2AA-476F-8E3A-C19D1F713DE2}" type="slidenum">
              <a:rPr lang="en-HK" smtClean="0"/>
              <a:t>‹#›</a:t>
            </a:fld>
            <a:endParaRPr lang="en-HK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627376" y="1375895"/>
            <a:ext cx="1093224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3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etup.com/meetups-hk-science-park/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MjUBqSDdA9i4j4SG6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D8CA-2896-485E-8771-19C90C7D6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76" y="443113"/>
            <a:ext cx="10997357" cy="4020310"/>
          </a:xfrm>
        </p:spPr>
        <p:txBody>
          <a:bodyPr>
            <a:normAutofit fontScale="90000"/>
          </a:bodyPr>
          <a:lstStyle/>
          <a:p>
            <a:r>
              <a:rPr lang="en-HK" sz="5300" b="1" dirty="0">
                <a:solidFill>
                  <a:srgbClr val="03178C"/>
                </a:solidFill>
              </a:rPr>
              <a:t> </a:t>
            </a:r>
            <a:r>
              <a:rPr lang="en-HK" sz="5300" dirty="0">
                <a:solidFill>
                  <a:srgbClr val="000000">
                    <a:lumMod val="85000"/>
                    <a:lumOff val="15000"/>
                  </a:srgbClr>
                </a:solidFill>
              </a:rPr>
              <a:t/>
            </a:r>
            <a:br>
              <a:rPr lang="en-HK" sz="5300" dirty="0">
                <a:solidFill>
                  <a:srgbClr val="000000">
                    <a:lumMod val="85000"/>
                    <a:lumOff val="15000"/>
                  </a:srgbClr>
                </a:solidFill>
              </a:rPr>
            </a:br>
            <a:r>
              <a:rPr lang="fr-FR" sz="7200" b="1" cap="all" dirty="0" err="1">
                <a:solidFill>
                  <a:srgbClr val="056EE1"/>
                </a:solidFill>
              </a:rPr>
              <a:t>iDEAtION</a:t>
            </a:r>
            <a:r>
              <a:rPr lang="en-HK" sz="6700" dirty="0"/>
              <a:t/>
            </a:r>
            <a:br>
              <a:rPr lang="en-HK" sz="6700" dirty="0"/>
            </a:br>
            <a:r>
              <a:rPr lang="en-HK" sz="7300" dirty="0"/>
              <a:t/>
            </a:r>
            <a:br>
              <a:rPr lang="en-HK" sz="7300" dirty="0"/>
            </a:br>
            <a:r>
              <a:rPr lang="en-HK" sz="5300" dirty="0"/>
              <a:t>Gold Badge Assessment – Progress updates</a:t>
            </a:r>
            <a:endParaRPr lang="en-HK" sz="6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497EF-9209-4940-9588-A813EA78B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Insert your </a:t>
            </a:r>
            <a:r>
              <a:rPr lang="en-US" altLang="zh-TW" b="1" dirty="0">
                <a:ea typeface="新細明體"/>
              </a:rPr>
              <a:t>Ideation</a:t>
            </a:r>
            <a:r>
              <a:rPr lang="en-US" altLang="zh-TW" dirty="0">
                <a:ea typeface="新細明體"/>
              </a:rPr>
              <a:t> </a:t>
            </a:r>
            <a:r>
              <a:rPr lang="en-US" altLang="zh-TW" b="1" dirty="0">
                <a:ea typeface="新細明體"/>
              </a:rPr>
              <a:t>ID </a:t>
            </a:r>
            <a:r>
              <a:rPr lang="en-US" altLang="zh-TW" dirty="0">
                <a:ea typeface="新細明體"/>
              </a:rPr>
              <a:t>&amp; </a:t>
            </a:r>
            <a:r>
              <a:rPr lang="en-US" altLang="zh-TW" b="1" dirty="0">
                <a:ea typeface="新細明體"/>
              </a:rPr>
              <a:t>Project name</a:t>
            </a:r>
            <a:endParaRPr lang="en-HK" b="1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35207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332656"/>
            <a:ext cx="10944225" cy="986020"/>
          </a:xfrm>
        </p:spPr>
        <p:txBody>
          <a:bodyPr/>
          <a:lstStyle/>
          <a:p>
            <a:r>
              <a:rPr lang="en-HK" dirty="0"/>
              <a:t>Feedback from Target Customers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00" y="1700808"/>
            <a:ext cx="10944224" cy="4751876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solidFill>
                  <a:schemeClr val="tx1"/>
                </a:solidFill>
              </a:rPr>
              <a:t>We gathered feedback from healthcare professionals via structured survey</a:t>
            </a:r>
          </a:p>
          <a:p>
            <a:pPr algn="just"/>
            <a:r>
              <a:rPr lang="en-GB" sz="2400" b="1" dirty="0">
                <a:solidFill>
                  <a:schemeClr val="tx1"/>
                </a:solidFill>
              </a:rPr>
              <a:t>Survey Distribution</a:t>
            </a:r>
          </a:p>
          <a:p>
            <a:pPr marL="201168" lvl="1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   - </a:t>
            </a:r>
            <a:r>
              <a:rPr lang="en-GB" sz="2400" dirty="0">
                <a:solidFill>
                  <a:schemeClr val="tx1"/>
                </a:solidFill>
              </a:rPr>
              <a:t>Conducted surveys among healthcare professionals within our social circle.</a:t>
            </a:r>
          </a:p>
          <a:p>
            <a:pPr marL="201168" lvl="1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   -</a:t>
            </a:r>
            <a:r>
              <a:rPr lang="en-GB" sz="2400" dirty="0">
                <a:solidFill>
                  <a:schemeClr val="tx1"/>
                </a:solidFill>
              </a:rPr>
              <a:t> Used social media platforms to reach out to healthcare professionals.</a:t>
            </a:r>
          </a:p>
          <a:p>
            <a:pPr algn="just"/>
            <a:r>
              <a:rPr lang="en-GB" sz="2400" b="1" dirty="0">
                <a:solidFill>
                  <a:schemeClr val="tx1"/>
                </a:solidFill>
              </a:rPr>
              <a:t>Methods Used</a:t>
            </a:r>
          </a:p>
          <a:p>
            <a:pPr marL="201168" lvl="1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Structured questionnaires focused on healthcare professionals' perspectives regarding usability, features, and potential impact of </a:t>
            </a:r>
            <a:r>
              <a:rPr lang="en-GB" sz="2400" dirty="0" err="1">
                <a:solidFill>
                  <a:schemeClr val="tx1"/>
                </a:solidFill>
              </a:rPr>
              <a:t>MelanoDetectAI</a:t>
            </a:r>
            <a:r>
              <a:rPr lang="en-GB" sz="2400" dirty="0">
                <a:solidFill>
                  <a:schemeClr val="tx1"/>
                </a:solidFill>
              </a:rPr>
              <a:t>. It also gathered insights into challenges with current diagnostic methods for melanoma.</a:t>
            </a:r>
          </a:p>
        </p:txBody>
      </p:sp>
    </p:spTree>
    <p:extLst>
      <p:ext uri="{BB962C8B-B14F-4D97-AF65-F5344CB8AC3E}">
        <p14:creationId xmlns:p14="http://schemas.microsoft.com/office/powerpoint/2010/main" val="214086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332656"/>
            <a:ext cx="10944225" cy="986020"/>
          </a:xfrm>
        </p:spPr>
        <p:txBody>
          <a:bodyPr/>
          <a:lstStyle/>
          <a:p>
            <a:r>
              <a:rPr lang="en-HK" dirty="0"/>
              <a:t>Feedback from Healthcare Professionals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00" y="1700808"/>
            <a:ext cx="10944224" cy="47518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400" dirty="0">
                <a:solidFill>
                  <a:schemeClr val="tx1"/>
                </a:solidFill>
              </a:rPr>
              <a:t>We gathered feedback from healthcare professionals via a structured survey</a:t>
            </a:r>
          </a:p>
          <a:p>
            <a:pPr algn="just"/>
            <a:r>
              <a:rPr lang="en-GB" sz="2400" b="1" dirty="0" err="1">
                <a:solidFill>
                  <a:schemeClr val="tx1"/>
                </a:solidFill>
              </a:rPr>
              <a:t>MelanoDetectAi’s</a:t>
            </a:r>
            <a:r>
              <a:rPr lang="en-GB" sz="2400" b="1" dirty="0">
                <a:solidFill>
                  <a:schemeClr val="tx1"/>
                </a:solidFill>
              </a:rPr>
              <a:t> Additional Features or Functionalities Desired</a:t>
            </a:r>
          </a:p>
          <a:p>
            <a:pPr algn="just"/>
            <a:r>
              <a:rPr lang="en-GB" sz="2400" b="1" dirty="0">
                <a:solidFill>
                  <a:schemeClr val="tx1"/>
                </a:solidFill>
              </a:rPr>
              <a:t>	</a:t>
            </a:r>
            <a:r>
              <a:rPr lang="en-GB" sz="2400" dirty="0">
                <a:solidFill>
                  <a:schemeClr val="tx1"/>
                </a:solidFill>
              </a:rPr>
              <a:t>“To be accessible in an affordable range” </a:t>
            </a:r>
          </a:p>
          <a:p>
            <a:pPr marL="201168" lvl="1" indent="0" algn="just">
              <a:buNone/>
            </a:pPr>
            <a:r>
              <a:rPr lang="en-GB" sz="2000" dirty="0">
                <a:solidFill>
                  <a:schemeClr val="tx1"/>
                </a:solidFill>
              </a:rPr>
              <a:t>	- General Practitioner</a:t>
            </a:r>
          </a:p>
          <a:p>
            <a:pPr marL="871400" lvl="5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	“Diagnosis specificity and sensitivity” </a:t>
            </a:r>
          </a:p>
          <a:p>
            <a:pPr marL="871400" lvl="5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- </a:t>
            </a:r>
            <a:r>
              <a:rPr lang="en-GB" sz="2000" dirty="0">
                <a:solidFill>
                  <a:schemeClr val="tx1"/>
                </a:solidFill>
              </a:rPr>
              <a:t>House officer</a:t>
            </a:r>
          </a:p>
          <a:p>
            <a:pPr algn="just"/>
            <a:r>
              <a:rPr lang="en-GB" sz="2400" b="1" dirty="0">
                <a:solidFill>
                  <a:schemeClr val="tx1"/>
                </a:solidFill>
              </a:rPr>
              <a:t>Features of an AI-Based App Most Prioritized</a:t>
            </a:r>
          </a:p>
          <a:p>
            <a:pPr algn="just"/>
            <a:r>
              <a:rPr lang="en-GB" sz="2400" b="1" dirty="0">
                <a:solidFill>
                  <a:schemeClr val="tx1"/>
                </a:solidFill>
              </a:rPr>
              <a:t>	</a:t>
            </a:r>
            <a:r>
              <a:rPr lang="en-GB" sz="2400" dirty="0">
                <a:solidFill>
                  <a:schemeClr val="tx1"/>
                </a:solidFill>
              </a:rPr>
              <a:t>“High diagnostic accuracy, Ease of use, Affordable price” </a:t>
            </a:r>
          </a:p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	-</a:t>
            </a:r>
            <a:r>
              <a:rPr lang="en-GB" dirty="0">
                <a:solidFill>
                  <a:schemeClr val="tx1"/>
                </a:solidFill>
              </a:rPr>
              <a:t> General Practitioner</a:t>
            </a:r>
          </a:p>
          <a:p>
            <a:pPr marL="871400" lvl="5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	“Ease of use, Portability, Integration with existing clinical systems” </a:t>
            </a:r>
          </a:p>
          <a:p>
            <a:pPr marL="871400" lvl="5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	- </a:t>
            </a:r>
            <a:r>
              <a:rPr lang="en-GB" sz="2000" dirty="0">
                <a:solidFill>
                  <a:schemeClr val="tx1"/>
                </a:solidFill>
              </a:rPr>
              <a:t>Dermatologist</a:t>
            </a:r>
          </a:p>
          <a:p>
            <a:pPr marL="871400" lvl="5" indent="0" algn="just">
              <a:buNone/>
            </a:pP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6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4" y="1700808"/>
            <a:ext cx="10944225" cy="4751876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1- Interest in </a:t>
            </a:r>
            <a:r>
              <a:rPr lang="en-GB" sz="2400" b="1" dirty="0" err="1">
                <a:solidFill>
                  <a:schemeClr val="tx1"/>
                </a:solidFill>
              </a:rPr>
              <a:t>MelanoDetectAI</a:t>
            </a:r>
            <a:r>
              <a:rPr lang="en-GB" sz="2400" b="1" dirty="0">
                <a:solidFill>
                  <a:schemeClr val="tx1"/>
                </a:solidFill>
              </a:rPr>
              <a:t> </a:t>
            </a:r>
          </a:p>
          <a:p>
            <a:pPr marL="384048" lvl="2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Around </a:t>
            </a:r>
            <a:r>
              <a:rPr lang="en-GB" sz="2400" dirty="0" smtClean="0">
                <a:solidFill>
                  <a:schemeClr val="tx1"/>
                </a:solidFill>
              </a:rPr>
              <a:t>83% </a:t>
            </a:r>
            <a:r>
              <a:rPr lang="en-GB" sz="2400" dirty="0">
                <a:solidFill>
                  <a:schemeClr val="tx1"/>
                </a:solidFill>
              </a:rPr>
              <a:t>of respondents are willing to adopt a handheld AI device for early skin cancer  detection and 10% expressed conditional interest ("Maybe") due to concerns about diagnostic accuracy.</a:t>
            </a:r>
          </a:p>
          <a:p>
            <a:r>
              <a:rPr lang="en-GB" sz="2400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67" t="5954" b="6738"/>
          <a:stretch/>
        </p:blipFill>
        <p:spPr>
          <a:xfrm>
            <a:off x="3215680" y="3313541"/>
            <a:ext cx="662473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4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40" y="1700808"/>
            <a:ext cx="10944224" cy="4751876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2- Top Features Prioritized</a:t>
            </a:r>
          </a:p>
          <a:p>
            <a:pPr marL="384048" lvl="2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	The most important features identified were:</a:t>
            </a:r>
          </a:p>
          <a:p>
            <a:pPr marL="384048" lvl="2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	- </a:t>
            </a:r>
            <a:r>
              <a:rPr lang="en-US" sz="2400" dirty="0" smtClean="0"/>
              <a:t>High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diagnostic accuracy </a:t>
            </a:r>
            <a:r>
              <a:rPr lang="en-GB" sz="2400" dirty="0" smtClean="0">
                <a:solidFill>
                  <a:schemeClr val="tx1"/>
                </a:solidFill>
              </a:rPr>
              <a:t>(68.6%)</a:t>
            </a:r>
            <a:endParaRPr lang="en-US" sz="2400" dirty="0"/>
          </a:p>
          <a:p>
            <a:pPr marL="384048" lvl="2" indent="0" algn="just">
              <a:buNone/>
            </a:pPr>
            <a:r>
              <a:rPr lang="en-US" sz="2400" dirty="0"/>
              <a:t>	- </a:t>
            </a:r>
            <a:r>
              <a:rPr lang="en-GB" sz="2400" dirty="0">
                <a:solidFill>
                  <a:schemeClr val="tx1"/>
                </a:solidFill>
              </a:rPr>
              <a:t>Ease of use</a:t>
            </a:r>
            <a:r>
              <a:rPr lang="en-US" sz="2400" dirty="0"/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(57%)</a:t>
            </a:r>
            <a:endParaRPr lang="en-GB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3344086"/>
            <a:ext cx="8564170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7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4" y="1700808"/>
            <a:ext cx="10944225" cy="4751876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3- Challenges Addressed by </a:t>
            </a:r>
            <a:r>
              <a:rPr lang="en-GB" sz="2400" b="1" dirty="0" err="1">
                <a:solidFill>
                  <a:schemeClr val="tx1"/>
                </a:solidFill>
              </a:rPr>
              <a:t>MelanoDetectAI</a:t>
            </a:r>
            <a:endParaRPr lang="en-GB" sz="2400" b="1" dirty="0">
              <a:solidFill>
                <a:schemeClr val="tx1"/>
              </a:solidFill>
            </a:endParaRPr>
          </a:p>
          <a:p>
            <a:pPr marL="201168" lvl="1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	Key issues faced by healthcare professionals include: </a:t>
            </a:r>
          </a:p>
          <a:p>
            <a:pPr marL="201168" lvl="1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	- Limited access to advanced tools in remote areas </a:t>
            </a:r>
            <a:r>
              <a:rPr lang="en-GB" sz="2400" dirty="0" smtClean="0">
                <a:solidFill>
                  <a:schemeClr val="tx1"/>
                </a:solidFill>
              </a:rPr>
              <a:t>(</a:t>
            </a:r>
            <a:r>
              <a:rPr lang="en-GB" sz="2400" dirty="0" smtClean="0">
                <a:solidFill>
                  <a:schemeClr val="tx1"/>
                </a:solidFill>
              </a:rPr>
              <a:t>62.9</a:t>
            </a:r>
            <a:r>
              <a:rPr lang="en-GB" sz="2400" dirty="0" smtClean="0">
                <a:solidFill>
                  <a:schemeClr val="tx1"/>
                </a:solidFill>
              </a:rPr>
              <a:t>%)</a:t>
            </a:r>
            <a:endParaRPr lang="en-GB" sz="2400" dirty="0">
              <a:solidFill>
                <a:schemeClr val="tx1"/>
              </a:solidFill>
            </a:endParaRPr>
          </a:p>
          <a:p>
            <a:pPr marL="201168" lvl="1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	- </a:t>
            </a:r>
            <a:r>
              <a:rPr lang="en-GB" sz="2400" dirty="0" smtClean="0">
                <a:solidFill>
                  <a:schemeClr val="tx1"/>
                </a:solidFill>
              </a:rPr>
              <a:t>Time Consuming (60%)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3284984"/>
            <a:ext cx="797353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2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Refine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Survey </a:t>
            </a:r>
            <a:r>
              <a:rPr lang="en-GB" sz="2400" dirty="0">
                <a:solidFill>
                  <a:schemeClr val="tx1"/>
                </a:solidFill>
              </a:rPr>
              <a:t>insights </a:t>
            </a:r>
            <a:r>
              <a:rPr lang="en-GB" sz="2400" dirty="0" smtClean="0">
                <a:solidFill>
                  <a:schemeClr val="tx1"/>
                </a:solidFill>
              </a:rPr>
              <a:t>highlighted </a:t>
            </a:r>
            <a:r>
              <a:rPr lang="en-GB" sz="2400" dirty="0">
                <a:solidFill>
                  <a:schemeClr val="tx1"/>
                </a:solidFill>
              </a:rPr>
              <a:t>ease of use </a:t>
            </a:r>
            <a:r>
              <a:rPr lang="en-GB" sz="2400" dirty="0" smtClean="0">
                <a:solidFill>
                  <a:schemeClr val="tx1"/>
                </a:solidFill>
              </a:rPr>
              <a:t>and </a:t>
            </a:r>
            <a:r>
              <a:rPr lang="en-GB" sz="2400" dirty="0">
                <a:solidFill>
                  <a:schemeClr val="tx1"/>
                </a:solidFill>
              </a:rPr>
              <a:t>high diagnostic </a:t>
            </a:r>
            <a:r>
              <a:rPr lang="en-GB" sz="2400" dirty="0" smtClean="0">
                <a:solidFill>
                  <a:schemeClr val="tx1"/>
                </a:solidFill>
              </a:rPr>
              <a:t>accuracy as </a:t>
            </a:r>
            <a:r>
              <a:rPr lang="en-GB" sz="2400" dirty="0">
                <a:solidFill>
                  <a:schemeClr val="tx1"/>
                </a:solidFill>
              </a:rPr>
              <a:t>top </a:t>
            </a:r>
            <a:r>
              <a:rPr lang="en-GB" sz="2400" dirty="0" smtClean="0">
                <a:solidFill>
                  <a:schemeClr val="tx1"/>
                </a:solidFill>
              </a:rPr>
              <a:t>priorities. Based </a:t>
            </a:r>
            <a:r>
              <a:rPr lang="en-GB" sz="2400" dirty="0">
                <a:solidFill>
                  <a:schemeClr val="tx1"/>
                </a:solidFill>
              </a:rPr>
              <a:t>on this, we are refining the following</a:t>
            </a:r>
            <a:r>
              <a:rPr lang="en-GB" sz="2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Diagnostic Accuracy and Transparency</a:t>
            </a:r>
            <a:r>
              <a:rPr lang="en-GB" sz="24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Enhancing </a:t>
            </a:r>
            <a:r>
              <a:rPr lang="en-GB" sz="2400" dirty="0">
                <a:solidFill>
                  <a:schemeClr val="tx1"/>
                </a:solidFill>
              </a:rPr>
              <a:t>algorithms with diverse </a:t>
            </a:r>
            <a:r>
              <a:rPr lang="en-GB" sz="2400" dirty="0" smtClean="0">
                <a:solidFill>
                  <a:schemeClr val="tx1"/>
                </a:solidFill>
              </a:rPr>
              <a:t>datasets for </a:t>
            </a:r>
            <a:r>
              <a:rPr lang="en-GB" sz="2400" dirty="0">
                <a:solidFill>
                  <a:schemeClr val="tx1"/>
                </a:solidFill>
              </a:rPr>
              <a:t>improved diagnostic precision and providing clear result explanations to build user </a:t>
            </a:r>
            <a:r>
              <a:rPr lang="en-GB" sz="2400" dirty="0" smtClean="0">
                <a:solidFill>
                  <a:schemeClr val="tx1"/>
                </a:solidFill>
              </a:rPr>
              <a:t>trust.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User Experience</a:t>
            </a:r>
            <a:r>
              <a:rPr lang="en-GB" sz="2400" b="1" dirty="0">
                <a:solidFill>
                  <a:schemeClr val="tx1"/>
                </a:solidFill>
              </a:rPr>
              <a:t>: </a:t>
            </a:r>
            <a:endParaRPr lang="en-GB" sz="2400" b="1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Simplifying </a:t>
            </a:r>
            <a:r>
              <a:rPr lang="en-GB" sz="2400" dirty="0">
                <a:solidFill>
                  <a:schemeClr val="tx1"/>
                </a:solidFill>
              </a:rPr>
              <a:t>the interface with </a:t>
            </a:r>
            <a:r>
              <a:rPr lang="en-GB" sz="2400" dirty="0" smtClean="0">
                <a:solidFill>
                  <a:schemeClr val="tx1"/>
                </a:solidFill>
              </a:rPr>
              <a:t>visual aids and </a:t>
            </a:r>
            <a:r>
              <a:rPr lang="en-GB" sz="2400" dirty="0">
                <a:solidFill>
                  <a:schemeClr val="tx1"/>
                </a:solidFill>
              </a:rPr>
              <a:t>accessibility features</a:t>
            </a:r>
            <a:r>
              <a:rPr lang="en-GB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sz="2400" b="1" dirty="0" smtClean="0">
                <a:solidFill>
                  <a:schemeClr val="tx1"/>
                </a:solidFill>
              </a:rPr>
              <a:t>Health </a:t>
            </a:r>
            <a:r>
              <a:rPr lang="en-GB" sz="2400" b="1" dirty="0">
                <a:solidFill>
                  <a:schemeClr val="tx1"/>
                </a:solidFill>
              </a:rPr>
              <a:t>Professional </a:t>
            </a:r>
            <a:r>
              <a:rPr lang="en-GB" sz="2400" b="1" dirty="0" smtClean="0">
                <a:solidFill>
                  <a:schemeClr val="tx1"/>
                </a:solidFill>
              </a:rPr>
              <a:t>Integration</a:t>
            </a:r>
            <a:r>
              <a:rPr lang="en-GB" sz="240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Adding </a:t>
            </a:r>
            <a:r>
              <a:rPr lang="en-GB" sz="2400" dirty="0">
                <a:solidFill>
                  <a:schemeClr val="tx1"/>
                </a:solidFill>
              </a:rPr>
              <a:t>advanced reporting tools and EHR compatibility for seamless use in clinical settings.</a:t>
            </a:r>
            <a:endParaRPr lang="en-HK" sz="24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76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Timeline 	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1DBBBC-F25B-AA1A-D30C-BD3495AA9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64569"/>
              </p:ext>
            </p:extLst>
          </p:nvPr>
        </p:nvGraphicFramePr>
        <p:xfrm>
          <a:off x="619125" y="1700808"/>
          <a:ext cx="11012968" cy="4651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738">
                  <a:extLst>
                    <a:ext uri="{9D8B030D-6E8A-4147-A177-3AD203B41FA5}">
                      <a16:colId xmlns:a16="http://schemas.microsoft.com/office/drawing/2014/main" val="699985726"/>
                    </a:ext>
                  </a:extLst>
                </a:gridCol>
                <a:gridCol w="1505939">
                  <a:extLst>
                    <a:ext uri="{9D8B030D-6E8A-4147-A177-3AD203B41FA5}">
                      <a16:colId xmlns:a16="http://schemas.microsoft.com/office/drawing/2014/main" val="4202758199"/>
                    </a:ext>
                  </a:extLst>
                </a:gridCol>
                <a:gridCol w="1427364">
                  <a:extLst>
                    <a:ext uri="{9D8B030D-6E8A-4147-A177-3AD203B41FA5}">
                      <a16:colId xmlns:a16="http://schemas.microsoft.com/office/drawing/2014/main" val="1629241375"/>
                    </a:ext>
                  </a:extLst>
                </a:gridCol>
                <a:gridCol w="1453558">
                  <a:extLst>
                    <a:ext uri="{9D8B030D-6E8A-4147-A177-3AD203B41FA5}">
                      <a16:colId xmlns:a16="http://schemas.microsoft.com/office/drawing/2014/main" val="1251063665"/>
                    </a:ext>
                  </a:extLst>
                </a:gridCol>
                <a:gridCol w="1361891">
                  <a:extLst>
                    <a:ext uri="{9D8B030D-6E8A-4147-A177-3AD203B41FA5}">
                      <a16:colId xmlns:a16="http://schemas.microsoft.com/office/drawing/2014/main" val="4228302598"/>
                    </a:ext>
                  </a:extLst>
                </a:gridCol>
                <a:gridCol w="1335702">
                  <a:extLst>
                    <a:ext uri="{9D8B030D-6E8A-4147-A177-3AD203B41FA5}">
                      <a16:colId xmlns:a16="http://schemas.microsoft.com/office/drawing/2014/main" val="1929547642"/>
                    </a:ext>
                  </a:extLst>
                </a:gridCol>
                <a:gridCol w="1348776">
                  <a:extLst>
                    <a:ext uri="{9D8B030D-6E8A-4147-A177-3AD203B41FA5}">
                      <a16:colId xmlns:a16="http://schemas.microsoft.com/office/drawing/2014/main" val="3739826751"/>
                    </a:ext>
                  </a:extLst>
                </a:gridCol>
              </a:tblGrid>
              <a:tr h="4034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ACTIVITY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Months 1-3</a:t>
                      </a: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Months 4-6</a:t>
                      </a:r>
                      <a:endParaRPr lang="en-US" dirty="0"/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Months 7-9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Months 9-10</a:t>
                      </a:r>
                      <a:endParaRPr lang="en-US" dirty="0"/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Months 11-12</a:t>
                      </a:r>
                      <a:endParaRPr lang="en-US" dirty="0"/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Montserrat"/>
                        </a:rPr>
                        <a:t>Month 12</a:t>
                      </a:r>
                      <a:endParaRPr lang="en-US" dirty="0"/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742043"/>
                  </a:ext>
                </a:extLst>
              </a:tr>
              <a:tr h="577874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baseline="0" noProof="0" dirty="0">
                          <a:solidFill>
                            <a:srgbClr val="3F3F3F"/>
                          </a:solidFill>
                          <a:effectLst/>
                          <a:latin typeface="Montserrat"/>
                        </a:rPr>
                        <a:t>Algorithm Development and Selection</a:t>
                      </a:r>
                      <a:endParaRPr lang="en-US" dirty="0"/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/>
                        </a:rPr>
                        <a:t>✔</a:t>
                      </a:r>
                      <a:endParaRPr lang="en-US"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862757"/>
                  </a:ext>
                </a:extLst>
              </a:tr>
              <a:tr h="693167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baseline="0" noProof="0" dirty="0">
                          <a:solidFill>
                            <a:srgbClr val="3F3F3F"/>
                          </a:solidFill>
                          <a:effectLst/>
                          <a:latin typeface="Montserrat"/>
                        </a:rPr>
                        <a:t>Integration with Handheld Device and App Development </a:t>
                      </a:r>
                      <a:endParaRPr lang="en-US"/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D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  <a:latin typeface="Montserrat"/>
                        </a:rPr>
                        <a:t/>
                      </a:r>
                      <a:br>
                        <a:rPr lang="en-US" dirty="0">
                          <a:effectLst/>
                          <a:latin typeface="Montserrat"/>
                        </a:rPr>
                      </a:br>
                      <a:r>
                        <a:rPr lang="en-US" sz="1400" dirty="0">
                          <a:effectLst/>
                          <a:latin typeface="Montserrat"/>
                        </a:rPr>
                        <a:t>✔</a:t>
                      </a:r>
                      <a:endParaRPr lang="en-US"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017939"/>
                  </a:ext>
                </a:extLst>
              </a:tr>
              <a:tr h="72871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baseline="0" noProof="0" dirty="0">
                          <a:solidFill>
                            <a:srgbClr val="3F3F3F"/>
                          </a:solidFill>
                          <a:effectLst/>
                          <a:latin typeface="Montserrat"/>
                        </a:rPr>
                        <a:t>Eco-friendly Prototyping and Development of </a:t>
                      </a:r>
                      <a:r>
                        <a:rPr lang="en-US" sz="1400" b="1" i="0" u="none" strike="noStrike" baseline="0" noProof="0" err="1">
                          <a:solidFill>
                            <a:srgbClr val="3F3F3F"/>
                          </a:solidFill>
                          <a:effectLst/>
                          <a:latin typeface="Montserrat"/>
                        </a:rPr>
                        <a:t>MelanoDetect</a:t>
                      </a:r>
                      <a:r>
                        <a:rPr lang="en-US" sz="1400" b="1" i="0" u="none" strike="noStrike" baseline="0" noProof="0" dirty="0">
                          <a:solidFill>
                            <a:srgbClr val="3F3F3F"/>
                          </a:solidFill>
                          <a:effectLst/>
                          <a:latin typeface="Montserrat"/>
                        </a:rPr>
                        <a:t> AI Device</a:t>
                      </a:r>
                      <a:endParaRPr lang="en-US" dirty="0"/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D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Montserrat"/>
                        </a:rPr>
                        <a:t>✔</a:t>
                      </a:r>
                      <a:endParaRPr lang="en-US"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812135"/>
                  </a:ext>
                </a:extLst>
              </a:tr>
              <a:tr h="693167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baseline="0" noProof="0" dirty="0">
                          <a:solidFill>
                            <a:srgbClr val="3F3F3F"/>
                          </a:solidFill>
                          <a:effectLst/>
                          <a:latin typeface="Montserrat"/>
                        </a:rPr>
                        <a:t>Real-Time Analysis and Reporting Features integration</a:t>
                      </a:r>
                      <a:endParaRPr lang="en-US" dirty="0"/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1D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F3F3F"/>
                          </a:solidFill>
                          <a:effectLst/>
                          <a:latin typeface="Montserrat"/>
                        </a:rPr>
                        <a:t>✔</a:t>
                      </a:r>
                      <a:endParaRPr lang="en-US" dirty="0"/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883283"/>
                  </a:ext>
                </a:extLst>
              </a:tr>
              <a:tr h="73052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baseline="0" noProof="0" dirty="0">
                          <a:solidFill>
                            <a:srgbClr val="3F3F3F"/>
                          </a:solidFill>
                          <a:effectLst/>
                          <a:latin typeface="Montserrat"/>
                        </a:rPr>
                        <a:t>User Experience Enhancement and Agile Development</a:t>
                      </a:r>
                      <a:endParaRPr lang="en-US" dirty="0"/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E1D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F3F3F"/>
                          </a:solidFill>
                          <a:effectLst/>
                          <a:latin typeface="Montserrat"/>
                        </a:rPr>
                        <a:t>✔</a:t>
                      </a:r>
                      <a:endParaRPr lang="en-US" dirty="0"/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292625"/>
                  </a:ext>
                </a:extLst>
              </a:tr>
              <a:tr h="728718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baseline="0" noProof="0" dirty="0">
                          <a:solidFill>
                            <a:srgbClr val="3F3F3F"/>
                          </a:solidFill>
                          <a:effectLst/>
                          <a:latin typeface="Montserrat"/>
                        </a:rPr>
                        <a:t>Global Collaboration and Market Expansion</a:t>
                      </a:r>
                      <a:endParaRPr lang="en-US" dirty="0"/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D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Montserrat"/>
                      </a:endParaRPr>
                    </a:p>
                  </a:txBody>
                  <a:tcPr marL="95250" marR="95250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effectLst/>
                        <a:latin typeface="Montserrat"/>
                      </a:endParaRPr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3F3F3F"/>
                          </a:solidFill>
                          <a:effectLst/>
                          <a:latin typeface="Montserrat"/>
                        </a:rPr>
                        <a:t>✔</a:t>
                      </a:r>
                      <a:endParaRPr lang="en-US" dirty="0"/>
                    </a:p>
                  </a:txBody>
                  <a:tcPr marL="95249" marR="95249" marT="47625" marB="47625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308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34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Resources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HK" sz="2400" b="1" dirty="0">
                <a:solidFill>
                  <a:schemeClr val="tx1"/>
                </a:solidFill>
              </a:rPr>
              <a:t>Technical Resources</a:t>
            </a:r>
          </a:p>
          <a:p>
            <a:pPr marL="201168" lvl="1" indent="0" algn="just">
              <a:buNone/>
            </a:pPr>
            <a:r>
              <a:rPr lang="en-HK" sz="2400" dirty="0">
                <a:solidFill>
                  <a:schemeClr val="tx1"/>
                </a:solidFill>
              </a:rPr>
              <a:t>	Advanced computing hardware for AI model optimization and testing.</a:t>
            </a:r>
          </a:p>
          <a:p>
            <a:pPr marL="201168" lvl="1" indent="0" algn="just">
              <a:buNone/>
            </a:pPr>
            <a:r>
              <a:rPr lang="en-HK" sz="2400" dirty="0">
                <a:solidFill>
                  <a:schemeClr val="tx1"/>
                </a:solidFill>
              </a:rPr>
              <a:t>	Reliable cloud infrastructure for secure data storage and app integration.</a:t>
            </a:r>
          </a:p>
          <a:p>
            <a:pPr marL="0" indent="0" algn="just">
              <a:buNone/>
            </a:pPr>
            <a:r>
              <a:rPr lang="en-HK" sz="2400" b="1" dirty="0">
                <a:solidFill>
                  <a:schemeClr val="tx1"/>
                </a:solidFill>
              </a:rPr>
              <a:t>Human Resources</a:t>
            </a:r>
          </a:p>
          <a:p>
            <a:pPr marL="201168" lvl="1" indent="0" algn="just">
              <a:buNone/>
            </a:pPr>
            <a:r>
              <a:rPr lang="en-HK" sz="2400" dirty="0">
                <a:solidFill>
                  <a:schemeClr val="tx1"/>
                </a:solidFill>
              </a:rPr>
              <a:t>	</a:t>
            </a:r>
            <a:r>
              <a:rPr lang="en-GB" sz="2400" dirty="0">
                <a:solidFill>
                  <a:schemeClr val="tx1"/>
                </a:solidFill>
              </a:rPr>
              <a:t>Mobile app developers to finalize the smartphone application integration.</a:t>
            </a:r>
          </a:p>
          <a:p>
            <a:pPr marL="201168" lvl="1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	Medical advisors to ensure clinical accuracy and compliance.</a:t>
            </a:r>
            <a:endParaRPr lang="en-HK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HK" sz="2400" b="1" dirty="0">
                <a:solidFill>
                  <a:schemeClr val="tx1"/>
                </a:solidFill>
              </a:rPr>
              <a:t>Data Resources</a:t>
            </a:r>
          </a:p>
          <a:p>
            <a:pPr marL="201168" lvl="1" indent="0" algn="just">
              <a:buNone/>
            </a:pPr>
            <a:r>
              <a:rPr lang="en-HK" sz="2400" dirty="0">
                <a:solidFill>
                  <a:schemeClr val="tx1"/>
                </a:solidFill>
              </a:rPr>
              <a:t>	Access to diverse, high-quality datasets for melanoma and benign lesions.</a:t>
            </a:r>
          </a:p>
          <a:p>
            <a:pPr marL="201168" lvl="1" indent="0" algn="just">
              <a:buNone/>
            </a:pPr>
            <a:r>
              <a:rPr lang="en-HK" sz="2400" dirty="0">
                <a:solidFill>
                  <a:schemeClr val="tx1"/>
                </a:solidFill>
              </a:rPr>
              <a:t>	Collaboration with dermatology clinics for data validation and testing.</a:t>
            </a:r>
          </a:p>
          <a:p>
            <a:pPr marL="0" indent="0" algn="just">
              <a:buNone/>
            </a:pPr>
            <a:r>
              <a:rPr lang="en-HK" sz="2400" b="1" dirty="0">
                <a:solidFill>
                  <a:schemeClr val="tx1"/>
                </a:solidFill>
              </a:rPr>
              <a:t>Deployment</a:t>
            </a:r>
          </a:p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	Preparing for Play Store and App Store launches.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17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Success Metrics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371" y="1484784"/>
            <a:ext cx="10944224" cy="47518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2400" b="1" dirty="0">
                <a:solidFill>
                  <a:schemeClr val="tx1"/>
                </a:solidFill>
              </a:rPr>
              <a:t>Technical Performance</a:t>
            </a:r>
          </a:p>
          <a:p>
            <a:pPr marL="201168" lvl="1" indent="0" algn="just">
              <a:buNone/>
            </a:pPr>
            <a:r>
              <a:rPr lang="en-GB" sz="2200" dirty="0">
                <a:solidFill>
                  <a:schemeClr val="tx1"/>
                </a:solidFill>
              </a:rPr>
              <a:t>	AI model achieves over 95% accuracy in detecting melanoma vs. benign lesions.</a:t>
            </a:r>
          </a:p>
          <a:p>
            <a:pPr marL="201168" lvl="1" indent="0" algn="just">
              <a:buNone/>
            </a:pPr>
            <a:r>
              <a:rPr lang="en-GB" sz="2200" dirty="0">
                <a:solidFill>
                  <a:schemeClr val="tx1"/>
                </a:solidFill>
              </a:rPr>
              <a:t>	Real-time results delivered within seconds.</a:t>
            </a:r>
          </a:p>
          <a:p>
            <a:pPr algn="just"/>
            <a:r>
              <a:rPr lang="en-GB" sz="2400" b="1" dirty="0">
                <a:solidFill>
                  <a:schemeClr val="tx1"/>
                </a:solidFill>
              </a:rPr>
              <a:t>User Adoption</a:t>
            </a:r>
          </a:p>
          <a:p>
            <a:pPr marL="201168" lvl="1" indent="0" algn="just">
              <a:buNone/>
            </a:pPr>
            <a:r>
              <a:rPr lang="en-GB" sz="2200" dirty="0">
                <a:solidFill>
                  <a:schemeClr val="tx1"/>
                </a:solidFill>
              </a:rPr>
              <a:t>	Positive feedback from healthcare professionals during clinical testing.</a:t>
            </a:r>
          </a:p>
          <a:p>
            <a:pPr marL="201168" lvl="1" indent="0" algn="just">
              <a:buNone/>
            </a:pPr>
            <a:r>
              <a:rPr lang="en-GB" sz="2200" dirty="0">
                <a:solidFill>
                  <a:schemeClr val="tx1"/>
                </a:solidFill>
              </a:rPr>
              <a:t>	Successful on boarding of 50+ early adopters within the first six months.</a:t>
            </a:r>
          </a:p>
          <a:p>
            <a:pPr algn="just"/>
            <a:r>
              <a:rPr lang="en-GB" sz="2400" b="1" dirty="0">
                <a:solidFill>
                  <a:schemeClr val="tx1"/>
                </a:solidFill>
              </a:rPr>
              <a:t>Regulatory Compliance</a:t>
            </a:r>
          </a:p>
          <a:p>
            <a:pPr marL="201168" lvl="1" indent="0" algn="just">
              <a:buNone/>
            </a:pPr>
            <a:r>
              <a:rPr lang="en-GB" sz="2200" dirty="0">
                <a:solidFill>
                  <a:schemeClr val="tx1"/>
                </a:solidFill>
              </a:rPr>
              <a:t>	Approval for clinical use in local healthcare facilities.</a:t>
            </a:r>
          </a:p>
          <a:p>
            <a:pPr algn="just"/>
            <a:r>
              <a:rPr lang="en-GB" sz="2400" b="1" dirty="0">
                <a:solidFill>
                  <a:schemeClr val="tx1"/>
                </a:solidFill>
              </a:rPr>
              <a:t>Market Readiness</a:t>
            </a:r>
          </a:p>
          <a:p>
            <a:pPr marL="201168" lvl="1" indent="0" algn="just">
              <a:buNone/>
            </a:pPr>
            <a:r>
              <a:rPr lang="en-GB" sz="2200" dirty="0">
                <a:solidFill>
                  <a:schemeClr val="tx1"/>
                </a:solidFill>
              </a:rPr>
              <a:t>	Integration of the app with the prototype device.</a:t>
            </a:r>
          </a:p>
          <a:p>
            <a:pPr marL="201168" lvl="1" indent="0" algn="just">
              <a:buNone/>
            </a:pPr>
            <a:r>
              <a:rPr lang="en-GB" sz="2200" dirty="0">
                <a:solidFill>
                  <a:schemeClr val="tx1"/>
                </a:solidFill>
              </a:rPr>
              <a:t>	Launch on Play Store and App Store with 10,000+ downloads in the first quarter.</a:t>
            </a:r>
          </a:p>
          <a:p>
            <a:pPr algn="just"/>
            <a:r>
              <a:rPr lang="en-GB" sz="2400" b="1" dirty="0">
                <a:solidFill>
                  <a:schemeClr val="tx1"/>
                </a:solidFill>
              </a:rPr>
              <a:t>Impact on Healthcare</a:t>
            </a:r>
          </a:p>
          <a:p>
            <a:pPr marL="201168" lvl="1" indent="0" algn="just">
              <a:buNone/>
            </a:pPr>
            <a:r>
              <a:rPr lang="en-GB" sz="2200" dirty="0">
                <a:solidFill>
                  <a:schemeClr val="tx1"/>
                </a:solidFill>
              </a:rPr>
              <a:t>	Reduced misdiagnosis rates in early clinical trials.</a:t>
            </a:r>
            <a:endParaRPr lang="en-HK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4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9883-B706-BDF9-85DD-70AA1CE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ea typeface="Calibri Light"/>
                <a:cs typeface="Calibri Light"/>
              </a:rPr>
              <a:t>Proof of Training Completion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B939F-8204-7E98-886B-C4661022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376267"/>
            <a:ext cx="9840416" cy="52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2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4CF7-5932-4793-A66D-9EF45F97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91440" lvl="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Calibri" panose="020F0502020204030204" pitchFamily="34" charset="0"/>
              <a:buChar char=" "/>
            </a:pPr>
            <a:r>
              <a:rPr lang="en-HK" sz="5300" dirty="0"/>
              <a:t>Core Team Members</a:t>
            </a:r>
            <a:r>
              <a:rPr lang="en-HK" dirty="0"/>
              <a:t/>
            </a:r>
            <a:br>
              <a:rPr lang="en-HK" dirty="0"/>
            </a:br>
            <a:r>
              <a:rPr lang="en-HK" sz="2000" dirty="0"/>
              <a:t>(</a:t>
            </a:r>
            <a:r>
              <a:rPr lang="en-HK" sz="2000" spc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  <a:ea typeface="+mn-ea"/>
                <a:cs typeface="+mn-cs"/>
              </a:rPr>
              <a:t>Brief Description of academic and business background of core team members)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A614-922D-4C4E-BA0F-E7570B78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CEO:	Name</a:t>
            </a: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Background, Experience</a:t>
            </a:r>
          </a:p>
          <a:p>
            <a:pPr>
              <a:defRPr/>
            </a:pP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Team member:</a:t>
            </a: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Name</a:t>
            </a: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	Background, Experience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52017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9883-B706-BDF9-85DD-70AA1CE3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tx1"/>
                </a:solidFill>
                <a:ea typeface="Calibri Light"/>
                <a:cs typeface="Calibri Light"/>
              </a:rPr>
              <a:t>Innovation </a:t>
            </a:r>
            <a:r>
              <a:rPr lang="en-US" dirty="0">
                <a:solidFill>
                  <a:schemeClr val="tx1"/>
                </a:solidFill>
                <a:ea typeface="Calibri Light"/>
                <a:cs typeface="Calibri Light"/>
              </a:rPr>
              <a:t>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D87A3-E9DF-CACD-659F-9395834E3873}"/>
              </a:ext>
            </a:extLst>
          </p:cNvPr>
          <p:cNvSpPr txBox="1">
            <a:spLocks/>
          </p:cNvSpPr>
          <p:nvPr/>
        </p:nvSpPr>
        <p:spPr>
          <a:xfrm>
            <a:off x="619125" y="1556792"/>
            <a:ext cx="10944224" cy="475187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According to the training “4 Innovation Type”, </a:t>
            </a:r>
            <a:r>
              <a:rPr lang="en-GB" sz="2400" dirty="0" smtClean="0">
                <a:solidFill>
                  <a:schemeClr val="tx1"/>
                </a:solidFill>
              </a:rPr>
              <a:t>the </a:t>
            </a:r>
            <a:r>
              <a:rPr lang="en-GB" sz="2400" dirty="0">
                <a:solidFill>
                  <a:schemeClr val="tx1"/>
                </a:solidFill>
              </a:rPr>
              <a:t>innovation type of </a:t>
            </a:r>
            <a:r>
              <a:rPr lang="en-GB" sz="2400" dirty="0" err="1">
                <a:solidFill>
                  <a:schemeClr val="tx1"/>
                </a:solidFill>
              </a:rPr>
              <a:t>MelanoDetectAI</a:t>
            </a:r>
            <a:r>
              <a:rPr lang="en-GB" sz="2400" dirty="0">
                <a:solidFill>
                  <a:schemeClr val="tx1"/>
                </a:solidFill>
              </a:rPr>
              <a:t> is Technology Innovations</a:t>
            </a:r>
            <a:r>
              <a:rPr lang="en-GB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Technology </a:t>
            </a:r>
            <a:r>
              <a:rPr lang="en-US" sz="2400" b="1" dirty="0" smtClean="0">
                <a:solidFill>
                  <a:schemeClr val="tx1"/>
                </a:solidFill>
              </a:rPr>
              <a:t>Innovations</a:t>
            </a:r>
          </a:p>
          <a:p>
            <a:pPr marL="0" indent="0" algn="just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635508" lvl="1" indent="-342900" algn="just"/>
            <a:r>
              <a:rPr lang="en-GB" sz="2400" dirty="0" err="1" smtClean="0">
                <a:solidFill>
                  <a:schemeClr val="tx1"/>
                </a:solidFill>
              </a:rPr>
              <a:t>MelanoDetectAI</a:t>
            </a:r>
            <a:r>
              <a:rPr lang="en-GB" sz="2400" dirty="0" smtClean="0">
                <a:solidFill>
                  <a:schemeClr val="tx1"/>
                </a:solidFill>
              </a:rPr>
              <a:t> uses </a:t>
            </a:r>
            <a:r>
              <a:rPr lang="en-GB" sz="2400" dirty="0">
                <a:solidFill>
                  <a:schemeClr val="tx1"/>
                </a:solidFill>
              </a:rPr>
              <a:t>advanced </a:t>
            </a:r>
            <a:r>
              <a:rPr lang="en-GB" sz="2400" dirty="0" smtClean="0">
                <a:solidFill>
                  <a:schemeClr val="tx1"/>
                </a:solidFill>
              </a:rPr>
              <a:t>deep-learning </a:t>
            </a:r>
            <a:r>
              <a:rPr lang="en-GB" sz="2400" dirty="0">
                <a:solidFill>
                  <a:schemeClr val="tx1"/>
                </a:solidFill>
              </a:rPr>
              <a:t>algorithms </a:t>
            </a:r>
            <a:r>
              <a:rPr lang="en-GB" sz="2400" dirty="0" smtClean="0">
                <a:solidFill>
                  <a:schemeClr val="tx1"/>
                </a:solidFill>
              </a:rPr>
              <a:t>for melanoma detection</a:t>
            </a:r>
          </a:p>
          <a:p>
            <a:pPr marL="635508" lvl="1" indent="-342900" algn="just"/>
            <a:r>
              <a:rPr lang="en-GB" sz="2400" dirty="0" smtClean="0">
                <a:solidFill>
                  <a:schemeClr val="tx1"/>
                </a:solidFill>
              </a:rPr>
              <a:t>Improves diagnostic </a:t>
            </a:r>
            <a:r>
              <a:rPr lang="en-GB" sz="2400" dirty="0">
                <a:solidFill>
                  <a:schemeClr val="tx1"/>
                </a:solidFill>
              </a:rPr>
              <a:t>accuracy and </a:t>
            </a:r>
            <a:r>
              <a:rPr lang="en-GB" sz="2400" dirty="0" smtClean="0">
                <a:solidFill>
                  <a:schemeClr val="tx1"/>
                </a:solidFill>
              </a:rPr>
              <a:t>efficiency</a:t>
            </a:r>
          </a:p>
          <a:p>
            <a:pPr marL="635508" lvl="1" indent="-342900" algn="just"/>
            <a:r>
              <a:rPr lang="en-GB" sz="2400" dirty="0">
                <a:solidFill>
                  <a:schemeClr val="tx1"/>
                </a:solidFill>
              </a:rPr>
              <a:t>Addresses existing market needs with upgraded product </a:t>
            </a:r>
            <a:r>
              <a:rPr lang="en-GB" sz="2400" dirty="0" smtClean="0">
                <a:solidFill>
                  <a:schemeClr val="tx1"/>
                </a:solidFill>
              </a:rPr>
              <a:t>performance</a:t>
            </a:r>
          </a:p>
          <a:p>
            <a:pPr marL="635508" lvl="1" indent="-342900" algn="just"/>
            <a:r>
              <a:rPr lang="en-GB" sz="2400" dirty="0">
                <a:solidFill>
                  <a:schemeClr val="tx1"/>
                </a:solidFill>
              </a:rPr>
              <a:t>Aims to make healthcare smarter and more efficient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635508" lvl="1" indent="-342900" algn="just"/>
            <a:endParaRPr lang="en-GB" sz="2400" dirty="0" smtClean="0">
              <a:solidFill>
                <a:schemeClr val="tx1"/>
              </a:solidFill>
            </a:endParaRPr>
          </a:p>
          <a:p>
            <a:pPr marL="635508" lvl="1" indent="-342900"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53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9FC7-F860-D927-35E3-DF90DE2C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cs typeface="Calibri Light"/>
              </a:rPr>
              <a:t>Joined our </a:t>
            </a:r>
            <a:r>
              <a:rPr lang="en-US" dirty="0">
                <a:cs typeface="Calibri Light"/>
              </a:rPr>
              <a:t>Meetups @ HK Science Park</a:t>
            </a:r>
            <a:r>
              <a:rPr lang="en-HK" dirty="0">
                <a:cs typeface="Calibri Light"/>
              </a:rPr>
              <a:t> yet?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76B89F-F269-467F-91F9-DE51D0B12565}"/>
              </a:ext>
            </a:extLst>
          </p:cNvPr>
          <p:cNvSpPr txBox="1">
            <a:spLocks/>
          </p:cNvSpPr>
          <p:nvPr/>
        </p:nvSpPr>
        <p:spPr>
          <a:xfrm>
            <a:off x="619125" y="1556792"/>
            <a:ext cx="10944224" cy="475187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Screen Capture on joining as the member of Meetups @ HK Science Park</a:t>
            </a:r>
            <a:r>
              <a:rPr lang="en-HK" sz="2400" dirty="0">
                <a:solidFill>
                  <a:schemeClr val="bg1">
                    <a:lumMod val="65000"/>
                  </a:schemeClr>
                </a:solidFill>
              </a:rPr>
              <a:t>  (</a:t>
            </a:r>
            <a:r>
              <a:rPr lang="en-HK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https://www.meetup.com/meetups-hk-science-park/</a:t>
            </a:r>
            <a:r>
              <a:rPr lang="en-HK" sz="24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4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439B-8C9A-B0A6-7BBD-285F0061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503D1-90DB-1862-A303-241C04F3CF97}"/>
              </a:ext>
            </a:extLst>
          </p:cNvPr>
          <p:cNvSpPr txBox="1"/>
          <p:nvPr/>
        </p:nvSpPr>
        <p:spPr>
          <a:xfrm>
            <a:off x="690637" y="1628800"/>
            <a:ext cx="108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242424"/>
                </a:solidFill>
                <a:effectLst/>
              </a:rPr>
              <a:t>I here declare, on my own behalf and on behalf of the Grantee of Ideation Programme, its directors, its employees/ team members that:</a:t>
            </a:r>
          </a:p>
          <a:p>
            <a:pPr algn="just"/>
            <a:endParaRPr lang="en-US" sz="2400" dirty="0">
              <a:solidFill>
                <a:srgbClr val="242424"/>
              </a:solidFill>
            </a:endParaRPr>
          </a:p>
          <a:p>
            <a:pPr algn="just"/>
            <a:r>
              <a:rPr lang="en-US" sz="2400" dirty="0">
                <a:solidFill>
                  <a:srgbClr val="FF6F0F"/>
                </a:solidFill>
              </a:rPr>
              <a:t>(</a:t>
            </a:r>
            <a:r>
              <a:rPr lang="en-US" altLang="zh-TW" sz="2400" dirty="0">
                <a:solidFill>
                  <a:srgbClr val="FF6F0F"/>
                </a:solidFill>
              </a:rPr>
              <a:t>P</a:t>
            </a:r>
            <a:r>
              <a:rPr lang="en-US" sz="2400" dirty="0">
                <a:solidFill>
                  <a:srgbClr val="FF6F0F"/>
                </a:solidFill>
              </a:rPr>
              <a:t>lease tick “✔” the box to confirm)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55D7FB-1C3D-9687-8253-922302AD3F81}"/>
              </a:ext>
            </a:extLst>
          </p:cNvPr>
          <p:cNvSpPr/>
          <p:nvPr/>
        </p:nvSpPr>
        <p:spPr>
          <a:xfrm>
            <a:off x="716006" y="350100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6E677-9363-B927-2D36-2BF062ED1F48}"/>
              </a:ext>
            </a:extLst>
          </p:cNvPr>
          <p:cNvSpPr/>
          <p:nvPr/>
        </p:nvSpPr>
        <p:spPr>
          <a:xfrm>
            <a:off x="706480" y="4581128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89DC74-8CAA-0592-C42B-9C91B29C249B}"/>
              </a:ext>
            </a:extLst>
          </p:cNvPr>
          <p:cNvSpPr txBox="1"/>
          <p:nvPr/>
        </p:nvSpPr>
        <p:spPr>
          <a:xfrm>
            <a:off x="1122685" y="3414484"/>
            <a:ext cx="103691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1313" algn="just"/>
            <a:r>
              <a:rPr lang="en-US" sz="2400" dirty="0">
                <a:solidFill>
                  <a:srgbClr val="242424"/>
                </a:solidFill>
              </a:rPr>
              <a:t>The information and content provided in this report is true, accurate, complete, up-to-date and not misleading.</a:t>
            </a:r>
          </a:p>
          <a:p>
            <a:pPr marL="341313" indent="-341313" algn="just"/>
            <a:r>
              <a:rPr lang="en-US" sz="2400" dirty="0">
                <a:solidFill>
                  <a:srgbClr val="242424"/>
                </a:solidFill>
              </a:rPr>
              <a:t> </a:t>
            </a:r>
          </a:p>
          <a:p>
            <a:pPr algn="just"/>
            <a:r>
              <a:rPr lang="en-US" sz="2400" dirty="0">
                <a:solidFill>
                  <a:srgbClr val="242424"/>
                </a:solidFill>
              </a:rPr>
              <a:t>All Mandatory Admission Criteria of Ideation Programme is met.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8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615FB4-FF9D-493D-8E84-EA84D604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Project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44AFE-0FE0-4619-B02B-4F991F9FD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 anchorCtr="0"/>
          <a:lstStyle/>
          <a:p>
            <a:r>
              <a:rPr lang="en-HK" dirty="0">
                <a:solidFill>
                  <a:srgbClr val="FF6F0F"/>
                </a:solidFill>
              </a:rPr>
              <a:t>Original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32626-4AAE-4C5D-8383-0364571E7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376" y="2208197"/>
            <a:ext cx="5407664" cy="4024977"/>
          </a:xfrm>
        </p:spPr>
        <p:txBody>
          <a:bodyPr>
            <a:normAutofit fontScale="92500" lnSpcReduction="20000"/>
          </a:bodyPr>
          <a:lstStyle/>
          <a:p>
            <a:pPr marL="0" indent="0">
              <a:buClrTx/>
              <a:buNone/>
            </a:pPr>
            <a:r>
              <a:rPr lang="en-HK" b="1" dirty="0">
                <a:solidFill>
                  <a:schemeClr val="tx1"/>
                </a:solidFill>
                <a:ea typeface="+mn-lt"/>
                <a:cs typeface="+mn-lt"/>
              </a:rPr>
              <a:t>Product Overview </a:t>
            </a:r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>
              <a:buClr>
                <a:srgbClr val="03178C"/>
              </a:buClr>
            </a:pPr>
            <a:r>
              <a:rPr lang="en-HK" dirty="0" err="1">
                <a:solidFill>
                  <a:schemeClr val="tx1"/>
                </a:solidFill>
                <a:ea typeface="+mn-lt"/>
                <a:cs typeface="+mn-lt"/>
              </a:rPr>
              <a:t>MelanoDetect</a:t>
            </a:r>
            <a:r>
              <a:rPr lang="en-HK" dirty="0">
                <a:solidFill>
                  <a:schemeClr val="tx1"/>
                </a:solidFill>
                <a:ea typeface="+mn-lt"/>
                <a:cs typeface="+mn-lt"/>
              </a:rPr>
              <a:t> AI is an advanced, handheld AI-based skin cancer detection device with an integrated smartphone application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Clr>
                <a:srgbClr val="03178C"/>
              </a:buClr>
              <a:buNone/>
            </a:pPr>
            <a:r>
              <a:rPr lang="en-HK" b="1" dirty="0">
                <a:solidFill>
                  <a:schemeClr val="tx1"/>
                </a:solidFill>
                <a:ea typeface="+mn-lt"/>
                <a:cs typeface="+mn-lt"/>
              </a:rPr>
              <a:t>Target Customers </a:t>
            </a:r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>
              <a:buClr>
                <a:srgbClr val="03178C"/>
              </a:buClr>
            </a:pPr>
            <a:r>
              <a:rPr lang="en-HK" dirty="0">
                <a:solidFill>
                  <a:schemeClr val="tx1"/>
                </a:solidFill>
                <a:ea typeface="+mn-lt"/>
                <a:cs typeface="+mn-lt"/>
              </a:rPr>
              <a:t>Our target customers are dermatologists and healthcare providers.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Clr>
                <a:srgbClr val="03178C"/>
              </a:buClr>
              <a:buNone/>
            </a:pPr>
            <a:r>
              <a:rPr lang="en-HK" b="1" dirty="0">
                <a:solidFill>
                  <a:schemeClr val="tx1"/>
                </a:solidFill>
                <a:ea typeface="+mn-lt"/>
                <a:cs typeface="+mn-lt"/>
              </a:rPr>
              <a:t>Problem Solving </a:t>
            </a:r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>
              <a:buClr>
                <a:srgbClr val="03178C"/>
              </a:buClr>
            </a:pPr>
            <a:r>
              <a:rPr lang="en-HK" dirty="0">
                <a:solidFill>
                  <a:schemeClr val="tx1"/>
                </a:solidFill>
                <a:ea typeface="+mn-lt"/>
                <a:cs typeface="+mn-lt"/>
              </a:rPr>
              <a:t>Early and accurate melanoma detection.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>
              <a:buClr>
                <a:srgbClr val="03178C"/>
              </a:buClr>
            </a:pPr>
            <a:r>
              <a:rPr lang="en-HK" dirty="0">
                <a:solidFill>
                  <a:schemeClr val="tx1"/>
                </a:solidFill>
                <a:ea typeface="+mn-lt"/>
                <a:cs typeface="+mn-lt"/>
              </a:rPr>
              <a:t>Reducing the risk of misdiagnosis.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>
              <a:buClr>
                <a:srgbClr val="03178C"/>
              </a:buClr>
            </a:pPr>
            <a:r>
              <a:rPr lang="en-HK" dirty="0">
                <a:solidFill>
                  <a:schemeClr val="tx1"/>
                </a:solidFill>
                <a:ea typeface="+mn-lt"/>
                <a:cs typeface="+mn-lt"/>
              </a:rPr>
              <a:t>Ensuring timely intervention to improve patient outcomes.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5A3B73-C5E2-4DF3-A1AC-85EFB7EDE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 anchorCtr="0"/>
          <a:lstStyle/>
          <a:p>
            <a:r>
              <a:rPr lang="en-HK" dirty="0">
                <a:solidFill>
                  <a:srgbClr val="FF6F0F"/>
                </a:solidFill>
              </a:rPr>
              <a:t>Current achievement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0529E5-A7F2-41CC-969A-15A070EF569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HK" b="1" dirty="0">
                <a:solidFill>
                  <a:schemeClr val="tx1"/>
                </a:solidFill>
                <a:ea typeface="+mn-lt"/>
                <a:cs typeface="+mn-lt"/>
              </a:rPr>
              <a:t>Developed Innovative Technology </a:t>
            </a:r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>
              <a:buClr>
                <a:srgbClr val="03178C"/>
              </a:buClr>
            </a:pP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Developed </a:t>
            </a:r>
            <a:r>
              <a:rPr lang="en-GB" dirty="0" err="1">
                <a:solidFill>
                  <a:schemeClr val="tx1"/>
                </a:solidFill>
                <a:ea typeface="+mn-lt"/>
                <a:cs typeface="+mn-lt"/>
              </a:rPr>
              <a:t>MelanoDetect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AI, an advanced handheld AI-based skin cancer detection device with a smartphone application (integration in progress).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Clr>
                <a:srgbClr val="03178C"/>
              </a:buClr>
              <a:buNone/>
            </a:pPr>
            <a:r>
              <a:rPr lang="en-HK" b="1" dirty="0">
                <a:solidFill>
                  <a:schemeClr val="tx1"/>
                </a:solidFill>
                <a:ea typeface="+mn-lt"/>
                <a:cs typeface="+mn-lt"/>
              </a:rPr>
              <a:t>Target Customers </a:t>
            </a:r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>
              <a:buClr>
                <a:srgbClr val="03178C"/>
              </a:buClr>
            </a:pP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Received positive responses from healthcare professionals and high usability ratings.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Clr>
                <a:srgbClr val="03178C"/>
              </a:buClr>
              <a:buNone/>
            </a:pPr>
            <a:r>
              <a:rPr lang="en-HK" b="1" dirty="0">
                <a:solidFill>
                  <a:schemeClr val="tx1"/>
                </a:solidFill>
                <a:ea typeface="+mn-lt"/>
                <a:cs typeface="+mn-lt"/>
              </a:rPr>
              <a:t>Problem Solving </a:t>
            </a:r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>
              <a:buClr>
                <a:srgbClr val="03178C"/>
              </a:buClr>
            </a:pP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Helps reduce misdiagnosis and supports timely treatment.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279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922362-845C-4962-B6AB-8BEA548C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Business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121E8-13D5-4D15-8128-B424EF79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063" y="1507644"/>
            <a:ext cx="4532833" cy="736282"/>
          </a:xfrm>
        </p:spPr>
        <p:txBody>
          <a:bodyPr anchor="t" anchorCtr="0"/>
          <a:lstStyle/>
          <a:p>
            <a:r>
              <a:rPr lang="en-HK" dirty="0"/>
              <a:t>Original plan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F394CA9-E7A5-488A-8B49-4B215F33F7D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2260053"/>
              </p:ext>
            </p:extLst>
          </p:nvPr>
        </p:nvGraphicFramePr>
        <p:xfrm>
          <a:off x="627062" y="2212973"/>
          <a:ext cx="5180906" cy="3931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65753">
                  <a:extLst>
                    <a:ext uri="{9D8B030D-6E8A-4147-A177-3AD203B41FA5}">
                      <a16:colId xmlns:a16="http://schemas.microsoft.com/office/drawing/2014/main" val="2623641436"/>
                    </a:ext>
                  </a:extLst>
                </a:gridCol>
                <a:gridCol w="3315153">
                  <a:extLst>
                    <a:ext uri="{9D8B030D-6E8A-4147-A177-3AD203B41FA5}">
                      <a16:colId xmlns:a16="http://schemas.microsoft.com/office/drawing/2014/main" val="3488528896"/>
                    </a:ext>
                  </a:extLst>
                </a:gridCol>
              </a:tblGrid>
              <a:tr h="3520282">
                <a:tc>
                  <a:txBody>
                    <a:bodyPr/>
                    <a:lstStyle/>
                    <a:p>
                      <a:r>
                        <a:rPr lang="en-HK" sz="1600" dirty="0"/>
                        <a:t>Business Development</a:t>
                      </a:r>
                      <a:r>
                        <a:rPr lang="en-HK" sz="1600" baseline="0" dirty="0"/>
                        <a:t> Plan</a:t>
                      </a:r>
                    </a:p>
                  </a:txBody>
                  <a:tcPr>
                    <a:lnL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ju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GB" sz="1400" b="0" dirty="0"/>
                        <a:t>Conduct interviews with dermatologists and healthcare providers to gather feedback on </a:t>
                      </a:r>
                      <a:r>
                        <a:rPr lang="en-GB" sz="1400" b="0" dirty="0" err="1"/>
                        <a:t>MelanoDetectAI</a:t>
                      </a:r>
                      <a:r>
                        <a:rPr lang="en-GB" sz="1400" b="0" dirty="0"/>
                        <a:t> usability and features</a:t>
                      </a:r>
                    </a:p>
                    <a:p>
                      <a:pPr marL="285750" lvl="0" indent="-285750" algn="ju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GB" sz="1400" b="0" dirty="0"/>
                        <a:t>Collaborate with leading dermatology departments  for market research and validation studies. Continue to build strategic partnerships with healthcare providers.</a:t>
                      </a:r>
                    </a:p>
                    <a:p>
                      <a:pPr marL="285750" lvl="0" indent="-285750" algn="ju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GB" sz="1400" b="0" dirty="0"/>
                        <a:t>Attend additional industry conferences and events to increase brand awareness and gather market intelligence</a:t>
                      </a:r>
                    </a:p>
                    <a:p>
                      <a:pPr marL="285750" lvl="0" indent="-285750" algn="ju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GB" sz="1400" b="0" dirty="0"/>
                        <a:t>Launch </a:t>
                      </a:r>
                      <a:r>
                        <a:rPr lang="en-GB" sz="1400" b="0" dirty="0" err="1"/>
                        <a:t>MelanoDetect</a:t>
                      </a:r>
                      <a:r>
                        <a:rPr lang="en-GB" sz="1400" b="0" dirty="0"/>
                        <a:t> AI app on iOS and Android</a:t>
                      </a:r>
                      <a:r>
                        <a:rPr lang="en-GB" sz="1400" b="0" baseline="0" dirty="0"/>
                        <a:t> </a:t>
                      </a:r>
                      <a:r>
                        <a:rPr lang="en-GB" sz="1400" b="0" dirty="0"/>
                        <a:t>platforms. Participate in international trade shows and exhibitions to showcase our product to global market.</a:t>
                      </a:r>
                      <a:endParaRPr lang="en-HK" sz="1400" b="0" dirty="0"/>
                    </a:p>
                  </a:txBody>
                  <a:tcPr>
                    <a:lnL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919281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92818BE-26B0-4344-9B40-996412B3F4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59030563"/>
              </p:ext>
            </p:extLst>
          </p:nvPr>
        </p:nvGraphicFramePr>
        <p:xfrm>
          <a:off x="5951984" y="2208209"/>
          <a:ext cx="5256584" cy="393668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256584">
                  <a:extLst>
                    <a:ext uri="{9D8B030D-6E8A-4147-A177-3AD203B41FA5}">
                      <a16:colId xmlns:a16="http://schemas.microsoft.com/office/drawing/2014/main" val="2145216041"/>
                    </a:ext>
                  </a:extLst>
                </a:gridCol>
              </a:tblGrid>
              <a:tr h="3936683"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GB" b="0" i="0" baseline="0" dirty="0"/>
                        <a:t>Conducted surveys with dermatologists and healthcare providers to gather feedback on the </a:t>
                      </a:r>
                      <a:r>
                        <a:rPr lang="en-GB" b="0" i="0" baseline="0" dirty="0" err="1"/>
                        <a:t>MelanoDetectAI</a:t>
                      </a:r>
                      <a:r>
                        <a:rPr lang="en-GB" b="0" i="0" baseline="0" dirty="0"/>
                        <a:t> usability and features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GB" b="0" i="0" baseline="0" dirty="0"/>
                        <a:t>Focus areas included high diagnostic accuracy, ease of use, potential impact of </a:t>
                      </a:r>
                      <a:r>
                        <a:rPr lang="en-GB" b="0" i="0" baseline="0" dirty="0" err="1"/>
                        <a:t>MelanoDetectAI</a:t>
                      </a:r>
                      <a:r>
                        <a:rPr lang="en-GB" b="0" i="0" baseline="0" dirty="0"/>
                        <a:t>, and current diagnostic methods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GB" b="0" i="0" baseline="0" dirty="0"/>
                        <a:t>Reached out to healthcare professionals through social media platforms and personal networks to share our survey questionnaire.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GB" b="0" i="0" baseline="0" dirty="0"/>
                        <a:t>Survey form: </a:t>
                      </a:r>
                      <a:r>
                        <a:rPr lang="en-GB" b="0" i="0" baseline="0" dirty="0">
                          <a:hlinkClick r:id="rId2"/>
                        </a:rPr>
                        <a:t>https://forms.gle/MjUBqSDdA9i4j4SG6</a:t>
                      </a:r>
                      <a:endParaRPr lang="en-HK" b="0" i="0" baseline="0" dirty="0"/>
                    </a:p>
                  </a:txBody>
                  <a:tcPr>
                    <a:lnL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73144"/>
                  </a:ext>
                </a:extLst>
              </a:tr>
            </a:tbl>
          </a:graphicData>
        </a:graphic>
      </p:graphicFrame>
      <p:graphicFrame>
        <p:nvGraphicFramePr>
          <p:cNvPr id="19" name="Table 17">
            <a:extLst>
              <a:ext uri="{FF2B5EF4-FFF2-40B4-BE49-F238E27FC236}">
                <a16:creationId xmlns:a16="http://schemas.microsoft.com/office/drawing/2014/main" id="{259D777B-F797-4881-9620-50DE9CDD2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041831"/>
              </p:ext>
            </p:extLst>
          </p:nvPr>
        </p:nvGraphicFramePr>
        <p:xfrm>
          <a:off x="5879976" y="1507644"/>
          <a:ext cx="6927010" cy="6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339">
                  <a:extLst>
                    <a:ext uri="{9D8B030D-6E8A-4147-A177-3AD203B41FA5}">
                      <a16:colId xmlns:a16="http://schemas.microsoft.com/office/drawing/2014/main" val="1256572443"/>
                    </a:ext>
                  </a:extLst>
                </a:gridCol>
                <a:gridCol w="3553671">
                  <a:extLst>
                    <a:ext uri="{9D8B030D-6E8A-4147-A177-3AD203B41FA5}">
                      <a16:colId xmlns:a16="http://schemas.microsoft.com/office/drawing/2014/main" val="629816196"/>
                    </a:ext>
                  </a:extLst>
                </a:gridCol>
              </a:tblGrid>
              <a:tr h="260820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HK" sz="2000" b="0" kern="1200" cap="all" baseline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achievement</a:t>
                      </a:r>
                    </a:p>
                  </a:txBody>
                  <a:tcPr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666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HK" sz="1800" dirty="0"/>
                        <a:t>From programme start until now</a:t>
                      </a:r>
                    </a:p>
                  </a:txBody>
                  <a:tcPr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sz="1600" baseline="0" dirty="0"/>
                    </a:p>
                  </a:txBody>
                  <a:tcPr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10687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987F2584-9C0C-A848-5E5E-26FC1E839358}"/>
              </a:ext>
            </a:extLst>
          </p:cNvPr>
          <p:cNvSpPr txBox="1">
            <a:spLocks/>
          </p:cNvSpPr>
          <p:nvPr/>
        </p:nvSpPr>
        <p:spPr>
          <a:xfrm>
            <a:off x="2135560" y="5590402"/>
            <a:ext cx="10932244" cy="968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HK" sz="1100" dirty="0"/>
          </a:p>
        </p:txBody>
      </p:sp>
    </p:spTree>
    <p:extLst>
      <p:ext uri="{BB962C8B-B14F-4D97-AF65-F5344CB8AC3E}">
        <p14:creationId xmlns:p14="http://schemas.microsoft.com/office/powerpoint/2010/main" val="347022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922362-845C-4962-B6AB-8BEA548C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Technology Development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F394CA9-E7A5-488A-8B49-4B215F33F7D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1404113"/>
              </p:ext>
            </p:extLst>
          </p:nvPr>
        </p:nvGraphicFramePr>
        <p:xfrm>
          <a:off x="335361" y="2212973"/>
          <a:ext cx="5040560" cy="3505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68151">
                  <a:extLst>
                    <a:ext uri="{9D8B030D-6E8A-4147-A177-3AD203B41FA5}">
                      <a16:colId xmlns:a16="http://schemas.microsoft.com/office/drawing/2014/main" val="2623641436"/>
                    </a:ext>
                  </a:extLst>
                </a:gridCol>
                <a:gridCol w="3672409">
                  <a:extLst>
                    <a:ext uri="{9D8B030D-6E8A-4147-A177-3AD203B41FA5}">
                      <a16:colId xmlns:a16="http://schemas.microsoft.com/office/drawing/2014/main" val="1074167778"/>
                    </a:ext>
                  </a:extLst>
                </a:gridCol>
              </a:tblGrid>
              <a:tr h="31854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Technology Development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altLang="zh-TW" sz="1600" dirty="0"/>
                        <a:t>Plan</a:t>
                      </a:r>
                      <a:endParaRPr lang="en-US" altLang="zh-TW" sz="16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GB" sz="1600" b="0" i="0" baseline="0" dirty="0"/>
                        <a:t>Advance the capabilities of AI algorithms for skin lesion and melanoma detection.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GB" sz="1600" b="0" i="0" baseline="0" dirty="0"/>
                        <a:t>Conduct further R&amp;D to optimize the performance of the </a:t>
                      </a:r>
                      <a:r>
                        <a:rPr lang="en-GB" sz="1600" b="0" i="0" baseline="0" dirty="0" err="1"/>
                        <a:t>MelanoDetect</a:t>
                      </a:r>
                      <a:r>
                        <a:rPr lang="en-GB" sz="1600" b="0" i="0" baseline="0" dirty="0"/>
                        <a:t> AI device.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GB" sz="1600" b="0" i="0" baseline="0" dirty="0"/>
                        <a:t>Implement additional features and functionalities to meet the evolving needs of dermatologists.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GB" sz="1600" b="0" i="0" baseline="0" dirty="0"/>
                        <a:t>Plan for future updates and developments to ensure </a:t>
                      </a:r>
                      <a:r>
                        <a:rPr lang="en-GB" sz="1600" b="0" i="0" baseline="0" dirty="0" err="1"/>
                        <a:t>MelanoDetectAI</a:t>
                      </a:r>
                      <a:r>
                        <a:rPr lang="en-GB" sz="1600" b="0" i="0" baseline="0" dirty="0"/>
                        <a:t> remains at the forefront of skin cancer detection technology.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50068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92818BE-26B0-4344-9B40-996412B3F4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08483487"/>
              </p:ext>
            </p:extLst>
          </p:nvPr>
        </p:nvGraphicFramePr>
        <p:xfrm>
          <a:off x="5663952" y="2208211"/>
          <a:ext cx="5688632" cy="350996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val="2145216041"/>
                    </a:ext>
                  </a:extLst>
                </a:gridCol>
              </a:tblGrid>
              <a:tr h="3509961"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HK" sz="1600" b="0" i="0" baseline="0" dirty="0"/>
                        <a:t>Integrated DenseNet-201, EfficientNet-B2, ResNet-50, and VGG-19 models for skin lesion and melanoma detection.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HK" sz="1600" b="0" i="0" baseline="0" dirty="0"/>
                        <a:t>Optimized AI algorithms for enhanced accuracy in melanoma detection.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HK" sz="1600" b="0" i="0" baseline="0" dirty="0"/>
                        <a:t>Evaluated models using the HAM10000 dataset.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HK" sz="1600" b="0" i="0" baseline="0" dirty="0"/>
                        <a:t>Developed a prototype of the handheld device hardware for initial testing.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HK" sz="1600" b="0" i="0" baseline="0" dirty="0"/>
                        <a:t>Designed the basic UI/UX for app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HK" sz="1600" b="0" i="0" baseline="0" dirty="0"/>
                        <a:t>Implemented features in the app to capture or upload images for classification as benign or malignant.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HK" sz="1600" b="0" i="0" baseline="0" dirty="0"/>
                        <a:t>Conducted internal testing and debugging of the app and handheld device prototype to ensure functionality and reliability.</a:t>
                      </a:r>
                    </a:p>
                  </a:txBody>
                  <a:tcPr>
                    <a:lnB w="19050" cap="flat" cmpd="sng" algn="ctr">
                      <a:solidFill>
                        <a:srgbClr val="031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73144"/>
                  </a:ext>
                </a:extLst>
              </a:tr>
            </a:tbl>
          </a:graphicData>
        </a:graphic>
      </p:graphicFrame>
      <p:graphicFrame>
        <p:nvGraphicFramePr>
          <p:cNvPr id="19" name="Table 17">
            <a:extLst>
              <a:ext uri="{FF2B5EF4-FFF2-40B4-BE49-F238E27FC236}">
                <a16:creationId xmlns:a16="http://schemas.microsoft.com/office/drawing/2014/main" id="{259D777B-F797-4881-9620-50DE9CDD2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570719"/>
              </p:ext>
            </p:extLst>
          </p:nvPr>
        </p:nvGraphicFramePr>
        <p:xfrm>
          <a:off x="5591944" y="1488705"/>
          <a:ext cx="6696744" cy="6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203">
                  <a:extLst>
                    <a:ext uri="{9D8B030D-6E8A-4147-A177-3AD203B41FA5}">
                      <a16:colId xmlns:a16="http://schemas.microsoft.com/office/drawing/2014/main" val="1256572443"/>
                    </a:ext>
                  </a:extLst>
                </a:gridCol>
                <a:gridCol w="3435541">
                  <a:extLst>
                    <a:ext uri="{9D8B030D-6E8A-4147-A177-3AD203B41FA5}">
                      <a16:colId xmlns:a16="http://schemas.microsoft.com/office/drawing/2014/main" val="629816196"/>
                    </a:ext>
                  </a:extLst>
                </a:gridCol>
              </a:tblGrid>
              <a:tr h="260820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HK" sz="2000" b="0" kern="1200" cap="all" baseline="0" dirty="0">
                          <a:solidFill>
                            <a:srgbClr val="FF6F0F"/>
                          </a:solidFill>
                          <a:latin typeface="+mn-lt"/>
                          <a:ea typeface="+mn-ea"/>
                          <a:cs typeface="+mn-cs"/>
                        </a:rPr>
                        <a:t>achievement</a:t>
                      </a:r>
                    </a:p>
                  </a:txBody>
                  <a:tcPr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666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HK" sz="1800" dirty="0"/>
                        <a:t>From programme start until now</a:t>
                      </a:r>
                    </a:p>
                  </a:txBody>
                  <a:tcPr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sz="1600" baseline="0" dirty="0"/>
                    </a:p>
                  </a:txBody>
                  <a:tcPr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1068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51384" y="5877272"/>
            <a:ext cx="10801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*A workable prototype expected to be launched by the end of the </a:t>
            </a:r>
            <a:r>
              <a:rPr lang="en-US" sz="1600" dirty="0" err="1">
                <a:solidFill>
                  <a:srgbClr val="FF0000"/>
                </a:solidFill>
              </a:rPr>
              <a:t>programme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B3A1750-16DB-E69B-6110-95EF7711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063" y="1507644"/>
            <a:ext cx="4532833" cy="736282"/>
          </a:xfrm>
        </p:spPr>
        <p:txBody>
          <a:bodyPr anchor="t" anchorCtr="0"/>
          <a:lstStyle/>
          <a:p>
            <a:r>
              <a:rPr lang="en-HK" dirty="0">
                <a:solidFill>
                  <a:srgbClr val="FF6F0F"/>
                </a:solidFill>
              </a:rPr>
              <a:t>Original plan</a:t>
            </a:r>
          </a:p>
        </p:txBody>
      </p:sp>
    </p:spTree>
    <p:extLst>
      <p:ext uri="{BB962C8B-B14F-4D97-AF65-F5344CB8AC3E}">
        <p14:creationId xmlns:p14="http://schemas.microsoft.com/office/powerpoint/2010/main" val="175011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922362-845C-4962-B6AB-8BEA548C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Corporate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121E8-13D5-4D15-8128-B424EF79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063" y="1392952"/>
            <a:ext cx="4532833" cy="736282"/>
          </a:xfrm>
        </p:spPr>
        <p:txBody>
          <a:bodyPr anchor="t" anchorCtr="0"/>
          <a:lstStyle/>
          <a:p>
            <a:r>
              <a:rPr lang="en-HK" dirty="0">
                <a:solidFill>
                  <a:srgbClr val="FF6F0F"/>
                </a:solidFill>
              </a:rPr>
              <a:t>Original plan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F394CA9-E7A5-488A-8B49-4B215F33F7D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7547498"/>
              </p:ext>
            </p:extLst>
          </p:nvPr>
        </p:nvGraphicFramePr>
        <p:xfrm>
          <a:off x="479376" y="2208213"/>
          <a:ext cx="5256583" cy="410110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8840">
                  <a:extLst>
                    <a:ext uri="{9D8B030D-6E8A-4147-A177-3AD203B41FA5}">
                      <a16:colId xmlns:a16="http://schemas.microsoft.com/office/drawing/2014/main" val="2623641436"/>
                    </a:ext>
                  </a:extLst>
                </a:gridCol>
                <a:gridCol w="3757743">
                  <a:extLst>
                    <a:ext uri="{9D8B030D-6E8A-4147-A177-3AD203B41FA5}">
                      <a16:colId xmlns:a16="http://schemas.microsoft.com/office/drawing/2014/main" val="1074167778"/>
                    </a:ext>
                  </a:extLst>
                </a:gridCol>
              </a:tblGrid>
              <a:tr h="3040578">
                <a:tc>
                  <a:txBody>
                    <a:bodyPr/>
                    <a:lstStyle/>
                    <a:p>
                      <a:r>
                        <a:rPr lang="en-HK" sz="1600" b="1" dirty="0"/>
                        <a:t>Financial</a:t>
                      </a:r>
                      <a:r>
                        <a:rPr lang="en-HK" sz="1600" b="1" baseline="0" dirty="0"/>
                        <a:t> </a:t>
                      </a:r>
                      <a:r>
                        <a:rPr lang="en-HK" sz="1600" b="1" dirty="0"/>
                        <a:t>Plan</a:t>
                      </a:r>
                    </a:p>
                  </a:txBody>
                  <a:tcPr>
                    <a:lnL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GB" sz="1600" b="0" dirty="0"/>
                        <a:t>Ensure financial stability and explore funding options.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GB" sz="1600" b="0" dirty="0"/>
                        <a:t>Continue financial audits and optimizations to improve cost-efficiency and resource management.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GB" sz="1600" b="0" dirty="0"/>
                        <a:t>Monitor subscription pricing and revenue model based on market feedback and performance.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GB" sz="1600" b="0" dirty="0"/>
                        <a:t>Secure additional funding and investment as needed for scaling operations and product development.</a:t>
                      </a:r>
                    </a:p>
                  </a:txBody>
                  <a:tcPr>
                    <a:lnL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9192818"/>
                  </a:ext>
                </a:extLst>
              </a:tr>
              <a:tr h="1060529">
                <a:tc>
                  <a:txBody>
                    <a:bodyPr/>
                    <a:lstStyle/>
                    <a:p>
                      <a:r>
                        <a:rPr lang="en-HK" sz="1600" b="1" dirty="0">
                          <a:latin typeface="+mj-lt"/>
                        </a:rPr>
                        <a:t>Other</a:t>
                      </a:r>
                      <a:r>
                        <a:rPr lang="en-HK" sz="1600" b="1" baseline="0" dirty="0">
                          <a:latin typeface="+mj-lt"/>
                        </a:rPr>
                        <a:t>s</a:t>
                      </a:r>
                    </a:p>
                    <a:p>
                      <a:r>
                        <a:rPr lang="en-HK" sz="1400" b="1" dirty="0">
                          <a:latin typeface="+mj-lt"/>
                        </a:rPr>
                        <a:t>(Awards, IP, </a:t>
                      </a:r>
                      <a:r>
                        <a:rPr lang="en-HK" sz="1400" b="1" dirty="0" err="1">
                          <a:latin typeface="+mj-lt"/>
                        </a:rPr>
                        <a:t>etc</a:t>
                      </a:r>
                      <a:r>
                        <a:rPr lang="en-HK" sz="1400" b="1" dirty="0">
                          <a:latin typeface="+mj-lt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467656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92818BE-26B0-4344-9B40-996412B3F4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53330474"/>
              </p:ext>
            </p:extLst>
          </p:nvPr>
        </p:nvGraphicFramePr>
        <p:xfrm>
          <a:off x="5807968" y="2208213"/>
          <a:ext cx="5832648" cy="410110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832648">
                  <a:extLst>
                    <a:ext uri="{9D8B030D-6E8A-4147-A177-3AD203B41FA5}">
                      <a16:colId xmlns:a16="http://schemas.microsoft.com/office/drawing/2014/main" val="2145216041"/>
                    </a:ext>
                  </a:extLst>
                </a:gridCol>
              </a:tblGrid>
              <a:tr h="3071966"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GB" sz="1600" b="0" i="0" baseline="0" dirty="0"/>
                        <a:t>Maintained financial stability by effectively managing resources and optimizing costs during the early development phase.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GB" sz="1600" b="0" i="0" baseline="0" dirty="0"/>
                        <a:t>Finalized the subscription pricing based on market research and feedback from target customers</a:t>
                      </a:r>
                      <a:endParaRPr lang="en-HK" sz="1600" b="0" i="0" baseline="0" dirty="0"/>
                    </a:p>
                  </a:txBody>
                  <a:tcPr>
                    <a:lnL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73144"/>
                  </a:ext>
                </a:extLst>
              </a:tr>
              <a:tr h="1029141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56E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555894"/>
                  </a:ext>
                </a:extLst>
              </a:tr>
            </a:tbl>
          </a:graphicData>
        </a:graphic>
      </p:graphicFrame>
      <p:graphicFrame>
        <p:nvGraphicFramePr>
          <p:cNvPr id="19" name="Table 17">
            <a:extLst>
              <a:ext uri="{FF2B5EF4-FFF2-40B4-BE49-F238E27FC236}">
                <a16:creationId xmlns:a16="http://schemas.microsoft.com/office/drawing/2014/main" id="{259D777B-F797-4881-9620-50DE9CDD2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37336"/>
              </p:ext>
            </p:extLst>
          </p:nvPr>
        </p:nvGraphicFramePr>
        <p:xfrm>
          <a:off x="5733453" y="1406115"/>
          <a:ext cx="7176730" cy="6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4949">
                  <a:extLst>
                    <a:ext uri="{9D8B030D-6E8A-4147-A177-3AD203B41FA5}">
                      <a16:colId xmlns:a16="http://schemas.microsoft.com/office/drawing/2014/main" val="1256572443"/>
                    </a:ext>
                  </a:extLst>
                </a:gridCol>
                <a:gridCol w="3681781">
                  <a:extLst>
                    <a:ext uri="{9D8B030D-6E8A-4147-A177-3AD203B41FA5}">
                      <a16:colId xmlns:a16="http://schemas.microsoft.com/office/drawing/2014/main" val="629816196"/>
                    </a:ext>
                  </a:extLst>
                </a:gridCol>
              </a:tblGrid>
              <a:tr h="260820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en-HK" sz="2000" b="0" kern="1200" cap="all" baseline="0" dirty="0">
                          <a:solidFill>
                            <a:srgbClr val="FF6F0F"/>
                          </a:solidFill>
                          <a:latin typeface="+mn-lt"/>
                          <a:ea typeface="+mn-ea"/>
                          <a:cs typeface="+mn-cs"/>
                        </a:rPr>
                        <a:t>achievement</a:t>
                      </a:r>
                    </a:p>
                  </a:txBody>
                  <a:tcPr marT="36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666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HK" sz="1800" dirty="0"/>
                        <a:t>From programme start until now</a:t>
                      </a:r>
                    </a:p>
                  </a:txBody>
                  <a:tcPr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HK" sz="1600" baseline="0" dirty="0"/>
                    </a:p>
                  </a:txBody>
                  <a:tcPr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10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31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6500" dirty="0"/>
              <a:t>Part 2</a:t>
            </a:r>
            <a:endParaRPr lang="en-US" sz="6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6F0F"/>
                </a:solidFill>
              </a:rPr>
              <a:t>Market Validation Report</a:t>
            </a:r>
          </a:p>
        </p:txBody>
      </p:sp>
    </p:spTree>
    <p:extLst>
      <p:ext uri="{BB962C8B-B14F-4D97-AF65-F5344CB8AC3E}">
        <p14:creationId xmlns:p14="http://schemas.microsoft.com/office/powerpoint/2010/main" val="140104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 Validation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785" y="1484784"/>
            <a:ext cx="1094422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Market Validation Report will be part of Gold Badge Assessment.</a:t>
            </a:r>
          </a:p>
          <a:p>
            <a:r>
              <a:rPr lang="en-US" sz="2000" dirty="0"/>
              <a:t>Market validation is the process of presenting a concept for a product to its target market and learn from those prospective buyers whether or not the idea is worth pursuing.</a:t>
            </a:r>
          </a:p>
          <a:p>
            <a:r>
              <a:rPr lang="en-US" sz="2400" dirty="0"/>
              <a:t> </a:t>
            </a:r>
          </a:p>
          <a:p>
            <a:r>
              <a:rPr lang="en-US" sz="2400" b="1" dirty="0"/>
              <a:t>Complete a process of Market Validation for your products can allows you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Clearly identifies customer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dirty="0"/>
              <a:t>Defines your prototype requirements</a:t>
            </a:r>
          </a:p>
          <a:p>
            <a:endParaRPr lang="en-HK" sz="2400" dirty="0"/>
          </a:p>
          <a:p>
            <a:r>
              <a:rPr lang="en-US" sz="2400" b="1" dirty="0"/>
              <a:t>Common approaches to market validation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Interview people in your targeted market, such as your target customers and potential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Send out surveys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dirty="0"/>
              <a:t>Host focus groups</a:t>
            </a:r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133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Who are your target customers and Why?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Target Customers: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Our target customers are dermatologists, healthcare providers, and clinics specializing in dermatology and oncology.</a:t>
            </a:r>
          </a:p>
          <a:p>
            <a:pPr algn="just"/>
            <a:r>
              <a:rPr lang="en-GB" b="1" dirty="0">
                <a:solidFill>
                  <a:schemeClr val="tx1"/>
                </a:solidFill>
              </a:rPr>
              <a:t>- Expert Use Case Alignment</a:t>
            </a:r>
          </a:p>
          <a:p>
            <a:pPr marL="201168" lvl="1" indent="0" algn="just">
              <a:buNone/>
            </a:pPr>
            <a:r>
              <a:rPr lang="en-GB" dirty="0">
                <a:solidFill>
                  <a:schemeClr val="tx1"/>
                </a:solidFill>
              </a:rPr>
              <a:t>	Dermatologists and healthcare providers are at the forefront of skin cancer diagnosis and treatment which 	makes them the primary users of diagnostic tools like </a:t>
            </a:r>
            <a:r>
              <a:rPr lang="en-GB" dirty="0" err="1">
                <a:solidFill>
                  <a:schemeClr val="tx1"/>
                </a:solidFill>
              </a:rPr>
              <a:t>MelanoDetectAI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GB" b="1" dirty="0">
                <a:solidFill>
                  <a:schemeClr val="tx1"/>
                </a:solidFill>
              </a:rPr>
              <a:t>- Critical Need for Precision</a:t>
            </a:r>
          </a:p>
          <a:p>
            <a:pPr marL="201168" lvl="1" indent="0" algn="just">
              <a:buNone/>
            </a:pPr>
            <a:r>
              <a:rPr lang="en-GB" dirty="0">
                <a:solidFill>
                  <a:schemeClr val="tx1"/>
                </a:solidFill>
              </a:rPr>
              <a:t>	These professionals require accurate and reliable tools to ensure early and precise melanoma detection, 	reducing misdiagnosis and improving patient outcomes.</a:t>
            </a:r>
          </a:p>
          <a:p>
            <a:pPr algn="just"/>
            <a:r>
              <a:rPr lang="en-GB" b="1" dirty="0">
                <a:solidFill>
                  <a:schemeClr val="tx1"/>
                </a:solidFill>
              </a:rPr>
              <a:t>- Enhanced Workflow Efficiency</a:t>
            </a:r>
          </a:p>
          <a:p>
            <a:pPr marL="201168" lvl="1" indent="0" algn="just">
              <a:buNone/>
            </a:pPr>
            <a:r>
              <a:rPr lang="en-GB" b="1" dirty="0">
                <a:solidFill>
                  <a:schemeClr val="tx1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MelanoDetectAI</a:t>
            </a:r>
            <a:r>
              <a:rPr lang="en-GB" dirty="0">
                <a:solidFill>
                  <a:schemeClr val="tx1"/>
                </a:solidFill>
              </a:rPr>
              <a:t> supports clinicians by integrating seamlessly into their practice. It offers real-time results 	that save time and enhance decision-making.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891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FF6F0F"/>
      </a:dk2>
      <a:lt2>
        <a:srgbClr val="F2E0D5"/>
      </a:lt2>
      <a:accent1>
        <a:srgbClr val="056EE1"/>
      </a:accent1>
      <a:accent2>
        <a:srgbClr val="0566D1"/>
      </a:accent2>
      <a:accent3>
        <a:srgbClr val="0452A8"/>
      </a:accent3>
      <a:accent4>
        <a:srgbClr val="034997"/>
      </a:accent4>
      <a:accent5>
        <a:srgbClr val="033C7B"/>
      </a:accent5>
      <a:accent6>
        <a:srgbClr val="02244A"/>
      </a:accent6>
      <a:hlink>
        <a:srgbClr val="E25B00"/>
      </a:hlink>
      <a:folHlink>
        <a:srgbClr val="FFB68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4F10C98BFC74FAB5F5F942FD04A56" ma:contentTypeVersion="18" ma:contentTypeDescription="Create a new document." ma:contentTypeScope="" ma:versionID="2c120d6c2edd836e178d9b69d6099ade">
  <xsd:schema xmlns:xsd="http://www.w3.org/2001/XMLSchema" xmlns:xs="http://www.w3.org/2001/XMLSchema" xmlns:p="http://schemas.microsoft.com/office/2006/metadata/properties" xmlns:ns2="e34a32c3-f8bf-4e63-b318-82ab5fbeed33" xmlns:ns3="ae2bc03f-f653-430d-98c7-f3ac9cdbbedc" targetNamespace="http://schemas.microsoft.com/office/2006/metadata/properties" ma:root="true" ma:fieldsID="31fb21e812eafb726f61a797cda75852" ns2:_="" ns3:_="">
    <xsd:import namespace="e34a32c3-f8bf-4e63-b318-82ab5fbeed33"/>
    <xsd:import namespace="ae2bc03f-f653-430d-98c7-f3ac9cdbb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a32c3-f8bf-4e63-b318-82ab5fbeed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b92707-235b-49d4-9598-b5d873aa68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bc03f-f653-430d-98c7-f3ac9cdbbed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66381c7-b32a-4402-8f64-aa54313221fd}" ma:internalName="TaxCatchAll" ma:showField="CatchAllData" ma:web="ae2bc03f-f653-430d-98c7-f3ac9cdbbe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4a32c3-f8bf-4e63-b318-82ab5fbeed33">
      <Terms xmlns="http://schemas.microsoft.com/office/infopath/2007/PartnerControls"/>
    </lcf76f155ced4ddcb4097134ff3c332f>
    <TaxCatchAll xmlns="ae2bc03f-f653-430d-98c7-f3ac9cdbbed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F08C24-D33B-48A0-B5EB-F082FCB775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4a32c3-f8bf-4e63-b318-82ab5fbeed33"/>
    <ds:schemaRef ds:uri="ae2bc03f-f653-430d-98c7-f3ac9cdbbe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4FF0EF-02A4-4944-BC8D-866D461C93CF}">
  <ds:schemaRefs>
    <ds:schemaRef ds:uri="ae2bc03f-f653-430d-98c7-f3ac9cdbbedc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34a32c3-f8bf-4e63-b318-82ab5fbeed3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B7B0C7-0755-4D59-BBCE-AC869E4D54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3459</TotalTime>
  <Words>1053</Words>
  <Application>Microsoft Office PowerPoint</Application>
  <PresentationFormat>Widescreen</PresentationFormat>
  <Paragraphs>199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新細明體</vt:lpstr>
      <vt:lpstr>Retrospect</vt:lpstr>
      <vt:lpstr>  iDEAtION  Gold Badge Assessment – Progress updates</vt:lpstr>
      <vt:lpstr>Core Team Members (Brief Description of academic and business background of core team members)</vt:lpstr>
      <vt:lpstr>Project Summary</vt:lpstr>
      <vt:lpstr>Business Development</vt:lpstr>
      <vt:lpstr>Technology Development</vt:lpstr>
      <vt:lpstr>Corporate Development</vt:lpstr>
      <vt:lpstr>Part 2</vt:lpstr>
      <vt:lpstr>Market Validation Report</vt:lpstr>
      <vt:lpstr>Who are your target customers and Why? </vt:lpstr>
      <vt:lpstr>Feedback from Target Customers </vt:lpstr>
      <vt:lpstr>Feedback from Healthcare Professionals</vt:lpstr>
      <vt:lpstr>Data Analysis </vt:lpstr>
      <vt:lpstr>Data Analysis </vt:lpstr>
      <vt:lpstr>Data Analysis </vt:lpstr>
      <vt:lpstr>Refine  </vt:lpstr>
      <vt:lpstr>Timeline  </vt:lpstr>
      <vt:lpstr>Resources  </vt:lpstr>
      <vt:lpstr>Success Metrics  </vt:lpstr>
      <vt:lpstr>Proof of Training Completion</vt:lpstr>
      <vt:lpstr>Innovation Type</vt:lpstr>
      <vt:lpstr>Joined our Meetups @ HK Science Park yet? </vt:lpstr>
      <vt:lpstr>Declaration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nth Mouth Milestone Report</dc:title>
  <dc:creator>Lowell HM Kong</dc:creator>
  <cp:lastModifiedBy>LENOVO</cp:lastModifiedBy>
  <cp:revision>100</cp:revision>
  <cp:lastPrinted>2020-05-25T02:47:53Z</cp:lastPrinted>
  <dcterms:created xsi:type="dcterms:W3CDTF">2020-01-31T15:29:31Z</dcterms:created>
  <dcterms:modified xsi:type="dcterms:W3CDTF">2025-01-28T17:10:06Z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40898e-8284-402c-838e-1fd1e257f0ce_Enabled">
    <vt:lpwstr>true</vt:lpwstr>
  </property>
  <property fmtid="{D5CDD505-2E9C-101B-9397-08002B2CF9AE}" pid="3" name="MSIP_Label_cb40898e-8284-402c-838e-1fd1e257f0ce_SetDate">
    <vt:lpwstr>2021-09-15T08:46:26Z</vt:lpwstr>
  </property>
  <property fmtid="{D5CDD505-2E9C-101B-9397-08002B2CF9AE}" pid="4" name="MSIP_Label_cb40898e-8284-402c-838e-1fd1e257f0ce_Method">
    <vt:lpwstr>Standard</vt:lpwstr>
  </property>
  <property fmtid="{D5CDD505-2E9C-101B-9397-08002B2CF9AE}" pid="5" name="MSIP_Label_cb40898e-8284-402c-838e-1fd1e257f0ce_Name">
    <vt:lpwstr>Restricted (No Protection)</vt:lpwstr>
  </property>
  <property fmtid="{D5CDD505-2E9C-101B-9397-08002B2CF9AE}" pid="6" name="MSIP_Label_cb40898e-8284-402c-838e-1fd1e257f0ce_SiteId">
    <vt:lpwstr>b3e19ac2-e192-44c8-90bd-41acbfb3dcdb</vt:lpwstr>
  </property>
  <property fmtid="{D5CDD505-2E9C-101B-9397-08002B2CF9AE}" pid="7" name="MSIP_Label_cb40898e-8284-402c-838e-1fd1e257f0ce_ActionId">
    <vt:lpwstr>9e2e89bc-373f-41bd-b8bd-e401cc926aa6</vt:lpwstr>
  </property>
  <property fmtid="{D5CDD505-2E9C-101B-9397-08002B2CF9AE}" pid="8" name="MSIP_Label_cb40898e-8284-402c-838e-1fd1e257f0ce_ContentBits">
    <vt:lpwstr>0</vt:lpwstr>
  </property>
  <property fmtid="{D5CDD505-2E9C-101B-9397-08002B2CF9AE}" pid="9" name="ContentTypeId">
    <vt:lpwstr>0x010100DB54F10C98BFC74FAB5F5F942FD04A56</vt:lpwstr>
  </property>
  <property fmtid="{D5CDD505-2E9C-101B-9397-08002B2CF9AE}" pid="10" name="MediaServiceImageTags">
    <vt:lpwstr/>
  </property>
</Properties>
</file>