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B5BCB-6ACA-4941-A783-01545EDED1BE}" type="datetimeFigureOut">
              <a:rPr lang="x-none" smtClean="0"/>
              <a:t>12/31/2019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542C605-34D2-45D2-9B41-D0212F030888}" type="slidenum">
              <a:rPr lang="x-none" smtClean="0"/>
              <a:t>‹#›</a:t>
            </a:fld>
            <a:endParaRPr lang="x-none"/>
          </a:p>
        </p:txBody>
      </p:sp>
    </p:spTree>
    <p:extLst>
      <p:ext uri="{BB962C8B-B14F-4D97-AF65-F5344CB8AC3E}">
        <p14:creationId xmlns:p14="http://schemas.microsoft.com/office/powerpoint/2010/main" val="4103976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B5BCB-6ACA-4941-A783-01545EDED1BE}" type="datetimeFigureOut">
              <a:rPr lang="x-none" smtClean="0"/>
              <a:t>12/31/2019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542C605-34D2-45D2-9B41-D0212F030888}" type="slidenum">
              <a:rPr lang="x-none" smtClean="0"/>
              <a:t>‹#›</a:t>
            </a:fld>
            <a:endParaRPr lang="x-none"/>
          </a:p>
        </p:txBody>
      </p:sp>
    </p:spTree>
    <p:extLst>
      <p:ext uri="{BB962C8B-B14F-4D97-AF65-F5344CB8AC3E}">
        <p14:creationId xmlns:p14="http://schemas.microsoft.com/office/powerpoint/2010/main" val="127935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B5BCB-6ACA-4941-A783-01545EDED1BE}" type="datetimeFigureOut">
              <a:rPr lang="x-none" smtClean="0"/>
              <a:t>12/31/2019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542C605-34D2-45D2-9B41-D0212F030888}" type="slidenum">
              <a:rPr lang="x-none" smtClean="0"/>
              <a:t>‹#›</a:t>
            </a:fld>
            <a:endParaRPr lang="x-none"/>
          </a:p>
        </p:txBody>
      </p:sp>
    </p:spTree>
    <p:extLst>
      <p:ext uri="{BB962C8B-B14F-4D97-AF65-F5344CB8AC3E}">
        <p14:creationId xmlns:p14="http://schemas.microsoft.com/office/powerpoint/2010/main" val="165933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B5BCB-6ACA-4941-A783-01545EDED1BE}" type="datetimeFigureOut">
              <a:rPr lang="x-none" smtClean="0"/>
              <a:t>12/31/2019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542C605-34D2-45D2-9B41-D0212F030888}" type="slidenum">
              <a:rPr lang="x-none" smtClean="0"/>
              <a:t>‹#›</a:t>
            </a:fld>
            <a:endParaRPr lang="x-none"/>
          </a:p>
        </p:txBody>
      </p:sp>
    </p:spTree>
    <p:extLst>
      <p:ext uri="{BB962C8B-B14F-4D97-AF65-F5344CB8AC3E}">
        <p14:creationId xmlns:p14="http://schemas.microsoft.com/office/powerpoint/2010/main" val="311700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0C5B5BCB-6ACA-4941-A783-01545EDED1BE}" type="datetimeFigureOut">
              <a:rPr lang="x-none" smtClean="0"/>
              <a:t>12/31/2019</a:t>
            </a:fld>
            <a:endParaRPr lang="x-none"/>
          </a:p>
        </p:txBody>
      </p:sp>
      <p:sp>
        <p:nvSpPr>
          <p:cNvPr id="5" name="Footer Placeholder 4"/>
          <p:cNvSpPr>
            <a:spLocks noGrp="1"/>
          </p:cNvSpPr>
          <p:nvPr>
            <p:ph type="ftr" sz="quarter" idx="11"/>
          </p:nvPr>
        </p:nvSpPr>
        <p:spPr>
          <a:xfrm>
            <a:off x="2182708" y="6272784"/>
            <a:ext cx="6327648" cy="365125"/>
          </a:xfrm>
        </p:spPr>
        <p:txBody>
          <a:bodyPr/>
          <a:lstStyle/>
          <a:p>
            <a:endParaRPr lang="x-none"/>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542C605-34D2-45D2-9B41-D0212F030888}" type="slidenum">
              <a:rPr lang="x-none" smtClean="0"/>
              <a:t>‹#›</a:t>
            </a:fld>
            <a:endParaRPr lang="x-none"/>
          </a:p>
        </p:txBody>
      </p:sp>
    </p:spTree>
    <p:extLst>
      <p:ext uri="{BB962C8B-B14F-4D97-AF65-F5344CB8AC3E}">
        <p14:creationId xmlns:p14="http://schemas.microsoft.com/office/powerpoint/2010/main" val="27242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B5BCB-6ACA-4941-A783-01545EDED1BE}" type="datetimeFigureOut">
              <a:rPr lang="x-none" smtClean="0"/>
              <a:t>12/31/2019</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3542C605-34D2-45D2-9B41-D0212F030888}" type="slidenum">
              <a:rPr lang="x-none" smtClean="0"/>
              <a:t>‹#›</a:t>
            </a:fld>
            <a:endParaRPr lang="x-none"/>
          </a:p>
        </p:txBody>
      </p:sp>
    </p:spTree>
    <p:extLst>
      <p:ext uri="{BB962C8B-B14F-4D97-AF65-F5344CB8AC3E}">
        <p14:creationId xmlns:p14="http://schemas.microsoft.com/office/powerpoint/2010/main" val="13620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B5BCB-6ACA-4941-A783-01545EDED1BE}" type="datetimeFigureOut">
              <a:rPr lang="x-none" smtClean="0"/>
              <a:t>12/31/2019</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3542C605-34D2-45D2-9B41-D0212F030888}" type="slidenum">
              <a:rPr lang="x-none" smtClean="0"/>
              <a:t>‹#›</a:t>
            </a:fld>
            <a:endParaRPr lang="x-none"/>
          </a:p>
        </p:txBody>
      </p:sp>
    </p:spTree>
    <p:extLst>
      <p:ext uri="{BB962C8B-B14F-4D97-AF65-F5344CB8AC3E}">
        <p14:creationId xmlns:p14="http://schemas.microsoft.com/office/powerpoint/2010/main" val="320703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B5BCB-6ACA-4941-A783-01545EDED1BE}" type="datetimeFigureOut">
              <a:rPr lang="x-none" smtClean="0"/>
              <a:t>12/31/2019</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3542C605-34D2-45D2-9B41-D0212F030888}" type="slidenum">
              <a:rPr lang="x-none" smtClean="0"/>
              <a:t>‹#›</a:t>
            </a:fld>
            <a:endParaRPr lang="x-none"/>
          </a:p>
        </p:txBody>
      </p:sp>
    </p:spTree>
    <p:extLst>
      <p:ext uri="{BB962C8B-B14F-4D97-AF65-F5344CB8AC3E}">
        <p14:creationId xmlns:p14="http://schemas.microsoft.com/office/powerpoint/2010/main" val="102469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B5BCB-6ACA-4941-A783-01545EDED1BE}" type="datetimeFigureOut">
              <a:rPr lang="x-none" smtClean="0"/>
              <a:t>12/31/2019</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3542C605-34D2-45D2-9B41-D0212F030888}" type="slidenum">
              <a:rPr lang="x-none" smtClean="0"/>
              <a:t>‹#›</a:t>
            </a:fld>
            <a:endParaRPr lang="x-none"/>
          </a:p>
        </p:txBody>
      </p:sp>
    </p:spTree>
    <p:extLst>
      <p:ext uri="{BB962C8B-B14F-4D97-AF65-F5344CB8AC3E}">
        <p14:creationId xmlns:p14="http://schemas.microsoft.com/office/powerpoint/2010/main" val="233121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5B5BCB-6ACA-4941-A783-01545EDED1BE}" type="datetimeFigureOut">
              <a:rPr lang="x-none" smtClean="0"/>
              <a:t>12/31/2019</a:t>
            </a:fld>
            <a:endParaRPr lang="x-none"/>
          </a:p>
        </p:txBody>
      </p:sp>
      <p:sp>
        <p:nvSpPr>
          <p:cNvPr id="6" name="Footer Placeholder 5"/>
          <p:cNvSpPr>
            <a:spLocks noGrp="1"/>
          </p:cNvSpPr>
          <p:nvPr>
            <p:ph type="ftr" sz="quarter" idx="11"/>
          </p:nvPr>
        </p:nvSpPr>
        <p:spPr/>
        <p:txBody>
          <a:bodyPr/>
          <a:lstStyle/>
          <a:p>
            <a:endParaRPr lang="x-none"/>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542C605-34D2-45D2-9B41-D0212F030888}" type="slidenum">
              <a:rPr lang="x-none" smtClean="0"/>
              <a:t>‹#›</a:t>
            </a:fld>
            <a:endParaRPr lang="x-none"/>
          </a:p>
        </p:txBody>
      </p:sp>
    </p:spTree>
    <p:extLst>
      <p:ext uri="{BB962C8B-B14F-4D97-AF65-F5344CB8AC3E}">
        <p14:creationId xmlns:p14="http://schemas.microsoft.com/office/powerpoint/2010/main" val="298945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5B5BCB-6ACA-4941-A783-01545EDED1BE}" type="datetimeFigureOut">
              <a:rPr lang="x-none" smtClean="0"/>
              <a:t>12/31/2019</a:t>
            </a:fld>
            <a:endParaRPr lang="x-none"/>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542C605-34D2-45D2-9B41-D0212F030888}" type="slidenum">
              <a:rPr lang="x-none" smtClean="0"/>
              <a:t>‹#›</a:t>
            </a:fld>
            <a:endParaRPr lang="x-none"/>
          </a:p>
        </p:txBody>
      </p:sp>
    </p:spTree>
    <p:extLst>
      <p:ext uri="{BB962C8B-B14F-4D97-AF65-F5344CB8AC3E}">
        <p14:creationId xmlns:p14="http://schemas.microsoft.com/office/powerpoint/2010/main" val="117597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5B5BCB-6ACA-4941-A783-01545EDED1BE}" type="datetimeFigureOut">
              <a:rPr lang="x-none" smtClean="0"/>
              <a:t>12/31/2019</a:t>
            </a:fld>
            <a:endParaRPr lang="x-none"/>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x-none"/>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542C605-34D2-45D2-9B41-D0212F030888}" type="slidenum">
              <a:rPr lang="x-none" smtClean="0"/>
              <a:t>‹#›</a:t>
            </a:fld>
            <a:endParaRPr lang="x-none"/>
          </a:p>
        </p:txBody>
      </p:sp>
    </p:spTree>
    <p:extLst>
      <p:ext uri="{BB962C8B-B14F-4D97-AF65-F5344CB8AC3E}">
        <p14:creationId xmlns:p14="http://schemas.microsoft.com/office/powerpoint/2010/main" val="19142818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E256-B688-42C9-AAF1-F6691BAFAF10}"/>
              </a:ext>
            </a:extLst>
          </p:cNvPr>
          <p:cNvSpPr>
            <a:spLocks noGrp="1"/>
          </p:cNvSpPr>
          <p:nvPr>
            <p:ph type="ctrTitle"/>
          </p:nvPr>
        </p:nvSpPr>
        <p:spPr/>
        <p:txBody>
          <a:bodyPr/>
          <a:lstStyle/>
          <a:p>
            <a:r>
              <a:rPr lang="en-US" dirty="0" smtClean="0"/>
              <a:t>Display memory</a:t>
            </a:r>
            <a:endParaRPr lang="x-none" dirty="0"/>
          </a:p>
        </p:txBody>
      </p:sp>
      <p:sp>
        <p:nvSpPr>
          <p:cNvPr id="3" name="Subtitle 2">
            <a:extLst>
              <a:ext uri="{FF2B5EF4-FFF2-40B4-BE49-F238E27FC236}">
                <a16:creationId xmlns:a16="http://schemas.microsoft.com/office/drawing/2014/main" id="{DA90FCED-E63F-4391-B072-289291F40468}"/>
              </a:ext>
            </a:extLst>
          </p:cNvPr>
          <p:cNvSpPr>
            <a:spLocks noGrp="1"/>
          </p:cNvSpPr>
          <p:nvPr>
            <p:ph type="subTitle" idx="1"/>
          </p:nvPr>
        </p:nvSpPr>
        <p:spPr/>
        <p:txBody>
          <a:bodyPr>
            <a:normAutofit lnSpcReduction="10000"/>
          </a:bodyPr>
          <a:lstStyle/>
          <a:p>
            <a:r>
              <a:rPr lang="en-US" dirty="0"/>
              <a:t>Recommended reading: </a:t>
            </a:r>
          </a:p>
          <a:p>
            <a:r>
              <a:rPr lang="en-US"/>
              <a:t>Chapter </a:t>
            </a:r>
            <a:r>
              <a:rPr lang="en-US" smtClean="0"/>
              <a:t>6. </a:t>
            </a:r>
            <a:r>
              <a:rPr lang="en-US" dirty="0"/>
              <a:t>Computer architecture and Assembly language programming by </a:t>
            </a:r>
            <a:r>
              <a:rPr lang="en-US" dirty="0" err="1"/>
              <a:t>Belal</a:t>
            </a:r>
            <a:r>
              <a:rPr lang="en-US" dirty="0"/>
              <a:t> Hashmi. </a:t>
            </a:r>
          </a:p>
        </p:txBody>
      </p:sp>
    </p:spTree>
    <p:extLst>
      <p:ext uri="{BB962C8B-B14F-4D97-AF65-F5344CB8AC3E}">
        <p14:creationId xmlns:p14="http://schemas.microsoft.com/office/powerpoint/2010/main" val="1776226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questions</a:t>
            </a:r>
            <a:endParaRPr lang="en-US" dirty="0"/>
          </a:p>
        </p:txBody>
      </p:sp>
      <p:sp>
        <p:nvSpPr>
          <p:cNvPr id="3" name="Content Placeholder 2"/>
          <p:cNvSpPr>
            <a:spLocks noGrp="1"/>
          </p:cNvSpPr>
          <p:nvPr>
            <p:ph idx="1"/>
          </p:nvPr>
        </p:nvSpPr>
        <p:spPr/>
        <p:txBody>
          <a:bodyPr/>
          <a:lstStyle/>
          <a:p>
            <a:r>
              <a:rPr lang="en-US" dirty="0"/>
              <a:t>Question#1: Write program to display a string on screen? </a:t>
            </a:r>
          </a:p>
          <a:p>
            <a:r>
              <a:rPr lang="en-US" dirty="0"/>
              <a:t>Question#2: </a:t>
            </a:r>
            <a:r>
              <a:rPr lang="en-US" dirty="0" smtClean="0"/>
              <a:t>Write subroutine to calculate the length of string. Your subroutine should take the address of string as parameter and should return the size in CX register. Let </a:t>
            </a:r>
            <a:r>
              <a:rPr lang="en-US" dirty="0"/>
              <a:t>the string </a:t>
            </a:r>
            <a:r>
              <a:rPr lang="en-US" dirty="0" smtClean="0"/>
              <a:t>be </a:t>
            </a:r>
            <a:r>
              <a:rPr lang="en-US" b="1" dirty="0" err="1" smtClean="0"/>
              <a:t>str</a:t>
            </a:r>
            <a:r>
              <a:rPr lang="en-US" b="1" dirty="0" smtClean="0"/>
              <a:t> </a:t>
            </a:r>
            <a:r>
              <a:rPr lang="en-US" b="1" dirty="0" err="1"/>
              <a:t>db</a:t>
            </a:r>
            <a:r>
              <a:rPr lang="en-US" b="1" dirty="0"/>
              <a:t> ‘This is Coal Fall-2017’, 0</a:t>
            </a:r>
            <a:r>
              <a:rPr lang="en-US" b="1" dirty="0" smtClean="0"/>
              <a:t>;</a:t>
            </a:r>
          </a:p>
          <a:p>
            <a:r>
              <a:rPr lang="en-US" dirty="0" smtClean="0"/>
              <a:t>Question#3: Write a subroutine that will display the length of string (calculated in CX) on screen. </a:t>
            </a:r>
            <a:endParaRPr lang="en-US" dirty="0"/>
          </a:p>
          <a:p>
            <a:r>
              <a:rPr lang="en-US" smtClean="0"/>
              <a:t>Question#4: Write </a:t>
            </a:r>
            <a:r>
              <a:rPr lang="en-US" dirty="0" smtClean="0"/>
              <a:t>a subroutine which will take four parameters, starting address of string, size of string, screen position row, screen position column. Your subroutine should use these parameters and print the string at specified screen location. </a:t>
            </a:r>
            <a:endParaRPr lang="en-US" dirty="0"/>
          </a:p>
          <a:p>
            <a:endParaRPr lang="en-US" dirty="0"/>
          </a:p>
        </p:txBody>
      </p:sp>
    </p:spTree>
    <p:extLst>
      <p:ext uri="{BB962C8B-B14F-4D97-AF65-F5344CB8AC3E}">
        <p14:creationId xmlns:p14="http://schemas.microsoft.com/office/powerpoint/2010/main" val="110674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character ‘A’ on screen</a:t>
            </a:r>
            <a:endParaRPr lang="en-US" dirty="0"/>
          </a:p>
        </p:txBody>
      </p:sp>
      <p:sp>
        <p:nvSpPr>
          <p:cNvPr id="3" name="Content Placeholder 2"/>
          <p:cNvSpPr>
            <a:spLocks noGrp="1"/>
          </p:cNvSpPr>
          <p:nvPr>
            <p:ph idx="1"/>
          </p:nvPr>
        </p:nvSpPr>
        <p:spPr/>
        <p:txBody>
          <a:bodyPr>
            <a:normAutofit fontScale="92500"/>
          </a:bodyPr>
          <a:lstStyle/>
          <a:p>
            <a:r>
              <a:rPr lang="en-US" dirty="0" smtClean="0"/>
              <a:t>Whenever you write something into video memory (at address 0xB800), it gets displayed on screen. </a:t>
            </a:r>
          </a:p>
          <a:p>
            <a:endParaRPr lang="en-US" dirty="0"/>
          </a:p>
          <a:p>
            <a:r>
              <a:rPr lang="en-US" dirty="0" smtClean="0"/>
              <a:t>MOV AX, 0xB800	; You can’t move immediate value to ES, so using AX for this. </a:t>
            </a:r>
          </a:p>
          <a:p>
            <a:r>
              <a:rPr lang="en-US" dirty="0" smtClean="0"/>
              <a:t>MOV ES, AX;		; Initialize </a:t>
            </a:r>
            <a:r>
              <a:rPr lang="en-US" dirty="0"/>
              <a:t>ES with video memory </a:t>
            </a:r>
            <a:r>
              <a:rPr lang="en-US" dirty="0" smtClean="0"/>
              <a:t>address B800. </a:t>
            </a:r>
          </a:p>
          <a:p>
            <a:r>
              <a:rPr lang="en-US" dirty="0" smtClean="0"/>
              <a:t>MOV DI, 0; 		; Screen location top left. </a:t>
            </a:r>
          </a:p>
          <a:p>
            <a:r>
              <a:rPr lang="en-US" dirty="0" smtClean="0"/>
              <a:t>MOV </a:t>
            </a:r>
            <a:r>
              <a:rPr lang="en-US" dirty="0" smtClean="0"/>
              <a:t>[ES:DI</a:t>
            </a:r>
            <a:r>
              <a:rPr lang="en-US" dirty="0" smtClean="0"/>
              <a:t>], 0x0741;</a:t>
            </a:r>
          </a:p>
          <a:p>
            <a:r>
              <a:rPr lang="en-US" dirty="0" smtClean="0"/>
              <a:t>In </a:t>
            </a:r>
            <a:r>
              <a:rPr lang="en-US" b="1" dirty="0" smtClean="0"/>
              <a:t>0x0741</a:t>
            </a:r>
            <a:r>
              <a:rPr lang="en-US" dirty="0" smtClean="0"/>
              <a:t>, 0x41 is the ASCII value of the character ‘A’ and 0x07 is the attribute byte.</a:t>
            </a:r>
          </a:p>
          <a:p>
            <a:r>
              <a:rPr lang="en-US" dirty="0" smtClean="0"/>
              <a:t>Attribute byte specifies the color of the background and color of the character. </a:t>
            </a:r>
          </a:p>
          <a:p>
            <a:endParaRPr lang="en-US" dirty="0"/>
          </a:p>
        </p:txBody>
      </p:sp>
    </p:spTree>
    <p:extLst>
      <p:ext uri="{BB962C8B-B14F-4D97-AF65-F5344CB8AC3E}">
        <p14:creationId xmlns:p14="http://schemas.microsoft.com/office/powerpoint/2010/main" val="144845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byte</a:t>
            </a:r>
            <a:endParaRPr lang="en-US" dirty="0"/>
          </a:p>
        </p:txBody>
      </p:sp>
      <p:sp>
        <p:nvSpPr>
          <p:cNvPr id="7" name="Content Placeholder 6"/>
          <p:cNvSpPr>
            <a:spLocks noGrp="1"/>
          </p:cNvSpPr>
          <p:nvPr>
            <p:ph sz="half" idx="1"/>
          </p:nvPr>
        </p:nvSpPr>
        <p:spPr>
          <a:xfrm>
            <a:off x="1069847" y="1746913"/>
            <a:ext cx="10530749" cy="4954137"/>
          </a:xfrm>
        </p:spPr>
        <p:txBody>
          <a:bodyPr>
            <a:normAutofit fontScale="92500" lnSpcReduction="10000"/>
          </a:bodyPr>
          <a:lstStyle/>
          <a:p>
            <a:r>
              <a:rPr lang="en-US" dirty="0" smtClean="0"/>
              <a:t>In the instruction, “MOV </a:t>
            </a:r>
            <a:r>
              <a:rPr lang="en-US" dirty="0" smtClean="0"/>
              <a:t>[ES:DI</a:t>
            </a:r>
            <a:r>
              <a:rPr lang="en-US" dirty="0" smtClean="0"/>
              <a:t>], 0x0741”, 0x07 is the attribute byte. </a:t>
            </a:r>
          </a:p>
          <a:p>
            <a:r>
              <a:rPr lang="en-US" dirty="0" smtClean="0"/>
              <a:t>Expanding 0x07 in binary results in 	</a:t>
            </a:r>
            <a:r>
              <a:rPr lang="en-US" dirty="0"/>
              <a:t> </a:t>
            </a:r>
            <a:r>
              <a:rPr lang="en-US" dirty="0" smtClean="0"/>
              <a:t>       </a:t>
            </a:r>
            <a:r>
              <a:rPr lang="en-US" dirty="0" smtClean="0"/>
              <a:t>0     </a:t>
            </a:r>
            <a:r>
              <a:rPr lang="en-US" dirty="0" smtClean="0"/>
              <a:t>0    0     0     0    1     1    1</a:t>
            </a:r>
          </a:p>
          <a:p>
            <a:endParaRPr lang="en-US" dirty="0" smtClean="0"/>
          </a:p>
          <a:p>
            <a:pPr marL="0" indent="0">
              <a:buNone/>
            </a:pPr>
            <a:r>
              <a:rPr lang="en-US" dirty="0" smtClean="0"/>
              <a:t>7 – Blinking of foreground character 		</a:t>
            </a:r>
          </a:p>
          <a:p>
            <a:pPr marL="0" indent="0">
              <a:buNone/>
            </a:pPr>
            <a:r>
              <a:rPr lang="en-US" dirty="0" smtClean="0"/>
              <a:t>6 – Red component of background color  	</a:t>
            </a:r>
          </a:p>
          <a:p>
            <a:pPr marL="0" indent="0">
              <a:buNone/>
            </a:pPr>
            <a:r>
              <a:rPr lang="en-US" dirty="0" smtClean="0"/>
              <a:t>5 – Green component of background color  </a:t>
            </a:r>
          </a:p>
          <a:p>
            <a:pPr marL="0" indent="0">
              <a:buNone/>
            </a:pPr>
            <a:r>
              <a:rPr lang="en-US" dirty="0" smtClean="0"/>
              <a:t>4 – Blue component of background color  </a:t>
            </a:r>
          </a:p>
          <a:p>
            <a:pPr marL="0" indent="0">
              <a:buNone/>
            </a:pPr>
            <a:r>
              <a:rPr lang="en-US" dirty="0" smtClean="0"/>
              <a:t>3 – Intensity component of </a:t>
            </a:r>
            <a:r>
              <a:rPr lang="en-US" dirty="0"/>
              <a:t>character </a:t>
            </a:r>
            <a:r>
              <a:rPr lang="en-US" dirty="0" smtClean="0"/>
              <a:t>color  </a:t>
            </a:r>
          </a:p>
          <a:p>
            <a:pPr marL="0" indent="0">
              <a:buNone/>
            </a:pPr>
            <a:r>
              <a:rPr lang="en-US" dirty="0" smtClean="0"/>
              <a:t>2 – Red component of character color  </a:t>
            </a:r>
          </a:p>
          <a:p>
            <a:pPr marL="0" indent="0">
              <a:buNone/>
            </a:pPr>
            <a:r>
              <a:rPr lang="en-US" dirty="0" smtClean="0"/>
              <a:t>1 – Green component of </a:t>
            </a:r>
            <a:r>
              <a:rPr lang="en-US" dirty="0"/>
              <a:t>character </a:t>
            </a:r>
            <a:r>
              <a:rPr lang="en-US" dirty="0" smtClean="0"/>
              <a:t>color  </a:t>
            </a:r>
          </a:p>
          <a:p>
            <a:pPr marL="0" indent="0">
              <a:buNone/>
            </a:pPr>
            <a:r>
              <a:rPr lang="en-US" dirty="0" smtClean="0"/>
              <a:t>0 – Blue component of </a:t>
            </a:r>
            <a:r>
              <a:rPr lang="en-US" dirty="0"/>
              <a:t>character </a:t>
            </a:r>
            <a:r>
              <a:rPr lang="en-US" dirty="0" smtClean="0"/>
              <a:t>color </a:t>
            </a:r>
          </a:p>
          <a:p>
            <a:r>
              <a:rPr lang="en-US" dirty="0" smtClean="0"/>
              <a:t>Character displayed will be white (all colors present R=1,G=1,B=1)</a:t>
            </a:r>
          </a:p>
          <a:p>
            <a:r>
              <a:rPr lang="en-US" dirty="0" smtClean="0"/>
              <a:t>Background will be black (no colors present R=0,G=,,B=0);</a:t>
            </a:r>
          </a:p>
        </p:txBody>
      </p:sp>
      <p:pic>
        <p:nvPicPr>
          <p:cNvPr id="8" name="Content Placeholder 3"/>
          <p:cNvPicPr>
            <a:picLocks noChangeAspect="1"/>
          </p:cNvPicPr>
          <p:nvPr/>
        </p:nvPicPr>
        <p:blipFill rotWithShape="1">
          <a:blip r:embed="rId2"/>
          <a:srcRect l="21269" t="377" r="8135" b="72628"/>
          <a:stretch/>
        </p:blipFill>
        <p:spPr>
          <a:xfrm>
            <a:off x="7218436" y="2719045"/>
            <a:ext cx="4107976" cy="978408"/>
          </a:xfrm>
          <a:prstGeom prst="rect">
            <a:avLst/>
          </a:prstGeom>
        </p:spPr>
      </p:pic>
    </p:spTree>
    <p:extLst>
      <p:ext uri="{BB962C8B-B14F-4D97-AF65-F5344CB8AC3E}">
        <p14:creationId xmlns:p14="http://schemas.microsoft.com/office/powerpoint/2010/main" val="192381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Attribute byte</a:t>
            </a:r>
            <a:endParaRPr lang="en-US" dirty="0"/>
          </a:p>
        </p:txBody>
      </p:sp>
      <p:sp>
        <p:nvSpPr>
          <p:cNvPr id="7" name="Content Placeholder 6"/>
          <p:cNvSpPr>
            <a:spLocks noGrp="1"/>
          </p:cNvSpPr>
          <p:nvPr>
            <p:ph sz="half" idx="1"/>
          </p:nvPr>
        </p:nvSpPr>
        <p:spPr>
          <a:xfrm>
            <a:off x="1069847" y="1746913"/>
            <a:ext cx="10530749" cy="4954137"/>
          </a:xfrm>
        </p:spPr>
        <p:txBody>
          <a:bodyPr>
            <a:normAutofit fontScale="85000" lnSpcReduction="20000"/>
          </a:bodyPr>
          <a:lstStyle/>
          <a:p>
            <a:r>
              <a:rPr lang="en-US" dirty="0" smtClean="0"/>
              <a:t>If 0x12 is the attribute byte. </a:t>
            </a:r>
          </a:p>
          <a:p>
            <a:r>
              <a:rPr lang="en-US" dirty="0" smtClean="0"/>
              <a:t>Expanding 0x12 in binary results in 		     	0    0    0     1     0     0     1     0</a:t>
            </a:r>
          </a:p>
          <a:p>
            <a:pPr marL="0" indent="0">
              <a:buNone/>
            </a:pPr>
            <a:endParaRPr lang="en-US" dirty="0" smtClean="0"/>
          </a:p>
          <a:p>
            <a:pPr marL="0" indent="0">
              <a:buNone/>
            </a:pPr>
            <a:r>
              <a:rPr lang="en-US" dirty="0" smtClean="0"/>
              <a:t>7 – Blinking of foreground character 		</a:t>
            </a:r>
          </a:p>
          <a:p>
            <a:pPr marL="0" indent="0">
              <a:buNone/>
            </a:pPr>
            <a:r>
              <a:rPr lang="en-US" dirty="0" smtClean="0"/>
              <a:t>6 – Red component of background color  	</a:t>
            </a:r>
          </a:p>
          <a:p>
            <a:pPr marL="0" indent="0">
              <a:buNone/>
            </a:pPr>
            <a:r>
              <a:rPr lang="en-US" dirty="0" smtClean="0"/>
              <a:t>5 – Green component of background color  </a:t>
            </a:r>
          </a:p>
          <a:p>
            <a:pPr marL="0" indent="0">
              <a:buNone/>
            </a:pPr>
            <a:r>
              <a:rPr lang="en-US" dirty="0" smtClean="0"/>
              <a:t>4 – Blue component of background color  </a:t>
            </a:r>
          </a:p>
          <a:p>
            <a:pPr marL="0" indent="0">
              <a:buNone/>
            </a:pPr>
            <a:r>
              <a:rPr lang="en-US" dirty="0" smtClean="0"/>
              <a:t>3 – Intensity component of </a:t>
            </a:r>
            <a:r>
              <a:rPr lang="en-US" dirty="0"/>
              <a:t>character </a:t>
            </a:r>
            <a:r>
              <a:rPr lang="en-US" dirty="0" smtClean="0"/>
              <a:t>color  </a:t>
            </a:r>
          </a:p>
          <a:p>
            <a:pPr marL="0" indent="0">
              <a:buNone/>
            </a:pPr>
            <a:r>
              <a:rPr lang="en-US" dirty="0" smtClean="0"/>
              <a:t>2 – Red component of character color  </a:t>
            </a:r>
          </a:p>
          <a:p>
            <a:pPr marL="0" indent="0">
              <a:buNone/>
            </a:pPr>
            <a:r>
              <a:rPr lang="en-US" dirty="0" smtClean="0"/>
              <a:t>1 – Green component of </a:t>
            </a:r>
            <a:r>
              <a:rPr lang="en-US" dirty="0"/>
              <a:t>character </a:t>
            </a:r>
            <a:r>
              <a:rPr lang="en-US" dirty="0" smtClean="0"/>
              <a:t>color  </a:t>
            </a:r>
          </a:p>
          <a:p>
            <a:pPr marL="0" indent="0">
              <a:buNone/>
            </a:pPr>
            <a:r>
              <a:rPr lang="en-US" dirty="0" smtClean="0"/>
              <a:t>0 – Blue component of </a:t>
            </a:r>
            <a:r>
              <a:rPr lang="en-US" dirty="0"/>
              <a:t>character </a:t>
            </a:r>
            <a:r>
              <a:rPr lang="en-US" dirty="0" smtClean="0"/>
              <a:t>color </a:t>
            </a:r>
          </a:p>
          <a:p>
            <a:pPr marL="0" indent="0">
              <a:buNone/>
            </a:pPr>
            <a:endParaRPr lang="en-US" dirty="0" smtClean="0"/>
          </a:p>
          <a:p>
            <a:r>
              <a:rPr lang="en-US" dirty="0" smtClean="0"/>
              <a:t>Green character (2</a:t>
            </a:r>
            <a:r>
              <a:rPr lang="en-US" baseline="30000" dirty="0" smtClean="0"/>
              <a:t>nd</a:t>
            </a:r>
            <a:r>
              <a:rPr lang="en-US" dirty="0" smtClean="0"/>
              <a:t> bit is 1, G=1); </a:t>
            </a:r>
          </a:p>
          <a:p>
            <a:r>
              <a:rPr lang="en-US" dirty="0" smtClean="0"/>
              <a:t>Blue background (4</a:t>
            </a:r>
            <a:r>
              <a:rPr lang="en-US" baseline="30000" dirty="0" smtClean="0"/>
              <a:t>th</a:t>
            </a:r>
            <a:r>
              <a:rPr lang="en-US" dirty="0" smtClean="0"/>
              <a:t> bit is 1, B=1);</a:t>
            </a:r>
          </a:p>
        </p:txBody>
      </p:sp>
      <p:pic>
        <p:nvPicPr>
          <p:cNvPr id="8" name="Content Placeholder 3"/>
          <p:cNvPicPr>
            <a:picLocks noChangeAspect="1"/>
          </p:cNvPicPr>
          <p:nvPr/>
        </p:nvPicPr>
        <p:blipFill rotWithShape="1">
          <a:blip r:embed="rId2"/>
          <a:srcRect l="21269" t="377" r="8135" b="72628"/>
          <a:stretch/>
        </p:blipFill>
        <p:spPr>
          <a:xfrm>
            <a:off x="7218436" y="2377849"/>
            <a:ext cx="4107976" cy="978408"/>
          </a:xfrm>
          <a:prstGeom prst="rect">
            <a:avLst/>
          </a:prstGeom>
        </p:spPr>
      </p:pic>
    </p:spTree>
    <p:extLst>
      <p:ext uri="{BB962C8B-B14F-4D97-AF65-F5344CB8AC3E}">
        <p14:creationId xmlns:p14="http://schemas.microsoft.com/office/powerpoint/2010/main" val="3104099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Characters (a </a:t>
            </a:r>
            <a:r>
              <a:rPr lang="en-US" dirty="0" smtClean="0">
                <a:sym typeface="Wingdings" panose="05000000000000000000" pitchFamily="2" charset="2"/>
              </a:rPr>
              <a:t> Z)</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MOV	AX, 0xB800</a:t>
            </a:r>
          </a:p>
          <a:p>
            <a:r>
              <a:rPr lang="en-US" dirty="0" smtClean="0"/>
              <a:t>MOV ES, AX</a:t>
            </a:r>
          </a:p>
          <a:p>
            <a:r>
              <a:rPr lang="en-US" dirty="0" smtClean="0"/>
              <a:t>MOV CX, 26</a:t>
            </a:r>
          </a:p>
          <a:p>
            <a:r>
              <a:rPr lang="en-US" dirty="0" smtClean="0"/>
              <a:t>MOV AX, 0x0741;</a:t>
            </a:r>
          </a:p>
          <a:p>
            <a:r>
              <a:rPr lang="en-US" dirty="0" smtClean="0"/>
              <a:t>MOV DI, 0	; Prints characters starting from top left. </a:t>
            </a:r>
          </a:p>
          <a:p>
            <a:endParaRPr lang="en-US" dirty="0"/>
          </a:p>
          <a:p>
            <a:pPr marL="0" indent="0">
              <a:buNone/>
            </a:pPr>
            <a:r>
              <a:rPr lang="en-US" dirty="0" smtClean="0"/>
              <a:t>L1:</a:t>
            </a:r>
          </a:p>
          <a:p>
            <a:pPr marL="0" indent="0">
              <a:buNone/>
            </a:pPr>
            <a:r>
              <a:rPr lang="en-US" dirty="0" smtClean="0"/>
              <a:t>MOV ES:[DI], AX</a:t>
            </a:r>
          </a:p>
          <a:p>
            <a:pPr marL="0" indent="0">
              <a:buNone/>
            </a:pPr>
            <a:r>
              <a:rPr lang="en-US" dirty="0" smtClean="0"/>
              <a:t>INC AX;		; incrementing AX updates ASCII to next character. </a:t>
            </a:r>
          </a:p>
          <a:p>
            <a:pPr marL="0" indent="0">
              <a:buNone/>
            </a:pPr>
            <a:r>
              <a:rPr lang="en-US" dirty="0" smtClean="0"/>
              <a:t>ADD DI,2	; Pointing to next location on screen. </a:t>
            </a:r>
          </a:p>
          <a:p>
            <a:pPr marL="0" indent="0">
              <a:buNone/>
            </a:pPr>
            <a:r>
              <a:rPr lang="en-US" dirty="0" smtClean="0"/>
              <a:t>LOOP L1	; Repeating CX times. </a:t>
            </a:r>
          </a:p>
          <a:p>
            <a:pPr marL="0" indent="0">
              <a:buNone/>
            </a:pPr>
            <a:r>
              <a:rPr lang="en-US" dirty="0" smtClean="0"/>
              <a:t>.EXIT</a:t>
            </a:r>
            <a:endParaRPr lang="en-US" dirty="0"/>
          </a:p>
        </p:txBody>
      </p:sp>
    </p:spTree>
    <p:extLst>
      <p:ext uri="{BB962C8B-B14F-4D97-AF65-F5344CB8AC3E}">
        <p14:creationId xmlns:p14="http://schemas.microsoft.com/office/powerpoint/2010/main" val="3703411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12618" y="332509"/>
            <a:ext cx="10985116" cy="6179128"/>
          </a:xfrm>
          <a:prstGeom prst="rect">
            <a:avLst/>
          </a:prstGeom>
        </p:spPr>
      </p:pic>
    </p:spTree>
    <p:extLst>
      <p:ext uri="{BB962C8B-B14F-4D97-AF65-F5344CB8AC3E}">
        <p14:creationId xmlns:p14="http://schemas.microsoft.com/office/powerpoint/2010/main" val="2146899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numbers (0</a:t>
            </a:r>
            <a:r>
              <a:rPr lang="en-US" dirty="0" smtClean="0">
                <a:sym typeface="Wingdings" panose="05000000000000000000" pitchFamily="2" charset="2"/>
              </a:rPr>
              <a:t> 9)</a:t>
            </a:r>
            <a:endParaRPr lang="en-US" dirty="0"/>
          </a:p>
        </p:txBody>
      </p:sp>
      <p:sp>
        <p:nvSpPr>
          <p:cNvPr id="3" name="Content Placeholder 2"/>
          <p:cNvSpPr>
            <a:spLocks noGrp="1"/>
          </p:cNvSpPr>
          <p:nvPr>
            <p:ph idx="1"/>
          </p:nvPr>
        </p:nvSpPr>
        <p:spPr/>
        <p:txBody>
          <a:bodyPr>
            <a:normAutofit fontScale="85000" lnSpcReduction="20000"/>
          </a:bodyPr>
          <a:lstStyle/>
          <a:p>
            <a:r>
              <a:rPr lang="en-US" dirty="0"/>
              <a:t>MOV	AX, 0xB800</a:t>
            </a:r>
          </a:p>
          <a:p>
            <a:r>
              <a:rPr lang="en-US" dirty="0"/>
              <a:t>MOV ES, AX</a:t>
            </a:r>
          </a:p>
          <a:p>
            <a:r>
              <a:rPr lang="en-US" dirty="0"/>
              <a:t>MOV CX, </a:t>
            </a:r>
            <a:r>
              <a:rPr lang="en-US" dirty="0" smtClean="0"/>
              <a:t>10</a:t>
            </a:r>
            <a:endParaRPr lang="en-US" dirty="0"/>
          </a:p>
          <a:p>
            <a:r>
              <a:rPr lang="en-US" dirty="0"/>
              <a:t>MOV AX, </a:t>
            </a:r>
            <a:r>
              <a:rPr lang="en-US" dirty="0" smtClean="0"/>
              <a:t>0x0730;</a:t>
            </a:r>
            <a:endParaRPr lang="en-US" dirty="0"/>
          </a:p>
          <a:p>
            <a:r>
              <a:rPr lang="en-US" dirty="0"/>
              <a:t>MOV DI, </a:t>
            </a:r>
            <a:r>
              <a:rPr lang="en-US" dirty="0" smtClean="0"/>
              <a:t>10</a:t>
            </a:r>
            <a:r>
              <a:rPr lang="en-US" dirty="0"/>
              <a:t>	; Prints characters starting </a:t>
            </a:r>
            <a:r>
              <a:rPr lang="en-US" dirty="0" smtClean="0"/>
              <a:t>from column 5</a:t>
            </a:r>
            <a:r>
              <a:rPr lang="en-US" baseline="30000" dirty="0" smtClean="0"/>
              <a:t>th</a:t>
            </a:r>
            <a:r>
              <a:rPr lang="en-US" dirty="0" smtClean="0"/>
              <a:t> in first row. </a:t>
            </a:r>
            <a:endParaRPr lang="en-US" dirty="0"/>
          </a:p>
          <a:p>
            <a:endParaRPr lang="en-US" dirty="0"/>
          </a:p>
          <a:p>
            <a:pPr marL="0" indent="0">
              <a:buNone/>
            </a:pPr>
            <a:r>
              <a:rPr lang="en-US" dirty="0"/>
              <a:t>L1:</a:t>
            </a:r>
          </a:p>
          <a:p>
            <a:pPr marL="0" indent="0">
              <a:buNone/>
            </a:pPr>
            <a:r>
              <a:rPr lang="en-US" dirty="0"/>
              <a:t>MOV ES:[DI], AX</a:t>
            </a:r>
          </a:p>
          <a:p>
            <a:pPr marL="0" indent="0">
              <a:buNone/>
            </a:pPr>
            <a:r>
              <a:rPr lang="en-US" dirty="0"/>
              <a:t>INC AX;		; incrementing AX updates ASCII to next character. </a:t>
            </a:r>
          </a:p>
          <a:p>
            <a:pPr marL="0" indent="0">
              <a:buNone/>
            </a:pPr>
            <a:r>
              <a:rPr lang="en-US" dirty="0"/>
              <a:t>ADD DI,2	; Pointing to next location on screen. </a:t>
            </a:r>
          </a:p>
          <a:p>
            <a:pPr marL="0" indent="0">
              <a:buNone/>
            </a:pPr>
            <a:r>
              <a:rPr lang="en-US" dirty="0"/>
              <a:t>LOOP L1	; Repeating CX times. </a:t>
            </a:r>
          </a:p>
          <a:p>
            <a:pPr marL="0" indent="0">
              <a:buNone/>
            </a:pPr>
            <a:r>
              <a:rPr lang="en-US" dirty="0"/>
              <a:t>.EXIT</a:t>
            </a:r>
          </a:p>
        </p:txBody>
      </p:sp>
    </p:spTree>
    <p:extLst>
      <p:ext uri="{BB962C8B-B14F-4D97-AF65-F5344CB8AC3E}">
        <p14:creationId xmlns:p14="http://schemas.microsoft.com/office/powerpoint/2010/main" val="88849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69818" y="360218"/>
            <a:ext cx="9942795" cy="5839691"/>
          </a:xfrm>
          <a:prstGeom prst="rect">
            <a:avLst/>
          </a:prstGeom>
        </p:spPr>
      </p:pic>
    </p:spTree>
    <p:extLst>
      <p:ext uri="{BB962C8B-B14F-4D97-AF65-F5344CB8AC3E}">
        <p14:creationId xmlns:p14="http://schemas.microsoft.com/office/powerpoint/2010/main" val="312744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calculation</a:t>
            </a:r>
            <a:endParaRPr lang="en-US" dirty="0"/>
          </a:p>
        </p:txBody>
      </p:sp>
      <p:sp>
        <p:nvSpPr>
          <p:cNvPr id="3" name="Content Placeholder 2"/>
          <p:cNvSpPr>
            <a:spLocks noGrp="1"/>
          </p:cNvSpPr>
          <p:nvPr>
            <p:ph idx="1"/>
          </p:nvPr>
        </p:nvSpPr>
        <p:spPr/>
        <p:txBody>
          <a:bodyPr/>
          <a:lstStyle/>
          <a:p>
            <a:r>
              <a:rPr lang="en-US" dirty="0" smtClean="0"/>
              <a:t>There are 80 columns and 25 rows on the screen. </a:t>
            </a:r>
          </a:p>
          <a:p>
            <a:r>
              <a:rPr lang="en-US" dirty="0" smtClean="0"/>
              <a:t>To print a character, two bytes are written at that specific location. </a:t>
            </a:r>
          </a:p>
          <a:p>
            <a:r>
              <a:rPr lang="en-US" dirty="0" smtClean="0"/>
              <a:t>So, 160 bytes (80 characters) can be written in one row. </a:t>
            </a:r>
          </a:p>
          <a:p>
            <a:r>
              <a:rPr lang="en-US" dirty="0" smtClean="0"/>
              <a:t>To write a character at top left position, offset di=0 and to display a character at top right position offset di=158. </a:t>
            </a:r>
          </a:p>
          <a:p>
            <a:r>
              <a:rPr lang="en-US" dirty="0" smtClean="0"/>
              <a:t>Total characters that can be printed at a time are 80*25=2000. </a:t>
            </a:r>
          </a:p>
          <a:p>
            <a:r>
              <a:rPr lang="en-US" dirty="0" smtClean="0"/>
              <a:t>Offset di of the character at bottom right will be 3998. </a:t>
            </a:r>
          </a:p>
          <a:p>
            <a:r>
              <a:rPr lang="en-US" dirty="0" smtClean="0"/>
              <a:t>For example, if you write </a:t>
            </a:r>
            <a:r>
              <a:rPr lang="en-US" dirty="0" err="1" smtClean="0"/>
              <a:t>mov</a:t>
            </a:r>
            <a:r>
              <a:rPr lang="en-US" dirty="0" smtClean="0"/>
              <a:t> </a:t>
            </a:r>
            <a:r>
              <a:rPr lang="en-US" dirty="0" err="1" smtClean="0"/>
              <a:t>es</a:t>
            </a:r>
            <a:r>
              <a:rPr lang="en-US" dirty="0" smtClean="0"/>
              <a:t>:[di], 0x0741 when di is 3998. Character ‘A’ will be printed at bottom right position. </a:t>
            </a:r>
            <a:endParaRPr lang="en-US" dirty="0"/>
          </a:p>
        </p:txBody>
      </p:sp>
    </p:spTree>
    <p:extLst>
      <p:ext uri="{BB962C8B-B14F-4D97-AF65-F5344CB8AC3E}">
        <p14:creationId xmlns:p14="http://schemas.microsoft.com/office/powerpoint/2010/main" val="2173888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508</TotalTime>
  <Words>341</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Rockwell</vt:lpstr>
      <vt:lpstr>Rockwell Condensed</vt:lpstr>
      <vt:lpstr>Wingdings</vt:lpstr>
      <vt:lpstr>Wood Type</vt:lpstr>
      <vt:lpstr>Display memory</vt:lpstr>
      <vt:lpstr>Printing character ‘A’ on screen</vt:lpstr>
      <vt:lpstr>Attribute byte</vt:lpstr>
      <vt:lpstr>Attribute byte</vt:lpstr>
      <vt:lpstr>Displaying Characters (a  Z)</vt:lpstr>
      <vt:lpstr>PowerPoint Presentation</vt:lpstr>
      <vt:lpstr>Display numbers (0 9)</vt:lpstr>
      <vt:lpstr>PowerPoint Presentation</vt:lpstr>
      <vt:lpstr>Screen calculation</vt:lpstr>
      <vt:lpstr>Exercise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instructions</dc:title>
  <dc:creator>Irfan Anjum</dc:creator>
  <cp:lastModifiedBy>Ather</cp:lastModifiedBy>
  <cp:revision>66</cp:revision>
  <dcterms:created xsi:type="dcterms:W3CDTF">2017-12-31T18:23:42Z</dcterms:created>
  <dcterms:modified xsi:type="dcterms:W3CDTF">2019-12-31T10:00:25Z</dcterms:modified>
</cp:coreProperties>
</file>