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5" r:id="rId1"/>
  </p:sldMasterIdLst>
  <p:notesMasterIdLst>
    <p:notesMasterId r:id="rId23"/>
  </p:notesMasterIdLst>
  <p:sldIdLst>
    <p:sldId id="288" r:id="rId2"/>
    <p:sldId id="259" r:id="rId3"/>
    <p:sldId id="260" r:id="rId4"/>
    <p:sldId id="263" r:id="rId5"/>
    <p:sldId id="261" r:id="rId6"/>
    <p:sldId id="301" r:id="rId7"/>
    <p:sldId id="300" r:id="rId8"/>
    <p:sldId id="302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8" r:id="rId20"/>
    <p:sldId id="286" r:id="rId21"/>
    <p:sldId id="287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>
      <p:cViewPr varScale="1">
        <p:scale>
          <a:sx n="69" d="100"/>
          <a:sy n="69" d="100"/>
        </p:scale>
        <p:origin x="13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75FCA-2B90-43D5-906F-7DB020040F4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B6479-C383-43C2-812E-BA9271EF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4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2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0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9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5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45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97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1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0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65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9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2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Arithmetic Logic instructions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609850" cy="1463040"/>
          </a:xfrm>
        </p:spPr>
        <p:txBody>
          <a:bodyPr/>
          <a:lstStyle/>
          <a:p>
            <a:r>
              <a:rPr lang="en-US" dirty="0" smtClean="0"/>
              <a:t>IRFAN.ANJUM@UCP.EDU.PK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017" y="304800"/>
            <a:ext cx="729005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-5" dirty="0" smtClean="0">
                <a:solidFill>
                  <a:schemeClr val="tx1"/>
                </a:solidFill>
              </a:rPr>
              <a:t>Ma</a:t>
            </a:r>
            <a:r>
              <a:rPr sz="4800" spc="0" dirty="0" smtClean="0">
                <a:solidFill>
                  <a:schemeClr val="tx1"/>
                </a:solidFill>
              </a:rPr>
              <a:t>s</a:t>
            </a:r>
            <a:r>
              <a:rPr sz="4800" dirty="0" smtClean="0">
                <a:solidFill>
                  <a:schemeClr val="tx1"/>
                </a:solidFill>
              </a:rPr>
              <a:t>K</a:t>
            </a:r>
            <a:r>
              <a:rPr lang="en-US" sz="4800" dirty="0" smtClean="0">
                <a:solidFill>
                  <a:schemeClr val="tx1"/>
                </a:solidFill>
              </a:rPr>
              <a:t> operations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185816"/>
            <a:ext cx="8090154" cy="5426136"/>
          </a:xfrm>
        </p:spPr>
        <p:txBody>
          <a:bodyPr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4509135" algn="l"/>
              </a:tabLst>
            </a:pPr>
            <a:r>
              <a:rPr lang="en-US" sz="2400" dirty="0">
                <a:latin typeface="Arial"/>
                <a:cs typeface="Arial"/>
              </a:rPr>
              <a:t>To modify </a:t>
            </a:r>
            <a:r>
              <a:rPr lang="en-US" sz="2400" spc="-10" dirty="0">
                <a:latin typeface="Arial"/>
                <a:cs typeface="Arial"/>
              </a:rPr>
              <a:t>only </a:t>
            </a:r>
            <a:r>
              <a:rPr lang="en-US" sz="2400" spc="-5" dirty="0">
                <a:latin typeface="Arial"/>
                <a:cs typeface="Arial"/>
              </a:rPr>
              <a:t>selective bits </a:t>
            </a:r>
            <a:r>
              <a:rPr lang="en-US" sz="2400" spc="-10" dirty="0">
                <a:latin typeface="Arial"/>
                <a:cs typeface="Arial"/>
              </a:rPr>
              <a:t>in destination, </a:t>
            </a:r>
            <a:r>
              <a:rPr lang="en-US" sz="2400" spc="-5" dirty="0">
                <a:latin typeface="Arial"/>
                <a:cs typeface="Arial"/>
              </a:rPr>
              <a:t>we construct  </a:t>
            </a:r>
            <a:r>
              <a:rPr lang="en-US" sz="2400" dirty="0">
                <a:latin typeface="Arial"/>
                <a:cs typeface="Arial"/>
              </a:rPr>
              <a:t>a </a:t>
            </a:r>
            <a:r>
              <a:rPr lang="en-US" sz="2400" spc="-5" dirty="0">
                <a:latin typeface="Arial"/>
                <a:cs typeface="Arial"/>
              </a:rPr>
              <a:t>source bit pattern</a:t>
            </a:r>
            <a:r>
              <a:rPr lang="en-US" sz="2400" spc="2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known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as </a:t>
            </a:r>
            <a:r>
              <a:rPr lang="en-US" sz="2400" b="1" spc="-5" dirty="0">
                <a:latin typeface="Arial"/>
                <a:cs typeface="Arial"/>
              </a:rPr>
              <a:t>MASK</a:t>
            </a:r>
            <a:endParaRPr lang="en-US"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lang="en-US" sz="2400" spc="-5" dirty="0">
                <a:latin typeface="Arial"/>
                <a:cs typeface="Arial"/>
              </a:rPr>
              <a:t>To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choose </a:t>
            </a:r>
            <a:r>
              <a:rPr lang="en-US" sz="2400" dirty="0">
                <a:latin typeface="Arial"/>
                <a:cs typeface="Arial"/>
              </a:rPr>
              <a:t>mask, </a:t>
            </a:r>
            <a:r>
              <a:rPr lang="en-US" sz="2400" spc="-5" dirty="0">
                <a:latin typeface="Arial"/>
                <a:cs typeface="Arial"/>
              </a:rPr>
              <a:t>use </a:t>
            </a:r>
            <a:r>
              <a:rPr lang="en-US" sz="2400" spc="-10" dirty="0">
                <a:latin typeface="Arial"/>
                <a:cs typeface="Arial"/>
              </a:rPr>
              <a:t>following</a:t>
            </a:r>
            <a:r>
              <a:rPr lang="en-US" sz="2400" spc="-5" dirty="0">
                <a:latin typeface="Arial"/>
                <a:cs typeface="Arial"/>
              </a:rPr>
              <a:t> properties</a:t>
            </a:r>
            <a:r>
              <a:rPr lang="en-US" sz="2400" spc="-5" dirty="0" smtClean="0">
                <a:latin typeface="Arial"/>
                <a:cs typeface="Arial"/>
              </a:rPr>
              <a:t>:</a:t>
            </a: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endParaRPr lang="en-US" sz="2400" spc="-5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297815" algn="l"/>
                <a:tab pos="298450" algn="l"/>
                <a:tab pos="1249045" algn="l"/>
              </a:tabLst>
            </a:pPr>
            <a:r>
              <a:rPr lang="en-US" sz="2400" b="1" dirty="0">
                <a:latin typeface="Arial"/>
                <a:cs typeface="Arial"/>
              </a:rPr>
              <a:t>b</a:t>
            </a:r>
            <a:r>
              <a:rPr lang="en-US" sz="2400" b="1" spc="-15" dirty="0">
                <a:latin typeface="Arial"/>
                <a:cs typeface="Arial"/>
              </a:rPr>
              <a:t> </a:t>
            </a:r>
            <a:r>
              <a:rPr lang="en-US" sz="2400" b="1" spc="-20" dirty="0">
                <a:latin typeface="Arial"/>
                <a:cs typeface="Arial"/>
              </a:rPr>
              <a:t>AND</a:t>
            </a:r>
            <a:r>
              <a:rPr lang="en-US" sz="2400" b="1" spc="-10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1	=</a:t>
            </a:r>
            <a:r>
              <a:rPr lang="en-US" sz="2400" b="1" spc="32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b (Unchanged)</a:t>
            </a:r>
            <a:endParaRPr lang="en-US" sz="24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97815" algn="l"/>
                <a:tab pos="298450" algn="l"/>
                <a:tab pos="1249045" algn="l"/>
              </a:tabLst>
            </a:pPr>
            <a:r>
              <a:rPr lang="en-US" sz="2400" b="1" dirty="0">
                <a:latin typeface="Arial"/>
                <a:cs typeface="Arial"/>
              </a:rPr>
              <a:t>b</a:t>
            </a:r>
            <a:r>
              <a:rPr lang="en-US" sz="2400" b="1" spc="-15" dirty="0">
                <a:latin typeface="Arial"/>
                <a:cs typeface="Arial"/>
              </a:rPr>
              <a:t> </a:t>
            </a:r>
            <a:r>
              <a:rPr lang="en-US" sz="2400" b="1" spc="-20" dirty="0">
                <a:latin typeface="Arial"/>
                <a:cs typeface="Arial"/>
              </a:rPr>
              <a:t>AND</a:t>
            </a:r>
            <a:r>
              <a:rPr lang="en-US" sz="2400" b="1" spc="-10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0	=</a:t>
            </a:r>
            <a:r>
              <a:rPr lang="en-US" sz="2400" b="1" spc="32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0 (Clear)</a:t>
            </a:r>
          </a:p>
          <a:p>
            <a:pPr marL="298450" indent="-2857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97815" algn="l"/>
                <a:tab pos="298450" algn="l"/>
                <a:tab pos="1249045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8450" indent="-285750">
              <a:spcBef>
                <a:spcPts val="390"/>
              </a:spcBef>
              <a:buFont typeface="Arial"/>
              <a:buChar char="•"/>
              <a:tabLst>
                <a:tab pos="297815" algn="l"/>
                <a:tab pos="298450" algn="l"/>
                <a:tab pos="1230630" algn="l"/>
              </a:tabLst>
            </a:pPr>
            <a:r>
              <a:rPr lang="en-US" sz="2400" b="1" dirty="0">
                <a:latin typeface="Arial"/>
                <a:cs typeface="Arial"/>
              </a:rPr>
              <a:t>b</a:t>
            </a:r>
            <a:r>
              <a:rPr lang="en-US" sz="2400" b="1" spc="430" dirty="0">
                <a:latin typeface="Arial"/>
                <a:cs typeface="Arial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OR </a:t>
            </a:r>
            <a:r>
              <a:rPr lang="en-US" sz="2400" b="1" dirty="0">
                <a:latin typeface="Arial"/>
                <a:cs typeface="Arial"/>
              </a:rPr>
              <a:t> 1	=</a:t>
            </a:r>
            <a:r>
              <a:rPr lang="en-US" sz="2400" b="1" spc="33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1 (Set)</a:t>
            </a:r>
          </a:p>
          <a:p>
            <a:pPr marL="298450" indent="-285750">
              <a:spcBef>
                <a:spcPts val="390"/>
              </a:spcBef>
              <a:buFont typeface="Arial"/>
              <a:buChar char="•"/>
              <a:tabLst>
                <a:tab pos="297815" algn="l"/>
                <a:tab pos="298450" algn="l"/>
                <a:tab pos="1230630" algn="l"/>
              </a:tabLst>
            </a:pPr>
            <a:r>
              <a:rPr lang="en-US" sz="2400" b="1" dirty="0">
                <a:latin typeface="Arial"/>
                <a:cs typeface="Arial"/>
              </a:rPr>
              <a:t>b  OR  0 </a:t>
            </a:r>
            <a:r>
              <a:rPr lang="en-US" sz="2400" b="1" dirty="0" smtClean="0">
                <a:latin typeface="Arial"/>
                <a:cs typeface="Arial"/>
              </a:rPr>
              <a:t>	= </a:t>
            </a:r>
            <a:r>
              <a:rPr lang="en-US" sz="2400" b="1" dirty="0">
                <a:latin typeface="Arial"/>
                <a:cs typeface="Arial"/>
              </a:rPr>
              <a:t>b (</a:t>
            </a:r>
            <a:r>
              <a:rPr lang="en-US" sz="2400" b="1" spc="-10" dirty="0">
                <a:latin typeface="Arial"/>
                <a:cs typeface="Arial"/>
              </a:rPr>
              <a:t>Unchanged</a:t>
            </a:r>
            <a:r>
              <a:rPr lang="en-US" sz="2400" b="1" dirty="0">
                <a:latin typeface="Arial"/>
                <a:cs typeface="Arial"/>
              </a:rPr>
              <a:t>)</a:t>
            </a:r>
          </a:p>
          <a:p>
            <a:pPr marL="298450" indent="-285750">
              <a:spcBef>
                <a:spcPts val="390"/>
              </a:spcBef>
              <a:buFont typeface="Arial"/>
              <a:buChar char="•"/>
              <a:tabLst>
                <a:tab pos="297815" algn="l"/>
                <a:tab pos="298450" algn="l"/>
                <a:tab pos="1230630" algn="l"/>
              </a:tabLst>
            </a:pPr>
            <a:endParaRPr lang="en-US" sz="2400" b="1" dirty="0">
              <a:latin typeface="Arial"/>
              <a:cs typeface="Arial"/>
            </a:endParaRPr>
          </a:p>
          <a:p>
            <a:pPr marL="298450" indent="-285750">
              <a:spcBef>
                <a:spcPts val="390"/>
              </a:spcBef>
              <a:buFont typeface="Arial"/>
              <a:buChar char="•"/>
              <a:tabLst>
                <a:tab pos="297815" algn="l"/>
                <a:tab pos="298450" algn="l"/>
                <a:tab pos="1230630" algn="l"/>
              </a:tabLst>
            </a:pPr>
            <a:r>
              <a:rPr lang="en-US" sz="2400" b="1" dirty="0">
                <a:latin typeface="Arial"/>
                <a:cs typeface="Arial"/>
              </a:rPr>
              <a:t>b XOR 0 </a:t>
            </a:r>
            <a:r>
              <a:rPr lang="en-US" sz="2400" b="1" dirty="0" smtClean="0">
                <a:latin typeface="Arial"/>
                <a:cs typeface="Arial"/>
              </a:rPr>
              <a:t>	= </a:t>
            </a:r>
            <a:r>
              <a:rPr lang="en-US" sz="2400" b="1" dirty="0">
                <a:latin typeface="Arial"/>
                <a:cs typeface="Arial"/>
              </a:rPr>
              <a:t>b (Unchanged)</a:t>
            </a:r>
          </a:p>
          <a:p>
            <a:pPr marL="298450" indent="-28575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97815" algn="l"/>
                <a:tab pos="298450" algn="l"/>
                <a:tab pos="1230630" algn="l"/>
              </a:tabLst>
            </a:pPr>
            <a:r>
              <a:rPr lang="en-US" sz="2400" b="1" dirty="0">
                <a:latin typeface="Arial"/>
                <a:cs typeface="Arial"/>
              </a:rPr>
              <a:t>b XOR 1 </a:t>
            </a:r>
            <a:r>
              <a:rPr lang="en-US" sz="2400" b="1" dirty="0" smtClean="0">
                <a:latin typeface="Arial"/>
                <a:cs typeface="Arial"/>
              </a:rPr>
              <a:t>	= </a:t>
            </a:r>
            <a:r>
              <a:rPr lang="en-US" sz="2400" b="1" dirty="0">
                <a:latin typeface="Arial"/>
                <a:cs typeface="Arial"/>
              </a:rPr>
              <a:t>b’ (Complement)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297815" algn="l"/>
                <a:tab pos="298450" algn="l"/>
                <a:tab pos="123063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128000" y="6224656"/>
            <a:ext cx="73025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100" dirty="0">
                <a:solidFill>
                  <a:schemeClr val="tx1"/>
                </a:solidFill>
              </a:rPr>
              <a:t>10</a:t>
            </a:fld>
            <a:endParaRPr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71" y="654523"/>
            <a:ext cx="765682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chemeClr val="tx1"/>
                </a:solidFill>
              </a:rPr>
              <a:t>MASK operations-clear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128000" y="6513543"/>
            <a:ext cx="730250" cy="188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11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00" y="2089150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850" y="1431290"/>
            <a:ext cx="8004175" cy="1582484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639445" algn="l"/>
              </a:tabLst>
            </a:pPr>
            <a:r>
              <a:rPr sz="3200" spc="-5" dirty="0">
                <a:latin typeface="Arial"/>
                <a:cs typeface="Arial"/>
              </a:rPr>
              <a:t>	The AND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Instruction:</a:t>
            </a:r>
            <a:endParaRPr sz="3200" dirty="0">
              <a:latin typeface="Arial"/>
              <a:cs typeface="Arial"/>
            </a:endParaRPr>
          </a:p>
          <a:p>
            <a:pPr marL="927100" marR="5080">
              <a:lnSpc>
                <a:spcPts val="3350"/>
              </a:lnSpc>
              <a:spcBef>
                <a:spcPts val="820"/>
              </a:spcBef>
            </a:pPr>
            <a:r>
              <a:rPr sz="2800" spc="-5" dirty="0">
                <a:latin typeface="Arial"/>
                <a:cs typeface="Arial"/>
              </a:rPr>
              <a:t>May be used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clear specific destination bits  while preventing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others.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3545840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4488179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2250" y="3566159"/>
            <a:ext cx="6791959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3105">
              <a:lnSpc>
                <a:spcPct val="100000"/>
              </a:lnSpc>
              <a:spcBef>
                <a:spcPts val="100"/>
              </a:spcBef>
              <a:tabLst>
                <a:tab pos="447675" algn="l"/>
              </a:tabLst>
            </a:pPr>
            <a:r>
              <a:rPr sz="2800" dirty="0">
                <a:latin typeface="Arial"/>
                <a:cs typeface="Arial"/>
              </a:rPr>
              <a:t>A	0 mask </a:t>
            </a:r>
            <a:r>
              <a:rPr sz="2800" spc="-5" dirty="0">
                <a:latin typeface="Arial"/>
                <a:cs typeface="Arial"/>
              </a:rPr>
              <a:t>bit clears the corresponding  destination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bit.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  <a:tabLst>
                <a:tab pos="447675" algn="l"/>
                <a:tab pos="842644" algn="l"/>
              </a:tabLst>
            </a:pPr>
            <a:r>
              <a:rPr sz="2800" dirty="0">
                <a:latin typeface="Arial"/>
                <a:cs typeface="Arial"/>
              </a:rPr>
              <a:t>A	1	mask bit </a:t>
            </a:r>
            <a:r>
              <a:rPr sz="2800" spc="-5" dirty="0">
                <a:latin typeface="Arial"/>
                <a:cs typeface="Arial"/>
              </a:rPr>
              <a:t>preserves the corresponding  destination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bit.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Task: Clear the sign bit </a:t>
            </a:r>
            <a:r>
              <a:rPr lang="en-US" sz="2800" dirty="0">
                <a:latin typeface="Arial"/>
                <a:cs typeface="Arial"/>
              </a:rPr>
              <a:t>of AL </a:t>
            </a:r>
            <a:r>
              <a:rPr lang="en-US" sz="2800" spc="-10" dirty="0">
                <a:latin typeface="Arial"/>
                <a:cs typeface="Arial"/>
              </a:rPr>
              <a:t>while </a:t>
            </a:r>
            <a:r>
              <a:rPr lang="en-US" sz="2800" spc="-5" dirty="0">
                <a:latin typeface="Arial"/>
                <a:cs typeface="Arial"/>
              </a:rPr>
              <a:t>leaving the  other bits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unchanged?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Solution:</a:t>
            </a:r>
            <a:endParaRPr lang="en-US" sz="2800" dirty="0">
              <a:latin typeface="Arial"/>
              <a:cs typeface="Arial"/>
            </a:endParaRPr>
          </a:p>
          <a:p>
            <a:pPr marL="1591310">
              <a:lnSpc>
                <a:spcPct val="100000"/>
              </a:lnSpc>
              <a:spcBef>
                <a:spcPts val="790"/>
              </a:spcBef>
              <a:tabLst>
                <a:tab pos="2675255" algn="l"/>
              </a:tabLst>
            </a:pPr>
            <a:r>
              <a:rPr lang="en-US" sz="2800" dirty="0" smtClean="0">
                <a:latin typeface="Arial"/>
                <a:cs typeface="Arial"/>
              </a:rPr>
              <a:t>AND </a:t>
            </a:r>
            <a:r>
              <a:rPr lang="en-US" sz="2800" spc="-5" dirty="0" smtClean="0">
                <a:latin typeface="Arial"/>
                <a:cs typeface="Arial"/>
              </a:rPr>
              <a:t>AL,7Fh</a:t>
            </a:r>
            <a:endParaRPr lang="en-US" sz="4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800" spc="-5" dirty="0">
                <a:latin typeface="Arial"/>
                <a:cs typeface="Arial"/>
              </a:rPr>
              <a:t>Where </a:t>
            </a:r>
            <a:r>
              <a:rPr lang="en-US" sz="2800" dirty="0">
                <a:latin typeface="Arial"/>
                <a:cs typeface="Arial"/>
              </a:rPr>
              <a:t>7Fh </a:t>
            </a:r>
            <a:r>
              <a:rPr lang="en-US" sz="2800" spc="-5" dirty="0">
                <a:latin typeface="Arial"/>
                <a:cs typeface="Arial"/>
              </a:rPr>
              <a:t>(0111 1111) is the</a:t>
            </a:r>
            <a:r>
              <a:rPr lang="en-US" sz="2800" dirty="0">
                <a:latin typeface="Arial"/>
                <a:cs typeface="Arial"/>
              </a:rPr>
              <a:t> mask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Mask operations-Set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8096" y="2286000"/>
            <a:ext cx="7766304" cy="40233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639445" algn="l"/>
              </a:tabLst>
            </a:pPr>
            <a:r>
              <a:rPr lang="en-US" sz="2800" spc="-5" dirty="0">
                <a:latin typeface="Arial"/>
                <a:cs typeface="Arial"/>
              </a:rPr>
              <a:t>The OR</a:t>
            </a:r>
            <a:r>
              <a:rPr lang="en-US" sz="2800" spc="2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Instruction:</a:t>
            </a:r>
            <a:endParaRPr lang="en-US" sz="2800" dirty="0">
              <a:latin typeface="Arial"/>
              <a:cs typeface="Arial"/>
            </a:endParaRPr>
          </a:p>
          <a:p>
            <a:pPr marL="869950" marR="5080" indent="-4572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26465" algn="l"/>
              </a:tabLst>
            </a:pPr>
            <a:r>
              <a:rPr lang="en-US" sz="2400" spc="-5" dirty="0">
                <a:latin typeface="Arial"/>
                <a:cs typeface="Arial"/>
              </a:rPr>
              <a:t>May be used </a:t>
            </a:r>
            <a:r>
              <a:rPr lang="en-US" sz="2400" dirty="0">
                <a:latin typeface="Arial"/>
                <a:cs typeface="Arial"/>
              </a:rPr>
              <a:t>to </a:t>
            </a:r>
            <a:r>
              <a:rPr lang="en-US" sz="2400" spc="-10" dirty="0">
                <a:latin typeface="Arial"/>
                <a:cs typeface="Arial"/>
              </a:rPr>
              <a:t>SET </a:t>
            </a:r>
            <a:r>
              <a:rPr lang="en-US" sz="2400" spc="-5" dirty="0">
                <a:latin typeface="Arial"/>
                <a:cs typeface="Arial"/>
              </a:rPr>
              <a:t>specific destination bits  </a:t>
            </a:r>
            <a:r>
              <a:rPr lang="en-US" sz="2400" spc="-10" dirty="0">
                <a:latin typeface="Arial"/>
                <a:cs typeface="Arial"/>
              </a:rPr>
              <a:t>while </a:t>
            </a:r>
            <a:r>
              <a:rPr lang="en-US" sz="2400" spc="-5" dirty="0">
                <a:latin typeface="Arial"/>
                <a:cs typeface="Arial"/>
              </a:rPr>
              <a:t>preventing the others</a:t>
            </a:r>
            <a:r>
              <a:rPr lang="en-US" sz="2400" spc="-5" dirty="0" smtClean="0">
                <a:latin typeface="Arial"/>
                <a:cs typeface="Arial"/>
              </a:rPr>
              <a:t>.</a:t>
            </a:r>
            <a:endParaRPr lang="en-US" sz="4000" dirty="0">
              <a:latin typeface="Times New Roman"/>
              <a:cs typeface="Times New Roman"/>
            </a:endParaRPr>
          </a:p>
          <a:p>
            <a:pPr marL="869950" marR="1224915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26465" algn="l"/>
                <a:tab pos="927100" algn="l"/>
                <a:tab pos="1360805" algn="l"/>
              </a:tabLst>
            </a:pPr>
            <a:r>
              <a:rPr lang="en-US" sz="2400" dirty="0" smtClean="0">
                <a:latin typeface="Arial"/>
                <a:cs typeface="Arial"/>
              </a:rPr>
              <a:t>A 1 </a:t>
            </a:r>
            <a:r>
              <a:rPr lang="en-US" sz="2400" dirty="0">
                <a:latin typeface="Arial"/>
                <a:cs typeface="Arial"/>
              </a:rPr>
              <a:t>mask </a:t>
            </a:r>
            <a:r>
              <a:rPr lang="en-US" sz="2400" spc="-5" dirty="0">
                <a:latin typeface="Arial"/>
                <a:cs typeface="Arial"/>
              </a:rPr>
              <a:t>bit </a:t>
            </a:r>
            <a:r>
              <a:rPr lang="en-US" sz="2400" dirty="0">
                <a:latin typeface="Arial"/>
                <a:cs typeface="Arial"/>
              </a:rPr>
              <a:t>sets </a:t>
            </a:r>
            <a:r>
              <a:rPr lang="en-US" sz="2400" spc="-5" dirty="0">
                <a:latin typeface="Arial"/>
                <a:cs typeface="Arial"/>
              </a:rPr>
              <a:t>the corresponding  destination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bit.</a:t>
            </a:r>
            <a:endParaRPr lang="en-US" sz="2400" dirty="0">
              <a:latin typeface="Arial"/>
              <a:cs typeface="Arial"/>
            </a:endParaRPr>
          </a:p>
          <a:p>
            <a:pPr marL="869950" marR="219710" indent="-4572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  <a:tabLst>
                <a:tab pos="926465" algn="l"/>
                <a:tab pos="927100" algn="l"/>
                <a:tab pos="1360805" algn="l"/>
                <a:tab pos="1757045" algn="l"/>
              </a:tabLst>
            </a:pPr>
            <a:r>
              <a:rPr lang="en-US" sz="2400" dirty="0" smtClean="0">
                <a:latin typeface="Arial"/>
                <a:cs typeface="Arial"/>
              </a:rPr>
              <a:t>A 0</a:t>
            </a:r>
            <a:r>
              <a:rPr lang="en-US" sz="2400" dirty="0">
                <a:latin typeface="Arial"/>
                <a:cs typeface="Arial"/>
              </a:rPr>
              <a:t>	mask </a:t>
            </a:r>
            <a:r>
              <a:rPr lang="en-US" sz="2400" spc="-5" dirty="0">
                <a:latin typeface="Arial"/>
                <a:cs typeface="Arial"/>
              </a:rPr>
              <a:t>bit preserves the corresponding  destination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bit.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418465" indent="-342900">
              <a:lnSpc>
                <a:spcPts val="3829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  <a:tab pos="2861310" algn="l"/>
                <a:tab pos="4646930" algn="l"/>
                <a:tab pos="5821680" algn="l"/>
              </a:tabLst>
            </a:pPr>
            <a:r>
              <a:rPr lang="en-US" sz="2800" spc="-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et</a:t>
            </a:r>
            <a:r>
              <a:rPr lang="en-US" sz="2800" spc="-10" dirty="0">
                <a:latin typeface="Arial"/>
                <a:cs typeface="Arial"/>
              </a:rPr>
              <a:t> t</a:t>
            </a:r>
            <a:r>
              <a:rPr lang="en-US" sz="2800" dirty="0">
                <a:latin typeface="Arial"/>
                <a:cs typeface="Arial"/>
              </a:rPr>
              <a:t>he </a:t>
            </a:r>
            <a:r>
              <a:rPr lang="en-US" sz="2800" spc="-5" dirty="0" smtClean="0">
                <a:latin typeface="Arial"/>
                <a:cs typeface="Arial"/>
              </a:rPr>
              <a:t>M</a:t>
            </a:r>
            <a:r>
              <a:rPr lang="en-US" sz="2800" dirty="0" smtClean="0">
                <a:latin typeface="Arial"/>
                <a:cs typeface="Arial"/>
              </a:rPr>
              <a:t>SB and</a:t>
            </a:r>
            <a:r>
              <a:rPr lang="en-US" sz="2800" spc="-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LSB of</a:t>
            </a:r>
            <a:r>
              <a:rPr lang="en-US" sz="2800" spc="-1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AL </a:t>
            </a:r>
            <a:r>
              <a:rPr lang="en-US" sz="2800" spc="-20" dirty="0" smtClean="0">
                <a:latin typeface="Arial"/>
                <a:cs typeface="Arial"/>
              </a:rPr>
              <a:t>w</a:t>
            </a:r>
            <a:r>
              <a:rPr lang="en-US" sz="2800" spc="-5" dirty="0" smtClean="0">
                <a:latin typeface="Arial"/>
                <a:cs typeface="Arial"/>
              </a:rPr>
              <a:t>hile  </a:t>
            </a:r>
            <a:r>
              <a:rPr lang="en-US" sz="2800" spc="-5" dirty="0">
                <a:latin typeface="Arial"/>
                <a:cs typeface="Arial"/>
              </a:rPr>
              <a:t>preserving the other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bits</a:t>
            </a:r>
            <a:r>
              <a:rPr lang="en-US" sz="2800" spc="-5" dirty="0" smtClean="0">
                <a:latin typeface="Arial"/>
                <a:cs typeface="Arial"/>
              </a:rPr>
              <a:t>?</a:t>
            </a:r>
            <a:endParaRPr lang="en-US" sz="4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Solution:</a:t>
            </a:r>
            <a:endParaRPr lang="en-US" sz="2800" dirty="0">
              <a:latin typeface="Arial"/>
              <a:cs typeface="Arial"/>
            </a:endParaRPr>
          </a:p>
          <a:p>
            <a:pPr marL="1929130">
              <a:lnSpc>
                <a:spcPct val="100000"/>
              </a:lnSpc>
              <a:spcBef>
                <a:spcPts val="800"/>
              </a:spcBef>
              <a:tabLst>
                <a:tab pos="2764155" algn="l"/>
              </a:tabLst>
            </a:pPr>
            <a:r>
              <a:rPr lang="en-US" sz="2800" dirty="0">
                <a:latin typeface="Arial"/>
                <a:cs typeface="Arial"/>
              </a:rPr>
              <a:t>OR	</a:t>
            </a:r>
            <a:r>
              <a:rPr lang="en-US" sz="2800" spc="-5" dirty="0" smtClean="0">
                <a:latin typeface="Arial"/>
                <a:cs typeface="Arial"/>
              </a:rPr>
              <a:t>AL,81h</a:t>
            </a:r>
            <a:endParaRPr lang="en-US" sz="4400" dirty="0">
              <a:latin typeface="Times New Roman"/>
              <a:cs typeface="Times New Roman"/>
            </a:endParaRPr>
          </a:p>
          <a:p>
            <a:pPr marL="576580">
              <a:lnSpc>
                <a:spcPct val="100000"/>
              </a:lnSpc>
            </a:pPr>
            <a:r>
              <a:rPr lang="en-US" sz="2800" spc="-5" dirty="0">
                <a:latin typeface="Arial"/>
                <a:cs typeface="Arial"/>
              </a:rPr>
              <a:t>Where 81h (1000 0001) </a:t>
            </a:r>
            <a:r>
              <a:rPr lang="en-US" sz="2800" spc="-10" dirty="0">
                <a:latin typeface="Arial"/>
                <a:cs typeface="Arial"/>
              </a:rPr>
              <a:t>is </a:t>
            </a:r>
            <a:r>
              <a:rPr lang="en-US" sz="2800" spc="-5" dirty="0">
                <a:latin typeface="Arial"/>
                <a:cs typeface="Arial"/>
              </a:rPr>
              <a:t>the</a:t>
            </a:r>
            <a:r>
              <a:rPr lang="en-US" sz="2800" spc="5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mask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7729" y="228773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Mask operations-complement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128000" y="6513543"/>
            <a:ext cx="730250" cy="188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359" y="1287780"/>
            <a:ext cx="7762240" cy="40036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639445" algn="l"/>
              </a:tabLst>
            </a:pPr>
            <a:r>
              <a:rPr sz="4800" spc="1807" baseline="5208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Arial"/>
                <a:cs typeface="Arial"/>
              </a:rPr>
              <a:t>The XOR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Instruction:</a:t>
            </a:r>
            <a:endParaRPr sz="3200" dirty="0">
              <a:latin typeface="Arial"/>
              <a:cs typeface="Arial"/>
            </a:endParaRPr>
          </a:p>
          <a:p>
            <a:pPr marL="927100" marR="5080" indent="-514350">
              <a:lnSpc>
                <a:spcPct val="100000"/>
              </a:lnSpc>
              <a:spcBef>
                <a:spcPts val="700"/>
              </a:spcBef>
              <a:buChar char="–"/>
              <a:tabLst>
                <a:tab pos="926465" algn="l"/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May be used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Complement specific  destination bits while preventing the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others.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–"/>
            </a:pPr>
            <a:endParaRPr sz="4100" dirty="0">
              <a:latin typeface="Times New Roman"/>
              <a:cs typeface="Times New Roman"/>
            </a:endParaRPr>
          </a:p>
          <a:p>
            <a:pPr marL="927100" marR="1951355" indent="-514350">
              <a:lnSpc>
                <a:spcPct val="100000"/>
              </a:lnSpc>
              <a:buChar char="–"/>
              <a:tabLst>
                <a:tab pos="926465" algn="l"/>
                <a:tab pos="927100" algn="l"/>
                <a:tab pos="1360805" algn="l"/>
              </a:tabLst>
            </a:pPr>
            <a:r>
              <a:rPr sz="2800" dirty="0">
                <a:latin typeface="Arial"/>
                <a:cs typeface="Arial"/>
              </a:rPr>
              <a:t>A	1 mask </a:t>
            </a:r>
            <a:r>
              <a:rPr sz="2800" spc="-5" dirty="0">
                <a:latin typeface="Arial"/>
                <a:cs typeface="Arial"/>
              </a:rPr>
              <a:t>bit complements the  corresponding destination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bit.</a:t>
            </a:r>
            <a:endParaRPr sz="2800" dirty="0">
              <a:latin typeface="Arial"/>
              <a:cs typeface="Arial"/>
            </a:endParaRPr>
          </a:p>
          <a:p>
            <a:pPr marL="927100" marR="62230" indent="-514350">
              <a:lnSpc>
                <a:spcPct val="100000"/>
              </a:lnSpc>
              <a:spcBef>
                <a:spcPts val="700"/>
              </a:spcBef>
              <a:buChar char="–"/>
              <a:tabLst>
                <a:tab pos="926465" algn="l"/>
                <a:tab pos="927100" algn="l"/>
                <a:tab pos="1360805" algn="l"/>
                <a:tab pos="1757045" algn="l"/>
              </a:tabLst>
            </a:pPr>
            <a:r>
              <a:rPr sz="2800" dirty="0">
                <a:latin typeface="Arial"/>
                <a:cs typeface="Arial"/>
              </a:rPr>
              <a:t>A	0	mask </a:t>
            </a:r>
            <a:r>
              <a:rPr sz="2800" spc="-5" dirty="0">
                <a:latin typeface="Arial"/>
                <a:cs typeface="Arial"/>
              </a:rPr>
              <a:t>bit preserves the corresponding  destination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bit.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651509"/>
            <a:ext cx="2578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tx1"/>
                </a:solidFill>
              </a:rPr>
              <a:t>E</a:t>
            </a:r>
            <a:r>
              <a:rPr sz="4400" spc="-5" dirty="0">
                <a:solidFill>
                  <a:schemeClr val="tx1"/>
                </a:solidFill>
              </a:rPr>
              <a:t>x</a:t>
            </a:r>
            <a:r>
              <a:rPr sz="4400" spc="0" dirty="0">
                <a:solidFill>
                  <a:schemeClr val="tx1"/>
                </a:solidFill>
              </a:rPr>
              <a:t>a</a:t>
            </a:r>
            <a:r>
              <a:rPr sz="4400" spc="-10" dirty="0">
                <a:solidFill>
                  <a:schemeClr val="tx1"/>
                </a:solidFill>
              </a:rPr>
              <a:t>M</a:t>
            </a:r>
            <a:r>
              <a:rPr sz="4400" dirty="0">
                <a:solidFill>
                  <a:schemeClr val="tx1"/>
                </a:solidFill>
              </a:rPr>
              <a:t>p</a:t>
            </a:r>
            <a:r>
              <a:rPr sz="4400" spc="-5" dirty="0">
                <a:solidFill>
                  <a:schemeClr val="tx1"/>
                </a:solidFill>
              </a:rPr>
              <a:t>lE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128000" y="6513543"/>
            <a:ext cx="730250" cy="188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16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359" y="1390650"/>
            <a:ext cx="7397115" cy="3531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Change the </a:t>
            </a:r>
            <a:r>
              <a:rPr sz="3200" dirty="0">
                <a:latin typeface="Arial"/>
                <a:cs typeface="Arial"/>
              </a:rPr>
              <a:t>sign </a:t>
            </a:r>
            <a:r>
              <a:rPr sz="3200" spc="-5" dirty="0">
                <a:latin typeface="Arial"/>
                <a:cs typeface="Arial"/>
              </a:rPr>
              <a:t>bit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DX</a:t>
            </a:r>
            <a:r>
              <a:rPr lang="en-US" sz="3200" dirty="0" smtClean="0">
                <a:latin typeface="Arial"/>
                <a:cs typeface="Arial"/>
              </a:rPr>
              <a:t>?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Solution:</a:t>
            </a:r>
            <a:endParaRPr sz="3200" dirty="0">
              <a:latin typeface="Arial"/>
              <a:cs typeface="Arial"/>
            </a:endParaRPr>
          </a:p>
          <a:p>
            <a:pPr marL="2042795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"/>
                <a:cs typeface="Arial"/>
              </a:rPr>
              <a:t>XOR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DX,8000h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57658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Where </a:t>
            </a:r>
            <a:r>
              <a:rPr sz="3200" dirty="0">
                <a:latin typeface="Arial"/>
                <a:cs typeface="Arial"/>
              </a:rPr>
              <a:t>80h ( 1000 0000 ) </a:t>
            </a:r>
            <a:r>
              <a:rPr sz="3200" spc="-5" dirty="0">
                <a:latin typeface="Arial"/>
                <a:cs typeface="Arial"/>
              </a:rPr>
              <a:t>is the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mask.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982" y="403180"/>
            <a:ext cx="77496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chemeClr val="tx1"/>
                </a:solidFill>
              </a:rPr>
              <a:t>Clearing </a:t>
            </a:r>
            <a:r>
              <a:rPr sz="4800" dirty="0">
                <a:solidFill>
                  <a:schemeClr val="tx1"/>
                </a:solidFill>
              </a:rPr>
              <a:t>a</a:t>
            </a:r>
            <a:r>
              <a:rPr sz="4800" spc="-55" dirty="0">
                <a:solidFill>
                  <a:schemeClr val="tx1"/>
                </a:solidFill>
              </a:rPr>
              <a:t> </a:t>
            </a:r>
            <a:r>
              <a:rPr sz="4800" spc="-5" dirty="0" smtClean="0">
                <a:solidFill>
                  <a:schemeClr val="tx1"/>
                </a:solidFill>
              </a:rPr>
              <a:t>register</a:t>
            </a:r>
            <a:r>
              <a:rPr lang="en-US" sz="4800" spc="-5" dirty="0" smtClean="0">
                <a:solidFill>
                  <a:schemeClr val="tx1"/>
                </a:solidFill>
              </a:rPr>
              <a:t>-Efficient way to it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032283" y="6123917"/>
            <a:ext cx="578317" cy="188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000" dirty="0">
                <a:solidFill>
                  <a:schemeClr val="tx1"/>
                </a:solidFill>
              </a:rPr>
              <a:t>17</a:t>
            </a:fld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6437" y="1703070"/>
            <a:ext cx="48965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 smtClean="0">
                <a:latin typeface="Arial"/>
                <a:cs typeface="Arial"/>
              </a:rPr>
              <a:t>;</a:t>
            </a:r>
            <a:r>
              <a:rPr lang="en-US" sz="2800" spc="-5" dirty="0" smtClean="0">
                <a:latin typeface="Arial"/>
                <a:cs typeface="Arial"/>
              </a:rPr>
              <a:t>Takes </a:t>
            </a:r>
            <a:r>
              <a:rPr sz="2800" dirty="0" smtClean="0">
                <a:latin typeface="Arial"/>
                <a:cs typeface="Arial"/>
              </a:rPr>
              <a:t>3</a:t>
            </a:r>
            <a:r>
              <a:rPr sz="2800" spc="-2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bytes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in memory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6070" y="2881629"/>
            <a:ext cx="40989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smtClean="0">
                <a:latin typeface="Arial"/>
                <a:cs typeface="Arial"/>
              </a:rPr>
              <a:t>; Takes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bytes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982" y="1601470"/>
            <a:ext cx="3005455" cy="2655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74955" indent="563880">
              <a:lnSpc>
                <a:spcPct val="1208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V	AX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0  </a:t>
            </a:r>
            <a:r>
              <a:rPr sz="2800" spc="-5" dirty="0">
                <a:latin typeface="Arial"/>
                <a:cs typeface="Arial"/>
              </a:rPr>
              <a:t>OR</a:t>
            </a:r>
            <a:endParaRPr sz="2800" dirty="0">
              <a:latin typeface="Arial"/>
              <a:cs typeface="Arial"/>
            </a:endParaRPr>
          </a:p>
          <a:p>
            <a:pPr marL="689610">
              <a:lnSpc>
                <a:spcPct val="100000"/>
              </a:lnSpc>
              <a:spcBef>
                <a:spcPts val="800"/>
              </a:spcBef>
              <a:tabLst>
                <a:tab pos="1750060" algn="l"/>
              </a:tabLst>
            </a:pPr>
            <a:r>
              <a:rPr sz="2800" spc="-5" dirty="0">
                <a:latin typeface="Arial"/>
                <a:cs typeface="Arial"/>
              </a:rPr>
              <a:t>SUB	AX,AX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latin typeface="Arial"/>
                <a:cs typeface="Arial"/>
              </a:rPr>
              <a:t>OR</a:t>
            </a:r>
          </a:p>
          <a:p>
            <a:pPr marL="689610">
              <a:lnSpc>
                <a:spcPct val="100000"/>
              </a:lnSpc>
              <a:spcBef>
                <a:spcPts val="800"/>
              </a:spcBef>
              <a:tabLst>
                <a:tab pos="1794510" algn="l"/>
              </a:tabLst>
            </a:pP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	AX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AX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90575" y="4058920"/>
            <a:ext cx="40989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smtClean="0">
                <a:latin typeface="Arial"/>
                <a:cs typeface="Arial"/>
              </a:rPr>
              <a:t>; Takes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bytes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8768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Choose operation wisely; Above three instructions does the same operation; Initialize register value to ZERO but takes different bytes in memory.</a:t>
            </a:r>
            <a:endParaRPr lang="en-US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51579"/>
            <a:ext cx="683831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chemeClr val="tx1"/>
                </a:solidFill>
              </a:rPr>
              <a:t>testing </a:t>
            </a:r>
            <a:r>
              <a:rPr sz="5400" dirty="0">
                <a:solidFill>
                  <a:schemeClr val="tx1"/>
                </a:solidFill>
              </a:rPr>
              <a:t>a </a:t>
            </a:r>
            <a:r>
              <a:rPr sz="5400" spc="-5" dirty="0">
                <a:solidFill>
                  <a:schemeClr val="tx1"/>
                </a:solidFill>
              </a:rPr>
              <a:t>register FOr</a:t>
            </a:r>
            <a:r>
              <a:rPr sz="5400" spc="-45" dirty="0">
                <a:solidFill>
                  <a:schemeClr val="tx1"/>
                </a:solidFill>
              </a:rPr>
              <a:t> </a:t>
            </a:r>
            <a:r>
              <a:rPr sz="5400" spc="-10" dirty="0">
                <a:solidFill>
                  <a:schemeClr val="tx1"/>
                </a:solidFill>
              </a:rPr>
              <a:t>ZerO: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128000" y="6513543"/>
            <a:ext cx="730250" cy="188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277471" y="1371600"/>
            <a:ext cx="9906000" cy="442557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838450" indent="-457200" algn="l">
              <a:lnSpc>
                <a:spcPct val="100000"/>
              </a:lnSpc>
              <a:spcBef>
                <a:spcPts val="969"/>
              </a:spcBef>
              <a:buFont typeface="Arial" panose="020B0604020202020204" pitchFamily="34" charset="0"/>
              <a:buChar char="•"/>
              <a:tabLst>
                <a:tab pos="3509645" algn="l"/>
              </a:tabLst>
            </a:pPr>
            <a:r>
              <a:rPr sz="2800" spc="-5" dirty="0" smtClean="0">
                <a:latin typeface="Arial"/>
                <a:cs typeface="Arial"/>
              </a:rPr>
              <a:t>CMP</a:t>
            </a:r>
            <a:r>
              <a:rPr lang="en-US" sz="2800" spc="-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CX,0</a:t>
            </a:r>
            <a:endParaRPr sz="2800" dirty="0" smtClean="0">
              <a:latin typeface="Arial"/>
              <a:cs typeface="Arial"/>
            </a:endParaRPr>
          </a:p>
          <a:p>
            <a:pPr marL="2838450" indent="-457200" algn="l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Arial"/>
                <a:cs typeface="Arial"/>
              </a:rPr>
              <a:t>This instruction i</a:t>
            </a:r>
            <a:r>
              <a:rPr sz="2800" spc="-5" dirty="0" smtClean="0">
                <a:latin typeface="Arial"/>
                <a:cs typeface="Arial"/>
              </a:rPr>
              <a:t>s </a:t>
            </a:r>
            <a:r>
              <a:rPr sz="2800" dirty="0" smtClean="0">
                <a:latin typeface="Arial"/>
                <a:cs typeface="Arial"/>
              </a:rPr>
              <a:t>same </a:t>
            </a:r>
            <a:r>
              <a:rPr sz="2800" spc="-5" dirty="0" smtClean="0">
                <a:latin typeface="Arial"/>
                <a:cs typeface="Arial"/>
              </a:rPr>
              <a:t>like</a:t>
            </a:r>
            <a:r>
              <a:rPr sz="2800" spc="-25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: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sz="4400" dirty="0" smtClean="0">
              <a:latin typeface="Times New Roman"/>
              <a:cs typeface="Times New Roman"/>
            </a:endParaRPr>
          </a:p>
          <a:p>
            <a:pPr marL="2838450" indent="-457200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216275" algn="l"/>
              </a:tabLst>
            </a:pPr>
            <a:r>
              <a:rPr sz="2800" dirty="0" smtClean="0">
                <a:latin typeface="Arial"/>
                <a:cs typeface="Arial"/>
              </a:rPr>
              <a:t>OR	</a:t>
            </a:r>
            <a:r>
              <a:rPr sz="2800" spc="-5" dirty="0" smtClean="0">
                <a:latin typeface="Arial"/>
                <a:cs typeface="Arial"/>
              </a:rPr>
              <a:t>CX,CX</a:t>
            </a:r>
            <a:endParaRPr lang="en-US" sz="2800" spc="-5" dirty="0" smtClean="0">
              <a:latin typeface="Arial"/>
              <a:cs typeface="Arial"/>
            </a:endParaRPr>
          </a:p>
          <a:p>
            <a:pPr marL="2838450" indent="-457200" algn="l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Arial"/>
                <a:cs typeface="Arial"/>
              </a:rPr>
              <a:t>In both instructions, </a:t>
            </a:r>
            <a:r>
              <a:rPr sz="2800" spc="-5" dirty="0" smtClean="0">
                <a:latin typeface="Arial"/>
                <a:cs typeface="Arial"/>
              </a:rPr>
              <a:t>ZF</a:t>
            </a:r>
            <a:r>
              <a:rPr lang="en-US" sz="2800" spc="-5" dirty="0" smtClean="0">
                <a:latin typeface="Arial"/>
                <a:cs typeface="Arial"/>
              </a:rPr>
              <a:t> becomes </a:t>
            </a:r>
            <a:r>
              <a:rPr sz="2800" spc="-5" dirty="0" smtClean="0">
                <a:latin typeface="Arial"/>
                <a:cs typeface="Arial"/>
              </a:rPr>
              <a:t>1 </a:t>
            </a:r>
            <a:r>
              <a:rPr sz="2800" spc="-10" dirty="0" smtClean="0">
                <a:latin typeface="Arial"/>
                <a:cs typeface="Arial"/>
              </a:rPr>
              <a:t>if </a:t>
            </a:r>
            <a:r>
              <a:rPr sz="2800" spc="-5" dirty="0" smtClean="0">
                <a:latin typeface="Arial"/>
                <a:cs typeface="Arial"/>
              </a:rPr>
              <a:t>CX is</a:t>
            </a:r>
            <a:r>
              <a:rPr sz="2800" spc="-60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0</a:t>
            </a:r>
            <a:endParaRPr lang="en-US" sz="2800" dirty="0" smtClean="0">
              <a:latin typeface="Arial"/>
              <a:cs typeface="Arial"/>
            </a:endParaRPr>
          </a:p>
          <a:p>
            <a:pPr marL="283845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283845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CMP instruction takes three bytes in memory whereas OR instruction with register operands takes two bytes and destination is also unchanged.</a:t>
            </a:r>
            <a:endParaRPr lang="en-US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Check a specific bit 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752600"/>
            <a:ext cx="7429499" cy="45809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For example, </a:t>
            </a:r>
            <a:r>
              <a:rPr lang="en-US" sz="2800" dirty="0" smtClean="0"/>
              <a:t>you want to </a:t>
            </a:r>
            <a:r>
              <a:rPr lang="en-US" sz="2800" dirty="0"/>
              <a:t>check the status of 7</a:t>
            </a:r>
            <a:r>
              <a:rPr lang="en-US" sz="2800" baseline="30000" dirty="0"/>
              <a:t>th</a:t>
            </a:r>
            <a:r>
              <a:rPr lang="en-US" sz="2800" dirty="0"/>
              <a:t> bit in a 16-bit </a:t>
            </a:r>
            <a:r>
              <a:rPr lang="en-US" sz="2800" dirty="0" smtClean="0"/>
              <a:t>register, how to do that?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AND instruction?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AND ax, 0080h;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If 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bit is zero, zero flag will be set otherwise zero flag will be reset to zero.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Any problem with this instruction?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It changes destination register.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49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Logical instructions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NOT instruction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AND instruction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OR instruction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XOR instruction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Test instruction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 instruction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981200"/>
            <a:ext cx="7429499" cy="4191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Test instruction works like AND instruction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With the difference that this instruction only updates flags without changing the destination.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Syntax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Test destination,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Destination can be register/memory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Source can be register/memory/immediate.</a:t>
            </a:r>
          </a:p>
        </p:txBody>
      </p:sp>
    </p:spTree>
    <p:extLst>
      <p:ext uri="{BB962C8B-B14F-4D97-AF65-F5344CB8AC3E}">
        <p14:creationId xmlns:p14="http://schemas.microsoft.com/office/powerpoint/2010/main" val="27287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instruction-application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70" y="1752600"/>
            <a:ext cx="8477430" cy="4648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Can be used to check the status of one or more specific bits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For example, if you are required to check the status of 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bit in a 16-bit register, you can write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Test ax, 0x0080;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ZF will be set if 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bit in AX is zero. ZF will be zero if 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bit in AX is 1.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Only ZF is updated keeping ax unchanged.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4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245" y="377936"/>
            <a:ext cx="36150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tx1"/>
                </a:solidFill>
              </a:rPr>
              <a:t>tRuth</a:t>
            </a:r>
            <a:r>
              <a:rPr sz="4400" spc="-70" dirty="0">
                <a:solidFill>
                  <a:schemeClr val="tx1"/>
                </a:solidFill>
              </a:rPr>
              <a:t> </a:t>
            </a:r>
            <a:r>
              <a:rPr sz="4400" spc="-10" dirty="0">
                <a:solidFill>
                  <a:schemeClr val="tx1"/>
                </a:solidFill>
              </a:rPr>
              <a:t>tabLe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128000" y="6513543"/>
            <a:ext cx="730250" cy="188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3</a:t>
            </a:fld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21459"/>
              </p:ext>
            </p:extLst>
          </p:nvPr>
        </p:nvGraphicFramePr>
        <p:xfrm>
          <a:off x="1499869" y="1668779"/>
          <a:ext cx="6927847" cy="19380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0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0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/>
                        <a:t>A 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33972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/>
                        <a:t>B 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/>
                        <a:t>A 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/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/>
                        <a:t>B 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/>
                        <a:t>A 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/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/>
                        <a:t>B 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/>
                        <a:t>A 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/>
                        <a:t>XOR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/>
                        <a:t>B 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35179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35179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35179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35179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1317"/>
              </p:ext>
            </p:extLst>
          </p:nvPr>
        </p:nvGraphicFramePr>
        <p:xfrm>
          <a:off x="2286000" y="4215129"/>
          <a:ext cx="3143884" cy="1104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7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/>
                        <a:t>A 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/>
                        <a:t>NOT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/>
                        <a:t>A’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096" y="381000"/>
            <a:ext cx="729005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0" dirty="0">
                <a:solidFill>
                  <a:schemeClr val="tx1"/>
                </a:solidFill>
              </a:rPr>
              <a:t>S</a:t>
            </a:r>
            <a:r>
              <a:rPr sz="6600" spc="-5" dirty="0">
                <a:solidFill>
                  <a:schemeClr val="tx1"/>
                </a:solidFill>
              </a:rPr>
              <a:t>yn</a:t>
            </a:r>
            <a:r>
              <a:rPr sz="6600" dirty="0">
                <a:solidFill>
                  <a:schemeClr val="tx1"/>
                </a:solidFill>
              </a:rPr>
              <a:t>t</a:t>
            </a:r>
            <a:r>
              <a:rPr sz="6600" spc="-5" dirty="0">
                <a:solidFill>
                  <a:schemeClr val="tx1"/>
                </a:solidFill>
              </a:rPr>
              <a:t>ax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8096" y="1524000"/>
            <a:ext cx="8090154" cy="5221024"/>
          </a:xfrm>
        </p:spPr>
        <p:txBody>
          <a:bodyPr>
            <a:noAutofit/>
          </a:bodyPr>
          <a:lstStyle/>
          <a:p>
            <a:pPr marL="469900" marR="5080" indent="-457200" algn="just">
              <a:lnSpc>
                <a:spcPct val="115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AND </a:t>
            </a:r>
            <a:r>
              <a:rPr lang="en-US" sz="2400" spc="-5" dirty="0" smtClean="0">
                <a:latin typeface="Arial"/>
                <a:cs typeface="Arial"/>
              </a:rPr>
              <a:t>destination, source  </a:t>
            </a:r>
            <a:endParaRPr lang="en-US" sz="2400" spc="-5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15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OR </a:t>
            </a:r>
            <a:r>
              <a:rPr lang="en-US" sz="2400" spc="-5" dirty="0" smtClean="0">
                <a:latin typeface="Arial"/>
                <a:cs typeface="Arial"/>
              </a:rPr>
              <a:t>destination, source  </a:t>
            </a:r>
            <a:endParaRPr lang="en-US" sz="2400" spc="-5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15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XOR </a:t>
            </a:r>
            <a:r>
              <a:rPr lang="en-US" sz="2400" spc="-5" dirty="0" smtClean="0">
                <a:latin typeface="Arial"/>
                <a:cs typeface="Arial"/>
              </a:rPr>
              <a:t>destination, source</a:t>
            </a:r>
            <a:endParaRPr lang="en-US" sz="2400" spc="-5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15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NOT destination</a:t>
            </a:r>
          </a:p>
          <a:p>
            <a:pPr marL="355600" marR="5080" indent="-342900" algn="just">
              <a:lnSpc>
                <a:spcPct val="115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Destination</a:t>
            </a:r>
          </a:p>
          <a:p>
            <a:pPr marL="8128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Result is stored in destination</a:t>
            </a:r>
          </a:p>
          <a:p>
            <a:pPr marL="8128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Can be a Register or Memory Location</a:t>
            </a:r>
          </a:p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Source:</a:t>
            </a:r>
          </a:p>
          <a:p>
            <a:pPr marL="1155700" lvl="1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5700" algn="l"/>
              </a:tabLst>
            </a:pPr>
            <a:r>
              <a:rPr lang="en-US" sz="2400" spc="-5" dirty="0">
                <a:latin typeface="Arial"/>
                <a:cs typeface="Arial"/>
              </a:rPr>
              <a:t>May be a </a:t>
            </a:r>
            <a:r>
              <a:rPr lang="en-US" sz="2400" spc="-5" dirty="0" smtClean="0">
                <a:latin typeface="Arial"/>
                <a:cs typeface="Arial"/>
              </a:rPr>
              <a:t>Constant, Register </a:t>
            </a:r>
            <a:r>
              <a:rPr lang="en-US" sz="2400" spc="-5" dirty="0">
                <a:latin typeface="Arial"/>
                <a:cs typeface="Arial"/>
              </a:rPr>
              <a:t>or Memory Location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 smtClean="0">
                <a:latin typeface="Arial"/>
                <a:cs typeface="Arial"/>
              </a:rPr>
              <a:t>Source and destination can not be memory operand in single instruction.</a:t>
            </a:r>
            <a:endParaRPr lang="en-US" sz="2400" b="1" spc="-5" dirty="0">
              <a:latin typeface="Arial"/>
              <a:cs typeface="Arial"/>
            </a:endParaRPr>
          </a:p>
          <a:p>
            <a:pPr marL="469900" lvl="1">
              <a:spcBef>
                <a:spcPts val="400"/>
              </a:spcBef>
            </a:pPr>
            <a:endParaRPr lang="en-US"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15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000" dirty="0">
                <a:solidFill>
                  <a:schemeClr val="tx1"/>
                </a:solidFill>
              </a:rPr>
              <a:t>4</a:t>
            </a:fld>
            <a:endParaRPr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096" y="914400"/>
            <a:ext cx="7290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chemeClr val="tx1"/>
                </a:solidFill>
              </a:rPr>
              <a:t>And INSTRUCTION-</a:t>
            </a:r>
            <a:r>
              <a:rPr sz="4400" dirty="0" smtClean="0">
                <a:solidFill>
                  <a:schemeClr val="tx1"/>
                </a:solidFill>
              </a:rPr>
              <a:t>example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128000" y="8031480"/>
            <a:ext cx="73025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271" y="3088259"/>
            <a:ext cx="3376929" cy="1215717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Arial"/>
                <a:cs typeface="Arial"/>
              </a:rPr>
              <a:t>MOV AL,0xAA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  <a:tab pos="355600" algn="l"/>
              </a:tabLst>
            </a:pPr>
            <a:r>
              <a:rPr sz="3200" b="1" i="1" spc="-5" dirty="0" smtClean="0">
                <a:latin typeface="Arial"/>
                <a:cs typeface="Arial"/>
              </a:rPr>
              <a:t>AND</a:t>
            </a:r>
            <a:r>
              <a:rPr lang="en-US" sz="3200" spc="-5" dirty="0" smtClean="0">
                <a:latin typeface="Arial"/>
                <a:cs typeface="Arial"/>
              </a:rPr>
              <a:t> AL, 0xF0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27363" y="4287520"/>
            <a:ext cx="1950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1010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0000</a:t>
            </a:r>
          </a:p>
        </p:txBody>
      </p:sp>
      <p:sp>
        <p:nvSpPr>
          <p:cNvPr id="8" name="object 8"/>
          <p:cNvSpPr/>
          <p:nvPr/>
        </p:nvSpPr>
        <p:spPr>
          <a:xfrm>
            <a:off x="5028303" y="4190307"/>
            <a:ext cx="2142490" cy="1270"/>
          </a:xfrm>
          <a:custGeom>
            <a:avLst/>
            <a:gdLst/>
            <a:ahLst/>
            <a:cxnLst/>
            <a:rect l="l" t="t" r="r" b="b"/>
            <a:pathLst>
              <a:path w="2142490" h="1270">
                <a:moveTo>
                  <a:pt x="0" y="0"/>
                </a:moveTo>
                <a:lnTo>
                  <a:pt x="2142490" y="1270"/>
                </a:lnTo>
              </a:path>
            </a:pathLst>
          </a:custGeom>
          <a:ln w="9344">
            <a:solidFill>
              <a:srgbClr val="B5DB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050715" y="3100463"/>
            <a:ext cx="2727588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Arial"/>
                <a:cs typeface="Arial"/>
              </a:rPr>
              <a:t>1010</a:t>
            </a:r>
            <a:r>
              <a:rPr lang="en-US" sz="3200" spc="-65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1010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Arial"/>
                <a:cs typeface="Arial"/>
              </a:rPr>
              <a:t>1111</a:t>
            </a:r>
            <a:r>
              <a:rPr lang="en-US" sz="3200" spc="-65" dirty="0" smtClean="0">
                <a:latin typeface="Arial"/>
                <a:cs typeface="Arial"/>
              </a:rPr>
              <a:t>  </a:t>
            </a:r>
            <a:r>
              <a:rPr lang="en-US" sz="3200" dirty="0" smtClean="0">
                <a:latin typeface="Arial"/>
                <a:cs typeface="Arial"/>
              </a:rPr>
              <a:t>0000</a:t>
            </a:r>
            <a:endParaRPr lang="en-US" sz="320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028303" y="4191000"/>
            <a:ext cx="214249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INSTRUCTION-EXAMPLE</a:t>
            </a:r>
            <a:endParaRPr lang="en-US" dirty="0"/>
          </a:p>
        </p:txBody>
      </p:sp>
      <p:sp>
        <p:nvSpPr>
          <p:cNvPr id="7" name="object 5"/>
          <p:cNvSpPr txBox="1"/>
          <p:nvPr/>
        </p:nvSpPr>
        <p:spPr>
          <a:xfrm>
            <a:off x="990600" y="3276987"/>
            <a:ext cx="2919729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tabLst>
                <a:tab pos="467995" algn="l"/>
                <a:tab pos="468630" algn="l"/>
              </a:tabLst>
            </a:pPr>
            <a:r>
              <a:rPr lang="en-US" sz="3200" spc="-5" dirty="0" smtClean="0">
                <a:latin typeface="Arial"/>
                <a:cs typeface="Arial"/>
              </a:rPr>
              <a:t>MOV AL,0xAA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tabLst>
                <a:tab pos="467995" algn="l"/>
                <a:tab pos="468630" algn="l"/>
              </a:tabLst>
            </a:pPr>
            <a:r>
              <a:rPr lang="en-US" sz="3200" b="1" i="1" spc="-5" dirty="0" smtClean="0">
                <a:latin typeface="Arial"/>
                <a:cs typeface="Arial"/>
              </a:rPr>
              <a:t>OR</a:t>
            </a:r>
            <a:r>
              <a:rPr lang="en-US" sz="3200" spc="-5" dirty="0" smtClean="0">
                <a:latin typeface="Arial"/>
                <a:cs typeface="Arial"/>
              </a:rPr>
              <a:t> AL,0xF0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5059680" y="3008630"/>
            <a:ext cx="1950720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Arial"/>
                <a:cs typeface="Arial"/>
              </a:rPr>
              <a:t>1010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1010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"/>
                <a:cs typeface="Arial"/>
              </a:rPr>
              <a:t>1111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lang="en-US" sz="3200" spc="-6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0000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5059680" y="4287520"/>
            <a:ext cx="1950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1111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lang="en-US" sz="3200" spc="-5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1010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5050715" y="4248150"/>
            <a:ext cx="2142490" cy="1270"/>
          </a:xfrm>
          <a:custGeom>
            <a:avLst/>
            <a:gdLst/>
            <a:ahLst/>
            <a:cxnLst/>
            <a:rect l="l" t="t" r="r" b="b"/>
            <a:pathLst>
              <a:path w="2142490" h="1270">
                <a:moveTo>
                  <a:pt x="0" y="0"/>
                </a:moveTo>
                <a:lnTo>
                  <a:pt x="2142490" y="1269"/>
                </a:lnTo>
              </a:path>
            </a:pathLst>
          </a:custGeom>
          <a:ln w="9344">
            <a:solidFill>
              <a:srgbClr val="B5DB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8303" y="4267200"/>
            <a:ext cx="214249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096" y="990058"/>
            <a:ext cx="7290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err="1" smtClean="0">
                <a:solidFill>
                  <a:schemeClr val="tx1"/>
                </a:solidFill>
              </a:rPr>
              <a:t>Xor</a:t>
            </a:r>
            <a:r>
              <a:rPr lang="en-US" sz="4400" dirty="0" smtClean="0">
                <a:solidFill>
                  <a:schemeClr val="tx1"/>
                </a:solidFill>
              </a:rPr>
              <a:t> INSTRUCTION-</a:t>
            </a:r>
            <a:r>
              <a:rPr sz="4400" dirty="0" err="1" smtClean="0">
                <a:solidFill>
                  <a:schemeClr val="tx1"/>
                </a:solidFill>
              </a:rPr>
              <a:t>e</a:t>
            </a:r>
            <a:r>
              <a:rPr sz="4400" spc="-5" dirty="0" err="1" smtClean="0">
                <a:solidFill>
                  <a:schemeClr val="tx1"/>
                </a:solidFill>
              </a:rPr>
              <a:t>x</a:t>
            </a:r>
            <a:r>
              <a:rPr sz="4400" spc="0" dirty="0" err="1" smtClean="0">
                <a:solidFill>
                  <a:schemeClr val="tx1"/>
                </a:solidFill>
              </a:rPr>
              <a:t>a</a:t>
            </a:r>
            <a:r>
              <a:rPr sz="4400" spc="-10" dirty="0" err="1" smtClean="0">
                <a:solidFill>
                  <a:schemeClr val="tx1"/>
                </a:solidFill>
              </a:rPr>
              <a:t>m</a:t>
            </a:r>
            <a:r>
              <a:rPr sz="4400" dirty="0" err="1" smtClean="0">
                <a:solidFill>
                  <a:schemeClr val="tx1"/>
                </a:solidFill>
              </a:rPr>
              <a:t>p</a:t>
            </a:r>
            <a:r>
              <a:rPr sz="4400" spc="-5" dirty="0" err="1" smtClean="0">
                <a:solidFill>
                  <a:schemeClr val="tx1"/>
                </a:solidFill>
              </a:rPr>
              <a:t>L</a:t>
            </a:r>
            <a:r>
              <a:rPr sz="4400" spc="-10" dirty="0" err="1" smtClean="0">
                <a:solidFill>
                  <a:schemeClr val="tx1"/>
                </a:solidFill>
              </a:rPr>
              <a:t>e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7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3124200"/>
            <a:ext cx="3376929" cy="1215717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Arial"/>
                <a:cs typeface="Arial"/>
              </a:rPr>
              <a:t>MOV AL,0xAA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  <a:tab pos="355600" algn="l"/>
              </a:tabLst>
            </a:pPr>
            <a:r>
              <a:rPr lang="en-US" sz="3200" b="1" i="1" spc="-5" dirty="0" smtClean="0">
                <a:latin typeface="Arial"/>
                <a:cs typeface="Arial"/>
              </a:rPr>
              <a:t>XOR</a:t>
            </a:r>
            <a:r>
              <a:rPr lang="en-US" sz="3200" spc="-5" dirty="0" smtClean="0">
                <a:latin typeface="Arial"/>
                <a:cs typeface="Arial"/>
              </a:rPr>
              <a:t> AL, 0xF0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51492" y="4268159"/>
            <a:ext cx="1950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latin typeface="Arial"/>
                <a:cs typeface="Arial"/>
              </a:rPr>
              <a:t>0</a:t>
            </a:r>
            <a:r>
              <a:rPr lang="en-US" sz="3200" spc="-5" dirty="0" smtClean="0">
                <a:latin typeface="Arial"/>
                <a:cs typeface="Arial"/>
              </a:rPr>
              <a:t>101</a:t>
            </a:r>
            <a:r>
              <a:rPr sz="3200" spc="-55" dirty="0" smtClean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1</a:t>
            </a:r>
            <a:r>
              <a:rPr sz="3200" dirty="0" smtClean="0">
                <a:latin typeface="Arial"/>
                <a:cs typeface="Arial"/>
              </a:rPr>
              <a:t>0</a:t>
            </a:r>
            <a:r>
              <a:rPr lang="en-US" sz="3200" dirty="0" smtClean="0">
                <a:latin typeface="Arial"/>
                <a:cs typeface="Arial"/>
              </a:rPr>
              <a:t>1</a:t>
            </a:r>
            <a:r>
              <a:rPr sz="3200" dirty="0" smtClean="0">
                <a:latin typeface="Arial"/>
                <a:cs typeface="Arial"/>
              </a:rPr>
              <a:t>0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8346" y="4266889"/>
            <a:ext cx="2142490" cy="1270"/>
          </a:xfrm>
          <a:custGeom>
            <a:avLst/>
            <a:gdLst/>
            <a:ahLst/>
            <a:cxnLst/>
            <a:rect l="l" t="t" r="r" b="b"/>
            <a:pathLst>
              <a:path w="2142490" h="1270">
                <a:moveTo>
                  <a:pt x="0" y="0"/>
                </a:moveTo>
                <a:lnTo>
                  <a:pt x="2142490" y="1270"/>
                </a:lnTo>
              </a:path>
            </a:pathLst>
          </a:custGeom>
          <a:ln w="9344">
            <a:solidFill>
              <a:srgbClr val="B5DB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074844" y="3136404"/>
            <a:ext cx="2727588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Arial"/>
                <a:cs typeface="Arial"/>
              </a:rPr>
              <a:t>1010</a:t>
            </a:r>
            <a:r>
              <a:rPr lang="en-US" sz="3200" spc="-65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1010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Arial"/>
                <a:cs typeface="Arial"/>
              </a:rPr>
              <a:t>1111</a:t>
            </a:r>
            <a:r>
              <a:rPr lang="en-US" sz="3200" spc="-65" dirty="0" smtClean="0">
                <a:latin typeface="Arial"/>
                <a:cs typeface="Arial"/>
              </a:rPr>
              <a:t>  </a:t>
            </a:r>
            <a:r>
              <a:rPr lang="en-US" sz="3200" dirty="0" smtClean="0">
                <a:latin typeface="Arial"/>
                <a:cs typeface="Arial"/>
              </a:rPr>
              <a:t>0000</a:t>
            </a:r>
            <a:endParaRPr lang="en-US" sz="32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28303" y="4267200"/>
            <a:ext cx="214249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90568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smtClean="0">
                <a:solidFill>
                  <a:schemeClr val="tx1"/>
                </a:solidFill>
              </a:rPr>
              <a:t>EffEcts on</a:t>
            </a:r>
            <a:r>
              <a:rPr sz="6000" spc="-70" smtClean="0">
                <a:solidFill>
                  <a:schemeClr val="tx1"/>
                </a:solidFill>
              </a:rPr>
              <a:t> </a:t>
            </a:r>
            <a:r>
              <a:rPr sz="6000" spc="-5" smtClean="0">
                <a:solidFill>
                  <a:schemeClr val="tx1"/>
                </a:solidFill>
              </a:rPr>
              <a:t>flags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55650" marR="5080" indent="-742950">
              <a:lnSpc>
                <a:spcPct val="1208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2800" spc="-5" dirty="0">
                <a:latin typeface="Arial"/>
                <a:cs typeface="Arial"/>
              </a:rPr>
              <a:t>SF,ZF,PF gets set or reset depending upon the result produced. </a:t>
            </a:r>
          </a:p>
          <a:p>
            <a:pPr marL="755650" marR="5080" indent="-742950">
              <a:lnSpc>
                <a:spcPct val="1208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2800" spc="-5" dirty="0">
                <a:latin typeface="Arial"/>
                <a:cs typeface="Arial"/>
              </a:rPr>
              <a:t>AF </a:t>
            </a:r>
            <a:r>
              <a:rPr lang="en-US" sz="2800" spc="-10" dirty="0">
                <a:latin typeface="Arial"/>
                <a:cs typeface="Arial"/>
              </a:rPr>
              <a:t>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undefined</a:t>
            </a:r>
            <a:endParaRPr lang="en-US" sz="2800" dirty="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spc="-5" dirty="0">
                <a:latin typeface="Arial"/>
                <a:cs typeface="Arial"/>
              </a:rPr>
              <a:t>CF,OF </a:t>
            </a:r>
            <a:r>
              <a:rPr lang="en-US" sz="2800" dirty="0">
                <a:latin typeface="Arial"/>
                <a:cs typeface="Arial"/>
              </a:rPr>
              <a:t>=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0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mtClean="0">
                <a:solidFill>
                  <a:schemeClr val="tx1"/>
                </a:solidFill>
              </a:rPr>
              <a:t>8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8959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096" y="1020835"/>
            <a:ext cx="72900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 err="1">
                <a:solidFill>
                  <a:schemeClr val="tx1"/>
                </a:solidFill>
              </a:rPr>
              <a:t>nOt</a:t>
            </a:r>
            <a:r>
              <a:rPr sz="4000" spc="-60" dirty="0">
                <a:solidFill>
                  <a:schemeClr val="tx1"/>
                </a:solidFill>
              </a:rPr>
              <a:t> </a:t>
            </a:r>
            <a:r>
              <a:rPr sz="4000" spc="-5" dirty="0" smtClean="0">
                <a:solidFill>
                  <a:schemeClr val="tx1"/>
                </a:solidFill>
              </a:rPr>
              <a:t>instru</a:t>
            </a:r>
            <a:r>
              <a:rPr lang="en-US" sz="4000" spc="-5" dirty="0" smtClean="0">
                <a:solidFill>
                  <a:schemeClr val="tx1"/>
                </a:solidFill>
              </a:rPr>
              <a:t>ctio</a:t>
            </a:r>
            <a:r>
              <a:rPr sz="4000" spc="-5" dirty="0" smtClean="0">
                <a:solidFill>
                  <a:schemeClr val="tx1"/>
                </a:solidFill>
              </a:rPr>
              <a:t>n</a:t>
            </a:r>
            <a:r>
              <a:rPr lang="en-US" sz="4000" spc="-5" dirty="0" smtClean="0">
                <a:solidFill>
                  <a:schemeClr val="tx1"/>
                </a:solidFill>
              </a:rPr>
              <a:t>-EXAMPLE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8095" y="2102761"/>
            <a:ext cx="7766305" cy="4023360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Performs the one’s </a:t>
            </a:r>
            <a:r>
              <a:rPr lang="en-US" sz="2400" dirty="0">
                <a:latin typeface="Arial"/>
                <a:cs typeface="Arial"/>
              </a:rPr>
              <a:t>complement </a:t>
            </a:r>
            <a:r>
              <a:rPr lang="en-US" sz="2400" spc="-5" dirty="0" smtClean="0">
                <a:latin typeface="Arial"/>
                <a:cs typeface="Arial"/>
              </a:rPr>
              <a:t>operation </a:t>
            </a:r>
            <a:r>
              <a:rPr lang="en-US" sz="2400" dirty="0" smtClean="0">
                <a:latin typeface="Arial"/>
                <a:cs typeface="Arial"/>
              </a:rPr>
              <a:t>on </a:t>
            </a:r>
            <a:r>
              <a:rPr lang="en-US" sz="2400" spc="-5" dirty="0">
                <a:latin typeface="Arial"/>
                <a:cs typeface="Arial"/>
              </a:rPr>
              <a:t>the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destination</a:t>
            </a: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	</a:t>
            </a:r>
            <a:endParaRPr lang="en-US" sz="2400" spc="-5" dirty="0" smtClean="0">
              <a:latin typeface="Arial"/>
              <a:cs typeface="Arial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	MOV AX, 0X00FF;	AX=0000 0000 1111 1111</a:t>
            </a: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	</a:t>
            </a:r>
            <a:r>
              <a:rPr lang="en-US" sz="2400" spc="-5" dirty="0" smtClean="0">
                <a:latin typeface="Arial"/>
                <a:cs typeface="Arial"/>
              </a:rPr>
              <a:t>NOT AX; 			AX=1111  1111 0000 0000</a:t>
            </a: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 smtClean="0">
                <a:latin typeface="Arial"/>
                <a:cs typeface="Arial"/>
              </a:rPr>
              <a:t>Doesn’t effect any flag. 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000" dirty="0">
                <a:solidFill>
                  <a:schemeClr val="tx1"/>
                </a:solidFill>
              </a:rPr>
              <a:t>9</a:t>
            </a:fld>
            <a:endParaRPr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368</TotalTime>
  <Words>541</Words>
  <Application>Microsoft Office PowerPoint</Application>
  <PresentationFormat>On-screen Show (4:3)</PresentationFormat>
  <Paragraphs>190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Arithmetic Logic instructions </vt:lpstr>
      <vt:lpstr>Logical instructions</vt:lpstr>
      <vt:lpstr>tRuth tabLe</vt:lpstr>
      <vt:lpstr>Syntax</vt:lpstr>
      <vt:lpstr>And INSTRUCTION-example</vt:lpstr>
      <vt:lpstr>Or INSTRUCTION-EXAMPLE</vt:lpstr>
      <vt:lpstr>Xor INSTRUCTION-exampLe</vt:lpstr>
      <vt:lpstr>EffEcts on flags</vt:lpstr>
      <vt:lpstr>nOt instruction-EXAMPLE</vt:lpstr>
      <vt:lpstr>MasK operations</vt:lpstr>
      <vt:lpstr>MASK operations-clear</vt:lpstr>
      <vt:lpstr>Example</vt:lpstr>
      <vt:lpstr>Mask operations-Set</vt:lpstr>
      <vt:lpstr>ExaMplE:</vt:lpstr>
      <vt:lpstr>Mask operations-complement</vt:lpstr>
      <vt:lpstr>ExaMplE</vt:lpstr>
      <vt:lpstr>Clearing a register-Efficient way to it</vt:lpstr>
      <vt:lpstr>testing a register FOr ZerO:</vt:lpstr>
      <vt:lpstr>Check a specific bit status</vt:lpstr>
      <vt:lpstr>Test instruction</vt:lpstr>
      <vt:lpstr>Test instruction-application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instructions</dc:title>
  <cp:lastModifiedBy>Irfan Anjum</cp:lastModifiedBy>
  <cp:revision>172</cp:revision>
  <dcterms:created xsi:type="dcterms:W3CDTF">2017-11-08T10:27:14Z</dcterms:created>
  <dcterms:modified xsi:type="dcterms:W3CDTF">2018-04-06T06:13:30Z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2017-11-08T00:00:00Z</vt:filetime>
  </property>
</Properties>
</file>