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2" r:id="rId1"/>
  </p:sldMasterIdLst>
  <p:notesMasterIdLst>
    <p:notesMasterId r:id="rId23"/>
  </p:notesMasterIdLst>
  <p:sldIdLst>
    <p:sldId id="256" r:id="rId2"/>
    <p:sldId id="267" r:id="rId3"/>
    <p:sldId id="274" r:id="rId4"/>
    <p:sldId id="258" r:id="rId5"/>
    <p:sldId id="259" r:id="rId6"/>
    <p:sldId id="260" r:id="rId7"/>
    <p:sldId id="262" r:id="rId8"/>
    <p:sldId id="261" r:id="rId9"/>
    <p:sldId id="279" r:id="rId10"/>
    <p:sldId id="264" r:id="rId11"/>
    <p:sldId id="268" r:id="rId12"/>
    <p:sldId id="269" r:id="rId13"/>
    <p:sldId id="270" r:id="rId14"/>
    <p:sldId id="271" r:id="rId15"/>
    <p:sldId id="280" r:id="rId16"/>
    <p:sldId id="272" r:id="rId17"/>
    <p:sldId id="281" r:id="rId18"/>
    <p:sldId id="275" r:id="rId19"/>
    <p:sldId id="277" r:id="rId20"/>
    <p:sldId id="282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00" autoAdjust="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FAF31-8BE2-48F6-93B2-6A6B258A0649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D946E-3D84-40F7-80C6-3F1EF1B9A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87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Product of two 4-bit numbers will require destination size</a:t>
            </a:r>
            <a:r>
              <a:rPr lang="en-US" baseline="0" dirty="0" smtClean="0">
                <a:solidFill>
                  <a:srgbClr val="FF0000"/>
                </a:solidFill>
              </a:rPr>
              <a:t> to be 8-bits. For example if you multiply (1111) with (1111), result would be (225 decimal). It requires 8-bits to fit in.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D946E-3D84-40F7-80C6-3F1EF1B9A9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99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D946E-3D84-40F7-80C6-3F1EF1B9A9C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85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D8C9CB3-6E8E-47B3-BB62-A9633F5EBB86}" type="datetimeFigureOut">
              <a:rPr lang="en-US" smtClean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D25B-6727-49EE-95E3-61069854AE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9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9CB3-6E8E-47B3-BB62-A9633F5EBB86}" type="datetimeFigureOut">
              <a:rPr lang="en-US" smtClean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D25B-6727-49EE-95E3-61069854AE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9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9CB3-6E8E-47B3-BB62-A9633F5EBB86}" type="datetimeFigureOut">
              <a:rPr lang="en-US" smtClean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D25B-6727-49EE-95E3-61069854AE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54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9CB3-6E8E-47B3-BB62-A9633F5EBB86}" type="datetimeFigureOut">
              <a:rPr lang="en-US" smtClean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D25B-6727-49EE-95E3-61069854AE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7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9CB3-6E8E-47B3-BB62-A9633F5EBB86}" type="datetimeFigureOut">
              <a:rPr lang="en-US" smtClean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D25B-6727-49EE-95E3-61069854AE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84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9CB3-6E8E-47B3-BB62-A9633F5EBB86}" type="datetimeFigureOut">
              <a:rPr lang="en-US" smtClean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D25B-6727-49EE-95E3-61069854AE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02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9CB3-6E8E-47B3-BB62-A9633F5EBB86}" type="datetimeFigureOut">
              <a:rPr lang="en-US" smtClean="0"/>
              <a:t>11/21/2017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D25B-6727-49EE-95E3-61069854AE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591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9CB3-6E8E-47B3-BB62-A9633F5EBB86}" type="datetimeFigureOut">
              <a:rPr lang="en-US" smtClean="0"/>
              <a:t>11/21/2017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D25B-6727-49EE-95E3-61069854AE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2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9CB3-6E8E-47B3-BB62-A9633F5EBB86}" type="datetimeFigureOut">
              <a:rPr lang="en-US" smtClean="0"/>
              <a:t>11/21/2017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D25B-6727-49EE-95E3-61069854AE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76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9CB3-6E8E-47B3-BB62-A9633F5EBB86}" type="datetimeFigureOut">
              <a:rPr lang="en-US" smtClean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D25B-6727-49EE-95E3-61069854AE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793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9CB3-6E8E-47B3-BB62-A9633F5EBB86}" type="datetimeFigureOut">
              <a:rPr lang="en-US" smtClean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D25B-6727-49EE-95E3-61069854AE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09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D8C9CB3-6E8E-47B3-BB62-A9633F5EBB86}" type="datetimeFigureOut">
              <a:rPr lang="en-US" smtClean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F3AD25B-6727-49EE-95E3-61069854AE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63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3" r:id="rId1"/>
    <p:sldLayoutId id="2147484314" r:id="rId2"/>
    <p:sldLayoutId id="2147484315" r:id="rId3"/>
    <p:sldLayoutId id="2147484316" r:id="rId4"/>
    <p:sldLayoutId id="2147484317" r:id="rId5"/>
    <p:sldLayoutId id="2147484318" r:id="rId6"/>
    <p:sldLayoutId id="2147484319" r:id="rId7"/>
    <p:sldLayoutId id="2147484320" r:id="rId8"/>
    <p:sldLayoutId id="2147484321" r:id="rId9"/>
    <p:sldLayoutId id="2147484322" r:id="rId10"/>
    <p:sldLayoutId id="214748432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Multiply, divide and sign extension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IRFAN.ANJUM@UCP.EDU.PK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47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CBW,CWD instructions (Sign extension)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01091"/>
            <a:ext cx="10392017" cy="450826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How do you process two operands, when one operand is byte sized and second is word sized?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You make them same sized. How?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Append all 0’s to higher byte if number is positive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Append all 1’s to higher byte if number is negative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You can use dedicated instructions to do this automatically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CBW	; Convert byte into word; </a:t>
            </a:r>
            <a:r>
              <a:rPr lang="en-US" sz="2400" b="1" dirty="0" smtClean="0"/>
              <a:t>operates on AL</a:t>
            </a:r>
            <a:r>
              <a:rPr lang="en-US" sz="2400" dirty="0" smtClean="0"/>
              <a:t>, extends its sign to AH.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CWD	; Convert word into double word; </a:t>
            </a:r>
            <a:r>
              <a:rPr lang="en-US" sz="2400" b="1" dirty="0" smtClean="0"/>
              <a:t>operates on AX</a:t>
            </a:r>
            <a:r>
              <a:rPr lang="en-US" sz="2400" dirty="0" smtClean="0"/>
              <a:t>, extends its sign to DX.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002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CBW; Convert byte to word-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10419727" cy="42245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MOV AH, 0	; AH=0000 0000;</a:t>
            </a:r>
          </a:p>
          <a:p>
            <a:r>
              <a:rPr lang="en-US" dirty="0" smtClean="0"/>
              <a:t>MOV AL, 0x80	; AL=1000 0000; </a:t>
            </a:r>
            <a:r>
              <a:rPr lang="en-US" b="1" dirty="0" smtClean="0"/>
              <a:t>Sign bit of AL is 1</a:t>
            </a:r>
            <a:r>
              <a:rPr lang="en-US" dirty="0" smtClean="0"/>
              <a:t>, so all 1’s will be copied to AH. </a:t>
            </a:r>
          </a:p>
          <a:p>
            <a:r>
              <a:rPr lang="en-US" dirty="0" smtClean="0"/>
              <a:t>CBW		; AX=  ?</a:t>
            </a:r>
          </a:p>
          <a:p>
            <a:r>
              <a:rPr lang="en-US" dirty="0"/>
              <a:t>AX=1111 1111 1000 </a:t>
            </a:r>
            <a:r>
              <a:rPr lang="en-US" dirty="0" smtClean="0"/>
              <a:t>0000</a:t>
            </a:r>
          </a:p>
          <a:p>
            <a:endParaRPr lang="en-US" dirty="0" smtClean="0"/>
          </a:p>
          <a:p>
            <a:r>
              <a:rPr lang="en-US" dirty="0"/>
              <a:t>MOV AH, </a:t>
            </a:r>
            <a:r>
              <a:rPr lang="en-US" dirty="0" smtClean="0"/>
              <a:t>0xFF	; AH=1111 1111</a:t>
            </a:r>
            <a:endParaRPr lang="en-US" dirty="0"/>
          </a:p>
          <a:p>
            <a:r>
              <a:rPr lang="en-US" dirty="0" smtClean="0"/>
              <a:t>MOV AL, 0x7F	; AL =0111 1111; </a:t>
            </a:r>
            <a:r>
              <a:rPr lang="en-US" b="1" dirty="0" smtClean="0"/>
              <a:t>Sign bit of AL is 0</a:t>
            </a:r>
            <a:r>
              <a:rPr lang="en-US" dirty="0" smtClean="0"/>
              <a:t>, so all 0’s will be copied to AH. </a:t>
            </a:r>
          </a:p>
          <a:p>
            <a:r>
              <a:rPr lang="en-US" dirty="0" smtClean="0"/>
              <a:t>CBW		; AX=  ? </a:t>
            </a:r>
          </a:p>
          <a:p>
            <a:r>
              <a:rPr lang="en-US" dirty="0"/>
              <a:t>AX=0000 0000 0111 </a:t>
            </a:r>
            <a:r>
              <a:rPr lang="en-US" dirty="0" smtClean="0"/>
              <a:t>1111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3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585216"/>
            <a:ext cx="10585981" cy="1499616"/>
          </a:xfrm>
        </p:spPr>
        <p:txBody>
          <a:bodyPr/>
          <a:lstStyle/>
          <a:p>
            <a:r>
              <a:rPr lang="en-US" dirty="0" smtClean="0"/>
              <a:t>CWD; Convert word to double word-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10890781" cy="42245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MOV DX, 0		; DX=0000 0000 </a:t>
            </a:r>
            <a:r>
              <a:rPr lang="en-US" dirty="0"/>
              <a:t>0000 0000</a:t>
            </a:r>
            <a:r>
              <a:rPr lang="en-US" dirty="0" smtClean="0"/>
              <a:t>;</a:t>
            </a:r>
          </a:p>
          <a:p>
            <a:r>
              <a:rPr lang="en-US" dirty="0" smtClean="0"/>
              <a:t>MOV AX, 0x8000	; </a:t>
            </a:r>
            <a:r>
              <a:rPr lang="en-US" dirty="0"/>
              <a:t>AX=1000 </a:t>
            </a:r>
            <a:r>
              <a:rPr lang="en-US" dirty="0" smtClean="0"/>
              <a:t>0000 0000 </a:t>
            </a:r>
            <a:r>
              <a:rPr lang="en-US" dirty="0"/>
              <a:t>0000</a:t>
            </a:r>
            <a:r>
              <a:rPr lang="en-US" dirty="0" smtClean="0"/>
              <a:t>; </a:t>
            </a:r>
            <a:r>
              <a:rPr lang="en-US" b="1" dirty="0" smtClean="0"/>
              <a:t>Sign bit of AX is 1;</a:t>
            </a:r>
          </a:p>
          <a:p>
            <a:r>
              <a:rPr lang="en-US" dirty="0" smtClean="0"/>
              <a:t>CWD			; DX: AX= ?</a:t>
            </a:r>
            <a:endParaRPr lang="en-US" dirty="0"/>
          </a:p>
          <a:p>
            <a:r>
              <a:rPr lang="en-US" dirty="0" smtClean="0"/>
              <a:t>                                    1111 1111 </a:t>
            </a:r>
            <a:r>
              <a:rPr lang="en-US" dirty="0"/>
              <a:t>1111 </a:t>
            </a:r>
            <a:r>
              <a:rPr lang="en-US" dirty="0" smtClean="0"/>
              <a:t>1111 1000 0000 0000 </a:t>
            </a:r>
            <a:r>
              <a:rPr lang="en-US" dirty="0"/>
              <a:t>0000</a:t>
            </a:r>
          </a:p>
          <a:p>
            <a:endParaRPr lang="en-US" dirty="0" smtClean="0"/>
          </a:p>
          <a:p>
            <a:r>
              <a:rPr lang="en-US" dirty="0"/>
              <a:t>MOV </a:t>
            </a:r>
            <a:r>
              <a:rPr lang="en-US" dirty="0" smtClean="0"/>
              <a:t>DX, 0xFFFF	; AH=1111 1111 </a:t>
            </a:r>
            <a:r>
              <a:rPr lang="en-US" dirty="0"/>
              <a:t>1111 </a:t>
            </a:r>
            <a:r>
              <a:rPr lang="en-US" dirty="0" smtClean="0"/>
              <a:t>1111</a:t>
            </a:r>
            <a:endParaRPr lang="en-US" dirty="0"/>
          </a:p>
          <a:p>
            <a:r>
              <a:rPr lang="en-US" dirty="0" smtClean="0"/>
              <a:t>MOV AX, 0x7FFF	; AX=</a:t>
            </a:r>
            <a:r>
              <a:rPr lang="en-US" dirty="0"/>
              <a:t>0111 </a:t>
            </a:r>
            <a:r>
              <a:rPr lang="en-US" dirty="0" smtClean="0"/>
              <a:t>1111 1111 </a:t>
            </a:r>
            <a:r>
              <a:rPr lang="en-US" dirty="0"/>
              <a:t>1111</a:t>
            </a:r>
            <a:r>
              <a:rPr lang="en-US" dirty="0" smtClean="0"/>
              <a:t>; </a:t>
            </a:r>
            <a:r>
              <a:rPr lang="en-US" b="1" dirty="0" smtClean="0"/>
              <a:t>Sign bit of AX is 0, </a:t>
            </a:r>
            <a:r>
              <a:rPr lang="en-US" dirty="0" smtClean="0"/>
              <a:t>so all 0’s will be copied to DX. </a:t>
            </a:r>
          </a:p>
          <a:p>
            <a:r>
              <a:rPr lang="en-US" dirty="0" smtClean="0"/>
              <a:t>CWD			; DX: AX=  ?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0000 0000 0000 </a:t>
            </a:r>
            <a:r>
              <a:rPr lang="en-US" dirty="0"/>
              <a:t>0000</a:t>
            </a:r>
            <a:r>
              <a:rPr lang="en-US" dirty="0" smtClean="0"/>
              <a:t> 0</a:t>
            </a:r>
            <a:r>
              <a:rPr lang="en-US" dirty="0"/>
              <a:t>111 </a:t>
            </a:r>
            <a:r>
              <a:rPr lang="en-US" dirty="0" smtClean="0"/>
              <a:t>1111 1111 1111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2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 instruction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024128" y="1913206"/>
            <a:ext cx="10356635" cy="4396154"/>
          </a:xfrm>
        </p:spPr>
        <p:txBody>
          <a:bodyPr>
            <a:noAutofit/>
          </a:bodyPr>
          <a:lstStyle/>
          <a:p>
            <a:r>
              <a:rPr lang="en-US" sz="2400" dirty="0" smtClean="0"/>
              <a:t>In DIV instruction only divider is specified. </a:t>
            </a:r>
          </a:p>
          <a:p>
            <a:r>
              <a:rPr lang="en-US" sz="2400" dirty="0" smtClean="0"/>
              <a:t>Second operand, the dividend, is always AX or DX:AX depending upon the size of divider. </a:t>
            </a:r>
          </a:p>
          <a:p>
            <a:r>
              <a:rPr lang="en-US" sz="2400" dirty="0" smtClean="0"/>
              <a:t>If divider is 8-bit operand, dividend is AX.</a:t>
            </a:r>
          </a:p>
          <a:p>
            <a:r>
              <a:rPr lang="en-US" sz="2400" dirty="0" smtClean="0"/>
              <a:t>If divider is 16-bit operand, dividend is combined value of DX and AX such as DX: AX.</a:t>
            </a:r>
          </a:p>
          <a:p>
            <a:r>
              <a:rPr lang="en-US" sz="2400" dirty="0" smtClean="0"/>
              <a:t>A divide operation produces Quotient and Remainder. </a:t>
            </a:r>
          </a:p>
          <a:p>
            <a:r>
              <a:rPr lang="en-US" sz="2400" dirty="0" smtClean="0"/>
              <a:t>For 8-bit divider, Quotient is stored in AL and Remainder is stored in AH.  </a:t>
            </a:r>
          </a:p>
          <a:p>
            <a:r>
              <a:rPr lang="en-US" sz="2400" dirty="0" smtClean="0"/>
              <a:t>For 16-bit divider, Quotient is stored in AX and Remainder is stored in DX. 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357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44077"/>
            <a:ext cx="9720072" cy="1499616"/>
          </a:xfrm>
        </p:spPr>
        <p:txBody>
          <a:bodyPr/>
          <a:lstStyle/>
          <a:p>
            <a:r>
              <a:rPr lang="en-US" smtClean="0"/>
              <a:t>Div instruction-examples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76400"/>
            <a:ext cx="10766090" cy="49460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MOV AL, 9	;</a:t>
            </a:r>
          </a:p>
          <a:p>
            <a:r>
              <a:rPr lang="en-US" dirty="0" smtClean="0"/>
              <a:t>MOV BL, 4	;</a:t>
            </a:r>
          </a:p>
          <a:p>
            <a:r>
              <a:rPr lang="en-US" dirty="0" smtClean="0"/>
              <a:t>DIV BL		;Divides AX/BL, gives AL=02 (quotient) and AH=01 (remainder);</a:t>
            </a:r>
          </a:p>
          <a:p>
            <a:r>
              <a:rPr lang="en-US" dirty="0" smtClean="0"/>
              <a:t>In this example, it is assumed that value in AH=0. If value in AH is not zero, same code will produce different results. </a:t>
            </a:r>
          </a:p>
          <a:p>
            <a:r>
              <a:rPr lang="en-US" dirty="0" smtClean="0"/>
              <a:t>MOV AH,01</a:t>
            </a:r>
          </a:p>
          <a:p>
            <a:r>
              <a:rPr lang="en-US" dirty="0" smtClean="0"/>
              <a:t>MOV AL,9	 ; AX=0109</a:t>
            </a:r>
          </a:p>
          <a:p>
            <a:r>
              <a:rPr lang="en-US" dirty="0" smtClean="0"/>
              <a:t>MOV BL, 4	; BL=04</a:t>
            </a:r>
          </a:p>
          <a:p>
            <a:r>
              <a:rPr lang="en-US" dirty="0" smtClean="0"/>
              <a:t>DIV BL		; 265/4 gives quotient AL=42 hex (66 decimal) and remainder AH=01.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So, you have to be careful while dividing. AX must contain only that number which you want to divide.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If dividend is in AL, make sure to sign extend AL to AH before division.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after sign extending 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 AH,01</a:t>
            </a:r>
          </a:p>
          <a:p>
            <a:r>
              <a:rPr lang="en-US" dirty="0" smtClean="0"/>
              <a:t>MOV AL,9	; AX=0109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CBW</a:t>
            </a:r>
            <a:r>
              <a:rPr lang="en-US" dirty="0" smtClean="0"/>
              <a:t>		; Sign of AL is copied in all bits of AH. AX= AH: AL= 0009; </a:t>
            </a:r>
          </a:p>
          <a:p>
            <a:r>
              <a:rPr lang="en-US" dirty="0" smtClean="0"/>
              <a:t>MOV BL, 4	; BL=04</a:t>
            </a:r>
          </a:p>
          <a:p>
            <a:r>
              <a:rPr lang="en-US" dirty="0" smtClean="0"/>
              <a:t>DIV BL		; 0009/4 gives quotient AL=02 and remainder AH=01.</a:t>
            </a:r>
          </a:p>
          <a:p>
            <a:r>
              <a:rPr lang="en-US" dirty="0" smtClean="0"/>
              <a:t>This division gives proper results  by dividing 9 with 4.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15941"/>
            <a:ext cx="9720072" cy="1499616"/>
          </a:xfrm>
        </p:spPr>
        <p:txBody>
          <a:bodyPr/>
          <a:lstStyle/>
          <a:p>
            <a:r>
              <a:rPr lang="en-US" dirty="0" err="1" smtClean="0"/>
              <a:t>Div</a:t>
            </a:r>
            <a:r>
              <a:rPr lang="en-US" dirty="0" smtClean="0"/>
              <a:t> instruction-examples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718604"/>
            <a:ext cx="11001617" cy="430236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MOV DX, 1	; DX=0001</a:t>
            </a:r>
          </a:p>
          <a:p>
            <a:r>
              <a:rPr lang="en-US" sz="2400" dirty="0" smtClean="0"/>
              <a:t>MOV AX, 6	; AX=0006</a:t>
            </a:r>
          </a:p>
          <a:p>
            <a:r>
              <a:rPr lang="en-US" sz="2400" dirty="0" smtClean="0"/>
              <a:t>; DX: AX combined becomes (00010006) hex and (65542 in decimal)</a:t>
            </a:r>
          </a:p>
          <a:p>
            <a:r>
              <a:rPr lang="en-US" sz="2400" dirty="0" smtClean="0"/>
              <a:t>MOV BX, 4;</a:t>
            </a:r>
          </a:p>
          <a:p>
            <a:r>
              <a:rPr lang="en-US" sz="2400" dirty="0" smtClean="0"/>
              <a:t>DIV BX	;Divides </a:t>
            </a:r>
            <a:r>
              <a:rPr lang="en-US" sz="2400" dirty="0"/>
              <a:t>[</a:t>
            </a:r>
            <a:r>
              <a:rPr lang="en-US" sz="2400" dirty="0" smtClean="0"/>
              <a:t>DX:AX]/BX, gives AX=4001 (quotient) and DX=02 (remainder);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So, you have to be careful while dividing. DX:AX combined must contain only that number which you want to divide.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If dividend is in AX, make sure to sign extend AX to DX before division.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CWD can be used to sign extend AX to DX before division instruction. </a:t>
            </a:r>
          </a:p>
        </p:txBody>
      </p:sp>
    </p:spTree>
    <p:extLst>
      <p:ext uri="{BB962C8B-B14F-4D97-AF65-F5344CB8AC3E}">
        <p14:creationId xmlns:p14="http://schemas.microsoft.com/office/powerpoint/2010/main" val="39090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15941"/>
            <a:ext cx="9720072" cy="1499616"/>
          </a:xfrm>
        </p:spPr>
        <p:txBody>
          <a:bodyPr/>
          <a:lstStyle/>
          <a:p>
            <a:r>
              <a:rPr lang="en-US" dirty="0"/>
              <a:t>Division after sign extending </a:t>
            </a:r>
            <a:r>
              <a:rPr lang="en-US" dirty="0" smtClean="0"/>
              <a:t>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718604"/>
            <a:ext cx="11001617" cy="430236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MOV DX, 1	; DX=0001</a:t>
            </a:r>
          </a:p>
          <a:p>
            <a:r>
              <a:rPr lang="en-US" sz="2400" dirty="0" smtClean="0"/>
              <a:t>MOV AX, 6	; AX=0006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CWD		</a:t>
            </a:r>
          </a:p>
          <a:p>
            <a:r>
              <a:rPr lang="en-US" sz="2400" dirty="0" smtClean="0"/>
              <a:t>; This copies sign of AX into all bits of DX. Since sign of AX=0, so DX will become 0.</a:t>
            </a:r>
            <a:r>
              <a:rPr lang="en-US" sz="2400" dirty="0"/>
              <a:t> </a:t>
            </a:r>
            <a:r>
              <a:rPr lang="en-US" sz="2400" dirty="0" smtClean="0"/>
              <a:t>DX:AX combined becomes (0000 0006) hex and (6 in decimal).</a:t>
            </a:r>
          </a:p>
          <a:p>
            <a:r>
              <a:rPr lang="en-US" sz="2400" dirty="0" smtClean="0"/>
              <a:t>MOV BX, 4;</a:t>
            </a:r>
          </a:p>
          <a:p>
            <a:r>
              <a:rPr lang="en-US" sz="2400" dirty="0" smtClean="0"/>
              <a:t>DIV BX	;Divides </a:t>
            </a:r>
            <a:r>
              <a:rPr lang="en-US" sz="2400" dirty="0"/>
              <a:t>[</a:t>
            </a:r>
            <a:r>
              <a:rPr lang="en-US" sz="2400" dirty="0" smtClean="0"/>
              <a:t>DX:AX]/BX, gives AX=0001 (quotient) and DX=02 (remainder);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34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IMUL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28800"/>
            <a:ext cx="10973908" cy="475210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One main difference in MUL and </a:t>
            </a:r>
            <a:r>
              <a:rPr lang="en-US" sz="2400" dirty="0" err="1" smtClean="0"/>
              <a:t>iMUL</a:t>
            </a:r>
            <a:r>
              <a:rPr lang="en-US" sz="2400" dirty="0" smtClean="0"/>
              <a:t> instruction is that </a:t>
            </a:r>
            <a:r>
              <a:rPr lang="en-US" sz="2400" b="1" dirty="0" err="1" smtClean="0"/>
              <a:t>iMUL</a:t>
            </a:r>
            <a:r>
              <a:rPr lang="en-US" sz="2400" dirty="0" smtClean="0"/>
              <a:t> is used when operands are treated as </a:t>
            </a:r>
            <a:r>
              <a:rPr lang="en-US" sz="2400" b="1" dirty="0" smtClean="0"/>
              <a:t>signed numbers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MOV AL, -1	; AL=FF is (255 in unsigned format)</a:t>
            </a:r>
          </a:p>
          <a:p>
            <a:r>
              <a:rPr lang="en-US" sz="2400" dirty="0" smtClean="0"/>
              <a:t>MOV BL, 2</a:t>
            </a:r>
          </a:p>
          <a:p>
            <a:r>
              <a:rPr lang="en-US" sz="2400" b="1" dirty="0" smtClean="0"/>
              <a:t>MUL</a:t>
            </a:r>
            <a:r>
              <a:rPr lang="en-US" sz="2400" dirty="0" smtClean="0"/>
              <a:t> BL    	; Produces AX=01FE hex (510 in decimal); Unsigned product considering 		; unsigned operands.  </a:t>
            </a:r>
          </a:p>
          <a:p>
            <a:r>
              <a:rPr lang="en-US" sz="2400" dirty="0" smtClean="0"/>
              <a:t>MOV AL, -1	; AL=FF is (-1 in signed format)</a:t>
            </a:r>
          </a:p>
          <a:p>
            <a:r>
              <a:rPr lang="en-US" sz="2400" dirty="0" smtClean="0"/>
              <a:t>MOV BL, 2</a:t>
            </a:r>
          </a:p>
          <a:p>
            <a:r>
              <a:rPr lang="en-US" sz="2400" b="1" dirty="0" smtClean="0"/>
              <a:t>IMUL BL	; Produces AX=FFFE hex (-2 in decima</a:t>
            </a:r>
            <a:r>
              <a:rPr lang="en-US" sz="2400" b="1" dirty="0"/>
              <a:t>l</a:t>
            </a:r>
            <a:r>
              <a:rPr lang="en-US" sz="2400" b="1" dirty="0" smtClean="0"/>
              <a:t>); Signed product considering 		; signed operands.  </a:t>
            </a:r>
          </a:p>
        </p:txBody>
      </p:sp>
    </p:spTree>
    <p:extLst>
      <p:ext uri="{BB962C8B-B14F-4D97-AF65-F5344CB8AC3E}">
        <p14:creationId xmlns:p14="http://schemas.microsoft.com/office/powerpoint/2010/main" val="193747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Idiv</a:t>
            </a:r>
            <a:r>
              <a:rPr lang="en-US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28800"/>
            <a:ext cx="10973908" cy="475210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One main difference in DIV and </a:t>
            </a:r>
            <a:r>
              <a:rPr lang="en-US" sz="2400" dirty="0" err="1" smtClean="0"/>
              <a:t>iDIV</a:t>
            </a:r>
            <a:r>
              <a:rPr lang="en-US" sz="2400" dirty="0" smtClean="0"/>
              <a:t> instruction is that </a:t>
            </a:r>
            <a:r>
              <a:rPr lang="en-US" sz="2400" b="1" dirty="0" smtClean="0"/>
              <a:t>IDIV</a:t>
            </a:r>
            <a:r>
              <a:rPr lang="en-US" sz="2400" dirty="0" smtClean="0"/>
              <a:t> is used when operands are treated as </a:t>
            </a:r>
            <a:r>
              <a:rPr lang="en-US" sz="2400" b="1" dirty="0" smtClean="0"/>
              <a:t>signed numbers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MOV AL, 5	; AL=05</a:t>
            </a:r>
          </a:p>
          <a:p>
            <a:r>
              <a:rPr lang="en-US" sz="2400" dirty="0" smtClean="0"/>
              <a:t>MOV BL, -2	; BL=FE (254 in decimal in unsigned notation)</a:t>
            </a:r>
          </a:p>
          <a:p>
            <a:r>
              <a:rPr lang="en-US" sz="2400" b="1" dirty="0" smtClean="0"/>
              <a:t>DIV</a:t>
            </a:r>
            <a:r>
              <a:rPr lang="en-US" sz="2400" dirty="0" smtClean="0"/>
              <a:t> BL    	; Produces Quotient AL=00 and Remainder AH=05 considering unsigned operands.</a:t>
            </a:r>
          </a:p>
          <a:p>
            <a:r>
              <a:rPr lang="en-US" sz="2400" dirty="0"/>
              <a:t>MOV AL, 5	; </a:t>
            </a:r>
            <a:r>
              <a:rPr lang="en-US" sz="2400" dirty="0" smtClean="0"/>
              <a:t>AL=05</a:t>
            </a:r>
            <a:endParaRPr lang="en-US" sz="2400" dirty="0"/>
          </a:p>
          <a:p>
            <a:r>
              <a:rPr lang="en-US" sz="2400" dirty="0"/>
              <a:t>MOV BL,-</a:t>
            </a:r>
            <a:r>
              <a:rPr lang="en-US" sz="2400" dirty="0" smtClean="0"/>
              <a:t>2	; BL=FE (-2 in decimal in signed notation)</a:t>
            </a:r>
            <a:endParaRPr lang="en-US" sz="2400" dirty="0"/>
          </a:p>
          <a:p>
            <a:r>
              <a:rPr lang="en-US" sz="2400" b="1" dirty="0" smtClean="0"/>
              <a:t>IDIV BL	; </a:t>
            </a:r>
            <a:r>
              <a:rPr lang="en-US" sz="2400" dirty="0"/>
              <a:t>Produces Quotient </a:t>
            </a:r>
            <a:r>
              <a:rPr lang="en-US" sz="2400" dirty="0" smtClean="0"/>
              <a:t>AL=FE </a:t>
            </a:r>
            <a:r>
              <a:rPr lang="en-US" sz="2400" dirty="0"/>
              <a:t>hex </a:t>
            </a:r>
            <a:r>
              <a:rPr lang="en-US" sz="2400" dirty="0" smtClean="0"/>
              <a:t>(-2 </a:t>
            </a:r>
            <a:r>
              <a:rPr lang="en-US" sz="2400" dirty="0"/>
              <a:t>in decimal) and Remainder AH=01 considering unsigned operands</a:t>
            </a:r>
            <a:r>
              <a:rPr lang="en-US" sz="2400" dirty="0" smtClean="0"/>
              <a:t>.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76671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MUL instruction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Sign extension instructions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CBW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CWD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DIV instruction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IMUL </a:t>
            </a:r>
            <a:r>
              <a:rPr lang="en-US" sz="3200" dirty="0" smtClean="0"/>
              <a:t>instruction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IDIV instruction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8949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 smtClean="0"/>
              <a:t>DIV-IDIV instructions- </a:t>
            </a:r>
            <a:r>
              <a:rPr lang="en-US" dirty="0" smtClean="0"/>
              <a:t>operands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24647754"/>
              </p:ext>
            </p:extLst>
          </p:nvPr>
        </p:nvGraphicFramePr>
        <p:xfrm>
          <a:off x="1023936" y="2286000"/>
          <a:ext cx="10271592" cy="1483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23864">
                  <a:extLst>
                    <a:ext uri="{9D8B030D-6E8A-4147-A177-3AD203B41FA5}">
                      <a16:colId xmlns:a16="http://schemas.microsoft.com/office/drawing/2014/main" val="1579371158"/>
                    </a:ext>
                  </a:extLst>
                </a:gridCol>
                <a:gridCol w="1711932">
                  <a:extLst>
                    <a:ext uri="{9D8B030D-6E8A-4147-A177-3AD203B41FA5}">
                      <a16:colId xmlns:a16="http://schemas.microsoft.com/office/drawing/2014/main" val="221449327"/>
                    </a:ext>
                  </a:extLst>
                </a:gridCol>
                <a:gridCol w="1711932">
                  <a:extLst>
                    <a:ext uri="{9D8B030D-6E8A-4147-A177-3AD203B41FA5}">
                      <a16:colId xmlns:a16="http://schemas.microsoft.com/office/drawing/2014/main" val="4130790201"/>
                    </a:ext>
                  </a:extLst>
                </a:gridCol>
                <a:gridCol w="3423864">
                  <a:extLst>
                    <a:ext uri="{9D8B030D-6E8A-4147-A177-3AD203B41FA5}">
                      <a16:colId xmlns:a16="http://schemas.microsoft.com/office/drawing/2014/main" val="1162518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Divider</a:t>
                      </a:r>
                      <a:endParaRPr lang="en-US" b="1" dirty="0"/>
                    </a:p>
                  </a:txBody>
                  <a:tcPr marL="44727" marR="44727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Quotient</a:t>
                      </a:r>
                      <a:endParaRPr lang="en-US" b="1" dirty="0"/>
                    </a:p>
                  </a:txBody>
                  <a:tcPr marL="44727" marR="44727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Remainder</a:t>
                      </a:r>
                      <a:endParaRPr lang="en-US" b="1" dirty="0"/>
                    </a:p>
                  </a:txBody>
                  <a:tcPr marL="44727" marR="44727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Dividedend</a:t>
                      </a:r>
                      <a:endParaRPr lang="en-US" b="1" dirty="0"/>
                    </a:p>
                  </a:txBody>
                  <a:tcPr marL="44727" marR="44727"/>
                </a:tc>
                <a:extLst>
                  <a:ext uri="{0D108BD9-81ED-4DB2-BD59-A6C34878D82A}">
                    <a16:rowId xmlns:a16="http://schemas.microsoft.com/office/drawing/2014/main" val="264450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Reg8/mem8</a:t>
                      </a:r>
                      <a:endParaRPr lang="en-US" b="1" dirty="0"/>
                    </a:p>
                  </a:txBody>
                  <a:tcPr marL="44727" marR="44727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AL</a:t>
                      </a:r>
                      <a:endParaRPr lang="en-US" b="1" dirty="0"/>
                    </a:p>
                  </a:txBody>
                  <a:tcPr marL="44727" marR="44727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AH</a:t>
                      </a:r>
                      <a:endParaRPr lang="en-US" b="1" dirty="0"/>
                    </a:p>
                  </a:txBody>
                  <a:tcPr marL="44727" marR="44727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AX</a:t>
                      </a:r>
                      <a:endParaRPr lang="en-US" b="1" dirty="0"/>
                    </a:p>
                  </a:txBody>
                  <a:tcPr marL="44727" marR="44727"/>
                </a:tc>
                <a:extLst>
                  <a:ext uri="{0D108BD9-81ED-4DB2-BD59-A6C34878D82A}">
                    <a16:rowId xmlns:a16="http://schemas.microsoft.com/office/drawing/2014/main" val="1315295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Reg16/mem16</a:t>
                      </a:r>
                      <a:endParaRPr lang="en-US" b="1" dirty="0"/>
                    </a:p>
                  </a:txBody>
                  <a:tcPr marL="44727" marR="44727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AX</a:t>
                      </a:r>
                      <a:endParaRPr lang="en-US" b="1" dirty="0"/>
                    </a:p>
                  </a:txBody>
                  <a:tcPr marL="44727" marR="44727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DX</a:t>
                      </a:r>
                      <a:endParaRPr lang="en-US" b="1" dirty="0"/>
                    </a:p>
                  </a:txBody>
                  <a:tcPr marL="44727" marR="44727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Combined</a:t>
                      </a:r>
                      <a:r>
                        <a:rPr lang="en-US" b="1" baseline="0" dirty="0" smtClean="0"/>
                        <a:t> value of </a:t>
                      </a:r>
                      <a:r>
                        <a:rPr lang="en-US" b="1" dirty="0" smtClean="0"/>
                        <a:t>DX:AX</a:t>
                      </a:r>
                      <a:endParaRPr lang="en-US" b="1" dirty="0"/>
                    </a:p>
                  </a:txBody>
                  <a:tcPr marL="44727" marR="44727"/>
                </a:tc>
                <a:extLst>
                  <a:ext uri="{0D108BD9-81ED-4DB2-BD59-A6C34878D82A}">
                    <a16:rowId xmlns:a16="http://schemas.microsoft.com/office/drawing/2014/main" val="3368165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Reg32/mem32</a:t>
                      </a:r>
                      <a:endParaRPr lang="en-US" b="1" dirty="0"/>
                    </a:p>
                  </a:txBody>
                  <a:tcPr marL="44727" marR="44727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EAX</a:t>
                      </a:r>
                      <a:endParaRPr lang="en-US" b="1" dirty="0"/>
                    </a:p>
                  </a:txBody>
                  <a:tcPr marL="44727" marR="44727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EDX</a:t>
                      </a:r>
                      <a:endParaRPr lang="en-US" b="1" dirty="0"/>
                    </a:p>
                  </a:txBody>
                  <a:tcPr marL="44727" marR="44727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Combined value of EDX:EAX</a:t>
                      </a:r>
                      <a:endParaRPr lang="en-US" b="1" dirty="0"/>
                    </a:p>
                  </a:txBody>
                  <a:tcPr marL="44727" marR="44727"/>
                </a:tc>
                <a:extLst>
                  <a:ext uri="{0D108BD9-81ED-4DB2-BD59-A6C34878D82A}">
                    <a16:rowId xmlns:a16="http://schemas.microsoft.com/office/drawing/2014/main" val="1758309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28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overflow-Error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01090"/>
            <a:ext cx="10766090" cy="505691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In division operations (DIV and IDIV), when divider is too small as compared with dividend, divide instructions can produce a quotient that might be too large to fit in destination register. For example:</a:t>
            </a:r>
          </a:p>
          <a:p>
            <a:pPr marL="0" indent="0" algn="l">
              <a:buNone/>
            </a:pPr>
            <a:r>
              <a:rPr lang="en-US" sz="2400" dirty="0" smtClean="0"/>
              <a:t>MOV AX, 600</a:t>
            </a:r>
          </a:p>
          <a:p>
            <a:pPr marL="0" indent="0" algn="l">
              <a:buNone/>
            </a:pPr>
            <a:r>
              <a:rPr lang="en-US" sz="2400" dirty="0" smtClean="0"/>
              <a:t>MOV BL,2</a:t>
            </a:r>
          </a:p>
          <a:p>
            <a:pPr marL="0" indent="0" algn="l">
              <a:buNone/>
            </a:pPr>
            <a:r>
              <a:rPr lang="en-US" sz="2400" dirty="0" smtClean="0"/>
              <a:t>DIV BL; 	</a:t>
            </a:r>
          </a:p>
          <a:p>
            <a:pPr marL="0" indent="0">
              <a:buNone/>
            </a:pPr>
            <a:r>
              <a:rPr lang="en-US" sz="2400" dirty="0" smtClean="0"/>
              <a:t>Dividing 600/2 gives quotient=300 which can’t fit in AL register. So divide overflow occurs and program execution is stopped and an error message is displayed.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How to divide in such situations?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Use </a:t>
            </a:r>
            <a:r>
              <a:rPr lang="en-US" sz="2400" b="1" dirty="0" smtClean="0"/>
              <a:t>DIV BX </a:t>
            </a:r>
            <a:r>
              <a:rPr lang="en-US" sz="2400" dirty="0" smtClean="0"/>
              <a:t>instead of </a:t>
            </a:r>
            <a:r>
              <a:rPr lang="en-US" sz="2400" b="1" dirty="0" smtClean="0"/>
              <a:t>DIV BL</a:t>
            </a:r>
            <a:r>
              <a:rPr lang="en-US" sz="2400" dirty="0" smtClean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DIV BX will place quotient in AX which can easily store values up to 65,535. </a:t>
            </a:r>
          </a:p>
        </p:txBody>
      </p:sp>
    </p:spTree>
    <p:extLst>
      <p:ext uri="{BB962C8B-B14F-4D97-AF65-F5344CB8AC3E}">
        <p14:creationId xmlns:p14="http://schemas.microsoft.com/office/powerpoint/2010/main" val="94334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multiplication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24128" y="1911927"/>
            <a:ext cx="10809284" cy="444730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We can save time if we replace multiplication with shifting operation even if we need to add afterwards:</a:t>
            </a:r>
          </a:p>
          <a:p>
            <a:pPr marL="0" indent="0">
              <a:buNone/>
            </a:pPr>
            <a:r>
              <a:rPr lang="en-US" sz="2800" dirty="0"/>
              <a:t>AX*36= AX(32+4)= AX*32+ AX*4;</a:t>
            </a:r>
          </a:p>
          <a:p>
            <a:pPr marL="0" indent="0">
              <a:buNone/>
            </a:pPr>
            <a:r>
              <a:rPr lang="en-US" sz="2800" dirty="0"/>
              <a:t>Code:</a:t>
            </a:r>
          </a:p>
          <a:p>
            <a:pPr marL="0" indent="0">
              <a:buNone/>
            </a:pPr>
            <a:r>
              <a:rPr lang="en-US" sz="2800" dirty="0"/>
              <a:t>MOV BX, AX; </a:t>
            </a:r>
            <a:r>
              <a:rPr lang="en-US" sz="2800" dirty="0" smtClean="0"/>
              <a:t>Make </a:t>
            </a:r>
            <a:r>
              <a:rPr lang="en-US" sz="2800" dirty="0"/>
              <a:t>a copy of AX in BX</a:t>
            </a:r>
          </a:p>
          <a:p>
            <a:pPr marL="0" indent="0">
              <a:buNone/>
            </a:pPr>
            <a:r>
              <a:rPr lang="en-US" sz="2800" dirty="0"/>
              <a:t>SHL AX, 5 	;This will multiply number in AX by 32</a:t>
            </a:r>
          </a:p>
          <a:p>
            <a:pPr marL="0" indent="0">
              <a:buNone/>
            </a:pPr>
            <a:r>
              <a:rPr lang="en-US" sz="2800" dirty="0"/>
              <a:t>SHL BX, 2	; This will multiply number in BX by 4</a:t>
            </a:r>
          </a:p>
          <a:p>
            <a:pPr marL="0" indent="0">
              <a:buNone/>
            </a:pPr>
            <a:r>
              <a:rPr lang="en-US" sz="2800" dirty="0"/>
              <a:t>ADD AX, BX 	;Finally add both shifted numbers to get complete result. </a:t>
            </a:r>
          </a:p>
        </p:txBody>
      </p:sp>
    </p:spTree>
    <p:extLst>
      <p:ext uri="{BB962C8B-B14F-4D97-AF65-F5344CB8AC3E}">
        <p14:creationId xmlns:p14="http://schemas.microsoft.com/office/powerpoint/2010/main" val="217565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Multiplication and division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32" y="1870363"/>
            <a:ext cx="9720073" cy="471054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Intel’s 8086 architecture allows you to multiply and divide 8-bit or 16-bit operands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Multiplication and division instructions are different for signed and unsigned operands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For unsigned operations instructions are: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MUL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DIV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For signed operations instructions are: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IMUL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IDIV</a:t>
            </a:r>
          </a:p>
        </p:txBody>
      </p:sp>
    </p:spTree>
    <p:extLst>
      <p:ext uri="{BB962C8B-B14F-4D97-AF65-F5344CB8AC3E}">
        <p14:creationId xmlns:p14="http://schemas.microsoft.com/office/powerpoint/2010/main" val="171372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786597"/>
            <a:ext cx="9720073" cy="4501661"/>
          </a:xfrm>
          <a:noFill/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MUL instruction only multiplier is specified.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Second operand, the multiplicand, is always AL or AX depending upon the multiplier size.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multiplier is 8-bits, it will be multiplied with 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multiplier is 16-bits, it will be multiplied with AX.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How big the result can be?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Multiplication of two 4-bit unsigned numbers will require destination size to be?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Destination size must be double than the multiplier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size.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25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 instruction-example 8-bit multiplier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44627"/>
            <a:ext cx="10623921" cy="42607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MOV AL, 2	; AL=02</a:t>
            </a:r>
          </a:p>
          <a:p>
            <a:r>
              <a:rPr lang="en-US" sz="2400" dirty="0" smtClean="0"/>
              <a:t>MOV BL, 4	; BL=04</a:t>
            </a:r>
          </a:p>
          <a:p>
            <a:r>
              <a:rPr lang="en-US" sz="2400" dirty="0" smtClean="0"/>
              <a:t>MUL BL		; AX=AL*BL=0008 in hex format. </a:t>
            </a:r>
          </a:p>
          <a:p>
            <a:r>
              <a:rPr lang="en-US" sz="2400" dirty="0" smtClean="0"/>
              <a:t>Multiplier BL is 8-bits, it gets multiplied with AL and result is stored in AX register. </a:t>
            </a:r>
          </a:p>
          <a:p>
            <a:r>
              <a:rPr lang="en-US" sz="2400" dirty="0" smtClean="0"/>
              <a:t>To confirm that result is stored in AX, use following example:</a:t>
            </a:r>
          </a:p>
          <a:p>
            <a:r>
              <a:rPr lang="en-US" sz="2400" dirty="0" smtClean="0"/>
              <a:t>MOV AL, 64</a:t>
            </a:r>
          </a:p>
          <a:p>
            <a:r>
              <a:rPr lang="en-US" sz="2400" dirty="0" smtClean="0"/>
              <a:t>MOV BL, 4</a:t>
            </a:r>
          </a:p>
          <a:p>
            <a:r>
              <a:rPr lang="en-US" sz="2400" dirty="0" smtClean="0"/>
              <a:t>MUL BL		; AX=AL*BL=0100 hex or 256 in decimal.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706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 instruction-example 16-bit multiplier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44627"/>
            <a:ext cx="10572127" cy="42607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For 16-bit operands, result can be large enough to require 32-bits to specify correctly.</a:t>
            </a:r>
            <a:endParaRPr lang="en-US" sz="2800" dirty="0"/>
          </a:p>
          <a:p>
            <a:r>
              <a:rPr lang="en-US" sz="2800" dirty="0" smtClean="0"/>
              <a:t>-Example:</a:t>
            </a:r>
          </a:p>
          <a:p>
            <a:r>
              <a:rPr lang="en-US" sz="2800" dirty="0" smtClean="0"/>
              <a:t>MOV AX, 0x0100	; AX=0100 hex or 256 in decimal</a:t>
            </a:r>
          </a:p>
          <a:p>
            <a:r>
              <a:rPr lang="en-US" sz="2800" dirty="0" smtClean="0"/>
              <a:t>MOV BX, 0x2000	; BX=2000 hex or 8192 in decimal</a:t>
            </a:r>
          </a:p>
          <a:p>
            <a:r>
              <a:rPr lang="en-US" sz="2800" dirty="0" smtClean="0"/>
              <a:t>MUL BX	; Result=0020 0000 in hex format</a:t>
            </a:r>
            <a:r>
              <a:rPr lang="en-US" sz="2800" dirty="0"/>
              <a:t> </a:t>
            </a:r>
            <a:r>
              <a:rPr lang="en-US" sz="2800" dirty="0" smtClean="0"/>
              <a:t>or 2097152 in decimal. 		; 0020 is stored in DX and 0000 is stored in AX. </a:t>
            </a:r>
          </a:p>
        </p:txBody>
      </p:sp>
    </p:spTree>
    <p:extLst>
      <p:ext uri="{BB962C8B-B14F-4D97-AF65-F5344CB8AC3E}">
        <p14:creationId xmlns:p14="http://schemas.microsoft.com/office/powerpoint/2010/main" val="212610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 instruction- operands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96036083"/>
              </p:ext>
            </p:extLst>
          </p:nvPr>
        </p:nvGraphicFramePr>
        <p:xfrm>
          <a:off x="1023936" y="2286000"/>
          <a:ext cx="10271592" cy="1483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23864">
                  <a:extLst>
                    <a:ext uri="{9D8B030D-6E8A-4147-A177-3AD203B41FA5}">
                      <a16:colId xmlns:a16="http://schemas.microsoft.com/office/drawing/2014/main" val="1579371158"/>
                    </a:ext>
                  </a:extLst>
                </a:gridCol>
                <a:gridCol w="3423864">
                  <a:extLst>
                    <a:ext uri="{9D8B030D-6E8A-4147-A177-3AD203B41FA5}">
                      <a16:colId xmlns:a16="http://schemas.microsoft.com/office/drawing/2014/main" val="221449327"/>
                    </a:ext>
                  </a:extLst>
                </a:gridCol>
                <a:gridCol w="3423864">
                  <a:extLst>
                    <a:ext uri="{9D8B030D-6E8A-4147-A177-3AD203B41FA5}">
                      <a16:colId xmlns:a16="http://schemas.microsoft.com/office/drawing/2014/main" val="1162518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Multiplicand</a:t>
                      </a:r>
                      <a:endParaRPr lang="en-US" b="1" dirty="0"/>
                    </a:p>
                  </a:txBody>
                  <a:tcPr marL="44727" marR="44727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Multiplier</a:t>
                      </a:r>
                      <a:endParaRPr lang="en-US" b="1" dirty="0"/>
                    </a:p>
                  </a:txBody>
                  <a:tcPr marL="44727" marR="44727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Destination</a:t>
                      </a:r>
                      <a:r>
                        <a:rPr lang="en-US" b="1" baseline="0" dirty="0" smtClean="0"/>
                        <a:t> product</a:t>
                      </a:r>
                      <a:endParaRPr lang="en-US" b="1" dirty="0"/>
                    </a:p>
                  </a:txBody>
                  <a:tcPr marL="44727" marR="44727"/>
                </a:tc>
                <a:extLst>
                  <a:ext uri="{0D108BD9-81ED-4DB2-BD59-A6C34878D82A}">
                    <a16:rowId xmlns:a16="http://schemas.microsoft.com/office/drawing/2014/main" val="264450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AL</a:t>
                      </a:r>
                      <a:endParaRPr lang="en-US" b="1" dirty="0"/>
                    </a:p>
                  </a:txBody>
                  <a:tcPr marL="44727" marR="44727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Reg8/mem8</a:t>
                      </a:r>
                      <a:endParaRPr lang="en-US" b="1" dirty="0"/>
                    </a:p>
                  </a:txBody>
                  <a:tcPr marL="44727" marR="44727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AX</a:t>
                      </a:r>
                      <a:endParaRPr lang="en-US" b="1" dirty="0"/>
                    </a:p>
                  </a:txBody>
                  <a:tcPr marL="44727" marR="44727"/>
                </a:tc>
                <a:extLst>
                  <a:ext uri="{0D108BD9-81ED-4DB2-BD59-A6C34878D82A}">
                    <a16:rowId xmlns:a16="http://schemas.microsoft.com/office/drawing/2014/main" val="1315295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AX</a:t>
                      </a:r>
                      <a:endParaRPr lang="en-US" b="1" dirty="0"/>
                    </a:p>
                  </a:txBody>
                  <a:tcPr marL="44727" marR="44727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Reg16/mem16</a:t>
                      </a:r>
                      <a:endParaRPr lang="en-US" b="1" dirty="0"/>
                    </a:p>
                  </a:txBody>
                  <a:tcPr marL="44727" marR="44727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DX: AX</a:t>
                      </a:r>
                      <a:endParaRPr lang="en-US" b="1" dirty="0"/>
                    </a:p>
                  </a:txBody>
                  <a:tcPr marL="44727" marR="44727"/>
                </a:tc>
                <a:extLst>
                  <a:ext uri="{0D108BD9-81ED-4DB2-BD59-A6C34878D82A}">
                    <a16:rowId xmlns:a16="http://schemas.microsoft.com/office/drawing/2014/main" val="3368165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EAX</a:t>
                      </a:r>
                      <a:endParaRPr lang="en-US" b="1" dirty="0"/>
                    </a:p>
                  </a:txBody>
                  <a:tcPr marL="44727" marR="44727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Reg32/mem32</a:t>
                      </a:r>
                      <a:endParaRPr lang="en-US" b="1" dirty="0"/>
                    </a:p>
                  </a:txBody>
                  <a:tcPr marL="44727" marR="44727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EDX: EAX</a:t>
                      </a:r>
                      <a:endParaRPr lang="en-US" b="1" dirty="0"/>
                    </a:p>
                  </a:txBody>
                  <a:tcPr marL="44727" marR="44727"/>
                </a:tc>
                <a:extLst>
                  <a:ext uri="{0D108BD9-81ED-4DB2-BD59-A6C34878D82A}">
                    <a16:rowId xmlns:a16="http://schemas.microsoft.com/office/drawing/2014/main" val="1758309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2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 instructions-flags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The </a:t>
            </a:r>
            <a:r>
              <a:rPr lang="en-US" sz="2800" dirty="0"/>
              <a:t>MUL instruction sets the Carry and Overflow flags </a:t>
            </a:r>
            <a:r>
              <a:rPr lang="en-US" sz="2800" dirty="0" smtClean="0"/>
              <a:t>if the </a:t>
            </a:r>
            <a:r>
              <a:rPr lang="en-US" sz="2800" dirty="0"/>
              <a:t>upper half of the product is not equal to zero</a:t>
            </a:r>
            <a:r>
              <a:rPr lang="en-US" sz="2800" dirty="0" smtClean="0"/>
              <a:t>. </a:t>
            </a:r>
            <a:br>
              <a:rPr lang="en-US" sz="2800" dirty="0" smtClean="0"/>
            </a:br>
            <a:r>
              <a:rPr lang="en-US" sz="2800" dirty="0" smtClean="0"/>
              <a:t>– E.g., if AX is multiplied by a 16-bit multiplier, the product is stored in DX:AX. IF the DX is not zero, the Carry and Overflow flags are set.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FF0000"/>
                </a:solidFill>
              </a:rPr>
              <a:t>Rest of the flags change unpredictably.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72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387</TotalTime>
  <Words>656</Words>
  <Application>Microsoft Office PowerPoint</Application>
  <PresentationFormat>Widescreen</PresentationFormat>
  <Paragraphs>182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Tw Cen MT</vt:lpstr>
      <vt:lpstr>Tw Cen MT Condensed</vt:lpstr>
      <vt:lpstr>Wingdings</vt:lpstr>
      <vt:lpstr>Wingdings 3</vt:lpstr>
      <vt:lpstr>Integral</vt:lpstr>
      <vt:lpstr>Multiply, divide and sign extension</vt:lpstr>
      <vt:lpstr>Instructions covered</vt:lpstr>
      <vt:lpstr>Binary multiplication</vt:lpstr>
      <vt:lpstr>Multiplication and division instructions</vt:lpstr>
      <vt:lpstr>MUL instruction</vt:lpstr>
      <vt:lpstr>MUL instruction-example 8-bit multiplier</vt:lpstr>
      <vt:lpstr>MUL instruction-example 16-bit multiplier</vt:lpstr>
      <vt:lpstr>MUL instruction- operands</vt:lpstr>
      <vt:lpstr>MUL instructions-flags</vt:lpstr>
      <vt:lpstr>CBW,CWD instructions (Sign extension)</vt:lpstr>
      <vt:lpstr>CBW; Convert byte to word- examples</vt:lpstr>
      <vt:lpstr>CWD; Convert word to double word- examples</vt:lpstr>
      <vt:lpstr>DIV instruction</vt:lpstr>
      <vt:lpstr>Div instruction-examples</vt:lpstr>
      <vt:lpstr>Division after sign extending AL</vt:lpstr>
      <vt:lpstr>Div instruction-examples</vt:lpstr>
      <vt:lpstr>Division after sign extending AX</vt:lpstr>
      <vt:lpstr>IMUL instruction</vt:lpstr>
      <vt:lpstr>Idiv instruction</vt:lpstr>
      <vt:lpstr>DIV-IDIV instructions- operands</vt:lpstr>
      <vt:lpstr>Divide overflow-Error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Multiply and divide instructions</dc:title>
  <dc:creator>Irfan</dc:creator>
  <cp:lastModifiedBy>Irfan</cp:lastModifiedBy>
  <cp:revision>108</cp:revision>
  <dcterms:created xsi:type="dcterms:W3CDTF">2017-11-12T13:04:08Z</dcterms:created>
  <dcterms:modified xsi:type="dcterms:W3CDTF">2017-11-21T12:53:53Z</dcterms:modified>
</cp:coreProperties>
</file>