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85" r:id="rId8"/>
    <p:sldId id="266" r:id="rId9"/>
    <p:sldId id="265" r:id="rId10"/>
    <p:sldId id="267" r:id="rId11"/>
    <p:sldId id="268" r:id="rId12"/>
    <p:sldId id="269" r:id="rId13"/>
    <p:sldId id="270" r:id="rId14"/>
    <p:sldId id="286" r:id="rId15"/>
    <p:sldId id="28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9A1E1B0-0466-40A3-90E2-C9E6FBFFF35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5E1C-9141-4064-B637-C76789CEFD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3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1B0-0466-40A3-90E2-C9E6FBFFF35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5E1C-9141-4064-B637-C76789CE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1B0-0466-40A3-90E2-C9E6FBFFF35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5E1C-9141-4064-B637-C76789CEFD9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1B0-0466-40A3-90E2-C9E6FBFFF35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5E1C-9141-4064-B637-C76789CE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1B0-0466-40A3-90E2-C9E6FBFFF35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5E1C-9141-4064-B637-C76789CEFD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1B0-0466-40A3-90E2-C9E6FBFFF35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5E1C-9141-4064-B637-C76789CE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1B0-0466-40A3-90E2-C9E6FBFFF35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5E1C-9141-4064-B637-C76789CE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5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1B0-0466-40A3-90E2-C9E6FBFFF35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5E1C-9141-4064-B637-C76789CE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1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1B0-0466-40A3-90E2-C9E6FBFFF35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5E1C-9141-4064-B637-C76789CE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1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1B0-0466-40A3-90E2-C9E6FBFFF35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5E1C-9141-4064-B637-C76789CE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6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E1B0-0466-40A3-90E2-C9E6FBFFF35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5E1C-9141-4064-B637-C76789CEFD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25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A1E1B0-0466-40A3-90E2-C9E6FBFFF35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FA5E1C-9141-4064-B637-C76789CEFD9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6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Shift, rotate instructions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IRFAN.ANJUM@UCP.EDU.PK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128" y="341546"/>
            <a:ext cx="9720072" cy="1499616"/>
          </a:xfrm>
        </p:spPr>
        <p:txBody>
          <a:bodyPr/>
          <a:lstStyle/>
          <a:p>
            <a:r>
              <a:rPr lang="en-US" dirty="0" smtClean="0"/>
              <a:t>ROL Instruction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4128" y="1587500"/>
            <a:ext cx="9720073" cy="4607560"/>
          </a:xfrm>
        </p:spPr>
        <p:txBody>
          <a:bodyPr>
            <a:normAutofit/>
          </a:bodyPr>
          <a:lstStyle/>
          <a:p>
            <a:pPr marL="355600" indent="-342900"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Arial"/>
                <a:cs typeface="Arial"/>
              </a:rPr>
              <a:t>ROL (rotate left) shifts </a:t>
            </a:r>
            <a:r>
              <a:rPr lang="en-US" sz="3200" dirty="0">
                <a:latin typeface="Arial"/>
                <a:cs typeface="Arial"/>
              </a:rPr>
              <a:t>each </a:t>
            </a:r>
            <a:r>
              <a:rPr lang="en-US" sz="3200" spc="-5" dirty="0">
                <a:latin typeface="Arial"/>
                <a:cs typeface="Arial"/>
              </a:rPr>
              <a:t>bit to the left</a:t>
            </a:r>
            <a:endParaRPr lang="en-US" sz="3200" dirty="0">
              <a:latin typeface="Arial"/>
              <a:cs typeface="Arial"/>
            </a:endParaRPr>
          </a:p>
          <a:p>
            <a:pPr marL="355600" marR="5080" indent="-342900">
              <a:lnSpc>
                <a:spcPts val="3450"/>
              </a:lnSpc>
              <a:spcBef>
                <a:spcPts val="85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Arial"/>
                <a:cs typeface="Arial"/>
              </a:rPr>
              <a:t>The highest bit </a:t>
            </a:r>
            <a:r>
              <a:rPr lang="en-US" sz="3200" spc="-10" dirty="0">
                <a:latin typeface="Arial"/>
                <a:cs typeface="Arial"/>
              </a:rPr>
              <a:t>is </a:t>
            </a:r>
            <a:r>
              <a:rPr lang="en-US" sz="3200" spc="-5" dirty="0">
                <a:latin typeface="Arial"/>
                <a:cs typeface="Arial"/>
              </a:rPr>
              <a:t>copied into both </a:t>
            </a:r>
            <a:r>
              <a:rPr lang="en-US" sz="3200" spc="-5" dirty="0" smtClean="0">
                <a:latin typeface="Arial"/>
                <a:cs typeface="Arial"/>
              </a:rPr>
              <a:t>the </a:t>
            </a:r>
            <a:r>
              <a:rPr lang="en-US" sz="3200" spc="-5" dirty="0">
                <a:latin typeface="Arial"/>
                <a:cs typeface="Arial"/>
              </a:rPr>
              <a:t>Carry flag </a:t>
            </a:r>
            <a:r>
              <a:rPr lang="en-US" sz="3200" dirty="0">
                <a:latin typeface="Arial"/>
                <a:cs typeface="Arial"/>
              </a:rPr>
              <a:t>and </a:t>
            </a:r>
            <a:r>
              <a:rPr lang="en-US" sz="3200" spc="-5" dirty="0">
                <a:latin typeface="Arial"/>
                <a:cs typeface="Arial"/>
              </a:rPr>
              <a:t>into the lowest</a:t>
            </a:r>
            <a:r>
              <a:rPr lang="en-US" sz="3200" spc="-40" dirty="0">
                <a:latin typeface="Arial"/>
                <a:cs typeface="Arial"/>
              </a:rPr>
              <a:t> </a:t>
            </a:r>
            <a:r>
              <a:rPr lang="en-US" sz="3200" spc="-5" dirty="0">
                <a:latin typeface="Arial"/>
                <a:cs typeface="Arial"/>
              </a:rPr>
              <a:t>bit</a:t>
            </a:r>
            <a:endParaRPr lang="en-US" sz="3200" dirty="0">
              <a:latin typeface="Arial"/>
              <a:cs typeface="Arial"/>
            </a:endParaRPr>
          </a:p>
          <a:p>
            <a:pPr marL="355600" indent="-342900"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Arial"/>
                <a:cs typeface="Arial"/>
              </a:rPr>
              <a:t>No bits are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spc="-5" dirty="0">
                <a:latin typeface="Arial"/>
                <a:cs typeface="Arial"/>
              </a:rPr>
              <a:t>lost</a:t>
            </a:r>
            <a:endParaRPr lang="en-US" sz="3200" dirty="0">
              <a:latin typeface="Arial"/>
              <a:cs typeface="Arial"/>
            </a:endParaRPr>
          </a:p>
          <a:p>
            <a:endParaRPr lang="en-US"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19480"/>
              </p:ext>
            </p:extLst>
          </p:nvPr>
        </p:nvGraphicFramePr>
        <p:xfrm>
          <a:off x="1584960" y="4508817"/>
          <a:ext cx="7514590" cy="163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7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24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al,11110000b</a:t>
                      </a:r>
                      <a:endParaRPr sz="2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31750">
                        <a:lnSpc>
                          <a:spcPts val="2155"/>
                        </a:lnSpc>
                      </a:pP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rol</a:t>
                      </a:r>
                      <a:endParaRPr sz="24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55"/>
                        </a:lnSpc>
                      </a:pP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al,1</a:t>
                      </a:r>
                      <a:endParaRPr sz="2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2155"/>
                        </a:lnSpc>
                      </a:pPr>
                      <a:r>
                        <a:rPr sz="24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AL </a:t>
                      </a:r>
                      <a:r>
                        <a:rPr sz="24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1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11100001b</a:t>
                      </a:r>
                      <a:endParaRPr sz="24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31750" marR="68580">
                        <a:lnSpc>
                          <a:spcPct val="101699"/>
                        </a:lnSpc>
                        <a:spcBef>
                          <a:spcPts val="935"/>
                        </a:spcBef>
                      </a:pP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mov  rol</a:t>
                      </a:r>
                      <a:endParaRPr sz="2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75565" marR="1449705">
                        <a:lnSpc>
                          <a:spcPct val="101699"/>
                        </a:lnSpc>
                        <a:spcBef>
                          <a:spcPts val="935"/>
                        </a:spcBef>
                      </a:pP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dl,3Fh  </a:t>
                      </a:r>
                      <a:r>
                        <a:rPr sz="2400" b="1" spc="-5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dl,</a:t>
                      </a:r>
                      <a:r>
                        <a:rPr lang="en-US" sz="2400" b="1" spc="-5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DL </a:t>
                      </a:r>
                      <a:r>
                        <a:rPr sz="24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4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400" b="1" spc="-5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FC</a:t>
                      </a:r>
                      <a:endParaRPr sz="2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77" y="2895420"/>
            <a:ext cx="4381500" cy="12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1225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128" y="481885"/>
            <a:ext cx="9720072" cy="1156716"/>
          </a:xfrm>
        </p:spPr>
        <p:txBody>
          <a:bodyPr/>
          <a:lstStyle/>
          <a:p>
            <a:r>
              <a:rPr lang="en-US" dirty="0" smtClean="0"/>
              <a:t>ROR Instruction</a:t>
            </a:r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24128" y="1498600"/>
            <a:ext cx="9720073" cy="48107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ROR (rotate right) shifts each bit to the right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The lowest bit is copied into both the Carry flag and into the MSB</a:t>
            </a:r>
            <a:r>
              <a:rPr lang="en-US" sz="3200" dirty="0"/>
              <a:t> </a:t>
            </a:r>
            <a:r>
              <a:rPr lang="en-US" sz="3200" dirty="0" smtClean="0"/>
              <a:t>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No bits are lost</a:t>
            </a:r>
            <a:endParaRPr lang="en-US" sz="32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02950"/>
              </p:ext>
            </p:extLst>
          </p:nvPr>
        </p:nvGraphicFramePr>
        <p:xfrm>
          <a:off x="1328419" y="4622801"/>
          <a:ext cx="7084140" cy="162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5175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24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ror</a:t>
                      </a:r>
                      <a:endParaRPr sz="24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065"/>
                        </a:lnSpc>
                      </a:pPr>
                      <a:r>
                        <a:rPr sz="2400" b="1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al,11110000b</a:t>
                      </a:r>
                      <a:endParaRPr sz="2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al,1</a:t>
                      </a:r>
                      <a:endParaRPr sz="2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69850" algn="r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4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5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01111000b</a:t>
                      </a:r>
                      <a:endParaRPr sz="24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31750" marR="67945">
                        <a:lnSpc>
                          <a:spcPct val="102099"/>
                        </a:lnSpc>
                        <a:spcBef>
                          <a:spcPts val="925"/>
                        </a:spcBef>
                      </a:pPr>
                      <a:r>
                        <a:rPr sz="2400" b="1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2400" b="1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v  </a:t>
                      </a:r>
                      <a:r>
                        <a:rPr sz="2400" b="1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400" b="1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 marL="74930" marR="1354455">
                        <a:lnSpc>
                          <a:spcPct val="102099"/>
                        </a:lnSpc>
                        <a:spcBef>
                          <a:spcPts val="925"/>
                        </a:spcBef>
                      </a:pPr>
                      <a:r>
                        <a:rPr sz="2400" b="1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b="1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Fh  dl,4</a:t>
                      </a:r>
                      <a:endParaRPr sz="2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69850" algn="r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4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400" b="1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3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400" b="1" spc="-5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F3</a:t>
                      </a:r>
                      <a:endParaRPr sz="24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89" y="2835702"/>
            <a:ext cx="5165678" cy="12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6292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RcL Instruction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024127" y="1854200"/>
            <a:ext cx="4754880" cy="4251960"/>
          </a:xfrm>
        </p:spPr>
        <p:txBody>
          <a:bodyPr>
            <a:normAutofit/>
          </a:bodyPr>
          <a:lstStyle/>
          <a:p>
            <a:pPr marL="355600" indent="-342900"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600" spc="-10" dirty="0">
                <a:latin typeface="Arial"/>
                <a:cs typeface="Arial"/>
              </a:rPr>
              <a:t>RCL </a:t>
            </a:r>
            <a:r>
              <a:rPr lang="en-US" sz="2600" spc="-5" dirty="0">
                <a:latin typeface="Arial"/>
                <a:cs typeface="Arial"/>
              </a:rPr>
              <a:t>(rotate carry </a:t>
            </a:r>
            <a:r>
              <a:rPr lang="en-US" sz="2600" dirty="0">
                <a:latin typeface="Arial"/>
                <a:cs typeface="Arial"/>
              </a:rPr>
              <a:t>left) </a:t>
            </a:r>
            <a:r>
              <a:rPr lang="en-US" sz="2600" spc="-5" dirty="0">
                <a:latin typeface="Arial"/>
                <a:cs typeface="Arial"/>
              </a:rPr>
              <a:t>shifts each bit </a:t>
            </a:r>
            <a:r>
              <a:rPr lang="en-US" sz="2600" dirty="0">
                <a:latin typeface="Arial"/>
                <a:cs typeface="Arial"/>
              </a:rPr>
              <a:t>to </a:t>
            </a:r>
            <a:r>
              <a:rPr lang="en-US" sz="2600" spc="-5" dirty="0">
                <a:latin typeface="Arial"/>
                <a:cs typeface="Arial"/>
              </a:rPr>
              <a:t>the</a:t>
            </a:r>
            <a:r>
              <a:rPr lang="en-US" sz="2600" spc="15" dirty="0">
                <a:latin typeface="Arial"/>
                <a:cs typeface="Arial"/>
              </a:rPr>
              <a:t> </a:t>
            </a:r>
            <a:r>
              <a:rPr lang="en-US" sz="2600" spc="-5" dirty="0">
                <a:latin typeface="Arial"/>
                <a:cs typeface="Arial"/>
              </a:rPr>
              <a:t>left</a:t>
            </a:r>
            <a:endParaRPr lang="en-US" sz="2600" dirty="0">
              <a:latin typeface="Arial"/>
              <a:cs typeface="Arial"/>
            </a:endParaRPr>
          </a:p>
          <a:p>
            <a:pPr marL="355600" indent="-342900"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600" spc="-5" dirty="0">
                <a:latin typeface="Arial"/>
                <a:cs typeface="Arial"/>
              </a:rPr>
              <a:t>Copies the Carry flag </a:t>
            </a:r>
            <a:r>
              <a:rPr lang="en-US" sz="2600" dirty="0">
                <a:latin typeface="Arial"/>
                <a:cs typeface="Arial"/>
              </a:rPr>
              <a:t>to </a:t>
            </a:r>
            <a:r>
              <a:rPr lang="en-US" sz="2600" spc="-5" dirty="0">
                <a:latin typeface="Arial"/>
                <a:cs typeface="Arial"/>
              </a:rPr>
              <a:t>the least significant</a:t>
            </a:r>
            <a:r>
              <a:rPr lang="en-US" sz="2600" spc="10" dirty="0">
                <a:latin typeface="Arial"/>
                <a:cs typeface="Arial"/>
              </a:rPr>
              <a:t> </a:t>
            </a:r>
            <a:r>
              <a:rPr lang="en-US" sz="2600" spc="-5" dirty="0">
                <a:latin typeface="Arial"/>
                <a:cs typeface="Arial"/>
              </a:rPr>
              <a:t>bit</a:t>
            </a:r>
            <a:endParaRPr lang="en-US" sz="2600" dirty="0">
              <a:latin typeface="Arial"/>
              <a:cs typeface="Arial"/>
            </a:endParaRPr>
          </a:p>
          <a:p>
            <a:pPr marL="355600" indent="-342900"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600" spc="-5" dirty="0">
                <a:latin typeface="Arial"/>
                <a:cs typeface="Arial"/>
              </a:rPr>
              <a:t>Copies the </a:t>
            </a:r>
            <a:r>
              <a:rPr lang="en-US" sz="2600" dirty="0">
                <a:latin typeface="Arial"/>
                <a:cs typeface="Arial"/>
              </a:rPr>
              <a:t>most </a:t>
            </a:r>
            <a:r>
              <a:rPr lang="en-US" sz="2600" spc="-5" dirty="0">
                <a:latin typeface="Arial"/>
                <a:cs typeface="Arial"/>
              </a:rPr>
              <a:t>significant bit </a:t>
            </a:r>
            <a:r>
              <a:rPr lang="en-US" sz="2600" dirty="0">
                <a:latin typeface="Arial"/>
                <a:cs typeface="Arial"/>
              </a:rPr>
              <a:t>to </a:t>
            </a:r>
            <a:r>
              <a:rPr lang="en-US" sz="2600" spc="-5" dirty="0">
                <a:latin typeface="Arial"/>
                <a:cs typeface="Arial"/>
              </a:rPr>
              <a:t>the Carry</a:t>
            </a:r>
            <a:r>
              <a:rPr lang="en-US" sz="2600" spc="10" dirty="0">
                <a:latin typeface="Arial"/>
                <a:cs typeface="Arial"/>
              </a:rPr>
              <a:t> </a:t>
            </a:r>
            <a:r>
              <a:rPr lang="en-US" sz="2600" spc="-5" dirty="0">
                <a:latin typeface="Arial"/>
                <a:cs typeface="Arial"/>
              </a:rPr>
              <a:t>flag</a:t>
            </a:r>
            <a:endParaRPr lang="en-US" sz="2600" dirty="0">
              <a:latin typeface="Arial"/>
              <a:cs typeface="Arial"/>
            </a:endParaRPr>
          </a:p>
          <a:p>
            <a:endParaRPr lang="en-US" sz="2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77012"/>
              </p:ext>
            </p:extLst>
          </p:nvPr>
        </p:nvGraphicFramePr>
        <p:xfrm>
          <a:off x="1741011" y="4695568"/>
          <a:ext cx="7800340" cy="162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760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9323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CLC</a:t>
                      </a:r>
                      <a:endParaRPr sz="2800" b="1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CLEAR CF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CF=0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31750">
                        <a:lnSpc>
                          <a:spcPts val="2735"/>
                        </a:lnSpc>
                      </a:pPr>
                      <a:r>
                        <a:rPr sz="28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5"/>
                        </a:lnSpc>
                      </a:pPr>
                      <a:r>
                        <a:rPr sz="28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bl,88h</a:t>
                      </a:r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735"/>
                        </a:lnSpc>
                      </a:pPr>
                      <a:r>
                        <a:rPr sz="28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5"/>
                        </a:lnSpc>
                      </a:pPr>
                      <a:r>
                        <a:rPr sz="28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CF,BL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35"/>
                        </a:lnSpc>
                      </a:pPr>
                      <a:r>
                        <a:rPr sz="28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5"/>
                        </a:lnSpc>
                      </a:pPr>
                      <a:r>
                        <a:rPr sz="28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35"/>
                        </a:lnSpc>
                      </a:pPr>
                      <a:r>
                        <a:rPr sz="28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10001000b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31750">
                        <a:lnSpc>
                          <a:spcPts val="2730"/>
                        </a:lnSpc>
                      </a:pPr>
                      <a:r>
                        <a:rPr sz="2800" b="1" spc="-5" dirty="0" err="1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rcl</a:t>
                      </a:r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8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bl,1</a:t>
                      </a:r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730"/>
                        </a:lnSpc>
                      </a:pPr>
                      <a:r>
                        <a:rPr sz="28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8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CF,BL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30"/>
                        </a:lnSpc>
                      </a:pPr>
                      <a:r>
                        <a:rPr sz="28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8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30"/>
                        </a:lnSpc>
                      </a:pPr>
                      <a:r>
                        <a:rPr sz="28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00010000b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31750">
                        <a:lnSpc>
                          <a:spcPts val="2735"/>
                        </a:lnSpc>
                      </a:pPr>
                      <a:r>
                        <a:rPr sz="2800" b="1" spc="-5" dirty="0" err="1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rcl</a:t>
                      </a:r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5"/>
                        </a:lnSpc>
                      </a:pPr>
                      <a:r>
                        <a:rPr sz="28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bl,1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735"/>
                        </a:lnSpc>
                      </a:pPr>
                      <a:r>
                        <a:rPr sz="28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5"/>
                        </a:lnSpc>
                      </a:pPr>
                      <a:r>
                        <a:rPr sz="28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CF,BL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35"/>
                        </a:lnSpc>
                      </a:pPr>
                      <a:r>
                        <a:rPr sz="28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5"/>
                        </a:lnSpc>
                      </a:pPr>
                      <a:r>
                        <a:rPr sz="28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35"/>
                        </a:lnSpc>
                      </a:pPr>
                      <a:r>
                        <a:rPr sz="28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00100001b</a:t>
                      </a:r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04" y="2084832"/>
            <a:ext cx="5186362" cy="11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719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RcR InstRuctIOn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1816100"/>
            <a:ext cx="9720073" cy="4610100"/>
          </a:xfrm>
        </p:spPr>
        <p:txBody>
          <a:bodyPr>
            <a:noAutofit/>
          </a:bodyPr>
          <a:lstStyle/>
          <a:p>
            <a:pPr marL="469900" indent="-457200">
              <a:spcBef>
                <a:spcPts val="79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800" spc="-10" dirty="0">
                <a:latin typeface="Arial"/>
                <a:cs typeface="Arial"/>
              </a:rPr>
              <a:t>RCR </a:t>
            </a:r>
            <a:r>
              <a:rPr lang="en-US" sz="2800" spc="-5" dirty="0">
                <a:latin typeface="Arial"/>
                <a:cs typeface="Arial"/>
              </a:rPr>
              <a:t>(rotate carry right) </a:t>
            </a:r>
            <a:r>
              <a:rPr lang="en-US" sz="2800" dirty="0">
                <a:latin typeface="Arial"/>
                <a:cs typeface="Arial"/>
              </a:rPr>
              <a:t>shifts </a:t>
            </a:r>
            <a:r>
              <a:rPr lang="en-US" sz="2800" spc="-5" dirty="0">
                <a:latin typeface="Arial"/>
                <a:cs typeface="Arial"/>
              </a:rPr>
              <a:t>each bit </a:t>
            </a:r>
            <a:r>
              <a:rPr lang="en-US" sz="2800" dirty="0">
                <a:latin typeface="Arial"/>
                <a:cs typeface="Arial"/>
              </a:rPr>
              <a:t>to </a:t>
            </a:r>
            <a:r>
              <a:rPr lang="en-US" sz="2800" spc="-5" dirty="0">
                <a:latin typeface="Arial"/>
                <a:cs typeface="Arial"/>
              </a:rPr>
              <a:t>the</a:t>
            </a:r>
            <a:r>
              <a:rPr lang="en-US" sz="2800" spc="2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right</a:t>
            </a:r>
            <a:endParaRPr lang="en-US" sz="2800" dirty="0">
              <a:latin typeface="Arial"/>
              <a:cs typeface="Arial"/>
            </a:endParaRPr>
          </a:p>
          <a:p>
            <a:pPr marL="469900" indent="-457200">
              <a:spcBef>
                <a:spcPts val="69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800" spc="-10" dirty="0">
                <a:latin typeface="Arial"/>
                <a:cs typeface="Arial"/>
              </a:rPr>
              <a:t>Copies </a:t>
            </a:r>
            <a:r>
              <a:rPr lang="en-US" sz="2800" spc="-5" dirty="0">
                <a:latin typeface="Arial"/>
                <a:cs typeface="Arial"/>
              </a:rPr>
              <a:t>the Carry flag </a:t>
            </a:r>
            <a:r>
              <a:rPr lang="en-US" sz="2800" dirty="0">
                <a:latin typeface="Arial"/>
                <a:cs typeface="Arial"/>
              </a:rPr>
              <a:t>to </a:t>
            </a:r>
            <a:r>
              <a:rPr lang="en-US" sz="2800" spc="-5" dirty="0">
                <a:latin typeface="Arial"/>
                <a:cs typeface="Arial"/>
              </a:rPr>
              <a:t>the </a:t>
            </a:r>
            <a:r>
              <a:rPr lang="en-US" sz="2800" dirty="0">
                <a:latin typeface="Arial"/>
                <a:cs typeface="Arial"/>
              </a:rPr>
              <a:t>most </a:t>
            </a:r>
            <a:r>
              <a:rPr lang="en-US" sz="2800" spc="-5" dirty="0">
                <a:latin typeface="Arial"/>
                <a:cs typeface="Arial"/>
              </a:rPr>
              <a:t>significant</a:t>
            </a:r>
            <a:r>
              <a:rPr lang="en-US" sz="2800" spc="5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bit</a:t>
            </a:r>
            <a:endParaRPr lang="en-US" sz="2800" dirty="0">
              <a:latin typeface="Arial"/>
              <a:cs typeface="Arial"/>
            </a:endParaRPr>
          </a:p>
          <a:p>
            <a:pPr marL="469900" indent="-457200">
              <a:spcBef>
                <a:spcPts val="70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800" spc="-10" dirty="0">
                <a:latin typeface="Arial"/>
                <a:cs typeface="Arial"/>
              </a:rPr>
              <a:t>Copies </a:t>
            </a:r>
            <a:r>
              <a:rPr lang="en-US" sz="2800" spc="-5" dirty="0">
                <a:latin typeface="Arial"/>
                <a:cs typeface="Arial"/>
              </a:rPr>
              <a:t>the least significant bit </a:t>
            </a:r>
            <a:r>
              <a:rPr lang="en-US" sz="2800" dirty="0">
                <a:latin typeface="Arial"/>
                <a:cs typeface="Arial"/>
              </a:rPr>
              <a:t>to </a:t>
            </a:r>
            <a:r>
              <a:rPr lang="en-US" sz="2800" spc="-5" dirty="0">
                <a:latin typeface="Arial"/>
                <a:cs typeface="Arial"/>
              </a:rPr>
              <a:t>the Carry</a:t>
            </a:r>
            <a:r>
              <a:rPr lang="en-US" sz="2800" spc="5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flag</a:t>
            </a:r>
          </a:p>
          <a:p>
            <a:pPr marL="469900" indent="-457200">
              <a:spcBef>
                <a:spcPts val="70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469900" indent="-457200">
              <a:spcBef>
                <a:spcPts val="70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469900" indent="-457200">
              <a:spcBef>
                <a:spcPts val="70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469900" indent="-457200">
              <a:spcBef>
                <a:spcPts val="70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STC; SET CARRY, CF=1</a:t>
            </a:r>
          </a:p>
          <a:p>
            <a:pPr marL="469900" indent="-457200">
              <a:spcBef>
                <a:spcPts val="70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800" dirty="0">
                <a:latin typeface="Arial"/>
                <a:cs typeface="Arial"/>
              </a:rPr>
              <a:t>MOV AH,10h;		AH=0001 0000, CF=1</a:t>
            </a:r>
          </a:p>
          <a:p>
            <a:pPr marL="469900" indent="-457200">
              <a:spcBef>
                <a:spcPts val="70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800" dirty="0">
                <a:latin typeface="Arial"/>
                <a:cs typeface="Arial"/>
              </a:rPr>
              <a:t>RCR AH,1; 		AH=1000 1000, </a:t>
            </a:r>
            <a:r>
              <a:rPr lang="en-US" sz="2800" dirty="0" smtClean="0">
                <a:latin typeface="Arial"/>
                <a:cs typeface="Arial"/>
              </a:rPr>
              <a:t>CF=0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39" y="3315716"/>
            <a:ext cx="5276850" cy="12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603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instructions-syntax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Operation destination, </a:t>
            </a:r>
            <a:r>
              <a:rPr lang="en-US" sz="3200" dirty="0" err="1" smtClean="0"/>
              <a:t>number_of_rotations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Destination can be a memory or a register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Number of rotations can be specified via 8-bit immediate value or via CL register.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08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Shift, Rotate instructions- Effect on flag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Zero flag, Sign flag, Parity flag; each gets set or reset depending upon the result as in add/sub instructions.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Carry flag gets set/reset depending upon the bit that is shifted out of register.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Overflow flag is set whenever sign change occurs in destination operand.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Auxiliary flag is unpredictable.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300"/>
            <a:ext cx="9720073" cy="44170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1-bit left shift multiplies a number by 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1-bit right shift divides a number by 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Check if number is even or odd? Right shift and check CF. If CF=0, number is even, otherwise number is odd.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Check if number is positive or negative? Left shift and check CF. If CF=0, number is positive, otherwise number is negative.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Display binary bit patterns by separating bits.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Shifting multiple double words.</a:t>
            </a:r>
          </a:p>
        </p:txBody>
      </p:sp>
    </p:spTree>
    <p:extLst>
      <p:ext uri="{BB962C8B-B14F-4D97-AF65-F5344CB8AC3E}">
        <p14:creationId xmlns:p14="http://schemas.microsoft.com/office/powerpoint/2010/main" val="4627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instructions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SHL Instruction (shift left)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SHR Instruction (shift right)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SAL Instruction (shift Arithmetic left)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SAR Instruction (shift Arithmetic right)</a:t>
            </a:r>
            <a:endParaRPr lang="en-US"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512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sHl</a:t>
            </a:r>
            <a:r>
              <a:rPr lang="en-US" dirty="0" smtClean="0"/>
              <a:t> </a:t>
            </a:r>
            <a:r>
              <a:rPr lang="en-US" dirty="0"/>
              <a:t>(logical </a:t>
            </a:r>
            <a:r>
              <a:rPr lang="en-US" dirty="0" err="1"/>
              <a:t>sHiFt</a:t>
            </a:r>
            <a:r>
              <a:rPr lang="en-US" dirty="0"/>
              <a:t> </a:t>
            </a:r>
            <a:r>
              <a:rPr lang="en-US" dirty="0" smtClean="0"/>
              <a:t>leFt)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8" y="1854200"/>
            <a:ext cx="9720073" cy="4616504"/>
          </a:xfrm>
        </p:spPr>
        <p:txBody>
          <a:bodyPr>
            <a:noAutofit/>
          </a:bodyPr>
          <a:lstStyle/>
          <a:p>
            <a:pPr marL="355600" marR="5080" indent="-342900" algn="just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The SHL (shift left) instruction performs </a:t>
            </a:r>
            <a:r>
              <a:rPr lang="en-US" sz="2800" dirty="0" smtClean="0">
                <a:latin typeface="Arial"/>
                <a:cs typeface="Arial"/>
              </a:rPr>
              <a:t>a </a:t>
            </a:r>
            <a:r>
              <a:rPr lang="en-US" sz="2800" spc="-5" dirty="0" smtClean="0">
                <a:latin typeface="Arial"/>
                <a:cs typeface="Arial"/>
              </a:rPr>
              <a:t>logical </a:t>
            </a:r>
            <a:r>
              <a:rPr lang="en-US" sz="2800" spc="-5" dirty="0">
                <a:latin typeface="Arial"/>
                <a:cs typeface="Arial"/>
              </a:rPr>
              <a:t>left shift </a:t>
            </a:r>
            <a:r>
              <a:rPr lang="en-US" sz="2800" dirty="0">
                <a:latin typeface="Arial"/>
                <a:cs typeface="Arial"/>
              </a:rPr>
              <a:t>on </a:t>
            </a:r>
            <a:r>
              <a:rPr lang="en-US" sz="2800" spc="-5" dirty="0">
                <a:latin typeface="Arial"/>
                <a:cs typeface="Arial"/>
              </a:rPr>
              <a:t>the destination  operand, inserting 0 from LSB position</a:t>
            </a:r>
            <a:r>
              <a:rPr lang="en-US" sz="2800" dirty="0">
                <a:latin typeface="Arial"/>
                <a:cs typeface="Arial"/>
              </a:rPr>
              <a:t>. MSB is shifted to CF.</a:t>
            </a:r>
          </a:p>
          <a:p>
            <a:pPr marL="355600" marR="5080" indent="-342900" algn="just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 algn="just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 algn="just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12700" marR="5080" indent="0" algn="just"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Arial"/>
                <a:cs typeface="Arial"/>
              </a:rPr>
              <a:t>	MOV </a:t>
            </a:r>
            <a:r>
              <a:rPr lang="en-US" sz="2800" dirty="0">
                <a:latin typeface="Arial"/>
                <a:cs typeface="Arial"/>
              </a:rPr>
              <a:t>AL, 2</a:t>
            </a:r>
          </a:p>
          <a:p>
            <a:pPr marL="12700" marR="5080" indent="0" algn="just"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Arial"/>
                <a:cs typeface="Arial"/>
              </a:rPr>
              <a:t>	SHL </a:t>
            </a:r>
            <a:r>
              <a:rPr lang="en-US" sz="2800" dirty="0">
                <a:latin typeface="Arial"/>
                <a:cs typeface="Arial"/>
              </a:rPr>
              <a:t>AL, 1; 	AL=04; CF=0</a:t>
            </a:r>
            <a:r>
              <a:rPr lang="en-US" sz="2800" dirty="0" smtClean="0">
                <a:latin typeface="Arial"/>
                <a:cs typeface="Arial"/>
              </a:rPr>
              <a:t>;</a:t>
            </a:r>
          </a:p>
          <a:p>
            <a:pPr marL="12700" marR="5080" indent="0" algn="just"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12700" marR="5080" indent="0" algn="just"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Arial"/>
                <a:cs typeface="Arial"/>
              </a:rPr>
              <a:t>	MOV </a:t>
            </a:r>
            <a:r>
              <a:rPr lang="en-US" sz="2800" dirty="0">
                <a:latin typeface="Arial"/>
                <a:cs typeface="Arial"/>
              </a:rPr>
              <a:t>AX, 0xFFFF</a:t>
            </a:r>
          </a:p>
          <a:p>
            <a:pPr marL="12700" marR="5080" indent="0" algn="just"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Arial"/>
                <a:cs typeface="Arial"/>
              </a:rPr>
              <a:t>	SHL </a:t>
            </a:r>
            <a:r>
              <a:rPr lang="en-US" sz="2800" dirty="0">
                <a:latin typeface="Arial"/>
                <a:cs typeface="Arial"/>
              </a:rPr>
              <a:t>AX, 1;	</a:t>
            </a:r>
            <a:r>
              <a:rPr lang="en-US" sz="2800" dirty="0" smtClean="0">
                <a:latin typeface="Arial"/>
                <a:cs typeface="Arial"/>
              </a:rPr>
              <a:t>AX=FFFE</a:t>
            </a:r>
            <a:r>
              <a:rPr lang="en-US" sz="2800" dirty="0">
                <a:latin typeface="Arial"/>
                <a:cs typeface="Arial"/>
              </a:rPr>
              <a:t>; CF=1; </a:t>
            </a:r>
          </a:p>
          <a:p>
            <a:pPr algn="just"/>
            <a:endParaRPr lang="en-US" sz="2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5383"/>
          <a:stretch/>
        </p:blipFill>
        <p:spPr>
          <a:xfrm>
            <a:off x="2755901" y="3078480"/>
            <a:ext cx="5300277" cy="1219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6908800" y="37592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0705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sHr (logical rigHt sHiFt)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4127" y="1830832"/>
            <a:ext cx="9720073" cy="4239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pc="-5" dirty="0">
                <a:latin typeface="Arial"/>
                <a:cs typeface="Arial"/>
              </a:rPr>
              <a:t>The SHR (shift right) instruction performs  </a:t>
            </a:r>
            <a:r>
              <a:rPr lang="en-US" sz="2800" dirty="0">
                <a:latin typeface="Arial"/>
                <a:cs typeface="Arial"/>
              </a:rPr>
              <a:t>a </a:t>
            </a:r>
            <a:r>
              <a:rPr lang="en-US" sz="2800" spc="-5" dirty="0">
                <a:latin typeface="Arial"/>
                <a:cs typeface="Arial"/>
              </a:rPr>
              <a:t>logical right shift </a:t>
            </a:r>
            <a:r>
              <a:rPr lang="en-US" sz="2800" dirty="0">
                <a:latin typeface="Arial"/>
                <a:cs typeface="Arial"/>
              </a:rPr>
              <a:t>on </a:t>
            </a:r>
            <a:r>
              <a:rPr lang="en-US" sz="2800" spc="-5" dirty="0">
                <a:latin typeface="Arial"/>
                <a:cs typeface="Arial"/>
              </a:rPr>
              <a:t>the destination  operand. </a:t>
            </a:r>
            <a:endParaRPr lang="en-US" sz="2800" spc="-5" dirty="0" smtClean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pc="-5" dirty="0" smtClean="0">
                <a:latin typeface="Arial"/>
                <a:cs typeface="Arial"/>
              </a:rPr>
              <a:t>Inserts </a:t>
            </a:r>
            <a:r>
              <a:rPr lang="en-US" sz="2800" spc="-5" dirty="0">
                <a:latin typeface="Arial"/>
                <a:cs typeface="Arial"/>
              </a:rPr>
              <a:t>0 from MSB position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smtClean="0">
                <a:latin typeface="Arial"/>
                <a:cs typeface="Arial"/>
              </a:rPr>
              <a:t>LSB </a:t>
            </a:r>
            <a:r>
              <a:rPr lang="en-US" sz="2800" dirty="0">
                <a:latin typeface="Arial"/>
                <a:cs typeface="Arial"/>
              </a:rPr>
              <a:t>is shifted to CF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MOV DL, -4; 		DL=FC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SHR DL,1;		DL=7E, CF=0;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54" y="3433984"/>
            <a:ext cx="5960109" cy="10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6123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9116"/>
            <a:ext cx="9720072" cy="1499616"/>
          </a:xfrm>
        </p:spPr>
        <p:txBody>
          <a:bodyPr/>
          <a:lstStyle/>
          <a:p>
            <a:r>
              <a:rPr lang="en-US" dirty="0" smtClean="0"/>
              <a:t>SAL (Shift arithmetic left)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58900"/>
            <a:ext cx="9720073" cy="53213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Identical to logical shift left (SHL)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Used for signed operations, when sign of shifted number is important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MOV AL, 2</a:t>
            </a:r>
          </a:p>
          <a:p>
            <a:pPr marL="0" indent="0">
              <a:buNone/>
            </a:pPr>
            <a:r>
              <a:rPr lang="en-US" sz="2800" dirty="0" smtClean="0"/>
              <a:t>SAL AL, 1; 	AL=04; CF=0; </a:t>
            </a:r>
          </a:p>
          <a:p>
            <a:pPr marL="0" indent="0">
              <a:buNone/>
            </a:pPr>
            <a:r>
              <a:rPr lang="en-US" sz="2800" dirty="0" smtClean="0"/>
              <a:t>MOV AX, 0xFFFF</a:t>
            </a:r>
          </a:p>
          <a:p>
            <a:pPr marL="0" indent="0">
              <a:buNone/>
            </a:pPr>
            <a:r>
              <a:rPr lang="en-US" sz="2800" dirty="0" smtClean="0"/>
              <a:t>SAL AX, 1;	AL=FFFE; CF=1;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383"/>
          <a:stretch/>
        </p:blipFill>
        <p:spPr>
          <a:xfrm>
            <a:off x="2984501" y="2684780"/>
            <a:ext cx="530027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9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128" y="343916"/>
            <a:ext cx="9720072" cy="1499616"/>
          </a:xfrm>
        </p:spPr>
        <p:txBody>
          <a:bodyPr/>
          <a:lstStyle/>
          <a:p>
            <a:r>
              <a:rPr lang="en-US" dirty="0" smtClean="0"/>
              <a:t>sar (Shift </a:t>
            </a:r>
            <a:r>
              <a:rPr lang="en-US" dirty="0"/>
              <a:t>arithmetic </a:t>
            </a:r>
            <a:r>
              <a:rPr lang="en-US" dirty="0" smtClean="0"/>
              <a:t>right)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24127" y="1689100"/>
            <a:ext cx="9720073" cy="4781604"/>
          </a:xfrm>
        </p:spPr>
        <p:txBody>
          <a:bodyPr>
            <a:normAutofit lnSpcReduction="10000"/>
          </a:bodyPr>
          <a:lstStyle/>
          <a:p>
            <a:pPr marL="469900" marR="206375" indent="-457200" algn="just">
              <a:spcBef>
                <a:spcPts val="80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SAR (shift arithmetic right) performs </a:t>
            </a:r>
            <a:r>
              <a:rPr lang="en-US" sz="2800" dirty="0" smtClean="0">
                <a:latin typeface="Arial"/>
                <a:cs typeface="Arial"/>
              </a:rPr>
              <a:t>a </a:t>
            </a:r>
            <a:r>
              <a:rPr lang="en-US" sz="2800" spc="-5" dirty="0" smtClean="0">
                <a:latin typeface="Arial"/>
                <a:cs typeface="Arial"/>
              </a:rPr>
              <a:t>right arithmetic </a:t>
            </a:r>
            <a:r>
              <a:rPr lang="en-US" sz="2800" spc="-5" dirty="0">
                <a:latin typeface="Arial"/>
                <a:cs typeface="Arial"/>
              </a:rPr>
              <a:t>shift on the destination</a:t>
            </a:r>
            <a:r>
              <a:rPr lang="en-US" sz="2800" spc="8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operand. </a:t>
            </a:r>
            <a:endParaRPr lang="en-US" sz="2800" spc="-5" dirty="0" smtClean="0">
              <a:latin typeface="Arial"/>
              <a:cs typeface="Arial"/>
            </a:endParaRPr>
          </a:p>
          <a:p>
            <a:pPr marL="469900" marR="206375" indent="-457200" algn="just">
              <a:spcBef>
                <a:spcPts val="80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Shifted </a:t>
            </a:r>
            <a:r>
              <a:rPr lang="en-US" sz="2800" spc="-5" dirty="0">
                <a:latin typeface="Arial"/>
                <a:cs typeface="Arial"/>
              </a:rPr>
              <a:t>out bit is copied to CF</a:t>
            </a:r>
          </a:p>
          <a:p>
            <a:pPr marL="469900" marR="206375" indent="-457200" algn="just">
              <a:spcBef>
                <a:spcPts val="80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MSB remains unchanged and </a:t>
            </a:r>
            <a:r>
              <a:rPr lang="en-US" sz="2800" spc="-5" dirty="0" smtClean="0">
                <a:latin typeface="Arial"/>
                <a:cs typeface="Arial"/>
              </a:rPr>
              <a:t>is also copied </a:t>
            </a:r>
            <a:r>
              <a:rPr lang="en-US" sz="2800" spc="-5" dirty="0">
                <a:latin typeface="Arial"/>
                <a:cs typeface="Arial"/>
              </a:rPr>
              <a:t>to next bit position</a:t>
            </a:r>
          </a:p>
          <a:p>
            <a:pPr marL="469900" marR="206375" indent="-457200" algn="just">
              <a:spcBef>
                <a:spcPts val="80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469900" marR="206375" indent="-457200" algn="just">
              <a:spcBef>
                <a:spcPts val="80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12700" marR="206375" indent="0" algn="just">
              <a:spcBef>
                <a:spcPts val="800"/>
              </a:spcBef>
              <a:buNone/>
              <a:tabLst>
                <a:tab pos="354965" algn="l"/>
                <a:tab pos="3556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32740" marR="206375" lvl="1" indent="0" algn="just">
              <a:spcBef>
                <a:spcPts val="800"/>
              </a:spcBef>
              <a:buNone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MOV AL, -4; 	AL=FC</a:t>
            </a:r>
          </a:p>
          <a:p>
            <a:pPr marL="332740" marR="206375" lvl="1" indent="0" algn="just">
              <a:spcBef>
                <a:spcPts val="800"/>
              </a:spcBef>
              <a:buNone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SAR AL, </a:t>
            </a:r>
            <a:r>
              <a:rPr lang="en-US" sz="2800" spc="-5" dirty="0" smtClean="0">
                <a:latin typeface="Arial"/>
                <a:cs typeface="Arial"/>
              </a:rPr>
              <a:t>1</a:t>
            </a:r>
            <a:r>
              <a:rPr lang="en-US" sz="2800" spc="-5" dirty="0">
                <a:latin typeface="Arial"/>
                <a:cs typeface="Arial"/>
              </a:rPr>
              <a:t>; 	AL=FE; (-2 in decimal)</a:t>
            </a:r>
          </a:p>
          <a:p>
            <a:pPr algn="just"/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587871" y="3676216"/>
            <a:ext cx="6643370" cy="125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384821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operations-syntax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30400"/>
            <a:ext cx="9720073" cy="48133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Operation destination, Number_of_shifts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Destination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Can be a register or memory.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Number_of_Shifts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Shift can be specified via immediate 8-bit number or CL register. </a:t>
            </a:r>
          </a:p>
          <a:p>
            <a:pPr marL="947420" marR="5080" indent="-457200">
              <a:lnSpc>
                <a:spcPct val="112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1312545" algn="l"/>
              </a:tabLst>
            </a:pPr>
            <a:r>
              <a:rPr lang="en-US" sz="3200" dirty="0"/>
              <a:t>Operation </a:t>
            </a:r>
            <a:r>
              <a:rPr lang="en-US" sz="3200" b="1" dirty="0">
                <a:latin typeface="Courier New"/>
                <a:cs typeface="Courier New"/>
              </a:rPr>
              <a:t>	</a:t>
            </a:r>
            <a:r>
              <a:rPr lang="en-US" sz="3200" b="1" i="1" spc="-5" dirty="0">
                <a:latin typeface="Courier New"/>
                <a:cs typeface="Courier New"/>
              </a:rPr>
              <a:t>reg,imm8  </a:t>
            </a:r>
          </a:p>
          <a:p>
            <a:pPr marL="947420" marR="5080" indent="-457200">
              <a:lnSpc>
                <a:spcPct val="112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1312545" algn="l"/>
              </a:tabLst>
            </a:pPr>
            <a:r>
              <a:rPr lang="en-US" sz="3200" dirty="0"/>
              <a:t>Operation </a:t>
            </a:r>
            <a:r>
              <a:rPr lang="en-US" sz="3200" b="1" dirty="0">
                <a:latin typeface="Courier New"/>
                <a:cs typeface="Courier New"/>
              </a:rPr>
              <a:t>	</a:t>
            </a:r>
            <a:r>
              <a:rPr lang="en-US" sz="3200" b="1" i="1" spc="-5" dirty="0">
                <a:latin typeface="Courier New"/>
                <a:cs typeface="Courier New"/>
              </a:rPr>
              <a:t>mem,imm8  </a:t>
            </a:r>
          </a:p>
          <a:p>
            <a:pPr marL="947420" marR="5080" indent="-457200">
              <a:lnSpc>
                <a:spcPct val="112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1312545" algn="l"/>
              </a:tabLst>
            </a:pPr>
            <a:r>
              <a:rPr lang="en-US" sz="3200" dirty="0"/>
              <a:t>Operation </a:t>
            </a:r>
            <a:r>
              <a:rPr lang="en-US" sz="3200" b="1" spc="-5" dirty="0">
                <a:latin typeface="Courier New"/>
                <a:cs typeface="Courier New"/>
              </a:rPr>
              <a:t>	</a:t>
            </a:r>
            <a:r>
              <a:rPr lang="en-US" sz="3200" b="1" i="1" spc="-5" dirty="0" err="1">
                <a:latin typeface="Courier New"/>
                <a:cs typeface="Courier New"/>
              </a:rPr>
              <a:t>reg</a:t>
            </a:r>
            <a:r>
              <a:rPr lang="en-US" sz="3200" b="1" spc="-5" dirty="0" err="1">
                <a:latin typeface="Courier New"/>
                <a:cs typeface="Courier New"/>
              </a:rPr>
              <a:t>,CL</a:t>
            </a:r>
            <a:r>
              <a:rPr lang="en-US" sz="3200" b="1" spc="-5" dirty="0">
                <a:latin typeface="Courier New"/>
                <a:cs typeface="Courier New"/>
              </a:rPr>
              <a:t>  </a:t>
            </a:r>
          </a:p>
          <a:p>
            <a:pPr marL="947420" marR="5080" indent="-457200">
              <a:lnSpc>
                <a:spcPct val="112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1312545" algn="l"/>
              </a:tabLst>
            </a:pPr>
            <a:r>
              <a:rPr lang="en-US" sz="3200" dirty="0"/>
              <a:t>Operation </a:t>
            </a:r>
            <a:r>
              <a:rPr lang="en-US" sz="3200" b="1" spc="-5" dirty="0">
                <a:latin typeface="Courier New"/>
                <a:cs typeface="Courier New"/>
              </a:rPr>
              <a:t>	</a:t>
            </a:r>
            <a:r>
              <a:rPr lang="en-US" sz="3200" b="1" i="1" spc="-5" dirty="0" err="1">
                <a:latin typeface="Courier New"/>
                <a:cs typeface="Courier New"/>
              </a:rPr>
              <a:t>mem</a:t>
            </a:r>
            <a:r>
              <a:rPr lang="en-US" sz="3200" b="1" spc="-5" dirty="0" err="1">
                <a:latin typeface="Courier New"/>
                <a:cs typeface="Courier New"/>
              </a:rPr>
              <a:t>,CL</a:t>
            </a:r>
            <a:endParaRPr lang="en-US" sz="3200" dirty="0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96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Shift instructions?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Shifted out bits in shift operations are lost.</a:t>
            </a:r>
          </a:p>
          <a:p>
            <a:pPr marL="0" indent="0">
              <a:buNone/>
            </a:pPr>
            <a:r>
              <a:rPr lang="en-US" sz="3600" dirty="0" smtClean="0"/>
              <a:t>Solution?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Use </a:t>
            </a:r>
            <a:r>
              <a:rPr lang="en-US" sz="3200" b="1" dirty="0" smtClean="0"/>
              <a:t>ROTATE</a:t>
            </a:r>
            <a:r>
              <a:rPr lang="en-US" sz="3200" dirty="0" smtClean="0"/>
              <a:t> instructions instead of shift instructions.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In rotate instructions, shifted bits aren’t lost.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Bits ejected from one side are inserted from other side of the same destination.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79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ROL Instruction (Rotate left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ROR Instruction (Rotate right)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RCL Instruction (Rotate through Carry left)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RCR Instruction (Rotate through Carry Right)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37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247</TotalTime>
  <Words>674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Shift, rotate instructions</vt:lpstr>
      <vt:lpstr>shift instructions</vt:lpstr>
      <vt:lpstr>sHl (logical sHiFt leFt) </vt:lpstr>
      <vt:lpstr>sHr (logical rigHt sHiFt)</vt:lpstr>
      <vt:lpstr>SAL (Shift arithmetic left)</vt:lpstr>
      <vt:lpstr>sar (Shift arithmetic right)</vt:lpstr>
      <vt:lpstr>Shift operations-syntax</vt:lpstr>
      <vt:lpstr>Problem with Shift instructions? </vt:lpstr>
      <vt:lpstr>Rotate instructions</vt:lpstr>
      <vt:lpstr>ROL Instruction</vt:lpstr>
      <vt:lpstr>ROR Instruction</vt:lpstr>
      <vt:lpstr>RcL Instruction</vt:lpstr>
      <vt:lpstr>RcR InstRuctIOn</vt:lpstr>
      <vt:lpstr>Rotate instructions-syntax</vt:lpstr>
      <vt:lpstr>Shift, Rotate instructions- Effect on flag register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</dc:creator>
  <cp:lastModifiedBy>Irfan</cp:lastModifiedBy>
  <cp:revision>44</cp:revision>
  <dcterms:created xsi:type="dcterms:W3CDTF">2017-11-09T18:07:31Z</dcterms:created>
  <dcterms:modified xsi:type="dcterms:W3CDTF">2017-11-13T16:55:38Z</dcterms:modified>
</cp:coreProperties>
</file>