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7" r:id="rId4"/>
    <p:sldId id="278" r:id="rId5"/>
    <p:sldId id="280" r:id="rId6"/>
    <p:sldId id="281" r:id="rId7"/>
    <p:sldId id="282" r:id="rId8"/>
    <p:sldId id="273" r:id="rId9"/>
    <p:sldId id="261" r:id="rId10"/>
    <p:sldId id="269" r:id="rId11"/>
    <p:sldId id="274" r:id="rId12"/>
    <p:sldId id="270" r:id="rId13"/>
    <p:sldId id="271" r:id="rId14"/>
    <p:sldId id="272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CAB4E-26E7-499D-85C9-58374E24F308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888AE-7DE9-462C-AF39-357AC899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18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88AE-7DE9-462C-AF39-357AC899B4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9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1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6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9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0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3D54-CB82-4CE3-AE78-3D4A47431AD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8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3D54-CB82-4CE3-AE78-3D4A47431AD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83175-2707-42FE-AF2A-F9EB91D2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interrupts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Recommended reading: </a:t>
            </a:r>
          </a:p>
          <a:p>
            <a:pPr algn="l"/>
            <a:r>
              <a:rPr lang="en-US" dirty="0"/>
              <a:t>Chapter 8 Computer architecture and Assembly language programming by </a:t>
            </a:r>
            <a:r>
              <a:rPr lang="en-US" dirty="0" err="1"/>
              <a:t>Belal</a:t>
            </a:r>
            <a:r>
              <a:rPr lang="en-US" dirty="0"/>
              <a:t> Hashmi. </a:t>
            </a:r>
          </a:p>
        </p:txBody>
      </p:sp>
    </p:spTree>
    <p:extLst>
      <p:ext uri="{BB962C8B-B14F-4D97-AF65-F5344CB8AC3E}">
        <p14:creationId xmlns:p14="http://schemas.microsoft.com/office/powerpoint/2010/main" val="197100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table-address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a vector INT n; n can be any interrupt number. </a:t>
            </a:r>
          </a:p>
          <a:p>
            <a:r>
              <a:rPr lang="en-US" dirty="0"/>
              <a:t>Where is the ISR address for ‘INT n’ stored in memory? </a:t>
            </a:r>
          </a:p>
          <a:p>
            <a:r>
              <a:rPr lang="en-US" dirty="0"/>
              <a:t>Offset can be found at: n*4</a:t>
            </a:r>
          </a:p>
          <a:p>
            <a:r>
              <a:rPr lang="en-US" dirty="0"/>
              <a:t>Segment can be found at: n*4+2</a:t>
            </a:r>
          </a:p>
          <a:p>
            <a:endParaRPr lang="en-US" dirty="0"/>
          </a:p>
          <a:p>
            <a:r>
              <a:rPr lang="en-US" dirty="0"/>
              <a:t>For example, for </a:t>
            </a:r>
            <a:r>
              <a:rPr lang="en-US" dirty="0" err="1"/>
              <a:t>int</a:t>
            </a:r>
            <a:r>
              <a:rPr lang="en-US" dirty="0"/>
              <a:t> 16h	; 16h=22 decimal</a:t>
            </a:r>
          </a:p>
          <a:p>
            <a:r>
              <a:rPr lang="en-US" dirty="0"/>
              <a:t>Offset will be at: 22*4=88 or 58h</a:t>
            </a:r>
          </a:p>
          <a:p>
            <a:r>
              <a:rPr lang="en-US" dirty="0"/>
              <a:t>Segment will be at: 22*4+2=90 or 5A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3712" y="1405719"/>
            <a:ext cx="5070784" cy="545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5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zero: INT 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Interrupt 0 whose address is at location 0 in interrupt vector table automatically executes when a divide overflow occurs. </a:t>
            </a:r>
          </a:p>
          <a:p>
            <a:r>
              <a:rPr lang="en-US" dirty="0"/>
              <a:t>How does divide overflow occur? </a:t>
            </a:r>
          </a:p>
          <a:p>
            <a:pPr lvl="1"/>
            <a:r>
              <a:rPr lang="en-US" dirty="0"/>
              <a:t>In divide operation, divide overflow occurs when quotient is too large to fit in destination register. </a:t>
            </a:r>
          </a:p>
          <a:p>
            <a:pPr lvl="1"/>
            <a:endParaRPr lang="en-US" dirty="0"/>
          </a:p>
          <a:p>
            <a:r>
              <a:rPr lang="en-US" dirty="0"/>
              <a:t>Interrupt service routine whose address is in memory at zero location can be executed via instruction INT 0. </a:t>
            </a:r>
          </a:p>
          <a:p>
            <a:endParaRPr lang="en-US" dirty="0"/>
          </a:p>
          <a:p>
            <a:r>
              <a:rPr lang="en-US" dirty="0"/>
              <a:t>In both cases, a predefined program executes which indicates a divide overflow error. </a:t>
            </a:r>
          </a:p>
        </p:txBody>
      </p:sp>
    </p:spTree>
    <p:extLst>
      <p:ext uri="{BB962C8B-B14F-4D97-AF65-F5344CB8AC3E}">
        <p14:creationId xmlns:p14="http://schemas.microsoft.com/office/powerpoint/2010/main" val="159525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ISR hooking- divide by zero overflow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Changing address (offset &amp; segment) of INT 0 in interrupt vector table..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replaced the address of original ISR with our ISR for divide overflow.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617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XOR DI, DI;</a:t>
            </a:r>
          </a:p>
          <a:p>
            <a:pPr marL="0" indent="0">
              <a:buNone/>
            </a:pPr>
            <a:r>
              <a:rPr lang="en-US" dirty="0"/>
              <a:t>MOV ES, DI  </a:t>
            </a:r>
          </a:p>
          <a:p>
            <a:pPr marL="0" indent="0">
              <a:buNone/>
            </a:pPr>
            <a:r>
              <a:rPr lang="en-US" dirty="0"/>
              <a:t>MOV AX, ISR0;</a:t>
            </a:r>
          </a:p>
          <a:p>
            <a:pPr marL="0" indent="0">
              <a:buNone/>
            </a:pPr>
            <a:r>
              <a:rPr lang="en-US" b="1" dirty="0"/>
              <a:t>MOV [ES:0],AX;</a:t>
            </a:r>
          </a:p>
          <a:p>
            <a:pPr marL="0" indent="0">
              <a:buNone/>
            </a:pPr>
            <a:r>
              <a:rPr lang="en-US" b="1" dirty="0"/>
              <a:t>MOV [ES:2], CS; </a:t>
            </a:r>
          </a:p>
          <a:p>
            <a:pPr marL="0" indent="0">
              <a:buNone/>
            </a:pPr>
            <a:r>
              <a:rPr lang="en-US" dirty="0"/>
              <a:t>MOV AX, 100</a:t>
            </a:r>
          </a:p>
          <a:p>
            <a:pPr marL="0" indent="0">
              <a:buNone/>
            </a:pPr>
            <a:r>
              <a:rPr lang="en-US" dirty="0"/>
              <a:t>DIV BL</a:t>
            </a:r>
          </a:p>
          <a:p>
            <a:pPr marL="0" indent="0">
              <a:buNone/>
            </a:pPr>
            <a:r>
              <a:rPr lang="en-US" dirty="0"/>
              <a:t>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ISR0:</a:t>
            </a:r>
          </a:p>
          <a:p>
            <a:pPr marL="0" indent="0">
              <a:buNone/>
            </a:pPr>
            <a:r>
              <a:rPr lang="en-US" b="1" dirty="0"/>
              <a:t>    MOV AX, 0XB800</a:t>
            </a:r>
          </a:p>
          <a:p>
            <a:pPr marL="0" indent="0">
              <a:buNone/>
            </a:pPr>
            <a:r>
              <a:rPr lang="en-US" b="1" dirty="0"/>
              <a:t>    MOV ES, AX;</a:t>
            </a:r>
          </a:p>
          <a:p>
            <a:pPr marL="0" indent="0">
              <a:buNone/>
            </a:pPr>
            <a:r>
              <a:rPr lang="en-US" b="1" dirty="0"/>
              <a:t>    MOV WORD [ES:0], 0X0741; </a:t>
            </a:r>
          </a:p>
          <a:p>
            <a:pPr marL="0" indent="0">
              <a:buNone/>
            </a:pPr>
            <a:r>
              <a:rPr lang="en-US" b="1" dirty="0"/>
              <a:t>IRET</a:t>
            </a:r>
          </a:p>
        </p:txBody>
      </p:sp>
    </p:spTree>
    <p:extLst>
      <p:ext uri="{BB962C8B-B14F-4D97-AF65-F5344CB8AC3E}">
        <p14:creationId xmlns:p14="http://schemas.microsoft.com/office/powerpoint/2010/main" val="178856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ISR hooking-divide by 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jmp</a:t>
            </a:r>
            <a:r>
              <a:rPr lang="en-US" sz="1800" dirty="0"/>
              <a:t> start</a:t>
            </a:r>
          </a:p>
          <a:p>
            <a:pPr marL="0" indent="0">
              <a:buNone/>
            </a:pPr>
            <a:r>
              <a:rPr lang="en-US" sz="1800" dirty="0"/>
              <a:t>      message db ‘Your message for divide overflow',0; </a:t>
            </a:r>
          </a:p>
          <a:p>
            <a:pPr marL="0" indent="0">
              <a:buNone/>
            </a:pPr>
            <a:r>
              <a:rPr lang="en-US" sz="1800" dirty="0"/>
              <a:t>start:</a:t>
            </a:r>
          </a:p>
          <a:p>
            <a:pPr marL="0" indent="0">
              <a:buNone/>
            </a:pPr>
            <a:r>
              <a:rPr lang="en-US" sz="1800" dirty="0" err="1"/>
              <a:t>xor</a:t>
            </a:r>
            <a:r>
              <a:rPr lang="en-US" sz="1800" dirty="0"/>
              <a:t> di, di;</a:t>
            </a:r>
          </a:p>
          <a:p>
            <a:pPr marL="0" indent="0">
              <a:buNone/>
            </a:pPr>
            <a:r>
              <a:rPr lang="en-US" sz="1800" dirty="0" err="1"/>
              <a:t>mov</a:t>
            </a:r>
            <a:r>
              <a:rPr lang="en-US" sz="1800" dirty="0"/>
              <a:t> </a:t>
            </a:r>
            <a:r>
              <a:rPr lang="en-US" sz="1800" dirty="0" err="1"/>
              <a:t>es</a:t>
            </a:r>
            <a:r>
              <a:rPr lang="en-US" sz="1800" dirty="0"/>
              <a:t>, di  </a:t>
            </a:r>
          </a:p>
          <a:p>
            <a:pPr marL="0" indent="0">
              <a:buNone/>
            </a:pPr>
            <a:r>
              <a:rPr lang="en-US" sz="1800" dirty="0" err="1"/>
              <a:t>mov</a:t>
            </a:r>
            <a:r>
              <a:rPr lang="en-US" sz="1800" dirty="0"/>
              <a:t> ax, isr0;</a:t>
            </a:r>
          </a:p>
          <a:p>
            <a:pPr marL="0" indent="0">
              <a:buNone/>
            </a:pPr>
            <a:r>
              <a:rPr lang="en-US" sz="1800" dirty="0" err="1"/>
              <a:t>mov</a:t>
            </a:r>
            <a:r>
              <a:rPr lang="en-US" sz="1800" dirty="0"/>
              <a:t> [</a:t>
            </a:r>
            <a:r>
              <a:rPr lang="en-US" sz="1800" dirty="0" err="1"/>
              <a:t>es:di</a:t>
            </a:r>
            <a:r>
              <a:rPr lang="en-US" sz="1800" dirty="0"/>
              <a:t>],ax;</a:t>
            </a:r>
          </a:p>
          <a:p>
            <a:pPr marL="0" indent="0">
              <a:buNone/>
            </a:pPr>
            <a:r>
              <a:rPr lang="en-US" sz="1800" dirty="0" err="1"/>
              <a:t>mov</a:t>
            </a:r>
            <a:r>
              <a:rPr lang="en-US" sz="1800" dirty="0"/>
              <a:t> [es:di+2], </a:t>
            </a:r>
            <a:r>
              <a:rPr lang="en-US" sz="1800" dirty="0" err="1"/>
              <a:t>cs</a:t>
            </a:r>
            <a:r>
              <a:rPr lang="en-US" sz="1800" dirty="0"/>
              <a:t>; </a:t>
            </a:r>
          </a:p>
          <a:p>
            <a:pPr marL="0" indent="0">
              <a:buNone/>
            </a:pPr>
            <a:r>
              <a:rPr lang="en-US" sz="1800" dirty="0" err="1"/>
              <a:t>mov</a:t>
            </a:r>
            <a:r>
              <a:rPr lang="en-US" sz="1800" dirty="0"/>
              <a:t> ax, 100</a:t>
            </a:r>
          </a:p>
          <a:p>
            <a:pPr marL="0" indent="0">
              <a:buNone/>
            </a:pPr>
            <a:r>
              <a:rPr lang="en-US" sz="1800" dirty="0"/>
              <a:t>div </a:t>
            </a:r>
            <a:r>
              <a:rPr lang="en-US" sz="1800" dirty="0" err="1"/>
              <a:t>bl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.exit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3952" y="1825625"/>
            <a:ext cx="3899848" cy="49732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isr0: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mov</a:t>
            </a:r>
            <a:r>
              <a:rPr lang="en-US" sz="1800" dirty="0"/>
              <a:t> ax, 0xb800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mov</a:t>
            </a:r>
            <a:r>
              <a:rPr lang="en-US" sz="1800" dirty="0"/>
              <a:t> </a:t>
            </a:r>
            <a:r>
              <a:rPr lang="en-US" sz="1800" dirty="0" err="1"/>
              <a:t>es</a:t>
            </a:r>
            <a:r>
              <a:rPr lang="en-US" sz="1800" dirty="0"/>
              <a:t>, ax;</a:t>
            </a:r>
          </a:p>
          <a:p>
            <a:pPr marL="0" indent="0">
              <a:buNone/>
            </a:pPr>
            <a:r>
              <a:rPr lang="en-US" sz="1800" dirty="0"/>
              <a:t>    MOV </a:t>
            </a:r>
            <a:r>
              <a:rPr lang="en-US" sz="1800" dirty="0" err="1"/>
              <a:t>si</a:t>
            </a:r>
            <a:r>
              <a:rPr lang="en-US" sz="1800" dirty="0"/>
              <a:t>, message;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mov</a:t>
            </a:r>
            <a:r>
              <a:rPr lang="en-US" sz="1800" dirty="0"/>
              <a:t> ah,7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nextchar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lodsb</a:t>
            </a:r>
            <a:r>
              <a:rPr lang="en-US" sz="1800" dirty="0"/>
              <a:t>;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cmp</a:t>
            </a:r>
            <a:r>
              <a:rPr lang="en-US" sz="1800" dirty="0"/>
              <a:t> al, 0</a:t>
            </a:r>
          </a:p>
          <a:p>
            <a:pPr marL="0" indent="0">
              <a:buNone/>
            </a:pPr>
            <a:r>
              <a:rPr lang="en-US" sz="1800" dirty="0"/>
              <a:t>    je skip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stosw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jmp</a:t>
            </a:r>
            <a:r>
              <a:rPr lang="en-US" sz="1800" dirty="0"/>
              <a:t> </a:t>
            </a:r>
            <a:r>
              <a:rPr lang="en-US" sz="1800" dirty="0" err="1"/>
              <a:t>nextchar</a:t>
            </a: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    skip:</a:t>
            </a:r>
          </a:p>
          <a:p>
            <a:pPr marL="0" indent="0">
              <a:buNone/>
            </a:pPr>
            <a:r>
              <a:rPr lang="en-US" sz="1800" dirty="0" err="1"/>
              <a:t>iret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007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hooking with </a:t>
            </a:r>
            <a:r>
              <a:rPr lang="en-US" dirty="0" err="1"/>
              <a:t>int</a:t>
            </a:r>
            <a:r>
              <a:rPr lang="en-US" dirty="0"/>
              <a:t> 0x16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Replacing INT 0x16 ISR with your own ISR</a:t>
            </a:r>
          </a:p>
          <a:p>
            <a:endParaRPr lang="en-US" sz="1800" dirty="0"/>
          </a:p>
          <a:p>
            <a:r>
              <a:rPr lang="en-US" sz="1800" dirty="0"/>
              <a:t>In this case, </a:t>
            </a:r>
            <a:r>
              <a:rPr lang="en-US" sz="1800" dirty="0" err="1"/>
              <a:t>int</a:t>
            </a:r>
            <a:r>
              <a:rPr lang="en-US" sz="1800" dirty="0"/>
              <a:t> 0x16 doesn’t prompt for user input? </a:t>
            </a:r>
          </a:p>
          <a:p>
            <a:r>
              <a:rPr lang="en-US" sz="1800" dirty="0"/>
              <a:t>Why? </a:t>
            </a:r>
          </a:p>
          <a:p>
            <a:r>
              <a:rPr lang="en-US" sz="1800" dirty="0"/>
              <a:t>Because you have changed the default addresses of </a:t>
            </a:r>
            <a:r>
              <a:rPr lang="en-US" sz="1800" dirty="0" err="1"/>
              <a:t>int</a:t>
            </a:r>
            <a:r>
              <a:rPr lang="en-US" sz="1800" dirty="0"/>
              <a:t> 0x16 in interrupt vector table with your own interrupt service routine.</a:t>
            </a:r>
          </a:p>
          <a:p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72200" y="1498073"/>
            <a:ext cx="5181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XOR DI, DI;</a:t>
            </a:r>
          </a:p>
          <a:p>
            <a:r>
              <a:rPr lang="en-US" sz="1800" dirty="0"/>
              <a:t>MOV ES, DI  </a:t>
            </a:r>
          </a:p>
          <a:p>
            <a:r>
              <a:rPr lang="en-US" sz="1800" dirty="0"/>
              <a:t>MOV AX, MYISR;</a:t>
            </a:r>
          </a:p>
          <a:p>
            <a:r>
              <a:rPr lang="en-US" sz="1800" dirty="0"/>
              <a:t>MOV [ES:16H*4],AX;</a:t>
            </a:r>
          </a:p>
          <a:p>
            <a:r>
              <a:rPr lang="en-US" sz="1800" dirty="0"/>
              <a:t>MOV [ES:16H*4+2], CS;  </a:t>
            </a:r>
          </a:p>
          <a:p>
            <a:r>
              <a:rPr lang="en-US" sz="1800" dirty="0"/>
              <a:t>MOV AH,0;</a:t>
            </a:r>
          </a:p>
          <a:p>
            <a:r>
              <a:rPr lang="en-US" sz="1800" dirty="0"/>
              <a:t>INT 16H; </a:t>
            </a:r>
          </a:p>
          <a:p>
            <a:r>
              <a:rPr lang="en-US" sz="1800" dirty="0"/>
              <a:t>MOV AX, 4C00H</a:t>
            </a:r>
          </a:p>
          <a:p>
            <a:r>
              <a:rPr lang="en-US" sz="1800" dirty="0"/>
              <a:t>INT 21H</a:t>
            </a:r>
          </a:p>
          <a:p>
            <a:r>
              <a:rPr lang="en-US" sz="1800" dirty="0"/>
              <a:t>MYISR:</a:t>
            </a:r>
          </a:p>
          <a:p>
            <a:r>
              <a:rPr lang="en-US" sz="1800" dirty="0"/>
              <a:t>    MOV AX, 0XB800</a:t>
            </a:r>
          </a:p>
          <a:p>
            <a:r>
              <a:rPr lang="en-US" sz="1800" dirty="0"/>
              <a:t>    MOV ES, AX;</a:t>
            </a:r>
          </a:p>
          <a:p>
            <a:r>
              <a:rPr lang="en-US" sz="1800" dirty="0"/>
              <a:t>    MOV WORD [ES:0], 0X0741; </a:t>
            </a:r>
          </a:p>
          <a:p>
            <a:r>
              <a:rPr lang="en-US" sz="1800" dirty="0"/>
              <a:t>IRET</a:t>
            </a:r>
          </a:p>
        </p:txBody>
      </p:sp>
    </p:spTree>
    <p:extLst>
      <p:ext uri="{BB962C8B-B14F-4D97-AF65-F5344CB8AC3E}">
        <p14:creationId xmlns:p14="http://schemas.microsoft.com/office/powerpoint/2010/main" val="239636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an interrupt occurs?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 does following operations whenever an interrupt occurs before controls shifts to the defined Interrupt service routine…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Pushes flags ; current flag status.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Disables interrupt flag (IF) and Trap flag (TF).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Pushes segment CS of next instruction; the return address segment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Pushes offset of next instruction; the return address offset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Assign new values to IP and CS by reading addresses from interrupt vector table, such as </a:t>
            </a:r>
            <a:br>
              <a:rPr lang="en-US" dirty="0"/>
            </a:br>
            <a:r>
              <a:rPr lang="en-US" dirty="0"/>
              <a:t>IP=0: [n*4]</a:t>
            </a:r>
            <a:br>
              <a:rPr lang="en-US" dirty="0"/>
            </a:br>
            <a:r>
              <a:rPr lang="en-US" dirty="0"/>
              <a:t>CS=0: [n*4+2]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6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termination-</a:t>
            </a:r>
            <a:r>
              <a:rPr lang="en-US" dirty="0" err="1"/>
              <a:t>iret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ISR is terminated by </a:t>
            </a:r>
            <a:r>
              <a:rPr lang="en-US" dirty="0" err="1"/>
              <a:t>iret</a:t>
            </a:r>
            <a:r>
              <a:rPr lang="en-US" dirty="0"/>
              <a:t> instruction. </a:t>
            </a:r>
          </a:p>
          <a:p>
            <a:r>
              <a:rPr lang="en-US" dirty="0" err="1"/>
              <a:t>Iret</a:t>
            </a:r>
            <a:r>
              <a:rPr lang="en-US" dirty="0"/>
              <a:t> instruction pops the parameters which were pushed in interrupt call and restores processor state by doing the following</a:t>
            </a:r>
          </a:p>
          <a:p>
            <a:endParaRPr lang="en-US" dirty="0"/>
          </a:p>
          <a:p>
            <a:r>
              <a:rPr lang="en-US" dirty="0"/>
              <a:t>POP top of stack to IP</a:t>
            </a:r>
          </a:p>
          <a:p>
            <a:r>
              <a:rPr lang="en-US" dirty="0"/>
              <a:t>POP top of stack to CS</a:t>
            </a:r>
          </a:p>
          <a:p>
            <a:r>
              <a:rPr lang="en-US"/>
              <a:t>POP top of stack to </a:t>
            </a:r>
            <a:r>
              <a:rPr lang="en-US" dirty="0"/>
              <a:t>FLAG Register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5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data on screen-EXAMPLE?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MOV AX, 0xB800</a:t>
            </a:r>
          </a:p>
          <a:p>
            <a:pPr marL="0" indent="0">
              <a:buNone/>
            </a:pPr>
            <a:r>
              <a:rPr lang="en-US" dirty="0"/>
              <a:t>MOV ES, AX		; Initializing ES with video memory address</a:t>
            </a:r>
          </a:p>
          <a:p>
            <a:pPr marL="0" indent="0">
              <a:buNone/>
            </a:pPr>
            <a:r>
              <a:rPr lang="en-US" dirty="0"/>
              <a:t>MOV AL, ‘5’;		AL=35h </a:t>
            </a:r>
          </a:p>
          <a:p>
            <a:pPr marL="0" indent="0">
              <a:buNone/>
            </a:pPr>
            <a:r>
              <a:rPr lang="en-US" dirty="0"/>
              <a:t>; Printing the character on screen. </a:t>
            </a:r>
          </a:p>
          <a:p>
            <a:pPr marL="0" indent="0">
              <a:buNone/>
            </a:pPr>
            <a:r>
              <a:rPr lang="en-US" dirty="0"/>
              <a:t>XOR DI, DI		; screen location di=0 top left. </a:t>
            </a:r>
          </a:p>
          <a:p>
            <a:pPr marL="0" indent="0">
              <a:buNone/>
            </a:pPr>
            <a:r>
              <a:rPr lang="en-US" dirty="0"/>
              <a:t>MOV AH,07h	; attribute byte</a:t>
            </a:r>
          </a:p>
          <a:p>
            <a:pPr marL="0" indent="0">
              <a:buNone/>
            </a:pPr>
            <a:r>
              <a:rPr lang="en-US" dirty="0"/>
              <a:t>STOSW		; displaying on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3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Interrupt for keyboard input-Example?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MOV AX, 0xB800</a:t>
            </a:r>
          </a:p>
          <a:p>
            <a:pPr marL="0" indent="0">
              <a:buNone/>
            </a:pPr>
            <a:r>
              <a:rPr lang="en-US" dirty="0"/>
              <a:t>MOV ES, AX		; Initializing ES with video memory address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MOV AH, 0		; service number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INT 0x16		; calling interrupt number 16h</a:t>
            </a:r>
          </a:p>
          <a:p>
            <a:pPr marL="0" indent="0">
              <a:buNone/>
            </a:pPr>
            <a:r>
              <a:rPr lang="en-US" dirty="0"/>
              <a:t>; When you call interrupt 16h with service number 0, processor waits for keyboard input. When a key is pressed, its ASCII value is stored in AL register. </a:t>
            </a:r>
          </a:p>
          <a:p>
            <a:pPr marL="0" indent="0">
              <a:buNone/>
            </a:pPr>
            <a:r>
              <a:rPr lang="en-US" dirty="0"/>
              <a:t>; Printing the character on screen. </a:t>
            </a:r>
          </a:p>
          <a:p>
            <a:pPr marL="0" indent="0">
              <a:buNone/>
            </a:pPr>
            <a:r>
              <a:rPr lang="en-US" dirty="0"/>
              <a:t>XOR DI, DI		; screen location di=0 top left. </a:t>
            </a:r>
          </a:p>
          <a:p>
            <a:pPr marL="0" indent="0">
              <a:buNone/>
            </a:pPr>
            <a:r>
              <a:rPr lang="en-US" dirty="0"/>
              <a:t>MOV AH,07h		; attribute byte</a:t>
            </a:r>
          </a:p>
          <a:p>
            <a:pPr marL="0" indent="0">
              <a:buNone/>
            </a:pPr>
            <a:r>
              <a:rPr lang="en-US" dirty="0"/>
              <a:t>STOSW			; displaying on screen</a:t>
            </a:r>
          </a:p>
        </p:txBody>
      </p:sp>
    </p:spTree>
    <p:extLst>
      <p:ext uri="{BB962C8B-B14F-4D97-AF65-F5344CB8AC3E}">
        <p14:creationId xmlns:p14="http://schemas.microsoft.com/office/powerpoint/2010/main" val="54005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Quit printing upon pressing ESC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MOV AX, 0xB800</a:t>
            </a:r>
          </a:p>
          <a:p>
            <a:r>
              <a:rPr lang="en-US" dirty="0"/>
              <a:t>MOV ES, AX		; Initializing ES with video memory address</a:t>
            </a:r>
          </a:p>
          <a:p>
            <a:r>
              <a:rPr lang="en-US" dirty="0"/>
              <a:t>XOR DI, DI		; screen location di=0 top left. </a:t>
            </a:r>
          </a:p>
          <a:p>
            <a:r>
              <a:rPr lang="en-US" dirty="0"/>
              <a:t>again:</a:t>
            </a:r>
          </a:p>
          <a:p>
            <a:r>
              <a:rPr lang="en-US" dirty="0"/>
              <a:t>MOV AH, 0		; service number</a:t>
            </a:r>
          </a:p>
          <a:p>
            <a:r>
              <a:rPr lang="en-US" dirty="0"/>
              <a:t>INT 0x16		; calling interrupt number 16h</a:t>
            </a:r>
          </a:p>
          <a:p>
            <a:r>
              <a:rPr lang="en-US" dirty="0"/>
              <a:t>; When you call interrupt 16h with service number 0, processor waits for keyboard input. When a key is pressed, its ASCII value is stored in AL register. </a:t>
            </a:r>
          </a:p>
          <a:p>
            <a:r>
              <a:rPr lang="en-US" dirty="0"/>
              <a:t>MOV AH,07h		; attribute byte</a:t>
            </a:r>
          </a:p>
          <a:p>
            <a:r>
              <a:rPr lang="en-US" dirty="0"/>
              <a:t>STOSW			; displaying on screen</a:t>
            </a:r>
          </a:p>
          <a:p>
            <a:r>
              <a:rPr lang="en-US" dirty="0" err="1"/>
              <a:t>cmp</a:t>
            </a:r>
            <a:r>
              <a:rPr lang="en-US" dirty="0"/>
              <a:t> al, 0x1b</a:t>
            </a:r>
          </a:p>
          <a:p>
            <a:r>
              <a:rPr lang="en-US" dirty="0" err="1"/>
              <a:t>jne</a:t>
            </a:r>
            <a:r>
              <a:rPr lang="en-US" dirty="0"/>
              <a:t> again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7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A931-07B1-44F7-A359-BAD49C46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8937"/>
          </a:xfrm>
        </p:spPr>
        <p:txBody>
          <a:bodyPr>
            <a:normAutofit fontScale="90000"/>
          </a:bodyPr>
          <a:lstStyle/>
          <a:p>
            <a:r>
              <a:rPr lang="en-GB" dirty="0"/>
              <a:t>READING INPUT WITH ECHO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A1C19-BEC3-4D89-BAAC-2D08C5B95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385" y="1012874"/>
            <a:ext cx="5392615" cy="5697415"/>
          </a:xfrm>
        </p:spPr>
        <p:txBody>
          <a:bodyPr anchor="ctr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[org 0x100]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REPEAT: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CMP AL,13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JE EXIT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MOV AH,0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000" dirty="0"/>
              <a:t>INT 16H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MOV AH,0X0E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INT 10H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LOOP REPEAT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EXIT: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MOV AX,0X4C00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INT 21H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04D64-BB2F-4856-BE01-85C05175E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76048" y="1012874"/>
            <a:ext cx="4279339" cy="5345601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[org 0x100]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REPEAT: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CMP AL,13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JE EXIT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MOV AH,01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INT 21H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LOOP REPEAT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EXIT: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MOV AX,0X4C00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INT 21H</a:t>
            </a:r>
          </a:p>
        </p:txBody>
      </p:sp>
    </p:spTree>
    <p:extLst>
      <p:ext uri="{BB962C8B-B14F-4D97-AF65-F5344CB8AC3E}">
        <p14:creationId xmlns:p14="http://schemas.microsoft.com/office/powerpoint/2010/main" val="396588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C3EB-DAA2-45B0-A2A4-D4269EE43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83090"/>
            <a:ext cx="5181600" cy="564431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700" dirty="0"/>
              <a:t>[org 0x100]</a:t>
            </a:r>
          </a:p>
          <a:p>
            <a:pPr marL="0" indent="0">
              <a:buNone/>
            </a:pPr>
            <a:endParaRPr lang="en-GB" sz="2700" dirty="0"/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JMP START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MSG: DB 'WELCOME,'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NAME: TIMES 50 DB 0</a:t>
            </a:r>
          </a:p>
          <a:p>
            <a:pPr marL="514350" indent="-514350">
              <a:buFont typeface="+mj-lt"/>
              <a:buAutoNum type="arabicPeriod"/>
            </a:pPr>
            <a:endParaRPr lang="en-GB" sz="2700" dirty="0"/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MOV DI,NAME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REPEAT: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CMP AL,13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JE EXIT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MOV AH,01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INT 21H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STOSB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JMP REPEAT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EXIT:</a:t>
            </a:r>
          </a:p>
          <a:p>
            <a:endParaRPr lang="en-GB" sz="1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8A18E-C93C-4B90-A8C0-BBE4AF0BE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883090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700" dirty="0"/>
              <a:t>MOV SI,MSG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AGAIN: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LODSB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CMP AL,13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JE STOP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MOV AH,0X0E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INT 10H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JMP AGAIN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STOP:</a:t>
            </a:r>
          </a:p>
          <a:p>
            <a:pPr marL="514350" indent="-514350">
              <a:buFont typeface="+mj-lt"/>
              <a:buAutoNum type="arabicPeriod"/>
            </a:pPr>
            <a:endParaRPr lang="en-GB" sz="2700" dirty="0"/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MOV AX,0X4C00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INT 21H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16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9474-2632-4FB6-B387-40357CFFE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37624"/>
            <a:ext cx="5181600" cy="6133513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[org 0x100]</a:t>
            </a:r>
          </a:p>
          <a:p>
            <a:r>
              <a:rPr lang="en-GB" dirty="0"/>
              <a:t>JMP START</a:t>
            </a:r>
          </a:p>
          <a:p>
            <a:r>
              <a:rPr lang="en-GB" dirty="0"/>
              <a:t>MSG: DB 'WELCOME,'</a:t>
            </a:r>
          </a:p>
          <a:p>
            <a:r>
              <a:rPr lang="en-GB" dirty="0"/>
              <a:t>NAME: TIMES 50 DB '$'</a:t>
            </a:r>
          </a:p>
          <a:p>
            <a:endParaRPr lang="en-GB" dirty="0"/>
          </a:p>
          <a:p>
            <a:r>
              <a:rPr lang="en-GB" dirty="0"/>
              <a:t>START:</a:t>
            </a:r>
          </a:p>
          <a:p>
            <a:r>
              <a:rPr lang="en-GB" dirty="0"/>
              <a:t>MOV DI,NAME</a:t>
            </a:r>
          </a:p>
          <a:p>
            <a:r>
              <a:rPr lang="en-GB" dirty="0"/>
              <a:t>REPEAT:</a:t>
            </a:r>
          </a:p>
          <a:p>
            <a:r>
              <a:rPr lang="en-GB" dirty="0"/>
              <a:t>CMP AL,13</a:t>
            </a:r>
          </a:p>
          <a:p>
            <a:r>
              <a:rPr lang="en-GB" dirty="0"/>
              <a:t>JE EXIT</a:t>
            </a:r>
          </a:p>
          <a:p>
            <a:r>
              <a:rPr lang="en-GB" dirty="0"/>
              <a:t>MOV AH,01</a:t>
            </a:r>
          </a:p>
          <a:p>
            <a:r>
              <a:rPr lang="en-GB" dirty="0"/>
              <a:t>INT 21H</a:t>
            </a:r>
          </a:p>
          <a:p>
            <a:r>
              <a:rPr lang="en-GB" dirty="0"/>
              <a:t>STOSB</a:t>
            </a:r>
          </a:p>
          <a:p>
            <a:r>
              <a:rPr lang="en-GB" dirty="0"/>
              <a:t>JMP REPEAT</a:t>
            </a:r>
          </a:p>
          <a:p>
            <a:r>
              <a:rPr lang="en-GB" dirty="0"/>
              <a:t>EXIT:</a:t>
            </a:r>
          </a:p>
          <a:p>
            <a:endParaRPr lang="en-GB" dirty="0"/>
          </a:p>
          <a:p>
            <a:r>
              <a:rPr lang="en-GB" dirty="0"/>
              <a:t>MOV DX,MSG</a:t>
            </a:r>
          </a:p>
          <a:p>
            <a:r>
              <a:rPr lang="en-GB" dirty="0"/>
              <a:t>MOV AH,09</a:t>
            </a:r>
          </a:p>
          <a:p>
            <a:r>
              <a:rPr lang="en-GB" dirty="0"/>
              <a:t>INT 21H</a:t>
            </a:r>
          </a:p>
          <a:p>
            <a:endParaRPr lang="en-GB" dirty="0"/>
          </a:p>
          <a:p>
            <a:r>
              <a:rPr lang="en-GB" dirty="0"/>
              <a:t>MOV AX,0X4C00</a:t>
            </a:r>
          </a:p>
          <a:p>
            <a:r>
              <a:rPr lang="en-GB" dirty="0"/>
              <a:t>INT 21H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A6370-7B7A-465A-846F-9AD55344F7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8086/8088 processor has 256 interrupts. </a:t>
            </a:r>
          </a:p>
          <a:p>
            <a:r>
              <a:rPr lang="en-US" dirty="0"/>
              <a:t>Interrupts can be called via instruction </a:t>
            </a:r>
            <a:br>
              <a:rPr lang="en-US" dirty="0"/>
            </a:br>
            <a:r>
              <a:rPr lang="en-US" b="1" dirty="0"/>
              <a:t>INT N; </a:t>
            </a:r>
            <a:r>
              <a:rPr lang="en-US" dirty="0"/>
              <a:t>Where, N is the interrupt number. N can be between (0-255).</a:t>
            </a:r>
          </a:p>
          <a:p>
            <a:r>
              <a:rPr lang="en-US" dirty="0"/>
              <a:t>For each number ‘N’, there exists a program in memory, called interrupt service routine (ISR). </a:t>
            </a:r>
          </a:p>
          <a:p>
            <a:r>
              <a:rPr lang="en-US" dirty="0"/>
              <a:t>For 256 interrupts, there exist 256 ISR programs in memory. </a:t>
            </a:r>
          </a:p>
          <a:p>
            <a:r>
              <a:rPr lang="en-US" dirty="0"/>
              <a:t>The addresses (offset &amp; segment) of those programs reside in Interrupt </a:t>
            </a:r>
            <a:r>
              <a:rPr lang="en-US"/>
              <a:t>vector table.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8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0866" y="1487092"/>
            <a:ext cx="6400799" cy="5370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956" r="1943"/>
          <a:stretch/>
        </p:blipFill>
        <p:spPr>
          <a:xfrm>
            <a:off x="1000837" y="1690688"/>
            <a:ext cx="3586518" cy="473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1619</TotalTime>
  <Words>1228</Words>
  <Application>Microsoft Office PowerPoint</Application>
  <PresentationFormat>Widescreen</PresentationFormat>
  <Paragraphs>213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Software interrupts</vt:lpstr>
      <vt:lpstr>Display data on screen-EXAMPLE?</vt:lpstr>
      <vt:lpstr>Calling Interrupt for keyboard input-Example? </vt:lpstr>
      <vt:lpstr>Quit printing upon pressing ESC key</vt:lpstr>
      <vt:lpstr>READING INPUT WITH ECHO</vt:lpstr>
      <vt:lpstr>PowerPoint Presentation</vt:lpstr>
      <vt:lpstr>PowerPoint Presentation</vt:lpstr>
      <vt:lpstr>Interrupt vector table</vt:lpstr>
      <vt:lpstr>Interrupt vector table</vt:lpstr>
      <vt:lpstr>Interrupt vector table-address mapping</vt:lpstr>
      <vt:lpstr>Interrupt zero: INT 0</vt:lpstr>
      <vt:lpstr>ISR hooking- divide by zero overflow</vt:lpstr>
      <vt:lpstr>ISR hooking-divide by zero</vt:lpstr>
      <vt:lpstr>Interrupt hooking with int 0x16</vt:lpstr>
      <vt:lpstr>What happens when an interrupt occurs? </vt:lpstr>
      <vt:lpstr>Interrupt service routine termination-iret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&amp; Hardware interrupts</dc:title>
  <dc:creator>Irfan Anjum</dc:creator>
  <cp:lastModifiedBy>Ather Suleman</cp:lastModifiedBy>
  <cp:revision>60</cp:revision>
  <dcterms:created xsi:type="dcterms:W3CDTF">2018-01-16T16:55:06Z</dcterms:created>
  <dcterms:modified xsi:type="dcterms:W3CDTF">2022-01-27T20:17:23Z</dcterms:modified>
</cp:coreProperties>
</file>