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7" r:id="rId25"/>
    <p:sldId id="301" r:id="rId26"/>
    <p:sldId id="302" r:id="rId27"/>
    <p:sldId id="304" r:id="rId28"/>
    <p:sldId id="305" r:id="rId29"/>
    <p:sldId id="306" r:id="rId30"/>
    <p:sldId id="307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7" r:id="rId41"/>
    <p:sldId id="328" r:id="rId42"/>
    <p:sldId id="329" r:id="rId43"/>
    <p:sldId id="331" r:id="rId44"/>
    <p:sldId id="332" r:id="rId45"/>
    <p:sldId id="333" r:id="rId46"/>
    <p:sldId id="334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79" y="822960"/>
            <a:ext cx="5212080" cy="528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16255"/>
            <a:ext cx="4724400" cy="241935"/>
          </a:xfrm>
          <a:custGeom>
            <a:avLst/>
            <a:gdLst/>
            <a:ahLst/>
            <a:cxnLst/>
            <a:rect l="l" t="t" r="r" b="b"/>
            <a:pathLst>
              <a:path w="4724400" h="241934">
                <a:moveTo>
                  <a:pt x="4724400" y="241741"/>
                </a:moveTo>
                <a:lnTo>
                  <a:pt x="4724400" y="0"/>
                </a:lnTo>
                <a:lnTo>
                  <a:pt x="0" y="0"/>
                </a:lnTo>
                <a:lnTo>
                  <a:pt x="0" y="241741"/>
                </a:lnTo>
                <a:lnTo>
                  <a:pt x="4724400" y="24174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79" y="822960"/>
            <a:ext cx="5212080" cy="528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16255"/>
            <a:ext cx="4724400" cy="241935"/>
          </a:xfrm>
          <a:custGeom>
            <a:avLst/>
            <a:gdLst/>
            <a:ahLst/>
            <a:cxnLst/>
            <a:rect l="l" t="t" r="r" b="b"/>
            <a:pathLst>
              <a:path w="4724400" h="241934">
                <a:moveTo>
                  <a:pt x="4724400" y="241741"/>
                </a:moveTo>
                <a:lnTo>
                  <a:pt x="4724400" y="0"/>
                </a:lnTo>
                <a:lnTo>
                  <a:pt x="0" y="0"/>
                </a:lnTo>
                <a:lnTo>
                  <a:pt x="0" y="241741"/>
                </a:lnTo>
                <a:lnTo>
                  <a:pt x="4724400" y="24174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79" y="822960"/>
            <a:ext cx="5212080" cy="5280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4773" y="183845"/>
            <a:ext cx="53944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29970"/>
            <a:ext cx="7105015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23845" y="6627590"/>
            <a:ext cx="232156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20766" y="6626066"/>
            <a:ext cx="3411854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1711" y="666272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faculty.pieas.edu.pk/fayyaz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16255"/>
            <a:ext cx="4724400" cy="241935"/>
          </a:xfrm>
          <a:custGeom>
            <a:avLst/>
            <a:gdLst/>
            <a:ahLst/>
            <a:cxnLst/>
            <a:rect l="l" t="t" r="r" b="b"/>
            <a:pathLst>
              <a:path w="4724400" h="241934">
                <a:moveTo>
                  <a:pt x="4724400" y="241741"/>
                </a:moveTo>
                <a:lnTo>
                  <a:pt x="4724400" y="0"/>
                </a:lnTo>
                <a:lnTo>
                  <a:pt x="0" y="0"/>
                </a:lnTo>
                <a:lnTo>
                  <a:pt x="0" y="241741"/>
                </a:lnTo>
                <a:lnTo>
                  <a:pt x="4724400" y="24174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3845" y="6641693"/>
            <a:ext cx="2321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CIS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530: Artifiical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Intelligence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766" y="6640169"/>
            <a:ext cx="34118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PIEAS Biomedical 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Informatics Research</a:t>
            </a:r>
            <a:r>
              <a:rPr sz="1100" spc="-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Lab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7592" y="3259658"/>
            <a:ext cx="499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latin typeface="Arial"/>
                <a:cs typeface="Arial"/>
              </a:rPr>
              <a:t>Local </a:t>
            </a:r>
            <a:r>
              <a:rPr sz="4000" spc="-310" dirty="0">
                <a:latin typeface="Arial"/>
                <a:cs typeface="Arial"/>
              </a:rPr>
              <a:t>Search</a:t>
            </a:r>
            <a:r>
              <a:rPr sz="4000" spc="-215" dirty="0">
                <a:latin typeface="Arial"/>
                <a:cs typeface="Arial"/>
              </a:rPr>
              <a:t> </a:t>
            </a:r>
            <a:r>
              <a:rPr sz="4000" spc="-254" dirty="0">
                <a:latin typeface="Arial"/>
                <a:cs typeface="Arial"/>
              </a:rPr>
              <a:t>Techniques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1913" y="4273175"/>
            <a:ext cx="4282440" cy="17557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75"/>
              </a:spcBef>
            </a:pPr>
            <a:r>
              <a:rPr sz="2400" b="1" spc="-225" dirty="0">
                <a:latin typeface="Trebuchet MS"/>
                <a:cs typeface="Trebuchet MS"/>
              </a:rPr>
              <a:t>Dr. </a:t>
            </a:r>
            <a:r>
              <a:rPr sz="2400" b="1" spc="-204" dirty="0">
                <a:latin typeface="Trebuchet MS"/>
                <a:cs typeface="Trebuchet MS"/>
              </a:rPr>
              <a:t>Fayyaz </a:t>
            </a:r>
            <a:r>
              <a:rPr sz="2400" b="1" spc="-130" dirty="0">
                <a:latin typeface="Trebuchet MS"/>
                <a:cs typeface="Trebuchet MS"/>
              </a:rPr>
              <a:t>ul </a:t>
            </a:r>
            <a:r>
              <a:rPr sz="2400" b="1" spc="-120" dirty="0">
                <a:latin typeface="Trebuchet MS"/>
                <a:cs typeface="Trebuchet MS"/>
              </a:rPr>
              <a:t>Amir </a:t>
            </a:r>
            <a:r>
              <a:rPr sz="2400" b="1" spc="-114" dirty="0">
                <a:latin typeface="Trebuchet MS"/>
                <a:cs typeface="Trebuchet MS"/>
              </a:rPr>
              <a:t>Afsar</a:t>
            </a:r>
            <a:r>
              <a:rPr sz="2400" b="1" spc="-29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Minhas</a:t>
            </a:r>
            <a:endParaRPr sz="2400">
              <a:latin typeface="Trebuchet MS"/>
              <a:cs typeface="Trebuchet MS"/>
            </a:endParaRPr>
          </a:p>
          <a:p>
            <a:pPr marL="12700" marR="5080" indent="2540" algn="ctr">
              <a:lnSpc>
                <a:spcPct val="109800"/>
              </a:lnSpc>
              <a:spcBef>
                <a:spcPts val="60"/>
              </a:spcBef>
            </a:pPr>
            <a:r>
              <a:rPr sz="1600" spc="-215" dirty="0">
                <a:latin typeface="Arial"/>
                <a:cs typeface="Arial"/>
              </a:rPr>
              <a:t>PIEAS </a:t>
            </a:r>
            <a:r>
              <a:rPr sz="1600" spc="-75" dirty="0">
                <a:latin typeface="Arial"/>
                <a:cs typeface="Arial"/>
              </a:rPr>
              <a:t>Biomedical </a:t>
            </a:r>
            <a:r>
              <a:rPr sz="1600" spc="-50" dirty="0">
                <a:latin typeface="Arial"/>
                <a:cs typeface="Arial"/>
              </a:rPr>
              <a:t>Informatics </a:t>
            </a:r>
            <a:r>
              <a:rPr sz="1600" spc="-130" dirty="0">
                <a:latin typeface="Arial"/>
                <a:cs typeface="Arial"/>
              </a:rPr>
              <a:t>Research </a:t>
            </a:r>
            <a:r>
              <a:rPr sz="1600" spc="-135" dirty="0">
                <a:latin typeface="Arial"/>
                <a:cs typeface="Arial"/>
              </a:rPr>
              <a:t>Lab  </a:t>
            </a:r>
            <a:r>
              <a:rPr sz="1600" spc="-50" dirty="0">
                <a:latin typeface="Arial"/>
                <a:cs typeface="Arial"/>
              </a:rPr>
              <a:t>Department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70" dirty="0">
                <a:latin typeface="Arial"/>
                <a:cs typeface="Arial"/>
              </a:rPr>
              <a:t>Computer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35" dirty="0">
                <a:latin typeface="Arial"/>
                <a:cs typeface="Arial"/>
              </a:rPr>
              <a:t>Information </a:t>
            </a:r>
            <a:r>
              <a:rPr sz="1600" spc="-130" dirty="0">
                <a:latin typeface="Arial"/>
                <a:cs typeface="Arial"/>
              </a:rPr>
              <a:t>Sciences  </a:t>
            </a:r>
            <a:r>
              <a:rPr sz="1600" spc="-95" dirty="0">
                <a:latin typeface="Arial"/>
                <a:cs typeface="Arial"/>
              </a:rPr>
              <a:t>Pakistan </a:t>
            </a:r>
            <a:r>
              <a:rPr sz="1600" spc="-20" dirty="0">
                <a:latin typeface="Arial"/>
                <a:cs typeface="Arial"/>
              </a:rPr>
              <a:t>Institute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85" dirty="0">
                <a:latin typeface="Arial"/>
                <a:cs typeface="Arial"/>
              </a:rPr>
              <a:t>Engineering </a:t>
            </a:r>
            <a:r>
              <a:rPr sz="1600" spc="20" dirty="0">
                <a:latin typeface="Arial"/>
                <a:cs typeface="Arial"/>
              </a:rPr>
              <a:t>&amp;</a:t>
            </a:r>
            <a:r>
              <a:rPr sz="1600" spc="-34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Applied </a:t>
            </a:r>
            <a:r>
              <a:rPr sz="1600" spc="-130" dirty="0">
                <a:latin typeface="Arial"/>
                <a:cs typeface="Arial"/>
              </a:rPr>
              <a:t>Sciences  </a:t>
            </a:r>
            <a:r>
              <a:rPr sz="1600" spc="-215" dirty="0">
                <a:latin typeface="Arial"/>
                <a:cs typeface="Arial"/>
              </a:rPr>
              <a:t>PO </a:t>
            </a:r>
            <a:r>
              <a:rPr sz="1600" spc="-45" dirty="0">
                <a:latin typeface="Arial"/>
                <a:cs typeface="Arial"/>
              </a:rPr>
              <a:t>Nilore, </a:t>
            </a:r>
            <a:r>
              <a:rPr sz="1600" spc="-80" dirty="0">
                <a:latin typeface="Arial"/>
                <a:cs typeface="Arial"/>
              </a:rPr>
              <a:t>Islamabad, </a:t>
            </a:r>
            <a:r>
              <a:rPr sz="1600" spc="-95" dirty="0">
                <a:latin typeface="Arial"/>
                <a:cs typeface="Arial"/>
              </a:rPr>
              <a:t>Pakistan  </a:t>
            </a:r>
            <a:r>
              <a:rPr sz="14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http://faculty.pieas.edu.pk/fayyaz/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0400" y="457200"/>
            <a:ext cx="2743200" cy="2804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183845"/>
            <a:ext cx="6252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Genetic </a:t>
            </a:r>
            <a:r>
              <a:rPr spc="-125" dirty="0"/>
              <a:t>Algorithms </a:t>
            </a:r>
            <a:r>
              <a:rPr spc="-110" dirty="0"/>
              <a:t>-</a:t>
            </a:r>
            <a:r>
              <a:rPr spc="-385" dirty="0"/>
              <a:t> </a:t>
            </a:r>
            <a:r>
              <a:rPr spc="-18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57833"/>
            <a:ext cx="5187950" cy="11849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Arial"/>
                <a:cs typeface="Arial"/>
              </a:rPr>
              <a:t>Roulette Wheel </a:t>
            </a:r>
            <a:r>
              <a:rPr sz="2000" spc="-90" dirty="0">
                <a:latin typeface="Arial"/>
                <a:cs typeface="Arial"/>
              </a:rPr>
              <a:t>Selection </a:t>
            </a:r>
            <a:r>
              <a:rPr sz="2000" spc="-110" dirty="0">
                <a:latin typeface="Arial"/>
                <a:cs typeface="Arial"/>
              </a:rPr>
              <a:t>(Fitness </a:t>
            </a:r>
            <a:r>
              <a:rPr sz="2000" spc="-55" dirty="0">
                <a:latin typeface="Arial"/>
                <a:cs typeface="Arial"/>
              </a:rPr>
              <a:t>Proportional  </a:t>
            </a:r>
            <a:r>
              <a:rPr sz="2000" spc="-90" dirty="0">
                <a:latin typeface="Arial"/>
                <a:cs typeface="Arial"/>
              </a:rPr>
              <a:t>Selection)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0" dirty="0">
                <a:latin typeface="Arial"/>
                <a:cs typeface="Arial"/>
              </a:rPr>
              <a:t>Let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fitness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individual </a:t>
            </a:r>
            <a:r>
              <a:rPr sz="2000" i="1" spc="-120" dirty="0">
                <a:latin typeface="Trebuchet MS"/>
                <a:cs typeface="Trebuchet MS"/>
              </a:rPr>
              <a:t>x</a:t>
            </a:r>
            <a:r>
              <a:rPr sz="1950" i="1" spc="-179" baseline="-21367" dirty="0">
                <a:latin typeface="Trebuchet MS"/>
                <a:cs typeface="Trebuchet MS"/>
              </a:rPr>
              <a:t>i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i="1" spc="-145" dirty="0">
                <a:latin typeface="Trebuchet MS"/>
                <a:cs typeface="Trebuchet MS"/>
              </a:rPr>
              <a:t>f</a:t>
            </a:r>
            <a:r>
              <a:rPr sz="1950" i="1" spc="-217" baseline="-21367" dirty="0">
                <a:latin typeface="Trebuchet MS"/>
                <a:cs typeface="Trebuchet MS"/>
              </a:rPr>
              <a:t>i</a:t>
            </a:r>
            <a:endParaRPr sz="1950" baseline="-21367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latin typeface="Arial"/>
                <a:cs typeface="Arial"/>
              </a:rPr>
              <a:t>Its </a:t>
            </a:r>
            <a:r>
              <a:rPr sz="2000" spc="-35" dirty="0">
                <a:latin typeface="Arial"/>
                <a:cs typeface="Arial"/>
              </a:rPr>
              <a:t>probability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65" dirty="0">
                <a:latin typeface="Arial"/>
                <a:cs typeface="Arial"/>
              </a:rPr>
              <a:t>selection, </a:t>
            </a:r>
            <a:r>
              <a:rPr sz="2000" i="1" spc="-90" dirty="0">
                <a:latin typeface="Trebuchet MS"/>
                <a:cs typeface="Trebuchet MS"/>
              </a:rPr>
              <a:t>p</a:t>
            </a:r>
            <a:r>
              <a:rPr sz="1950" i="1" spc="-135" baseline="-21367" dirty="0">
                <a:latin typeface="Trebuchet MS"/>
                <a:cs typeface="Trebuchet MS"/>
              </a:rPr>
              <a:t>i 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95" dirty="0">
                <a:latin typeface="Arial"/>
                <a:cs typeface="Arial"/>
              </a:rPr>
              <a:t>given </a:t>
            </a:r>
            <a:r>
              <a:rPr sz="2000" spc="-85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6377" y="2448443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5969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7474" y="2418709"/>
            <a:ext cx="641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i="1" spc="5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142" y="2432645"/>
            <a:ext cx="9461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i="1" spc="15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1709" y="2106475"/>
            <a:ext cx="13589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50" dirty="0">
                <a:latin typeface="Times New Roman"/>
                <a:cs typeface="Times New Roman"/>
              </a:rPr>
              <a:t>f</a:t>
            </a:r>
            <a:r>
              <a:rPr sz="1575" i="1" spc="7" baseline="-26455" dirty="0">
                <a:latin typeface="Times New Roman"/>
                <a:cs typeface="Times New Roman"/>
              </a:rPr>
              <a:t>i</a:t>
            </a:r>
            <a:endParaRPr sz="1575" baseline="-2645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5109" y="2257842"/>
            <a:ext cx="38798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10" dirty="0">
                <a:latin typeface="Times New Roman"/>
                <a:cs typeface="Times New Roman"/>
              </a:rPr>
              <a:t>p</a:t>
            </a:r>
            <a:r>
              <a:rPr sz="1850" i="1" spc="33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514806"/>
            <a:ext cx="5438140" cy="310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4960">
              <a:lnSpc>
                <a:spcPts val="3195"/>
              </a:lnSpc>
              <a:spcBef>
                <a:spcPts val="95"/>
              </a:spcBef>
            </a:pPr>
            <a:r>
              <a:rPr sz="2800" spc="5" dirty="0">
                <a:latin typeface="Symbol"/>
                <a:cs typeface="Symbol"/>
              </a:rPr>
              <a:t>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775" i="1" spc="37" baseline="15015" dirty="0">
                <a:latin typeface="Times New Roman"/>
                <a:cs typeface="Times New Roman"/>
              </a:rPr>
              <a:t>f</a:t>
            </a:r>
            <a:r>
              <a:rPr sz="1050" i="1" spc="25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  <a:p>
            <a:pPr marL="2892425">
              <a:lnSpc>
                <a:spcPts val="985"/>
              </a:lnSpc>
            </a:pPr>
            <a:r>
              <a:rPr sz="1050" i="1" spc="15" dirty="0">
                <a:latin typeface="Times New Roman"/>
                <a:cs typeface="Times New Roman"/>
              </a:rPr>
              <a:t>i</a:t>
            </a:r>
            <a:r>
              <a:rPr sz="1050" spc="15" dirty="0">
                <a:latin typeface="Symbol"/>
                <a:cs typeface="Symbol"/>
              </a:rPr>
              <a:t></a:t>
            </a:r>
            <a:r>
              <a:rPr sz="1050" spc="1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756285" marR="438150" indent="-286385">
              <a:lnSpc>
                <a:spcPct val="80000"/>
              </a:lnSpc>
              <a:spcBef>
                <a:spcPts val="3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Individuals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65" dirty="0">
                <a:latin typeface="Arial"/>
                <a:cs typeface="Arial"/>
              </a:rPr>
              <a:t>higher fitness </a:t>
            </a:r>
            <a:r>
              <a:rPr sz="2000" spc="-125" dirty="0">
                <a:latin typeface="Arial"/>
                <a:cs typeface="Arial"/>
              </a:rPr>
              <a:t>have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more  </a:t>
            </a:r>
            <a:r>
              <a:rPr sz="2000" spc="-130" dirty="0">
                <a:latin typeface="Arial"/>
                <a:cs typeface="Arial"/>
              </a:rPr>
              <a:t>chances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being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selected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20" dirty="0">
                <a:latin typeface="Arial"/>
                <a:cs typeface="Arial"/>
              </a:rPr>
              <a:t>Fitness </a:t>
            </a:r>
            <a:r>
              <a:rPr sz="2000" spc="-90" dirty="0">
                <a:latin typeface="Arial"/>
                <a:cs typeface="Arial"/>
              </a:rPr>
              <a:t>value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120" dirty="0">
                <a:latin typeface="Arial"/>
                <a:cs typeface="Arial"/>
              </a:rPr>
              <a:t>always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Arial"/>
                <a:cs typeface="Arial"/>
              </a:rPr>
              <a:t>Procedure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5" dirty="0">
                <a:latin typeface="Arial"/>
                <a:cs typeface="Arial"/>
              </a:rPr>
              <a:t>Generate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random </a:t>
            </a:r>
            <a:r>
              <a:rPr sz="2000" spc="-55" dirty="0">
                <a:latin typeface="Arial"/>
                <a:cs typeface="Arial"/>
              </a:rPr>
              <a:t>number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0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756285" marR="527685" lvl="1" indent="-286385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14" dirty="0">
                <a:latin typeface="Arial"/>
                <a:cs typeface="Arial"/>
              </a:rPr>
              <a:t>Select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individual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95" dirty="0">
                <a:latin typeface="Arial"/>
                <a:cs typeface="Arial"/>
              </a:rPr>
              <a:t>whose </a:t>
            </a:r>
            <a:r>
              <a:rPr sz="2000" spc="-105" dirty="0">
                <a:latin typeface="Arial"/>
                <a:cs typeface="Arial"/>
              </a:rPr>
              <a:t>range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  </a:t>
            </a:r>
            <a:r>
              <a:rPr sz="2000" spc="-55" dirty="0">
                <a:latin typeface="Arial"/>
                <a:cs typeface="Arial"/>
              </a:rPr>
              <a:t>number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lies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ts val="216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25" dirty="0">
                <a:latin typeface="Arial"/>
                <a:cs typeface="Arial"/>
              </a:rPr>
              <a:t>Repeat </a:t>
            </a:r>
            <a:r>
              <a:rPr sz="2000" dirty="0">
                <a:latin typeface="Arial"/>
                <a:cs typeface="Arial"/>
              </a:rPr>
              <a:t>until </a:t>
            </a:r>
            <a:r>
              <a:rPr sz="2000" spc="-45" dirty="0">
                <a:latin typeface="Arial"/>
                <a:cs typeface="Arial"/>
              </a:rPr>
              <a:t>sufficient </a:t>
            </a:r>
            <a:r>
              <a:rPr sz="2000" spc="-60" dirty="0">
                <a:latin typeface="Arial"/>
                <a:cs typeface="Arial"/>
              </a:rPr>
              <a:t>individuals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sz="2000" spc="-85" dirty="0">
                <a:latin typeface="Arial"/>
                <a:cs typeface="Arial"/>
              </a:rPr>
              <a:t>selected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1828800"/>
            <a:ext cx="3200399" cy="294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38875" y="5029200"/>
            <a:ext cx="290512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95912" y="2614612"/>
          <a:ext cx="381000" cy="277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7462" y="2628963"/>
          <a:ext cx="381000" cy="277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25134" y="3804284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7698" y="4132198"/>
            <a:ext cx="447675" cy="127000"/>
          </a:xfrm>
          <a:custGeom>
            <a:avLst/>
            <a:gdLst/>
            <a:ahLst/>
            <a:cxnLst/>
            <a:rect l="l" t="t" r="r" b="b"/>
            <a:pathLst>
              <a:path w="447675" h="127000">
                <a:moveTo>
                  <a:pt x="371475" y="63500"/>
                </a:moveTo>
                <a:lnTo>
                  <a:pt x="320675" y="127000"/>
                </a:lnTo>
                <a:lnTo>
                  <a:pt x="431673" y="71500"/>
                </a:lnTo>
                <a:lnTo>
                  <a:pt x="371475" y="71500"/>
                </a:lnTo>
                <a:lnTo>
                  <a:pt x="371475" y="63500"/>
                </a:lnTo>
                <a:close/>
              </a:path>
              <a:path w="447675" h="127000">
                <a:moveTo>
                  <a:pt x="365175" y="55625"/>
                </a:moveTo>
                <a:lnTo>
                  <a:pt x="0" y="55625"/>
                </a:lnTo>
                <a:lnTo>
                  <a:pt x="0" y="71500"/>
                </a:lnTo>
                <a:lnTo>
                  <a:pt x="365074" y="71500"/>
                </a:lnTo>
                <a:lnTo>
                  <a:pt x="371475" y="63500"/>
                </a:lnTo>
                <a:lnTo>
                  <a:pt x="365175" y="55625"/>
                </a:lnTo>
                <a:close/>
              </a:path>
              <a:path w="447675" h="127000">
                <a:moveTo>
                  <a:pt x="431926" y="55625"/>
                </a:moveTo>
                <a:lnTo>
                  <a:pt x="371475" y="55625"/>
                </a:lnTo>
                <a:lnTo>
                  <a:pt x="371475" y="71500"/>
                </a:lnTo>
                <a:lnTo>
                  <a:pt x="431673" y="71500"/>
                </a:lnTo>
                <a:lnTo>
                  <a:pt x="447675" y="63500"/>
                </a:lnTo>
                <a:lnTo>
                  <a:pt x="431926" y="55625"/>
                </a:lnTo>
                <a:close/>
              </a:path>
              <a:path w="447675" h="127000">
                <a:moveTo>
                  <a:pt x="320675" y="0"/>
                </a:moveTo>
                <a:lnTo>
                  <a:pt x="371475" y="63500"/>
                </a:lnTo>
                <a:lnTo>
                  <a:pt x="371475" y="55625"/>
                </a:lnTo>
                <a:lnTo>
                  <a:pt x="431926" y="55625"/>
                </a:lnTo>
                <a:lnTo>
                  <a:pt x="320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1325" y="4146550"/>
            <a:ext cx="447675" cy="127000"/>
          </a:xfrm>
          <a:custGeom>
            <a:avLst/>
            <a:gdLst/>
            <a:ahLst/>
            <a:cxnLst/>
            <a:rect l="l" t="t" r="r" b="b"/>
            <a:pathLst>
              <a:path w="447675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2499" y="71374"/>
                </a:lnTo>
                <a:lnTo>
                  <a:pt x="76200" y="71374"/>
                </a:lnTo>
                <a:lnTo>
                  <a:pt x="76200" y="55499"/>
                </a:lnTo>
                <a:lnTo>
                  <a:pt x="82600" y="55499"/>
                </a:lnTo>
                <a:lnTo>
                  <a:pt x="127000" y="0"/>
                </a:lnTo>
                <a:close/>
              </a:path>
              <a:path w="447675" h="127000">
                <a:moveTo>
                  <a:pt x="76200" y="63500"/>
                </a:moveTo>
                <a:lnTo>
                  <a:pt x="76200" y="71374"/>
                </a:lnTo>
                <a:lnTo>
                  <a:pt x="82499" y="71374"/>
                </a:lnTo>
                <a:lnTo>
                  <a:pt x="76200" y="63500"/>
                </a:lnTo>
                <a:close/>
              </a:path>
              <a:path w="447675" h="127000">
                <a:moveTo>
                  <a:pt x="447675" y="55499"/>
                </a:moveTo>
                <a:lnTo>
                  <a:pt x="82600" y="55499"/>
                </a:lnTo>
                <a:lnTo>
                  <a:pt x="76200" y="63500"/>
                </a:lnTo>
                <a:lnTo>
                  <a:pt x="82499" y="71374"/>
                </a:lnTo>
                <a:lnTo>
                  <a:pt x="447675" y="71374"/>
                </a:lnTo>
                <a:lnTo>
                  <a:pt x="447675" y="55499"/>
                </a:lnTo>
                <a:close/>
              </a:path>
              <a:path w="447675" h="127000">
                <a:moveTo>
                  <a:pt x="82600" y="55499"/>
                </a:moveTo>
                <a:lnTo>
                  <a:pt x="76200" y="55499"/>
                </a:lnTo>
                <a:lnTo>
                  <a:pt x="76200" y="63500"/>
                </a:lnTo>
                <a:lnTo>
                  <a:pt x="82600" y="55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4200" y="3886200"/>
            <a:ext cx="640080" cy="228600"/>
          </a:xfrm>
          <a:custGeom>
            <a:avLst/>
            <a:gdLst/>
            <a:ahLst/>
            <a:cxnLst/>
            <a:rect l="l" t="t" r="r" b="b"/>
            <a:pathLst>
              <a:path w="640079" h="228600">
                <a:moveTo>
                  <a:pt x="411099" y="0"/>
                </a:moveTo>
                <a:lnTo>
                  <a:pt x="411099" y="228600"/>
                </a:lnTo>
                <a:lnTo>
                  <a:pt x="563499" y="152400"/>
                </a:lnTo>
                <a:lnTo>
                  <a:pt x="449199" y="152400"/>
                </a:lnTo>
                <a:lnTo>
                  <a:pt x="449199" y="76200"/>
                </a:lnTo>
                <a:lnTo>
                  <a:pt x="563499" y="76200"/>
                </a:lnTo>
                <a:lnTo>
                  <a:pt x="411099" y="0"/>
                </a:lnTo>
                <a:close/>
              </a:path>
              <a:path w="640079" h="228600">
                <a:moveTo>
                  <a:pt x="41109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411099" y="152400"/>
                </a:lnTo>
                <a:lnTo>
                  <a:pt x="411099" y="76200"/>
                </a:lnTo>
                <a:close/>
              </a:path>
              <a:path w="640079" h="228600">
                <a:moveTo>
                  <a:pt x="563499" y="76200"/>
                </a:moveTo>
                <a:lnTo>
                  <a:pt x="449199" y="76200"/>
                </a:lnTo>
                <a:lnTo>
                  <a:pt x="449199" y="152400"/>
                </a:lnTo>
                <a:lnTo>
                  <a:pt x="563499" y="152400"/>
                </a:lnTo>
                <a:lnTo>
                  <a:pt x="639699" y="114300"/>
                </a:lnTo>
                <a:lnTo>
                  <a:pt x="563499" y="7620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758112" y="2614612"/>
          <a:ext cx="381000" cy="277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367712" y="2614612"/>
          <a:ext cx="381000" cy="277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6928" y="183845"/>
            <a:ext cx="6470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Genetic </a:t>
            </a:r>
            <a:r>
              <a:rPr spc="-90" dirty="0"/>
              <a:t>Algorithm </a:t>
            </a:r>
            <a:r>
              <a:rPr spc="-235" dirty="0"/>
              <a:t>– </a:t>
            </a:r>
            <a:r>
              <a:rPr spc="-355" dirty="0"/>
              <a:t>Cross </a:t>
            </a:r>
            <a:r>
              <a:rPr spc="-225" dirty="0"/>
              <a:t>Over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9740" y="1043685"/>
            <a:ext cx="4329430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5" dirty="0">
                <a:latin typeface="Arial"/>
                <a:cs typeface="Arial"/>
              </a:rPr>
              <a:t>Recombination </a:t>
            </a:r>
            <a:r>
              <a:rPr sz="2400" spc="-114" dirty="0">
                <a:latin typeface="Arial"/>
                <a:cs typeface="Arial"/>
              </a:rPr>
              <a:t>(cross-over) </a:t>
            </a:r>
            <a:r>
              <a:rPr sz="2400" spc="-155" dirty="0">
                <a:latin typeface="Arial"/>
                <a:cs typeface="Arial"/>
              </a:rPr>
              <a:t>can 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20" dirty="0">
                <a:latin typeface="Arial"/>
                <a:cs typeface="Arial"/>
              </a:rPr>
              <a:t>bit </a:t>
            </a:r>
            <a:r>
              <a:rPr sz="2400" spc="-95" dirty="0">
                <a:latin typeface="Arial"/>
                <a:cs typeface="Arial"/>
              </a:rPr>
              <a:t>strings  </a:t>
            </a:r>
            <a:r>
              <a:rPr sz="2400" spc="-100" dirty="0">
                <a:latin typeface="Arial"/>
                <a:cs typeface="Arial"/>
              </a:rPr>
              <a:t>schematically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0" dirty="0">
                <a:latin typeface="Arial"/>
                <a:cs typeface="Arial"/>
              </a:rPr>
              <a:t>represented</a:t>
            </a:r>
            <a:r>
              <a:rPr sz="2400" spc="-225" dirty="0">
                <a:latin typeface="Arial"/>
                <a:cs typeface="Arial"/>
              </a:rPr>
              <a:t> as  </a:t>
            </a:r>
            <a:r>
              <a:rPr sz="2400" spc="-110" dirty="0">
                <a:latin typeface="Arial"/>
                <a:cs typeface="Arial"/>
              </a:rPr>
              <a:t>shown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2397466"/>
            <a:ext cx="4265930" cy="1562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735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30" dirty="0">
                <a:latin typeface="Arial"/>
                <a:cs typeface="Arial"/>
              </a:rPr>
              <a:t>Form </a:t>
            </a:r>
            <a:r>
              <a:rPr sz="2400" spc="-85" dirty="0">
                <a:latin typeface="Arial"/>
                <a:cs typeface="Arial"/>
              </a:rPr>
              <a:t>random </a:t>
            </a:r>
            <a:r>
              <a:rPr sz="2400" spc="-105" dirty="0">
                <a:latin typeface="Arial"/>
                <a:cs typeface="Arial"/>
              </a:rPr>
              <a:t>pairs </a:t>
            </a:r>
            <a:r>
              <a:rPr sz="2400" spc="-25" dirty="0">
                <a:latin typeface="Arial"/>
                <a:cs typeface="Arial"/>
              </a:rPr>
              <a:t>from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sz="2400" spc="-105" dirty="0">
                <a:latin typeface="Arial"/>
                <a:cs typeface="Arial"/>
              </a:rPr>
              <a:t>selected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individuals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215" dirty="0">
                <a:latin typeface="Arial"/>
                <a:cs typeface="Arial"/>
              </a:rPr>
              <a:t>Cross </a:t>
            </a:r>
            <a:r>
              <a:rPr sz="2400" spc="-100" dirty="0">
                <a:latin typeface="Arial"/>
                <a:cs typeface="Arial"/>
              </a:rPr>
              <a:t>these </a:t>
            </a:r>
            <a:r>
              <a:rPr sz="2400" spc="-105" dirty="0">
                <a:latin typeface="Arial"/>
                <a:cs typeface="Arial"/>
              </a:rPr>
              <a:t>pairs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3756" y="3897248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probability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0758" y="4074033"/>
            <a:ext cx="111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394" y="4295089"/>
            <a:ext cx="3324225" cy="1891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90" dirty="0">
                <a:latin typeface="Arial"/>
                <a:cs typeface="Arial"/>
              </a:rPr>
              <a:t>Generate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random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55" dirty="0">
                <a:latin typeface="Arial"/>
                <a:cs typeface="Arial"/>
              </a:rPr>
              <a:t>between </a:t>
            </a:r>
            <a:r>
              <a:rPr sz="1800" spc="-90" dirty="0">
                <a:latin typeface="Arial"/>
                <a:cs typeface="Arial"/>
              </a:rPr>
              <a:t>0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50"/>
              </a:lnSpc>
              <a:spcBef>
                <a:spcPts val="45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40" dirty="0">
                <a:latin typeface="Arial"/>
                <a:cs typeface="Arial"/>
              </a:rPr>
              <a:t>this </a:t>
            </a:r>
            <a:r>
              <a:rPr sz="1800" spc="-55" dirty="0">
                <a:latin typeface="Arial"/>
                <a:cs typeface="Arial"/>
              </a:rPr>
              <a:t>number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25" dirty="0">
                <a:latin typeface="Arial"/>
                <a:cs typeface="Arial"/>
              </a:rPr>
              <a:t>less </a:t>
            </a:r>
            <a:r>
              <a:rPr sz="1800" spc="-40" dirty="0">
                <a:latin typeface="Arial"/>
                <a:cs typeface="Arial"/>
              </a:rPr>
              <a:t>than </a:t>
            </a:r>
            <a:r>
              <a:rPr sz="1800" spc="-65" dirty="0">
                <a:latin typeface="Arial"/>
                <a:cs typeface="Arial"/>
              </a:rPr>
              <a:t>p</a:t>
            </a:r>
            <a:r>
              <a:rPr sz="1800" spc="-97" baseline="-20833" dirty="0">
                <a:latin typeface="Arial"/>
                <a:cs typeface="Arial"/>
              </a:rPr>
              <a:t>c</a:t>
            </a:r>
            <a:r>
              <a:rPr sz="1800" spc="-65" dirty="0">
                <a:latin typeface="Arial"/>
                <a:cs typeface="Arial"/>
              </a:rPr>
              <a:t>,  </a:t>
            </a:r>
            <a:r>
              <a:rPr sz="1800" spc="-35" dirty="0">
                <a:latin typeface="Arial"/>
                <a:cs typeface="Arial"/>
              </a:rPr>
              <a:t>perform </a:t>
            </a:r>
            <a:r>
              <a:rPr sz="1800" spc="-125" dirty="0">
                <a:latin typeface="Arial"/>
                <a:cs typeface="Arial"/>
              </a:rPr>
              <a:t>cross </a:t>
            </a:r>
            <a:r>
              <a:rPr sz="1800" spc="-65" dirty="0">
                <a:latin typeface="Arial"/>
                <a:cs typeface="Arial"/>
              </a:rPr>
              <a:t>over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90" dirty="0">
                <a:latin typeface="Arial"/>
                <a:cs typeface="Arial"/>
              </a:rPr>
              <a:t>choosing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65" dirty="0">
                <a:latin typeface="Arial"/>
                <a:cs typeface="Arial"/>
              </a:rPr>
              <a:t>random </a:t>
            </a:r>
            <a:r>
              <a:rPr sz="1800" spc="-95" dirty="0">
                <a:latin typeface="Arial"/>
                <a:cs typeface="Arial"/>
              </a:rPr>
              <a:t>crossover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site</a:t>
            </a:r>
            <a:endParaRPr sz="1800">
              <a:latin typeface="Arial"/>
              <a:cs typeface="Arial"/>
            </a:endParaRPr>
          </a:p>
          <a:p>
            <a:pPr marL="241300" marR="252095" indent="-228600">
              <a:lnSpc>
                <a:spcPts val="1939"/>
              </a:lnSpc>
              <a:spcBef>
                <a:spcPts val="42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65" dirty="0">
                <a:latin typeface="Arial"/>
                <a:cs typeface="Arial"/>
              </a:rPr>
              <a:t>Otherwise </a:t>
            </a:r>
            <a:r>
              <a:rPr sz="1800" spc="-95" dirty="0">
                <a:latin typeface="Arial"/>
                <a:cs typeface="Arial"/>
              </a:rPr>
              <a:t>copy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parents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as  </a:t>
            </a:r>
            <a:r>
              <a:rPr sz="1800" spc="-114" dirty="0">
                <a:latin typeface="Arial"/>
                <a:cs typeface="Arial"/>
              </a:rPr>
              <a:t>such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96112" y="2105088"/>
          <a:ext cx="381000" cy="277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86598" y="3347973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533400" y="0"/>
                </a:moveTo>
                <a:lnTo>
                  <a:pt x="533400" y="228600"/>
                </a:lnTo>
                <a:lnTo>
                  <a:pt x="685800" y="152400"/>
                </a:lnTo>
                <a:lnTo>
                  <a:pt x="571500" y="152400"/>
                </a:lnTo>
                <a:lnTo>
                  <a:pt x="571500" y="76200"/>
                </a:lnTo>
                <a:lnTo>
                  <a:pt x="685800" y="76200"/>
                </a:lnTo>
                <a:lnTo>
                  <a:pt x="533400" y="0"/>
                </a:lnTo>
                <a:close/>
              </a:path>
              <a:path w="762000" h="228600">
                <a:moveTo>
                  <a:pt x="5334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762000" h="228600">
                <a:moveTo>
                  <a:pt x="685800" y="76200"/>
                </a:moveTo>
                <a:lnTo>
                  <a:pt x="571500" y="76200"/>
                </a:lnTo>
                <a:lnTo>
                  <a:pt x="571500" y="152400"/>
                </a:lnTo>
                <a:lnTo>
                  <a:pt x="685800" y="152400"/>
                </a:lnTo>
                <a:lnTo>
                  <a:pt x="762000" y="114300"/>
                </a:lnTo>
                <a:lnTo>
                  <a:pt x="685800" y="762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20112" y="2119312"/>
          <a:ext cx="381000" cy="277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381750" y="2665476"/>
            <a:ext cx="533400" cy="127000"/>
          </a:xfrm>
          <a:custGeom>
            <a:avLst/>
            <a:gdLst/>
            <a:ahLst/>
            <a:cxnLst/>
            <a:rect l="l" t="t" r="r" b="b"/>
            <a:pathLst>
              <a:path w="533400" h="127000">
                <a:moveTo>
                  <a:pt x="457200" y="63500"/>
                </a:moveTo>
                <a:lnTo>
                  <a:pt x="406400" y="127000"/>
                </a:lnTo>
                <a:lnTo>
                  <a:pt x="517651" y="71374"/>
                </a:lnTo>
                <a:lnTo>
                  <a:pt x="457200" y="71374"/>
                </a:lnTo>
                <a:lnTo>
                  <a:pt x="457200" y="63500"/>
                </a:lnTo>
                <a:close/>
              </a:path>
              <a:path w="533400" h="127000">
                <a:moveTo>
                  <a:pt x="450799" y="55499"/>
                </a:moveTo>
                <a:lnTo>
                  <a:pt x="0" y="55499"/>
                </a:lnTo>
                <a:lnTo>
                  <a:pt x="0" y="71374"/>
                </a:lnTo>
                <a:lnTo>
                  <a:pt x="450900" y="71374"/>
                </a:lnTo>
                <a:lnTo>
                  <a:pt x="457200" y="63500"/>
                </a:lnTo>
                <a:lnTo>
                  <a:pt x="450799" y="55499"/>
                </a:lnTo>
                <a:close/>
              </a:path>
              <a:path w="533400" h="127000">
                <a:moveTo>
                  <a:pt x="517398" y="55499"/>
                </a:moveTo>
                <a:lnTo>
                  <a:pt x="457200" y="55499"/>
                </a:lnTo>
                <a:lnTo>
                  <a:pt x="457200" y="71374"/>
                </a:lnTo>
                <a:lnTo>
                  <a:pt x="517651" y="71374"/>
                </a:lnTo>
                <a:lnTo>
                  <a:pt x="533400" y="63500"/>
                </a:lnTo>
                <a:lnTo>
                  <a:pt x="517398" y="55499"/>
                </a:lnTo>
                <a:close/>
              </a:path>
              <a:path w="533400" h="127000">
                <a:moveTo>
                  <a:pt x="406400" y="0"/>
                </a:moveTo>
                <a:lnTo>
                  <a:pt x="457200" y="63500"/>
                </a:lnTo>
                <a:lnTo>
                  <a:pt x="457200" y="55499"/>
                </a:lnTo>
                <a:lnTo>
                  <a:pt x="517398" y="55499"/>
                </a:lnTo>
                <a:lnTo>
                  <a:pt x="40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8661" y="183845"/>
            <a:ext cx="6188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Genetic </a:t>
            </a:r>
            <a:r>
              <a:rPr spc="-90" dirty="0"/>
              <a:t>Algorithm </a:t>
            </a:r>
            <a:r>
              <a:rPr spc="-235" dirty="0"/>
              <a:t>–</a:t>
            </a:r>
            <a:r>
              <a:rPr spc="-380" dirty="0"/>
              <a:t> </a:t>
            </a:r>
            <a:r>
              <a:rPr spc="-25" dirty="0"/>
              <a:t>Mutation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7" name="object 7"/>
          <p:cNvSpPr txBox="1"/>
          <p:nvPr/>
        </p:nvSpPr>
        <p:spPr>
          <a:xfrm>
            <a:off x="764540" y="1080261"/>
            <a:ext cx="5240020" cy="415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2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424180" algn="l"/>
                <a:tab pos="424815" algn="l"/>
              </a:tabLst>
            </a:pPr>
            <a:r>
              <a:rPr sz="2400" spc="-15" dirty="0">
                <a:solidFill>
                  <a:srgbClr val="006600"/>
                </a:solidFill>
                <a:latin typeface="Arial"/>
                <a:cs typeface="Arial"/>
              </a:rPr>
              <a:t>Mutation </a:t>
            </a:r>
            <a:r>
              <a:rPr sz="2400" spc="-95" dirty="0">
                <a:solidFill>
                  <a:srgbClr val="006600"/>
                </a:solidFill>
                <a:latin typeface="Arial"/>
                <a:cs typeface="Arial"/>
              </a:rPr>
              <a:t>prevents </a:t>
            </a:r>
            <a:r>
              <a:rPr sz="2400" spc="-3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006600"/>
                </a:solidFill>
                <a:latin typeface="Arial"/>
                <a:cs typeface="Arial"/>
              </a:rPr>
              <a:t>algorithm </a:t>
            </a:r>
            <a:r>
              <a:rPr sz="2400" spc="20" dirty="0">
                <a:solidFill>
                  <a:srgbClr val="006600"/>
                </a:solidFill>
                <a:latin typeface="Arial"/>
                <a:cs typeface="Arial"/>
              </a:rPr>
              <a:t>to</a:t>
            </a:r>
            <a:r>
              <a:rPr sz="2400" spc="-4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6600"/>
                </a:solidFill>
                <a:latin typeface="Arial"/>
                <a:cs typeface="Arial"/>
              </a:rPr>
              <a:t>be  </a:t>
            </a:r>
            <a:r>
              <a:rPr sz="2400" spc="-65" dirty="0">
                <a:solidFill>
                  <a:srgbClr val="006600"/>
                </a:solidFill>
                <a:latin typeface="Arial"/>
                <a:cs typeface="Arial"/>
              </a:rPr>
              <a:t>trapped </a:t>
            </a:r>
            <a:r>
              <a:rPr sz="2400" spc="-3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400" spc="-190" dirty="0">
                <a:solidFill>
                  <a:srgbClr val="006600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006600"/>
                </a:solidFill>
                <a:latin typeface="Arial"/>
                <a:cs typeface="Arial"/>
              </a:rPr>
              <a:t>local</a:t>
            </a:r>
            <a:r>
              <a:rPr sz="2400" spc="-2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6600"/>
                </a:solidFill>
                <a:latin typeface="Arial"/>
                <a:cs typeface="Arial"/>
              </a:rPr>
              <a:t>minimum</a:t>
            </a:r>
            <a:endParaRPr sz="2400">
              <a:latin typeface="Arial"/>
              <a:cs typeface="Arial"/>
            </a:endParaRPr>
          </a:p>
          <a:p>
            <a:pPr marL="355600" marR="224154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424180" algn="l"/>
                <a:tab pos="424815" algn="l"/>
              </a:tabLst>
            </a:pPr>
            <a:r>
              <a:rPr sz="2400" spc="-7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bit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string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approach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mutation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 </a:t>
            </a:r>
            <a:r>
              <a:rPr sz="2400" spc="-90" dirty="0">
                <a:latin typeface="Arial"/>
                <a:cs typeface="Arial"/>
              </a:rPr>
              <a:t>simply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flipping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20" dirty="0">
                <a:solidFill>
                  <a:srgbClr val="CC3300"/>
                </a:solidFill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145" dirty="0">
                <a:latin typeface="Arial"/>
                <a:cs typeface="Arial"/>
              </a:rPr>
              <a:t>For each </a:t>
            </a:r>
            <a:r>
              <a:rPr sz="2400" spc="-55" dirty="0">
                <a:latin typeface="Arial"/>
                <a:cs typeface="Arial"/>
              </a:rPr>
              <a:t>individual </a:t>
            </a:r>
            <a:r>
              <a:rPr sz="2400" spc="-30" dirty="0">
                <a:latin typeface="Arial"/>
                <a:cs typeface="Arial"/>
              </a:rPr>
              <a:t>after </a:t>
            </a:r>
            <a:r>
              <a:rPr sz="2400" spc="-160" dirty="0">
                <a:latin typeface="Arial"/>
                <a:cs typeface="Arial"/>
              </a:rPr>
              <a:t>cross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over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00" dirty="0">
                <a:latin typeface="Arial"/>
                <a:cs typeface="Arial"/>
              </a:rPr>
              <a:t>Generate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random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If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55" dirty="0">
                <a:latin typeface="Arial"/>
                <a:cs typeface="Arial"/>
              </a:rPr>
              <a:t>number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35" dirty="0">
                <a:latin typeface="Arial"/>
                <a:cs typeface="Arial"/>
              </a:rPr>
              <a:t>less </a:t>
            </a:r>
            <a:r>
              <a:rPr sz="2000" spc="-40" dirty="0">
                <a:latin typeface="Arial"/>
                <a:cs typeface="Arial"/>
              </a:rPr>
              <a:t>than </a:t>
            </a:r>
            <a:r>
              <a:rPr sz="2000" spc="-50" dirty="0">
                <a:latin typeface="Arial"/>
                <a:cs typeface="Arial"/>
              </a:rPr>
              <a:t>p</a:t>
            </a:r>
            <a:r>
              <a:rPr sz="1950" spc="-75" baseline="-21367" dirty="0">
                <a:latin typeface="Arial"/>
                <a:cs typeface="Arial"/>
              </a:rPr>
              <a:t>m </a:t>
            </a:r>
            <a:r>
              <a:rPr sz="2000" spc="-30" dirty="0">
                <a:latin typeface="Arial"/>
                <a:cs typeface="Arial"/>
              </a:rPr>
              <a:t>then </a:t>
            </a:r>
            <a:r>
              <a:rPr sz="2000" dirty="0">
                <a:latin typeface="Arial"/>
                <a:cs typeface="Arial"/>
              </a:rPr>
              <a:t>flip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spc="20" dirty="0">
                <a:latin typeface="Arial"/>
                <a:cs typeface="Arial"/>
              </a:rPr>
              <a:t>bit </a:t>
            </a:r>
            <a:r>
              <a:rPr sz="2000" spc="-30" dirty="0">
                <a:latin typeface="Arial"/>
                <a:cs typeface="Arial"/>
              </a:rPr>
              <a:t>at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random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position</a:t>
            </a:r>
            <a:endParaRPr sz="2000">
              <a:latin typeface="Arial"/>
              <a:cs typeface="Arial"/>
            </a:endParaRPr>
          </a:p>
          <a:p>
            <a:pPr marL="1155700" marR="400685" lvl="2" indent="-228600">
              <a:lnSpc>
                <a:spcPct val="100000"/>
              </a:lnSpc>
              <a:spcBef>
                <a:spcPts val="47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70" dirty="0">
                <a:latin typeface="Arial"/>
                <a:cs typeface="Arial"/>
              </a:rPr>
              <a:t>Otherwise </a:t>
            </a:r>
            <a:r>
              <a:rPr sz="2000" spc="-120" dirty="0">
                <a:latin typeface="Arial"/>
                <a:cs typeface="Arial"/>
              </a:rPr>
              <a:t>pass-on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individual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  </a:t>
            </a:r>
            <a:r>
              <a:rPr sz="2000" spc="-125" dirty="0">
                <a:latin typeface="Arial"/>
                <a:cs typeface="Arial"/>
              </a:rPr>
              <a:t>such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402" y="148793"/>
            <a:ext cx="6919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5" dirty="0"/>
              <a:t>Generation </a:t>
            </a:r>
            <a:r>
              <a:rPr sz="4400" spc="-5" dirty="0"/>
              <a:t>of </a:t>
            </a:r>
            <a:r>
              <a:rPr sz="4400" spc="-220" dirty="0"/>
              <a:t>New</a:t>
            </a:r>
            <a:r>
              <a:rPr sz="4400" spc="-575" dirty="0"/>
              <a:t> </a:t>
            </a:r>
            <a:r>
              <a:rPr sz="4400" spc="-150" dirty="0"/>
              <a:t>Population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74165"/>
            <a:ext cx="78727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5" dirty="0">
                <a:latin typeface="Arial"/>
                <a:cs typeface="Arial"/>
              </a:rPr>
              <a:t>Replace </a:t>
            </a:r>
            <a:r>
              <a:rPr sz="3200" spc="-75" dirty="0">
                <a:latin typeface="Arial"/>
                <a:cs typeface="Arial"/>
              </a:rPr>
              <a:t>all </a:t>
            </a:r>
            <a:r>
              <a:rPr sz="3200" spc="-120" dirty="0">
                <a:latin typeface="Arial"/>
                <a:cs typeface="Arial"/>
              </a:rPr>
              <a:t>parents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5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45" dirty="0">
                <a:latin typeface="Arial"/>
                <a:cs typeface="Arial"/>
              </a:rPr>
              <a:t>mutation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85" y="183845"/>
            <a:ext cx="327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Simple</a:t>
            </a:r>
            <a:r>
              <a:rPr spc="-275" dirty="0"/>
              <a:t> </a:t>
            </a:r>
            <a:r>
              <a:rPr spc="-26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4165"/>
            <a:ext cx="19488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0" dirty="0">
                <a:latin typeface="Arial"/>
                <a:cs typeface="Arial"/>
              </a:rPr>
              <a:t>Maximize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437" y="1819376"/>
            <a:ext cx="1815464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25" dirty="0">
                <a:latin typeface="Times New Roman"/>
                <a:cs typeface="Times New Roman"/>
              </a:rPr>
              <a:t>f</a:t>
            </a:r>
            <a:r>
              <a:rPr sz="1850" i="1" spc="114" dirty="0">
                <a:latin typeface="Times New Roman"/>
                <a:cs typeface="Times New Roman"/>
              </a:rPr>
              <a:t> </a:t>
            </a:r>
            <a:r>
              <a:rPr sz="3675" spc="-15" baseline="-3401" dirty="0">
                <a:latin typeface="Symbol"/>
                <a:cs typeface="Symbol"/>
              </a:rPr>
              <a:t></a:t>
            </a:r>
            <a:r>
              <a:rPr sz="1850" i="1" spc="-10" dirty="0">
                <a:latin typeface="Times New Roman"/>
                <a:cs typeface="Times New Roman"/>
              </a:rPr>
              <a:t>x</a:t>
            </a:r>
            <a:r>
              <a:rPr sz="3675" spc="-15" baseline="-3401" dirty="0">
                <a:latin typeface="Symbol"/>
                <a:cs typeface="Symbol"/>
              </a:rPr>
              <a:t></a:t>
            </a:r>
            <a:r>
              <a:rPr sz="3675" spc="-494" baseline="-3401" dirty="0">
                <a:latin typeface="Times New Roman"/>
                <a:cs typeface="Times New Roman"/>
              </a:rPr>
              <a:t> </a:t>
            </a:r>
            <a:r>
              <a:rPr sz="1850" spc="55" dirty="0">
                <a:latin typeface="Symbol"/>
                <a:cs typeface="Symbol"/>
              </a:rPr>
              <a:t>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105" dirty="0">
                <a:latin typeface="Times New Roman"/>
                <a:cs typeface="Times New Roman"/>
              </a:rPr>
              <a:t>1</a:t>
            </a:r>
            <a:r>
              <a:rPr sz="1850" spc="105" dirty="0">
                <a:latin typeface="Symbol"/>
                <a:cs typeface="Symbol"/>
              </a:rPr>
              <a:t></a:t>
            </a:r>
            <a:r>
              <a:rPr sz="1850" spc="-229" dirty="0">
                <a:latin typeface="Times New Roman"/>
                <a:cs typeface="Times New Roman"/>
              </a:rPr>
              <a:t> </a:t>
            </a:r>
            <a:r>
              <a:rPr sz="1850" spc="45" dirty="0">
                <a:latin typeface="Times New Roman"/>
                <a:cs typeface="Times New Roman"/>
              </a:rPr>
              <a:t>sin</a:t>
            </a:r>
            <a:r>
              <a:rPr sz="1650" spc="67" baseline="42929" dirty="0">
                <a:latin typeface="Times New Roman"/>
                <a:cs typeface="Times New Roman"/>
              </a:rPr>
              <a:t>2</a:t>
            </a:r>
            <a:r>
              <a:rPr sz="1650" spc="112" baseline="42929" dirty="0">
                <a:latin typeface="Times New Roman"/>
                <a:cs typeface="Times New Roman"/>
              </a:rPr>
              <a:t> </a:t>
            </a:r>
            <a:r>
              <a:rPr sz="3675" spc="37" baseline="-3401" dirty="0">
                <a:latin typeface="Symbol"/>
                <a:cs typeface="Symbol"/>
              </a:rPr>
              <a:t></a:t>
            </a:r>
            <a:r>
              <a:rPr sz="1850" i="1" spc="25" dirty="0">
                <a:latin typeface="Times New Roman"/>
                <a:cs typeface="Times New Roman"/>
              </a:rPr>
              <a:t>x</a:t>
            </a:r>
            <a:r>
              <a:rPr sz="3675" spc="37" baseline="-3401" dirty="0">
                <a:latin typeface="Symbol"/>
                <a:cs typeface="Symbol"/>
              </a:rPr>
              <a:t></a:t>
            </a:r>
            <a:r>
              <a:rPr sz="1850" spc="25" dirty="0">
                <a:latin typeface="Times New Roman"/>
                <a:cs typeface="Times New Roman"/>
              </a:rPr>
              <a:t>,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8711" y="1775397"/>
            <a:ext cx="812800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i="1" spc="45" dirty="0">
                <a:latin typeface="Times New Roman"/>
                <a:cs typeface="Times New Roman"/>
              </a:rPr>
              <a:t>x</a:t>
            </a:r>
            <a:r>
              <a:rPr sz="1850" i="1" spc="-290" dirty="0">
                <a:latin typeface="Times New Roman"/>
                <a:cs typeface="Times New Roman"/>
              </a:rPr>
              <a:t> </a:t>
            </a:r>
            <a:r>
              <a:rPr sz="1850" spc="-60" dirty="0">
                <a:latin typeface="Symbol"/>
                <a:cs typeface="Symbol"/>
              </a:rPr>
              <a:t></a:t>
            </a:r>
            <a:r>
              <a:rPr sz="3825" spc="-89" baseline="-3267" dirty="0">
                <a:latin typeface="Symbol"/>
                <a:cs typeface="Symbol"/>
              </a:rPr>
              <a:t></a:t>
            </a:r>
            <a:r>
              <a:rPr sz="1850" spc="-60" dirty="0">
                <a:latin typeface="Times New Roman"/>
                <a:cs typeface="Times New Roman"/>
              </a:rPr>
              <a:t>0,1</a:t>
            </a:r>
            <a:r>
              <a:rPr sz="4200" spc="-89" baseline="-3968" dirty="0">
                <a:latin typeface="Symbol"/>
                <a:cs typeface="Symbol"/>
              </a:rPr>
              <a:t></a:t>
            </a:r>
            <a:endParaRPr sz="4200" baseline="-3968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2514675"/>
            <a:ext cx="4978400" cy="3730625"/>
          </a:xfrm>
          <a:custGeom>
            <a:avLst/>
            <a:gdLst/>
            <a:ahLst/>
            <a:cxnLst/>
            <a:rect l="l" t="t" r="r" b="b"/>
            <a:pathLst>
              <a:path w="4978400" h="3730625">
                <a:moveTo>
                  <a:pt x="0" y="0"/>
                </a:moveTo>
                <a:lnTo>
                  <a:pt x="0" y="3730549"/>
                </a:lnTo>
                <a:lnTo>
                  <a:pt x="4978229" y="3730549"/>
                </a:lnTo>
                <a:lnTo>
                  <a:pt x="49782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2617" y="2790067"/>
            <a:ext cx="3858260" cy="3046730"/>
          </a:xfrm>
          <a:custGeom>
            <a:avLst/>
            <a:gdLst/>
            <a:ahLst/>
            <a:cxnLst/>
            <a:rect l="l" t="t" r="r" b="b"/>
            <a:pathLst>
              <a:path w="3858259" h="3046729">
                <a:moveTo>
                  <a:pt x="0" y="3046560"/>
                </a:moveTo>
                <a:lnTo>
                  <a:pt x="0" y="0"/>
                </a:lnTo>
                <a:lnTo>
                  <a:pt x="3858185" y="0"/>
                </a:lnTo>
                <a:lnTo>
                  <a:pt x="3858185" y="3046560"/>
                </a:lnTo>
                <a:lnTo>
                  <a:pt x="0" y="30465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7055" y="5796744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7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7055" y="2838783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7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43301" y="5850507"/>
            <a:ext cx="9017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9115" y="579674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9115" y="28387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1486" y="5796744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1486" y="2838783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2672" y="5796744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2672" y="2838783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4942" y="579674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4942" y="28387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6128" y="579674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16128" y="28387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8198" y="579674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8198" y="28387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0468" y="579674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0468" y="28387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1654" y="579674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1654" y="28387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89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54024" y="5796744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54024" y="2838783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5210" y="5796744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5210" y="283878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15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01155" y="5850507"/>
            <a:ext cx="9017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2066" y="5495318"/>
            <a:ext cx="9017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74204" y="4989008"/>
            <a:ext cx="1873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5" dirty="0">
                <a:latin typeface="Arial"/>
                <a:cs typeface="Arial"/>
              </a:rPr>
              <a:t>1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74204" y="4482638"/>
            <a:ext cx="1873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5" dirty="0">
                <a:latin typeface="Arial"/>
                <a:cs typeface="Arial"/>
              </a:rPr>
              <a:t>1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74204" y="3976369"/>
            <a:ext cx="1873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5" dirty="0">
                <a:latin typeface="Arial"/>
                <a:cs typeface="Arial"/>
              </a:rPr>
              <a:t>1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74204" y="3469999"/>
            <a:ext cx="1873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5" dirty="0">
                <a:latin typeface="Arial"/>
                <a:cs typeface="Arial"/>
              </a:rPr>
              <a:t>1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2066" y="2963929"/>
            <a:ext cx="9017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82617" y="3047553"/>
            <a:ext cx="3858260" cy="2531745"/>
          </a:xfrm>
          <a:custGeom>
            <a:avLst/>
            <a:gdLst/>
            <a:ahLst/>
            <a:cxnLst/>
            <a:rect l="l" t="t" r="r" b="b"/>
            <a:pathLst>
              <a:path w="3858259" h="2531745">
                <a:moveTo>
                  <a:pt x="0" y="2531598"/>
                </a:moveTo>
                <a:lnTo>
                  <a:pt x="53243" y="2504769"/>
                </a:lnTo>
                <a:lnTo>
                  <a:pt x="115612" y="2433885"/>
                </a:lnTo>
                <a:lnTo>
                  <a:pt x="177731" y="2318436"/>
                </a:lnTo>
                <a:lnTo>
                  <a:pt x="239840" y="2158423"/>
                </a:lnTo>
                <a:lnTo>
                  <a:pt x="293334" y="1971860"/>
                </a:lnTo>
                <a:lnTo>
                  <a:pt x="355443" y="1749886"/>
                </a:lnTo>
                <a:lnTo>
                  <a:pt x="417852" y="1510105"/>
                </a:lnTo>
                <a:lnTo>
                  <a:pt x="479961" y="1270125"/>
                </a:lnTo>
                <a:lnTo>
                  <a:pt x="542270" y="1021542"/>
                </a:lnTo>
                <a:lnTo>
                  <a:pt x="595564" y="781761"/>
                </a:lnTo>
                <a:lnTo>
                  <a:pt x="657673" y="559687"/>
                </a:lnTo>
                <a:lnTo>
                  <a:pt x="719982" y="373125"/>
                </a:lnTo>
                <a:lnTo>
                  <a:pt x="782091" y="213171"/>
                </a:lnTo>
                <a:lnTo>
                  <a:pt x="835585" y="97732"/>
                </a:lnTo>
                <a:lnTo>
                  <a:pt x="897694" y="26608"/>
                </a:lnTo>
                <a:lnTo>
                  <a:pt x="960103" y="0"/>
                </a:lnTo>
                <a:lnTo>
                  <a:pt x="1022212" y="26608"/>
                </a:lnTo>
                <a:lnTo>
                  <a:pt x="1084621" y="97732"/>
                </a:lnTo>
                <a:lnTo>
                  <a:pt x="1137815" y="213171"/>
                </a:lnTo>
                <a:lnTo>
                  <a:pt x="1199924" y="373125"/>
                </a:lnTo>
                <a:lnTo>
                  <a:pt x="1262333" y="559687"/>
                </a:lnTo>
                <a:lnTo>
                  <a:pt x="1324442" y="781761"/>
                </a:lnTo>
                <a:lnTo>
                  <a:pt x="1377936" y="1021542"/>
                </a:lnTo>
                <a:lnTo>
                  <a:pt x="1440045" y="1270125"/>
                </a:lnTo>
                <a:lnTo>
                  <a:pt x="1502354" y="1510105"/>
                </a:lnTo>
                <a:lnTo>
                  <a:pt x="1564463" y="1749886"/>
                </a:lnTo>
                <a:lnTo>
                  <a:pt x="1626672" y="1971860"/>
                </a:lnTo>
                <a:lnTo>
                  <a:pt x="1680065" y="2158423"/>
                </a:lnTo>
                <a:lnTo>
                  <a:pt x="1742275" y="2318436"/>
                </a:lnTo>
                <a:lnTo>
                  <a:pt x="1804584" y="2433885"/>
                </a:lnTo>
                <a:lnTo>
                  <a:pt x="1866693" y="2504769"/>
                </a:lnTo>
                <a:lnTo>
                  <a:pt x="1929102" y="2531598"/>
                </a:lnTo>
                <a:lnTo>
                  <a:pt x="1982295" y="2504769"/>
                </a:lnTo>
                <a:lnTo>
                  <a:pt x="2044404" y="2433885"/>
                </a:lnTo>
                <a:lnTo>
                  <a:pt x="2106814" y="2318436"/>
                </a:lnTo>
                <a:lnTo>
                  <a:pt x="2168923" y="2158423"/>
                </a:lnTo>
                <a:lnTo>
                  <a:pt x="2222416" y="1971860"/>
                </a:lnTo>
                <a:lnTo>
                  <a:pt x="2284525" y="1749886"/>
                </a:lnTo>
                <a:lnTo>
                  <a:pt x="2346935" y="1510105"/>
                </a:lnTo>
                <a:lnTo>
                  <a:pt x="2409044" y="1270125"/>
                </a:lnTo>
                <a:lnTo>
                  <a:pt x="2471353" y="1021542"/>
                </a:lnTo>
                <a:lnTo>
                  <a:pt x="2524646" y="781761"/>
                </a:lnTo>
                <a:lnTo>
                  <a:pt x="2586755" y="559687"/>
                </a:lnTo>
                <a:lnTo>
                  <a:pt x="2649065" y="373125"/>
                </a:lnTo>
                <a:lnTo>
                  <a:pt x="2711173" y="213171"/>
                </a:lnTo>
                <a:lnTo>
                  <a:pt x="2764667" y="97732"/>
                </a:lnTo>
                <a:lnTo>
                  <a:pt x="2826776" y="26608"/>
                </a:lnTo>
                <a:lnTo>
                  <a:pt x="2889186" y="0"/>
                </a:lnTo>
                <a:lnTo>
                  <a:pt x="2951294" y="26608"/>
                </a:lnTo>
                <a:lnTo>
                  <a:pt x="3013403" y="97732"/>
                </a:lnTo>
                <a:lnTo>
                  <a:pt x="3066897" y="213171"/>
                </a:lnTo>
                <a:lnTo>
                  <a:pt x="3129006" y="373125"/>
                </a:lnTo>
                <a:lnTo>
                  <a:pt x="3191416" y="559687"/>
                </a:lnTo>
                <a:lnTo>
                  <a:pt x="3253524" y="781761"/>
                </a:lnTo>
                <a:lnTo>
                  <a:pt x="3307018" y="1021542"/>
                </a:lnTo>
                <a:lnTo>
                  <a:pt x="3369127" y="1261222"/>
                </a:lnTo>
                <a:lnTo>
                  <a:pt x="3431436" y="1510105"/>
                </a:lnTo>
                <a:lnTo>
                  <a:pt x="3493545" y="1749886"/>
                </a:lnTo>
                <a:lnTo>
                  <a:pt x="3555654" y="1971860"/>
                </a:lnTo>
                <a:lnTo>
                  <a:pt x="3609148" y="2158423"/>
                </a:lnTo>
                <a:lnTo>
                  <a:pt x="3671257" y="2318436"/>
                </a:lnTo>
                <a:lnTo>
                  <a:pt x="3733666" y="2433885"/>
                </a:lnTo>
                <a:lnTo>
                  <a:pt x="3795775" y="2504769"/>
                </a:lnTo>
                <a:lnTo>
                  <a:pt x="3858185" y="2531598"/>
                </a:lnTo>
              </a:path>
            </a:pathLst>
          </a:custGeom>
          <a:ln w="1773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72127" y="5850507"/>
            <a:ext cx="3272154" cy="306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381635" algn="l"/>
                <a:tab pos="772795" algn="l"/>
                <a:tab pos="1155065" algn="l"/>
                <a:tab pos="1546225" algn="l"/>
                <a:tab pos="1928495" algn="l"/>
                <a:tab pos="2310765" algn="l"/>
                <a:tab pos="2701925" algn="l"/>
                <a:tab pos="3084195" algn="l"/>
              </a:tabLst>
            </a:pP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1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2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3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4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5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6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7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8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5" dirty="0">
                <a:latin typeface="Arial"/>
                <a:cs typeface="Arial"/>
              </a:rPr>
              <a:t>0</a:t>
            </a:r>
            <a:r>
              <a:rPr sz="900" spc="25" dirty="0">
                <a:latin typeface="Arial"/>
                <a:cs typeface="Arial"/>
              </a:rPr>
              <a:t>.</a:t>
            </a: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  <a:p>
            <a:pPr marR="9525" algn="ctr">
              <a:lnSpc>
                <a:spcPct val="100000"/>
              </a:lnSpc>
              <a:spcBef>
                <a:spcPts val="45"/>
              </a:spcBef>
            </a:pPr>
            <a:r>
              <a:rPr sz="900" b="1" spc="5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71941" y="4231401"/>
            <a:ext cx="154940" cy="19685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spc="-25" dirty="0">
                <a:latin typeface="Arial"/>
                <a:cs typeface="Arial"/>
              </a:rPr>
              <a:t>f(</a:t>
            </a:r>
            <a:r>
              <a:rPr sz="900" b="1" spc="-20" dirty="0">
                <a:latin typeface="Arial"/>
                <a:cs typeface="Arial"/>
              </a:rPr>
              <a:t>x</a:t>
            </a:r>
            <a:r>
              <a:rPr sz="900" b="1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27694" y="2581901"/>
            <a:ext cx="94805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" dirty="0">
                <a:latin typeface="Arial"/>
                <a:cs typeface="Arial"/>
              </a:rPr>
              <a:t>Fitness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88527" y="2975679"/>
            <a:ext cx="108138" cy="10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99878" y="2984782"/>
            <a:ext cx="108138" cy="10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781916" y="2789367"/>
          <a:ext cx="3858255" cy="30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b="1" spc="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900" b="1" spc="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019"/>
                        </a:lnSpc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b="1" spc="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900" b="1" spc="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9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901" y="217373"/>
            <a:ext cx="7774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Simple </a:t>
            </a:r>
            <a:r>
              <a:rPr sz="3600" spc="-210" dirty="0"/>
              <a:t>Example: </a:t>
            </a:r>
            <a:r>
              <a:rPr sz="3600" spc="-425" dirty="0"/>
              <a:t>GA </a:t>
            </a:r>
            <a:r>
              <a:rPr sz="3600" spc="-155" dirty="0"/>
              <a:t>Problem</a:t>
            </a:r>
            <a:r>
              <a:rPr sz="3600" spc="-590" dirty="0"/>
              <a:t> </a:t>
            </a:r>
            <a:r>
              <a:rPr sz="3600" spc="-105" dirty="0"/>
              <a:t>Formulation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28445"/>
            <a:ext cx="488886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25" dirty="0">
                <a:latin typeface="Arial"/>
                <a:cs typeface="Arial"/>
              </a:rPr>
              <a:t>Coding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80" dirty="0">
                <a:latin typeface="Arial"/>
                <a:cs typeface="Arial"/>
              </a:rPr>
              <a:t>Six </a:t>
            </a:r>
            <a:r>
              <a:rPr sz="2000" spc="20" dirty="0">
                <a:latin typeface="Arial"/>
                <a:cs typeface="Arial"/>
              </a:rPr>
              <a:t>bit </a:t>
            </a:r>
            <a:r>
              <a:rPr sz="2000" spc="-95" dirty="0">
                <a:latin typeface="Arial"/>
                <a:cs typeface="Arial"/>
              </a:rPr>
              <a:t>unsigned </a:t>
            </a:r>
            <a:r>
              <a:rPr sz="2000" spc="-65" dirty="0">
                <a:latin typeface="Arial"/>
                <a:cs typeface="Arial"/>
              </a:rPr>
              <a:t>fixed </a:t>
            </a:r>
            <a:r>
              <a:rPr sz="2000" spc="-20" dirty="0">
                <a:latin typeface="Arial"/>
                <a:cs typeface="Arial"/>
              </a:rPr>
              <a:t>point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quantization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5" dirty="0">
                <a:latin typeface="Arial"/>
                <a:cs typeface="Arial"/>
              </a:rPr>
              <a:t>Word-length </a:t>
            </a:r>
            <a:r>
              <a:rPr sz="1600" spc="-140" dirty="0">
                <a:latin typeface="Arial"/>
                <a:cs typeface="Arial"/>
              </a:rPr>
              <a:t>=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70" dirty="0">
                <a:latin typeface="Arial"/>
                <a:cs typeface="Arial"/>
              </a:rPr>
              <a:t>Fraction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45" dirty="0">
                <a:latin typeface="Arial"/>
                <a:cs typeface="Arial"/>
              </a:rPr>
              <a:t>length </a:t>
            </a:r>
            <a:r>
              <a:rPr sz="1600" spc="-140" dirty="0">
                <a:latin typeface="Arial"/>
                <a:cs typeface="Arial"/>
              </a:rPr>
              <a:t>=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80" dirty="0">
                <a:latin typeface="Arial"/>
                <a:cs typeface="Arial"/>
              </a:rPr>
              <a:t>(000000)</a:t>
            </a:r>
            <a:r>
              <a:rPr sz="1575" spc="-120" baseline="-21164" dirty="0">
                <a:latin typeface="Arial"/>
                <a:cs typeface="Arial"/>
              </a:rPr>
              <a:t>2 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60" dirty="0">
                <a:latin typeface="Arial"/>
                <a:cs typeface="Arial"/>
              </a:rPr>
              <a:t>0</a:t>
            </a:r>
            <a:r>
              <a:rPr sz="1575" spc="-89" baseline="-21164" dirty="0">
                <a:latin typeface="Arial"/>
                <a:cs typeface="Arial"/>
              </a:rPr>
              <a:t>10</a:t>
            </a:r>
            <a:endParaRPr sz="1575" baseline="-21164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80" dirty="0">
                <a:latin typeface="Arial"/>
                <a:cs typeface="Arial"/>
              </a:rPr>
              <a:t>(111111)</a:t>
            </a:r>
            <a:r>
              <a:rPr sz="1575" spc="-120" baseline="-21164" dirty="0">
                <a:latin typeface="Arial"/>
                <a:cs typeface="Arial"/>
              </a:rPr>
              <a:t>2 </a:t>
            </a:r>
            <a:r>
              <a:rPr sz="1600" spc="-140" dirty="0">
                <a:latin typeface="Arial"/>
                <a:cs typeface="Arial"/>
              </a:rPr>
              <a:t>=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1</a:t>
            </a:r>
            <a:r>
              <a:rPr sz="1575" spc="-89" baseline="-21164" dirty="0">
                <a:latin typeface="Arial"/>
                <a:cs typeface="Arial"/>
              </a:rPr>
              <a:t>10</a:t>
            </a:r>
            <a:endParaRPr sz="1575" baseline="-21164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50" dirty="0">
                <a:latin typeface="Arial"/>
                <a:cs typeface="Arial"/>
              </a:rPr>
              <a:t>Optimum </a:t>
            </a:r>
            <a:r>
              <a:rPr sz="1600" spc="-45" dirty="0">
                <a:latin typeface="Arial"/>
                <a:cs typeface="Arial"/>
              </a:rPr>
              <a:t>points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–  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575" spc="7" baseline="-21164" dirty="0">
                <a:latin typeface="Arial"/>
                <a:cs typeface="Arial"/>
              </a:rPr>
              <a:t>1</a:t>
            </a:r>
            <a:r>
              <a:rPr sz="1600" spc="5" dirty="0">
                <a:latin typeface="Arial"/>
                <a:cs typeface="Arial"/>
              </a:rPr>
              <a:t>*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75" dirty="0">
                <a:latin typeface="Arial"/>
                <a:cs typeface="Arial"/>
              </a:rPr>
              <a:t>0.75 </a:t>
            </a:r>
            <a:r>
              <a:rPr sz="1600" spc="-140" dirty="0">
                <a:latin typeface="Arial"/>
                <a:cs typeface="Arial"/>
              </a:rPr>
              <a:t>=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110000</a:t>
            </a:r>
            <a:endParaRPr sz="1600">
              <a:latin typeface="Arial"/>
              <a:cs typeface="Arial"/>
            </a:endParaRPr>
          </a:p>
          <a:p>
            <a:pPr marL="1384300">
              <a:lnSpc>
                <a:spcPts val="191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–  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575" spc="7" baseline="-21164" dirty="0">
                <a:latin typeface="Arial"/>
                <a:cs typeface="Arial"/>
              </a:rPr>
              <a:t>2</a:t>
            </a:r>
            <a:r>
              <a:rPr sz="1600" spc="5" dirty="0">
                <a:latin typeface="Arial"/>
                <a:cs typeface="Arial"/>
              </a:rPr>
              <a:t>*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75" dirty="0">
                <a:latin typeface="Arial"/>
                <a:cs typeface="Arial"/>
              </a:rPr>
              <a:t>0.25 </a:t>
            </a:r>
            <a:r>
              <a:rPr sz="1600" spc="-140" dirty="0">
                <a:latin typeface="Arial"/>
                <a:cs typeface="Arial"/>
              </a:rPr>
              <a:t>=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010000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39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120" dirty="0">
                <a:latin typeface="Arial"/>
                <a:cs typeface="Arial"/>
              </a:rPr>
              <a:t>Fitness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90" dirty="0">
                <a:latin typeface="Arial"/>
                <a:cs typeface="Arial"/>
              </a:rPr>
              <a:t>Convert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phenotype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3955160"/>
            <a:ext cx="701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170" dirty="0"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260037"/>
            <a:ext cx="7712075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80" dirty="0">
                <a:latin typeface="Arial"/>
                <a:cs typeface="Arial"/>
              </a:rPr>
              <a:t>Selection: </a:t>
            </a:r>
            <a:r>
              <a:rPr sz="2000" spc="-75" dirty="0">
                <a:latin typeface="Arial"/>
                <a:cs typeface="Arial"/>
              </a:rPr>
              <a:t>Roulette </a:t>
            </a:r>
            <a:r>
              <a:rPr sz="2000" spc="-80" dirty="0">
                <a:latin typeface="Arial"/>
                <a:cs typeface="Arial"/>
              </a:rPr>
              <a:t>Wheel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130" dirty="0">
                <a:latin typeface="Arial"/>
                <a:cs typeface="Arial"/>
              </a:rPr>
              <a:t>Cross-Over: </a:t>
            </a:r>
            <a:r>
              <a:rPr sz="2000" spc="-75" dirty="0">
                <a:latin typeface="Arial"/>
                <a:cs typeface="Arial"/>
              </a:rPr>
              <a:t>p</a:t>
            </a:r>
            <a:r>
              <a:rPr sz="1950" spc="-112" baseline="-21367" dirty="0">
                <a:latin typeface="Arial"/>
                <a:cs typeface="Arial"/>
              </a:rPr>
              <a:t>c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0.8, </a:t>
            </a:r>
            <a:r>
              <a:rPr sz="2000" spc="-110" dirty="0">
                <a:latin typeface="Arial"/>
                <a:cs typeface="Arial"/>
              </a:rPr>
              <a:t>Simple </a:t>
            </a:r>
            <a:r>
              <a:rPr sz="2000" spc="-125" dirty="0">
                <a:latin typeface="Arial"/>
                <a:cs typeface="Arial"/>
              </a:rPr>
              <a:t>Single </a:t>
            </a:r>
            <a:r>
              <a:rPr sz="2000" spc="-75" dirty="0">
                <a:latin typeface="Arial"/>
                <a:cs typeface="Arial"/>
              </a:rPr>
              <a:t>Point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Cross-Over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latin typeface="Arial"/>
                <a:cs typeface="Arial"/>
              </a:rPr>
              <a:t>Mutation: </a:t>
            </a:r>
            <a:r>
              <a:rPr sz="2000" spc="-40" dirty="0">
                <a:latin typeface="Arial"/>
                <a:cs typeface="Arial"/>
              </a:rPr>
              <a:t>p</a:t>
            </a:r>
            <a:r>
              <a:rPr sz="1950" spc="-60" baseline="-21367" dirty="0">
                <a:latin typeface="Arial"/>
                <a:cs typeface="Arial"/>
              </a:rPr>
              <a:t>m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80" dirty="0">
                <a:latin typeface="Arial"/>
                <a:cs typeface="Arial"/>
              </a:rPr>
              <a:t>0.01, </a:t>
            </a:r>
            <a:r>
              <a:rPr sz="2000" spc="-125" dirty="0">
                <a:latin typeface="Arial"/>
                <a:cs typeface="Arial"/>
              </a:rPr>
              <a:t>Single </a:t>
            </a:r>
            <a:r>
              <a:rPr sz="2000" spc="20" dirty="0">
                <a:latin typeface="Arial"/>
                <a:cs typeface="Arial"/>
              </a:rPr>
              <a:t>bit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mutation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70" dirty="0">
                <a:latin typeface="Arial"/>
                <a:cs typeface="Arial"/>
              </a:rPr>
              <a:t>Termination: </a:t>
            </a:r>
            <a:r>
              <a:rPr sz="2000" spc="-160" dirty="0">
                <a:latin typeface="Arial"/>
                <a:cs typeface="Arial"/>
              </a:rPr>
              <a:t>Based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15" dirty="0">
                <a:latin typeface="Arial"/>
                <a:cs typeface="Arial"/>
              </a:rPr>
              <a:t>limit </a:t>
            </a:r>
            <a:r>
              <a:rPr sz="2000" spc="-60" dirty="0">
                <a:latin typeface="Arial"/>
                <a:cs typeface="Arial"/>
              </a:rPr>
              <a:t>on 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Generations </a:t>
            </a:r>
            <a:r>
              <a:rPr sz="2000" spc="-85" dirty="0">
                <a:latin typeface="Arial"/>
                <a:cs typeface="Arial"/>
              </a:rPr>
              <a:t>(1000)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80" dirty="0">
                <a:latin typeface="Arial"/>
                <a:cs typeface="Arial"/>
              </a:rPr>
              <a:t>Generation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Initial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Population: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Bit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representation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random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80" dirty="0">
                <a:latin typeface="Arial"/>
                <a:cs typeface="Arial"/>
              </a:rPr>
              <a:t>(0,0.15)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(0.5,0.65)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70" dirty="0">
                <a:latin typeface="Arial"/>
                <a:cs typeface="Arial"/>
              </a:rPr>
              <a:t>Population </a:t>
            </a:r>
            <a:r>
              <a:rPr sz="2000" spc="-165" dirty="0">
                <a:latin typeface="Arial"/>
                <a:cs typeface="Arial"/>
              </a:rPr>
              <a:t>Size: </a:t>
            </a:r>
            <a:r>
              <a:rPr sz="2000" spc="-60" dirty="0">
                <a:latin typeface="Arial"/>
                <a:cs typeface="Arial"/>
              </a:rPr>
              <a:t>n </a:t>
            </a:r>
            <a:r>
              <a:rPr sz="2000" spc="-170" dirty="0">
                <a:latin typeface="Arial"/>
                <a:cs typeface="Arial"/>
              </a:rPr>
              <a:t>=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2429" y="4005912"/>
            <a:ext cx="11690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5" baseline="4629" dirty="0">
                <a:latin typeface="Times New Roman"/>
                <a:cs typeface="Times New Roman"/>
              </a:rPr>
              <a:t>f</a:t>
            </a:r>
            <a:r>
              <a:rPr sz="1800" i="1" spc="89" baseline="4629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</a:t>
            </a:r>
            <a:r>
              <a:rPr sz="1800" i="1" spc="-7" baseline="4629" dirty="0">
                <a:latin typeface="Times New Roman"/>
                <a:cs typeface="Times New Roman"/>
              </a:rPr>
              <a:t>x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800" spc="37" baseline="4629" dirty="0">
                <a:latin typeface="Symbol"/>
                <a:cs typeface="Symbol"/>
              </a:rPr>
              <a:t></a:t>
            </a:r>
            <a:r>
              <a:rPr sz="1800" spc="-277" baseline="4629" dirty="0">
                <a:latin typeface="Times New Roman"/>
                <a:cs typeface="Times New Roman"/>
              </a:rPr>
              <a:t> </a:t>
            </a:r>
            <a:r>
              <a:rPr sz="1800" spc="82" baseline="4629" dirty="0">
                <a:latin typeface="Times New Roman"/>
                <a:cs typeface="Times New Roman"/>
              </a:rPr>
              <a:t>1</a:t>
            </a:r>
            <a:r>
              <a:rPr sz="1800" spc="82" baseline="4629" dirty="0">
                <a:latin typeface="Symbol"/>
                <a:cs typeface="Symbol"/>
              </a:rPr>
              <a:t></a:t>
            </a:r>
            <a:r>
              <a:rPr sz="1800" spc="-232" baseline="4629" dirty="0">
                <a:latin typeface="Times New Roman"/>
                <a:cs typeface="Times New Roman"/>
              </a:rPr>
              <a:t> </a:t>
            </a:r>
            <a:r>
              <a:rPr sz="1800" spc="30" baseline="4629" dirty="0">
                <a:latin typeface="Times New Roman"/>
                <a:cs typeface="Times New Roman"/>
              </a:rPr>
              <a:t>sin</a:t>
            </a:r>
            <a:r>
              <a:rPr sz="1050" spc="30" baseline="51587" dirty="0">
                <a:latin typeface="Times New Roman"/>
                <a:cs typeface="Times New Roman"/>
              </a:rPr>
              <a:t>2</a:t>
            </a:r>
            <a:r>
              <a:rPr sz="1050" spc="67" baseline="51587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Symbol"/>
                <a:cs typeface="Symbol"/>
              </a:rPr>
              <a:t></a:t>
            </a:r>
            <a:r>
              <a:rPr sz="1800" i="1" spc="22" baseline="4629" dirty="0">
                <a:latin typeface="Times New Roman"/>
                <a:cs typeface="Times New Roman"/>
              </a:rPr>
              <a:t>x</a:t>
            </a:r>
            <a:r>
              <a:rPr sz="1550" spc="15" dirty="0">
                <a:latin typeface="Symbol"/>
                <a:cs typeface="Symbol"/>
              </a:rPr>
              <a:t></a:t>
            </a:r>
            <a:r>
              <a:rPr sz="1800" spc="22" baseline="4629" dirty="0">
                <a:latin typeface="Times New Roman"/>
                <a:cs typeface="Times New Roman"/>
              </a:rPr>
              <a:t>,</a:t>
            </a:r>
            <a:endParaRPr sz="1800" baseline="462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5226" y="3966530"/>
            <a:ext cx="528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20" dirty="0">
                <a:latin typeface="Times New Roman"/>
                <a:cs typeface="Times New Roman"/>
              </a:rPr>
              <a:t>x</a:t>
            </a:r>
            <a:r>
              <a:rPr sz="1200" i="1" spc="-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Symbol"/>
                <a:cs typeface="Symbol"/>
              </a:rPr>
              <a:t></a:t>
            </a:r>
            <a:r>
              <a:rPr sz="2400" spc="-67" baseline="-3472" dirty="0">
                <a:latin typeface="Symbol"/>
                <a:cs typeface="Symbol"/>
              </a:rPr>
              <a:t></a:t>
            </a:r>
            <a:r>
              <a:rPr sz="1200" spc="-45" dirty="0">
                <a:latin typeface="Times New Roman"/>
                <a:cs typeface="Times New Roman"/>
              </a:rPr>
              <a:t>0,1</a:t>
            </a:r>
            <a:r>
              <a:rPr sz="2700" spc="-67" baseline="-4629" dirty="0">
                <a:latin typeface="Symbol"/>
                <a:cs typeface="Symbol"/>
              </a:rPr>
              <a:t></a:t>
            </a:r>
            <a:endParaRPr sz="2700" baseline="-4629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545" y="6638766"/>
            <a:ext cx="6716395" cy="1993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  <a:tabLst>
                <a:tab pos="2796540" algn="l"/>
                <a:tab pos="6560184" algn="l"/>
              </a:tabLst>
            </a:pP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1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530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1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Arti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 Black"/>
                <a:cs typeface="Arial Black"/>
              </a:rPr>
              <a:t>ii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ca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1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Inte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lli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genc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e	</a:t>
            </a:r>
            <a:r>
              <a:rPr sz="1100" spc="-10" dirty="0">
                <a:solidFill>
                  <a:srgbClr val="404040"/>
                </a:solidFill>
                <a:latin typeface="Arial Black"/>
                <a:cs typeface="Arial Black"/>
              </a:rPr>
              <a:t>P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IEA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1100" spc="-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Bi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o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m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ed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i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ca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l</a:t>
            </a:r>
            <a:r>
              <a:rPr sz="11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Info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rmati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c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1100" spc="-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R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s</a:t>
            </a:r>
            <a:r>
              <a:rPr sz="1100" spc="-10" dirty="0">
                <a:solidFill>
                  <a:srgbClr val="404040"/>
                </a:solidFill>
                <a:latin typeface="Arial Black"/>
                <a:cs typeface="Arial Black"/>
              </a:rPr>
              <a:t>e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rch</a:t>
            </a:r>
            <a:r>
              <a:rPr sz="1100" spc="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La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b	</a:t>
            </a:r>
            <a:r>
              <a:rPr sz="1800" spc="-89" baseline="2314" dirty="0">
                <a:latin typeface="Arial"/>
                <a:cs typeface="Arial"/>
              </a:rPr>
              <a:t>29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38226"/>
            <a:ext cx="9144000" cy="6019800"/>
          </a:xfrm>
          <a:custGeom>
            <a:avLst/>
            <a:gdLst/>
            <a:ahLst/>
            <a:cxnLst/>
            <a:rect l="l" t="t" r="r" b="b"/>
            <a:pathLst>
              <a:path w="9144000" h="6019800">
                <a:moveTo>
                  <a:pt x="9144000" y="6019770"/>
                </a:moveTo>
                <a:lnTo>
                  <a:pt x="9144000" y="0"/>
                </a:lnTo>
                <a:lnTo>
                  <a:pt x="0" y="0"/>
                </a:lnTo>
                <a:lnTo>
                  <a:pt x="0" y="6019770"/>
                </a:lnTo>
                <a:lnTo>
                  <a:pt x="9144000" y="6019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439" y="1291854"/>
            <a:ext cx="7085965" cy="4906645"/>
          </a:xfrm>
          <a:custGeom>
            <a:avLst/>
            <a:gdLst/>
            <a:ahLst/>
            <a:cxnLst/>
            <a:rect l="l" t="t" r="r" b="b"/>
            <a:pathLst>
              <a:path w="7085965" h="4906645">
                <a:moveTo>
                  <a:pt x="0" y="4906418"/>
                </a:moveTo>
                <a:lnTo>
                  <a:pt x="0" y="0"/>
                </a:lnTo>
                <a:lnTo>
                  <a:pt x="7085933" y="0"/>
                </a:lnTo>
                <a:lnTo>
                  <a:pt x="7085933" y="4906418"/>
                </a:lnTo>
                <a:lnTo>
                  <a:pt x="0" y="490641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5462" y="246013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91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1722" y="2460085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13712"/>
                </a:moveTo>
                <a:lnTo>
                  <a:pt x="14373" y="13712"/>
                </a:lnTo>
                <a:lnTo>
                  <a:pt x="14373" y="0"/>
                </a:lnTo>
                <a:lnTo>
                  <a:pt x="0" y="0"/>
                </a:lnTo>
                <a:lnTo>
                  <a:pt x="0" y="13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1722" y="2460085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13712"/>
                </a:moveTo>
                <a:lnTo>
                  <a:pt x="14373" y="13712"/>
                </a:lnTo>
                <a:lnTo>
                  <a:pt x="14373" y="0"/>
                </a:lnTo>
                <a:lnTo>
                  <a:pt x="0" y="0"/>
                </a:lnTo>
                <a:lnTo>
                  <a:pt x="0" y="13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5462" y="202018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91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1722" y="2020143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13712"/>
                </a:moveTo>
                <a:lnTo>
                  <a:pt x="14373" y="13712"/>
                </a:lnTo>
                <a:lnTo>
                  <a:pt x="14373" y="0"/>
                </a:lnTo>
                <a:lnTo>
                  <a:pt x="0" y="0"/>
                </a:lnTo>
                <a:lnTo>
                  <a:pt x="0" y="13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1722" y="2020143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13712"/>
                </a:moveTo>
                <a:lnTo>
                  <a:pt x="14373" y="13712"/>
                </a:lnTo>
                <a:lnTo>
                  <a:pt x="14373" y="0"/>
                </a:lnTo>
                <a:lnTo>
                  <a:pt x="0" y="0"/>
                </a:lnTo>
                <a:lnTo>
                  <a:pt x="0" y="13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7300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7300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3967" y="6226718"/>
            <a:ext cx="1308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5464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5464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63819" y="6226718"/>
            <a:ext cx="2279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53463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3463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88372" y="6226718"/>
            <a:ext cx="329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21463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1463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9463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9463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7626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7626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92535" y="6226718"/>
            <a:ext cx="329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Arial"/>
                <a:cs typeface="Arial"/>
              </a:rPr>
              <a:t>250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39999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39999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75071" y="6226718"/>
            <a:ext cx="329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Arial"/>
                <a:cs typeface="Arial"/>
              </a:rPr>
              <a:t>300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08163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08163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73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43071" y="6226718"/>
            <a:ext cx="329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Arial"/>
                <a:cs typeface="Arial"/>
              </a:rPr>
              <a:t>350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6162" y="613618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76162" y="13534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536" y="0"/>
                </a:lnTo>
              </a:path>
            </a:pathLst>
          </a:custGeom>
          <a:ln w="13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11071" y="6226718"/>
            <a:ext cx="329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Arial"/>
                <a:cs typeface="Arial"/>
              </a:rPr>
              <a:t>400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45462" y="246013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45462" y="202018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56616" y="1457794"/>
            <a:ext cx="290195" cy="469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60" dirty="0">
                <a:latin typeface="Arial"/>
                <a:cs typeface="Arial"/>
              </a:rPr>
              <a:t>.</a:t>
            </a:r>
            <a:r>
              <a:rPr sz="1400" spc="4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10301" y="1607665"/>
            <a:ext cx="6580278" cy="4440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56372" y="6226718"/>
            <a:ext cx="1403985" cy="45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0415" algn="l"/>
              </a:tabLst>
            </a:pPr>
            <a:r>
              <a:rPr sz="1400" spc="25" dirty="0">
                <a:latin typeface="Arial"/>
                <a:cs typeface="Arial"/>
              </a:rPr>
              <a:t>150	</a:t>
            </a:r>
            <a:r>
              <a:rPr sz="1400" spc="15" dirty="0">
                <a:latin typeface="Arial"/>
                <a:cs typeface="Arial"/>
              </a:rPr>
              <a:t>200</a:t>
            </a:r>
            <a:endParaRPr sz="14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50"/>
              </a:spcBef>
            </a:pPr>
            <a:r>
              <a:rPr sz="1400" b="1" spc="30" dirty="0">
                <a:latin typeface="Arial"/>
                <a:cs typeface="Arial"/>
              </a:rPr>
              <a:t>Generations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6829" y="3162550"/>
            <a:ext cx="236220" cy="1179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450" b="1" spc="-35" dirty="0">
                <a:latin typeface="Arial"/>
                <a:cs typeface="Arial"/>
              </a:rPr>
              <a:t>Fitness</a:t>
            </a:r>
            <a:r>
              <a:rPr sz="1450" b="1" spc="-40" dirty="0">
                <a:latin typeface="Arial"/>
                <a:cs typeface="Arial"/>
              </a:rPr>
              <a:t> </a:t>
            </a:r>
            <a:r>
              <a:rPr sz="1450" b="1" spc="-20" dirty="0">
                <a:latin typeface="Arial"/>
                <a:cs typeface="Arial"/>
              </a:rPr>
              <a:t>Value</a:t>
            </a:r>
            <a:endParaRPr sz="1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56372" y="976675"/>
            <a:ext cx="17386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latin typeface="Arial"/>
                <a:cs typeface="Arial"/>
              </a:rPr>
              <a:t>Performance </a:t>
            </a:r>
            <a:r>
              <a:rPr sz="1400" b="1" spc="35" dirty="0">
                <a:latin typeface="Arial"/>
                <a:cs typeface="Arial"/>
              </a:rPr>
              <a:t>of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74992" y="1868949"/>
            <a:ext cx="1971039" cy="824865"/>
          </a:xfrm>
          <a:custGeom>
            <a:avLst/>
            <a:gdLst/>
            <a:ahLst/>
            <a:cxnLst/>
            <a:rect l="l" t="t" r="r" b="b"/>
            <a:pathLst>
              <a:path w="1971040" h="824864">
                <a:moveTo>
                  <a:pt x="0" y="824619"/>
                </a:moveTo>
                <a:lnTo>
                  <a:pt x="0" y="0"/>
                </a:lnTo>
                <a:lnTo>
                  <a:pt x="1970469" y="0"/>
                </a:lnTo>
                <a:lnTo>
                  <a:pt x="1970469" y="824619"/>
                </a:lnTo>
                <a:lnTo>
                  <a:pt x="0" y="8246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0633" y="2020189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674" y="0"/>
                </a:lnTo>
              </a:path>
            </a:pathLst>
          </a:custGeom>
          <a:ln w="274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90633" y="2281027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674" y="0"/>
                </a:lnTo>
              </a:path>
            </a:pathLst>
          </a:custGeom>
          <a:ln w="27425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187296" y="1290771"/>
          <a:ext cx="7089774" cy="4900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57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4">
                  <a:txBody>
                    <a:bodyPr/>
                    <a:lstStyle/>
                    <a:p>
                      <a:pPr marL="751840" marR="109855" algn="just">
                        <a:lnSpc>
                          <a:spcPct val="119200"/>
                        </a:lnSpc>
                        <a:spcBef>
                          <a:spcPts val="114"/>
                        </a:spcBef>
                      </a:pPr>
                      <a:r>
                        <a:rPr sz="1400" b="1" spc="25" dirty="0">
                          <a:latin typeface="Arial"/>
                          <a:cs typeface="Arial"/>
                        </a:rPr>
                        <a:t>Avg. 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Fitness  </a:t>
                      </a:r>
                      <a:r>
                        <a:rPr sz="1400" b="1" spc="35" dirty="0">
                          <a:latin typeface="Arial"/>
                          <a:cs typeface="Arial"/>
                        </a:rPr>
                        <a:t>Max. 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Fitness  </a:t>
                      </a:r>
                      <a:r>
                        <a:rPr sz="1400" b="1" spc="55" dirty="0">
                          <a:latin typeface="Arial"/>
                          <a:cs typeface="Arial"/>
                        </a:rPr>
                        <a:t>Min. 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Fitness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6390633" y="2528552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4">
                <a:moveTo>
                  <a:pt x="0" y="0"/>
                </a:moveTo>
                <a:lnTo>
                  <a:pt x="579674" y="0"/>
                </a:lnTo>
              </a:path>
            </a:pathLst>
          </a:custGeom>
          <a:ln w="274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74165"/>
            <a:ext cx="787654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76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search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population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points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parallel, 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50" dirty="0">
                <a:latin typeface="Arial"/>
                <a:cs typeface="Arial"/>
              </a:rPr>
              <a:t>single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point.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75" dirty="0">
                <a:latin typeface="Arial"/>
                <a:cs typeface="Arial"/>
              </a:rPr>
              <a:t>require </a:t>
            </a:r>
            <a:r>
              <a:rPr sz="3200" spc="-190" dirty="0">
                <a:latin typeface="Arial"/>
                <a:cs typeface="Arial"/>
              </a:rPr>
              <a:t>any </a:t>
            </a:r>
            <a:r>
              <a:rPr sz="3200" spc="-90" dirty="0">
                <a:latin typeface="Arial"/>
                <a:cs typeface="Arial"/>
              </a:rPr>
              <a:t>derivative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information 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35" dirty="0">
                <a:latin typeface="Arial"/>
                <a:cs typeface="Arial"/>
              </a:rPr>
              <a:t>other </a:t>
            </a:r>
            <a:r>
              <a:rPr sz="3200" spc="-125" dirty="0">
                <a:latin typeface="Arial"/>
                <a:cs typeface="Arial"/>
              </a:rPr>
              <a:t>knowledge </a:t>
            </a:r>
            <a:r>
              <a:rPr sz="3200" spc="-150" dirty="0">
                <a:latin typeface="Arial"/>
                <a:cs typeface="Arial"/>
              </a:rPr>
              <a:t>except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85" dirty="0">
                <a:latin typeface="Arial"/>
                <a:cs typeface="Arial"/>
              </a:rPr>
              <a:t>objective  </a:t>
            </a:r>
            <a:r>
              <a:rPr sz="3200" spc="-50" dirty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250" dirty="0">
                <a:latin typeface="Arial"/>
                <a:cs typeface="Arial"/>
              </a:rPr>
              <a:t>uses </a:t>
            </a:r>
            <a:r>
              <a:rPr sz="3200" spc="-85" dirty="0">
                <a:latin typeface="Arial"/>
                <a:cs typeface="Arial"/>
              </a:rPr>
              <a:t>probabilistic </a:t>
            </a:r>
            <a:r>
              <a:rPr sz="3200" spc="-55" dirty="0">
                <a:latin typeface="Arial"/>
                <a:cs typeface="Arial"/>
              </a:rPr>
              <a:t>transition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rules.</a:t>
            </a:r>
            <a:endParaRPr sz="3200">
              <a:latin typeface="Arial"/>
              <a:cs typeface="Arial"/>
            </a:endParaRPr>
          </a:p>
          <a:p>
            <a:pPr marL="355600" marR="11296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90" dirty="0">
                <a:latin typeface="Arial"/>
                <a:cs typeface="Arial"/>
              </a:rPr>
              <a:t>provide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65" dirty="0">
                <a:latin typeface="Arial"/>
                <a:cs typeface="Arial"/>
              </a:rPr>
              <a:t>than </a:t>
            </a:r>
            <a:r>
              <a:rPr sz="3200" spc="-130" dirty="0">
                <a:latin typeface="Arial"/>
                <a:cs typeface="Arial"/>
              </a:rPr>
              <a:t>one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potential  </a:t>
            </a:r>
            <a:r>
              <a:rPr sz="3200" spc="-100" dirty="0">
                <a:latin typeface="Arial"/>
                <a:cs typeface="Arial"/>
              </a:rPr>
              <a:t>solutions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problem.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17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6342" y="183845"/>
            <a:ext cx="3672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Advantages </a:t>
            </a:r>
            <a:r>
              <a:rPr spc="-10" dirty="0"/>
              <a:t>of</a:t>
            </a:r>
            <a:r>
              <a:rPr spc="-265" dirty="0"/>
              <a:t> </a:t>
            </a:r>
            <a:r>
              <a:rPr spc="-475" dirty="0"/>
              <a:t>GA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836" y="183845"/>
            <a:ext cx="4894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Application </a:t>
            </a:r>
            <a:r>
              <a:rPr spc="-270" dirty="0"/>
              <a:t>Areas </a:t>
            </a:r>
            <a:r>
              <a:rPr spc="-10" dirty="0"/>
              <a:t>of</a:t>
            </a:r>
            <a:r>
              <a:rPr spc="-305" dirty="0"/>
              <a:t> </a:t>
            </a:r>
            <a:r>
              <a:rPr spc="-475" dirty="0"/>
              <a:t>GA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18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86903"/>
            <a:ext cx="7294880" cy="35382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Optimization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Automatic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Programming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Arial"/>
                <a:cs typeface="Arial"/>
              </a:rPr>
              <a:t>Machine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50" dirty="0">
                <a:latin typeface="Arial"/>
                <a:cs typeface="Arial"/>
              </a:rPr>
              <a:t>Robot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Economic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Image </a:t>
            </a:r>
            <a:r>
              <a:rPr sz="3200" spc="-210" dirty="0">
                <a:latin typeface="Arial"/>
                <a:cs typeface="Arial"/>
              </a:rPr>
              <a:t>Processing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14" dirty="0">
                <a:latin typeface="Arial"/>
                <a:cs typeface="Arial"/>
              </a:rPr>
              <a:t>Pattern</a:t>
            </a:r>
            <a:r>
              <a:rPr sz="3200" spc="-140" dirty="0">
                <a:latin typeface="Arial"/>
                <a:cs typeface="Arial"/>
              </a:rPr>
              <a:t> Recognition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Control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Engineering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54" y="2516581"/>
            <a:ext cx="692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55" dirty="0"/>
              <a:t>&amp; </a:t>
            </a:r>
            <a:r>
              <a:rPr spc="-229" dirty="0"/>
              <a:t>Enhancements </a:t>
            </a:r>
            <a:r>
              <a:rPr spc="-50" dirty="0"/>
              <a:t>in</a:t>
            </a:r>
            <a:r>
              <a:rPr spc="-555" dirty="0"/>
              <a:t> </a:t>
            </a:r>
            <a:r>
              <a:rPr spc="-480" dirty="0"/>
              <a:t>GA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19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183845"/>
            <a:ext cx="6134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Local </a:t>
            </a:r>
            <a:r>
              <a:rPr spc="-240" dirty="0"/>
              <a:t>search </a:t>
            </a:r>
            <a:r>
              <a:rPr spc="-190" dirty="0"/>
              <a:t>and</a:t>
            </a:r>
            <a:r>
              <a:rPr spc="-195" dirty="0"/>
              <a:t> </a:t>
            </a:r>
            <a:r>
              <a:rPr spc="-8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21409"/>
            <a:ext cx="356552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1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5" dirty="0">
                <a:latin typeface="Arial"/>
                <a:cs typeface="Arial"/>
              </a:rPr>
              <a:t>Previously: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systematic  </a:t>
            </a:r>
            <a:r>
              <a:rPr sz="2400" spc="-65" dirty="0">
                <a:latin typeface="Arial"/>
                <a:cs typeface="Arial"/>
              </a:rPr>
              <a:t>exploration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search  </a:t>
            </a:r>
            <a:r>
              <a:rPr sz="2400" spc="-155" dirty="0"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140" dirty="0">
                <a:latin typeface="Arial"/>
                <a:cs typeface="Arial"/>
              </a:rPr>
              <a:t>Path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goal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355600" marR="31051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75" dirty="0">
                <a:latin typeface="Arial"/>
                <a:cs typeface="Arial"/>
              </a:rPr>
              <a:t>YET,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90" dirty="0">
                <a:latin typeface="Arial"/>
                <a:cs typeface="Arial"/>
              </a:rPr>
              <a:t>problems  </a:t>
            </a:r>
            <a:r>
              <a:rPr sz="2400" spc="-60" dirty="0">
                <a:latin typeface="Arial"/>
                <a:cs typeface="Arial"/>
              </a:rPr>
              <a:t>path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irrelevant.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229" dirty="0">
                <a:latin typeface="Arial"/>
                <a:cs typeface="Arial"/>
              </a:rPr>
              <a:t>E.g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8-queens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Arial"/>
                <a:cs typeface="Arial"/>
              </a:rPr>
              <a:t>Different </a:t>
            </a:r>
            <a:r>
              <a:rPr sz="2400" spc="-75" dirty="0">
                <a:latin typeface="Arial"/>
                <a:cs typeface="Arial"/>
              </a:rPr>
              <a:t>algorithms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160" dirty="0">
                <a:latin typeface="Arial"/>
                <a:cs typeface="Arial"/>
              </a:rPr>
              <a:t>Local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1143000"/>
            <a:ext cx="1675892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3059810"/>
            <a:ext cx="5100447" cy="3462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47328" y="6631847"/>
            <a:ext cx="2311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985" y="183845"/>
            <a:ext cx="7954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0" dirty="0"/>
              <a:t>in </a:t>
            </a:r>
            <a:r>
              <a:rPr spc="-215" dirty="0"/>
              <a:t>Simple </a:t>
            </a:r>
            <a:r>
              <a:rPr spc="-180" dirty="0"/>
              <a:t>Genetic</a:t>
            </a:r>
            <a:r>
              <a:rPr spc="-445" dirty="0"/>
              <a:t> </a:t>
            </a:r>
            <a:r>
              <a:rPr spc="-9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20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73573"/>
            <a:ext cx="6489065" cy="42748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470" dirty="0">
                <a:latin typeface="Arial"/>
                <a:cs typeface="Arial"/>
              </a:rPr>
              <a:t>SGA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changed </a:t>
            </a:r>
            <a:r>
              <a:rPr sz="3200" spc="-130" dirty="0">
                <a:latin typeface="Arial"/>
                <a:cs typeface="Arial"/>
              </a:rPr>
              <a:t>by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changing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70" dirty="0">
                <a:latin typeface="Arial"/>
                <a:cs typeface="Arial"/>
              </a:rPr>
              <a:t>Encoding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30" dirty="0">
                <a:latin typeface="Arial"/>
                <a:cs typeface="Arial"/>
              </a:rPr>
              <a:t>Selection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Strategy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14" dirty="0">
                <a:latin typeface="Arial"/>
                <a:cs typeface="Arial"/>
              </a:rPr>
              <a:t>Reinsertion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Strategy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30" dirty="0">
                <a:latin typeface="Arial"/>
                <a:cs typeface="Arial"/>
              </a:rPr>
              <a:t>Genetic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80" dirty="0">
                <a:latin typeface="Arial"/>
                <a:cs typeface="Arial"/>
              </a:rPr>
              <a:t>Enhancements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480" dirty="0">
                <a:latin typeface="Arial"/>
                <a:cs typeface="Arial"/>
              </a:rPr>
              <a:t>SGA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80" dirty="0">
                <a:latin typeface="Arial"/>
                <a:cs typeface="Arial"/>
              </a:rPr>
              <a:t>Introducing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Diversity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30" dirty="0">
                <a:latin typeface="Arial"/>
                <a:cs typeface="Arial"/>
              </a:rPr>
              <a:t>Handling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130" y="183845"/>
            <a:ext cx="7468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0" dirty="0"/>
              <a:t>in </a:t>
            </a:r>
            <a:r>
              <a:rPr spc="-225" dirty="0"/>
              <a:t>Chromosome</a:t>
            </a:r>
            <a:r>
              <a:rPr spc="-370" dirty="0"/>
              <a:t> </a:t>
            </a:r>
            <a:r>
              <a:rPr spc="-240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7110"/>
            <a:ext cx="8033384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00" dirty="0">
                <a:latin typeface="Arial"/>
                <a:cs typeface="Arial"/>
              </a:rPr>
              <a:t>Binary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Encoding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45" dirty="0">
                <a:latin typeface="Arial"/>
                <a:cs typeface="Arial"/>
              </a:rPr>
              <a:t>Most </a:t>
            </a:r>
            <a:r>
              <a:rPr sz="2400" spc="-105" dirty="0">
                <a:latin typeface="Arial"/>
                <a:cs typeface="Arial"/>
              </a:rPr>
              <a:t>common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most </a:t>
            </a:r>
            <a:r>
              <a:rPr sz="2400" spc="-45" dirty="0">
                <a:latin typeface="Arial"/>
                <a:cs typeface="Arial"/>
              </a:rPr>
              <a:t>frequently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105" dirty="0">
                <a:latin typeface="Arial"/>
                <a:cs typeface="Arial"/>
              </a:rPr>
              <a:t>encoding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scheme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170" dirty="0">
                <a:latin typeface="Arial"/>
                <a:cs typeface="Arial"/>
              </a:rPr>
              <a:t>Every </a:t>
            </a:r>
            <a:r>
              <a:rPr sz="2400" spc="-110" dirty="0">
                <a:latin typeface="Arial"/>
                <a:cs typeface="Arial"/>
              </a:rPr>
              <a:t>chromosome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string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ones </a:t>
            </a:r>
            <a:r>
              <a:rPr sz="2400" spc="-135" dirty="0">
                <a:latin typeface="Arial"/>
                <a:cs typeface="Arial"/>
              </a:rPr>
              <a:t>(1s)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55" dirty="0">
                <a:latin typeface="Arial"/>
                <a:cs typeface="Arial"/>
              </a:rPr>
              <a:t>zeros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(0s)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275457"/>
            <a:ext cx="72974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60375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299720" algn="l"/>
              </a:tabLst>
            </a:pPr>
            <a:r>
              <a:rPr sz="2400" spc="-180" dirty="0">
                <a:latin typeface="Arial"/>
                <a:cs typeface="Arial"/>
              </a:rPr>
              <a:t>Gives </a:t>
            </a:r>
            <a:r>
              <a:rPr sz="2400" spc="-125" dirty="0">
                <a:latin typeface="Arial"/>
                <a:cs typeface="Arial"/>
              </a:rPr>
              <a:t>many </a:t>
            </a:r>
            <a:r>
              <a:rPr sz="2400" spc="-110" dirty="0">
                <a:latin typeface="Arial"/>
                <a:cs typeface="Arial"/>
              </a:rPr>
              <a:t>possible </a:t>
            </a:r>
            <a:r>
              <a:rPr sz="2400" spc="-125" dirty="0">
                <a:latin typeface="Arial"/>
                <a:cs typeface="Arial"/>
              </a:rPr>
              <a:t>chromosomes </a:t>
            </a:r>
            <a:r>
              <a:rPr sz="2400" spc="-130" dirty="0">
                <a:latin typeface="Arial"/>
                <a:cs typeface="Arial"/>
              </a:rPr>
              <a:t>even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small 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alleles</a:t>
            </a:r>
            <a:endParaRPr sz="24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may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natural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many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problems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corrections  </a:t>
            </a:r>
            <a:r>
              <a:rPr sz="2400" spc="-80" dirty="0">
                <a:latin typeface="Arial"/>
                <a:cs typeface="Arial"/>
              </a:rPr>
              <a:t>must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25" dirty="0">
                <a:latin typeface="Arial"/>
                <a:cs typeface="Arial"/>
              </a:rPr>
              <a:t>made </a:t>
            </a:r>
            <a:r>
              <a:rPr sz="2400" spc="-30" dirty="0">
                <a:latin typeface="Arial"/>
                <a:cs typeface="Arial"/>
              </a:rPr>
              <a:t>after </a:t>
            </a:r>
            <a:r>
              <a:rPr sz="2400" spc="-130" dirty="0">
                <a:latin typeface="Arial"/>
                <a:cs typeface="Arial"/>
              </a:rPr>
              <a:t>crossover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mutation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2438400"/>
            <a:ext cx="3981450" cy="83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21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183845"/>
            <a:ext cx="781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5" dirty="0"/>
              <a:t>in </a:t>
            </a:r>
            <a:r>
              <a:rPr spc="-225" dirty="0"/>
              <a:t>Chromosome</a:t>
            </a:r>
            <a:r>
              <a:rPr spc="-415" dirty="0"/>
              <a:t> </a:t>
            </a:r>
            <a:r>
              <a:rPr spc="-350" dirty="0"/>
              <a:t>Encoding…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329" y="993394"/>
            <a:ext cx="4949190" cy="422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30" dirty="0">
                <a:latin typeface="Arial"/>
                <a:cs typeface="Arial"/>
              </a:rPr>
              <a:t>Binary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265" dirty="0">
                <a:latin typeface="Arial"/>
                <a:cs typeface="Arial"/>
              </a:rPr>
              <a:t>Encoding…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17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204" dirty="0">
                <a:latin typeface="Arial"/>
                <a:cs typeface="Arial"/>
              </a:rPr>
              <a:t>Knapsack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Problem</a:t>
            </a:r>
            <a:endParaRPr sz="2600">
              <a:latin typeface="Arial"/>
              <a:cs typeface="Arial"/>
            </a:endParaRPr>
          </a:p>
          <a:p>
            <a:pPr marL="1155700" marR="33020" lvl="2" indent="-228600">
              <a:lnSpc>
                <a:spcPct val="80000"/>
              </a:lnSpc>
              <a:spcBef>
                <a:spcPts val="54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125" dirty="0">
                <a:latin typeface="Arial"/>
                <a:cs typeface="Arial"/>
              </a:rPr>
              <a:t>There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75" dirty="0">
                <a:latin typeface="Arial"/>
                <a:cs typeface="Arial"/>
              </a:rPr>
              <a:t>things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105" dirty="0">
                <a:latin typeface="Arial"/>
                <a:cs typeface="Arial"/>
              </a:rPr>
              <a:t>given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value 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45" dirty="0">
                <a:latin typeface="Arial"/>
                <a:cs typeface="Arial"/>
              </a:rPr>
              <a:t>size. </a:t>
            </a: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140" dirty="0">
                <a:latin typeface="Arial"/>
                <a:cs typeface="Arial"/>
              </a:rPr>
              <a:t>knapsack </a:t>
            </a:r>
            <a:r>
              <a:rPr sz="2200" spc="-165" dirty="0">
                <a:latin typeface="Arial"/>
                <a:cs typeface="Arial"/>
              </a:rPr>
              <a:t>has </a:t>
            </a:r>
            <a:r>
              <a:rPr sz="2200" spc="-105" dirty="0">
                <a:latin typeface="Arial"/>
                <a:cs typeface="Arial"/>
              </a:rPr>
              <a:t>given  </a:t>
            </a:r>
            <a:r>
              <a:rPr sz="2200" spc="-110" dirty="0">
                <a:latin typeface="Arial"/>
                <a:cs typeface="Arial"/>
              </a:rPr>
              <a:t>capacity. </a:t>
            </a: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65" dirty="0">
                <a:latin typeface="Arial"/>
                <a:cs typeface="Arial"/>
              </a:rPr>
              <a:t>problem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15" dirty="0">
                <a:latin typeface="Arial"/>
                <a:cs typeface="Arial"/>
              </a:rPr>
              <a:t>to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select  </a:t>
            </a:r>
            <a:r>
              <a:rPr sz="2200" spc="-75" dirty="0">
                <a:latin typeface="Arial"/>
                <a:cs typeface="Arial"/>
              </a:rPr>
              <a:t>things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114" dirty="0">
                <a:latin typeface="Arial"/>
                <a:cs typeface="Arial"/>
              </a:rPr>
              <a:t>maximize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05" dirty="0">
                <a:latin typeface="Arial"/>
                <a:cs typeface="Arial"/>
              </a:rPr>
              <a:t>value </a:t>
            </a:r>
            <a:r>
              <a:rPr sz="2200" spc="-10" dirty="0">
                <a:latin typeface="Arial"/>
                <a:cs typeface="Arial"/>
              </a:rPr>
              <a:t>of  </a:t>
            </a:r>
            <a:r>
              <a:rPr sz="2200" spc="-75" dirty="0">
                <a:latin typeface="Arial"/>
                <a:cs typeface="Arial"/>
              </a:rPr>
              <a:t>things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35" dirty="0">
                <a:latin typeface="Arial"/>
                <a:cs typeface="Arial"/>
              </a:rPr>
              <a:t>the </a:t>
            </a:r>
            <a:r>
              <a:rPr sz="2200" spc="-140" dirty="0">
                <a:latin typeface="Arial"/>
                <a:cs typeface="Arial"/>
              </a:rPr>
              <a:t>knapsack </a:t>
            </a:r>
            <a:r>
              <a:rPr sz="2200" spc="-40" dirty="0">
                <a:latin typeface="Arial"/>
                <a:cs typeface="Arial"/>
              </a:rPr>
              <a:t>while  </a:t>
            </a:r>
            <a:r>
              <a:rPr sz="2200" spc="-110" dirty="0">
                <a:latin typeface="Arial"/>
                <a:cs typeface="Arial"/>
              </a:rPr>
              <a:t>keeping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00" dirty="0">
                <a:latin typeface="Arial"/>
                <a:cs typeface="Arial"/>
              </a:rPr>
              <a:t>capacity </a:t>
            </a:r>
            <a:r>
              <a:rPr sz="2200" spc="-10" dirty="0">
                <a:latin typeface="Arial"/>
                <a:cs typeface="Arial"/>
              </a:rPr>
              <a:t>of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140" dirty="0">
                <a:latin typeface="Arial"/>
                <a:cs typeface="Arial"/>
              </a:rPr>
              <a:t>knapsack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constant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3105"/>
              </a:lnSpc>
              <a:buChar char="–"/>
              <a:tabLst>
                <a:tab pos="756920" algn="l"/>
              </a:tabLst>
            </a:pPr>
            <a:r>
              <a:rPr sz="2600" spc="-305" dirty="0">
                <a:latin typeface="Arial"/>
                <a:cs typeface="Arial"/>
              </a:rPr>
              <a:t>GA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Solution</a:t>
            </a:r>
            <a:endParaRPr sz="2600">
              <a:latin typeface="Arial"/>
              <a:cs typeface="Arial"/>
            </a:endParaRPr>
          </a:p>
          <a:p>
            <a:pPr marL="1155700" marR="5080" lvl="2" indent="-228600">
              <a:lnSpc>
                <a:spcPts val="211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215" dirty="0">
                <a:latin typeface="Arial"/>
                <a:cs typeface="Arial"/>
              </a:rPr>
              <a:t>Each </a:t>
            </a:r>
            <a:r>
              <a:rPr sz="2200" spc="15" dirty="0">
                <a:latin typeface="Arial"/>
                <a:cs typeface="Arial"/>
              </a:rPr>
              <a:t>bit </a:t>
            </a:r>
            <a:r>
              <a:rPr sz="2200" spc="-210" dirty="0">
                <a:latin typeface="Arial"/>
                <a:cs typeface="Arial"/>
              </a:rPr>
              <a:t>says </a:t>
            </a:r>
            <a:r>
              <a:rPr sz="2200" spc="35" dirty="0">
                <a:latin typeface="Arial"/>
                <a:cs typeface="Arial"/>
              </a:rPr>
              <a:t>if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corresponding  </a:t>
            </a:r>
            <a:r>
              <a:rPr sz="2200" spc="-40" dirty="0">
                <a:latin typeface="Arial"/>
                <a:cs typeface="Arial"/>
              </a:rPr>
              <a:t>thing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knapsack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4191000"/>
            <a:ext cx="2895599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981200"/>
            <a:ext cx="1806575" cy="2124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09837" y="6015831"/>
          <a:ext cx="2343782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22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183845"/>
            <a:ext cx="781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5" dirty="0"/>
              <a:t>in </a:t>
            </a:r>
            <a:r>
              <a:rPr spc="-225" dirty="0"/>
              <a:t>Chromosome</a:t>
            </a:r>
            <a:r>
              <a:rPr spc="-415" dirty="0"/>
              <a:t> </a:t>
            </a:r>
            <a:r>
              <a:rPr spc="-350" dirty="0"/>
              <a:t>Encoding…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973661"/>
            <a:ext cx="7334884" cy="52203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Arial"/>
                <a:cs typeface="Arial"/>
              </a:rPr>
              <a:t>Permutation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Encoding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ts val="302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sz="2800" spc="-2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80" dirty="0">
                <a:latin typeface="Arial"/>
                <a:cs typeface="Arial"/>
              </a:rPr>
              <a:t>ordering </a:t>
            </a:r>
            <a:r>
              <a:rPr sz="2800" spc="-110" dirty="0">
                <a:latin typeface="Arial"/>
                <a:cs typeface="Arial"/>
              </a:rPr>
              <a:t>problems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60" dirty="0">
                <a:latin typeface="Arial"/>
                <a:cs typeface="Arial"/>
              </a:rPr>
              <a:t>Traveling </a:t>
            </a:r>
            <a:r>
              <a:rPr sz="2800" spc="-215" dirty="0">
                <a:latin typeface="Arial"/>
                <a:cs typeface="Arial"/>
              </a:rPr>
              <a:t>Salesman </a:t>
            </a:r>
            <a:r>
              <a:rPr sz="2800" spc="-125" dirty="0">
                <a:latin typeface="Arial"/>
                <a:cs typeface="Arial"/>
              </a:rPr>
              <a:t>Problem </a:t>
            </a:r>
            <a:r>
              <a:rPr sz="2800" spc="-310" dirty="0">
                <a:latin typeface="Arial"/>
                <a:cs typeface="Arial"/>
              </a:rPr>
              <a:t>(TSP)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35" dirty="0">
                <a:latin typeface="Arial"/>
                <a:cs typeface="Arial"/>
              </a:rPr>
              <a:t>task  </a:t>
            </a:r>
            <a:r>
              <a:rPr sz="2800" spc="-80" dirty="0">
                <a:latin typeface="Arial"/>
                <a:cs typeface="Arial"/>
              </a:rPr>
              <a:t>ordering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756285" marR="530860" lvl="1" indent="-286385">
              <a:lnSpc>
                <a:spcPts val="302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95" dirty="0">
                <a:latin typeface="Arial"/>
                <a:cs typeface="Arial"/>
              </a:rPr>
              <a:t>Every </a:t>
            </a:r>
            <a:r>
              <a:rPr sz="2800" spc="-125" dirty="0">
                <a:latin typeface="Arial"/>
                <a:cs typeface="Arial"/>
              </a:rPr>
              <a:t>chromosome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string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20" dirty="0">
                <a:latin typeface="Arial"/>
                <a:cs typeface="Arial"/>
              </a:rPr>
              <a:t> numbers, 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14" dirty="0">
                <a:latin typeface="Arial"/>
                <a:cs typeface="Arial"/>
              </a:rPr>
              <a:t>represents </a:t>
            </a:r>
            <a:r>
              <a:rPr sz="2800" spc="-90" dirty="0">
                <a:latin typeface="Arial"/>
                <a:cs typeface="Arial"/>
              </a:rPr>
              <a:t>number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sequence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4150">
              <a:latin typeface="Times New Roman"/>
              <a:cs typeface="Times New Roman"/>
            </a:endParaRPr>
          </a:p>
          <a:p>
            <a:pPr marL="756285" marR="823594" lvl="1" indent="-286385">
              <a:lnSpc>
                <a:spcPct val="90000"/>
              </a:lnSpc>
              <a:buChar char="–"/>
              <a:tabLst>
                <a:tab pos="756920" algn="l"/>
              </a:tabLst>
            </a:pPr>
            <a:r>
              <a:rPr sz="2800" spc="-180" dirty="0">
                <a:latin typeface="Arial"/>
                <a:cs typeface="Arial"/>
              </a:rPr>
              <a:t>Special </a:t>
            </a:r>
            <a:r>
              <a:rPr sz="2800" spc="-110" dirty="0">
                <a:latin typeface="Arial"/>
                <a:cs typeface="Arial"/>
              </a:rPr>
              <a:t>types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crossover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mutation  </a:t>
            </a:r>
            <a:r>
              <a:rPr sz="2800" spc="-90" dirty="0">
                <a:latin typeface="Arial"/>
                <a:cs typeface="Arial"/>
              </a:rPr>
              <a:t>corrections </a:t>
            </a:r>
            <a:r>
              <a:rPr sz="2800" spc="-95" dirty="0">
                <a:latin typeface="Arial"/>
                <a:cs typeface="Arial"/>
              </a:rPr>
              <a:t>must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5" dirty="0">
                <a:latin typeface="Arial"/>
                <a:cs typeface="Arial"/>
              </a:rPr>
              <a:t>made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50" dirty="0">
                <a:latin typeface="Arial"/>
                <a:cs typeface="Arial"/>
              </a:rPr>
              <a:t>leave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25" dirty="0">
                <a:latin typeface="Arial"/>
                <a:cs typeface="Arial"/>
              </a:rPr>
              <a:t>chromosome </a:t>
            </a:r>
            <a:r>
              <a:rPr sz="2800" spc="-105" dirty="0">
                <a:latin typeface="Arial"/>
                <a:cs typeface="Arial"/>
              </a:rPr>
              <a:t>consistent </a:t>
            </a:r>
            <a:r>
              <a:rPr sz="2800" spc="-80" dirty="0">
                <a:latin typeface="Arial"/>
                <a:cs typeface="Arial"/>
              </a:rPr>
              <a:t>(i.e.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90" dirty="0">
                <a:latin typeface="Arial"/>
                <a:cs typeface="Arial"/>
              </a:rPr>
              <a:t>real  </a:t>
            </a:r>
            <a:r>
              <a:rPr sz="2800" spc="-160" dirty="0">
                <a:latin typeface="Arial"/>
                <a:cs typeface="Arial"/>
              </a:rPr>
              <a:t>sequence)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3886200"/>
            <a:ext cx="2771775" cy="66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23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183845"/>
            <a:ext cx="781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5" dirty="0"/>
              <a:t>in </a:t>
            </a:r>
            <a:r>
              <a:rPr spc="-225" dirty="0"/>
              <a:t>Chromosome</a:t>
            </a:r>
            <a:r>
              <a:rPr spc="-415" dirty="0"/>
              <a:t> </a:t>
            </a:r>
            <a:r>
              <a:rPr spc="-350" dirty="0"/>
              <a:t>Encoding…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3573"/>
            <a:ext cx="7916545" cy="29216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4" dirty="0">
                <a:latin typeface="Arial"/>
                <a:cs typeface="Arial"/>
              </a:rPr>
              <a:t>Value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Encoding</a:t>
            </a:r>
            <a:endParaRPr sz="3200">
              <a:latin typeface="Arial"/>
              <a:cs typeface="Arial"/>
            </a:endParaRPr>
          </a:p>
          <a:p>
            <a:pPr marL="756285" marR="19177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90" dirty="0">
                <a:latin typeface="Arial"/>
                <a:cs typeface="Arial"/>
              </a:rPr>
              <a:t>Direct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25" dirty="0">
                <a:latin typeface="Arial"/>
                <a:cs typeface="Arial"/>
              </a:rPr>
              <a:t>encoding (e.g. </a:t>
            </a:r>
            <a:r>
              <a:rPr sz="2800" spc="-90" dirty="0">
                <a:latin typeface="Arial"/>
                <a:cs typeface="Arial"/>
              </a:rPr>
              <a:t>real </a:t>
            </a:r>
            <a:r>
              <a:rPr sz="2800" spc="-120" dirty="0">
                <a:latin typeface="Arial"/>
                <a:cs typeface="Arial"/>
              </a:rPr>
              <a:t>numbers) </a:t>
            </a:r>
            <a:r>
              <a:rPr sz="2800" spc="-185" dirty="0">
                <a:latin typeface="Arial"/>
                <a:cs typeface="Arial"/>
              </a:rPr>
              <a:t>can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 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0" dirty="0">
                <a:latin typeface="Arial"/>
                <a:cs typeface="Arial"/>
              </a:rPr>
              <a:t>Every </a:t>
            </a:r>
            <a:r>
              <a:rPr sz="2800" spc="-130" dirty="0">
                <a:latin typeface="Arial"/>
                <a:cs typeface="Arial"/>
              </a:rPr>
              <a:t>chromosome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string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160" dirty="0">
                <a:latin typeface="Arial"/>
                <a:cs typeface="Arial"/>
              </a:rPr>
              <a:t>values 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100" dirty="0">
                <a:latin typeface="Arial"/>
                <a:cs typeface="Arial"/>
              </a:rPr>
              <a:t>represent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90" dirty="0">
                <a:latin typeface="Arial"/>
                <a:cs typeface="Arial"/>
              </a:rPr>
              <a:t>connection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problem  </a:t>
            </a:r>
            <a:r>
              <a:rPr sz="2800" spc="-120" dirty="0">
                <a:latin typeface="Arial"/>
                <a:cs typeface="Arial"/>
              </a:rPr>
              <a:t>being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studied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491683"/>
            <a:ext cx="710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45" dirty="0">
                <a:latin typeface="Arial"/>
                <a:cs typeface="Arial"/>
              </a:rPr>
              <a:t>New </a:t>
            </a:r>
            <a:r>
              <a:rPr sz="2800" spc="-40" dirty="0">
                <a:latin typeface="Arial"/>
                <a:cs typeface="Arial"/>
              </a:rPr>
              <a:t>mutation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50" dirty="0">
                <a:latin typeface="Arial"/>
                <a:cs typeface="Arial"/>
              </a:rPr>
              <a:t>crossover </a:t>
            </a:r>
            <a:r>
              <a:rPr sz="2800" spc="-100" dirty="0">
                <a:latin typeface="Arial"/>
                <a:cs typeface="Arial"/>
              </a:rPr>
              <a:t>operators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needed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4343400"/>
            <a:ext cx="4772025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24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285" y="183845"/>
            <a:ext cx="4580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5" dirty="0"/>
              <a:t>in</a:t>
            </a:r>
            <a:r>
              <a:rPr spc="-310" dirty="0"/>
              <a:t> </a:t>
            </a:r>
            <a:r>
              <a:rPr spc="-180" dirty="0"/>
              <a:t>Selection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5616" y="6662725"/>
            <a:ext cx="2127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40"/>
              </a:lnSpc>
            </a:pPr>
            <a:fld id="{81D60167-4931-47E6-BA6A-407CBD079E47}" type="slidenum">
              <a:rPr sz="1200" spc="-60" dirty="0">
                <a:latin typeface="Arial"/>
                <a:cs typeface="Arial"/>
              </a:rPr>
              <a:t>25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7110"/>
            <a:ext cx="8040370" cy="49644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55" dirty="0">
                <a:latin typeface="Arial"/>
                <a:cs typeface="Arial"/>
              </a:rPr>
              <a:t>Steady </a:t>
            </a:r>
            <a:r>
              <a:rPr sz="2400" spc="-130" dirty="0">
                <a:latin typeface="Arial"/>
                <a:cs typeface="Arial"/>
              </a:rPr>
              <a:t>State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30" dirty="0">
                <a:latin typeface="Arial"/>
                <a:cs typeface="Arial"/>
              </a:rPr>
              <a:t>No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55" dirty="0">
                <a:latin typeface="Arial"/>
                <a:cs typeface="Arial"/>
              </a:rPr>
              <a:t>method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selecting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parents</a:t>
            </a:r>
            <a:endParaRPr sz="2400">
              <a:latin typeface="Arial"/>
              <a:cs typeface="Arial"/>
            </a:endParaRPr>
          </a:p>
          <a:p>
            <a:pPr marL="756285" marR="203200" lvl="1" indent="-286385">
              <a:lnSpc>
                <a:spcPts val="259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400" spc="-50" dirty="0">
                <a:latin typeface="Arial"/>
                <a:cs typeface="Arial"/>
              </a:rPr>
              <a:t>Main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idea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big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part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chromosomes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should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survive 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next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generations</a:t>
            </a:r>
            <a:endParaRPr sz="2400">
              <a:latin typeface="Arial"/>
              <a:cs typeface="Arial"/>
            </a:endParaRPr>
          </a:p>
          <a:p>
            <a:pPr marL="756285" marR="413384" lvl="1" indent="-286385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few </a:t>
            </a:r>
            <a:r>
              <a:rPr sz="2400" spc="-114" dirty="0">
                <a:latin typeface="Arial"/>
                <a:cs typeface="Arial"/>
              </a:rPr>
              <a:t>good </a:t>
            </a:r>
            <a:r>
              <a:rPr sz="2400" spc="-125" dirty="0">
                <a:latin typeface="Arial"/>
                <a:cs typeface="Arial"/>
              </a:rPr>
              <a:t>chromosomes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05" dirty="0">
                <a:latin typeface="Arial"/>
                <a:cs typeface="Arial"/>
              </a:rPr>
              <a:t>selected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85" dirty="0">
                <a:latin typeface="Arial"/>
                <a:cs typeface="Arial"/>
              </a:rPr>
              <a:t>creating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70" dirty="0">
                <a:latin typeface="Arial"/>
                <a:cs typeface="Arial"/>
              </a:rPr>
              <a:t>offspring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Char char="–"/>
              <a:tabLst>
                <a:tab pos="756920" algn="l"/>
              </a:tabLst>
            </a:pPr>
            <a:r>
              <a:rPr sz="2400" spc="-130" dirty="0">
                <a:latin typeface="Arial"/>
                <a:cs typeface="Arial"/>
              </a:rPr>
              <a:t>No </a:t>
            </a:r>
            <a:r>
              <a:rPr sz="2400" spc="-65" dirty="0">
                <a:latin typeface="Arial"/>
                <a:cs typeface="Arial"/>
              </a:rPr>
              <a:t>probabilistic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90" dirty="0">
                <a:latin typeface="Arial"/>
                <a:cs typeface="Arial"/>
              </a:rPr>
              <a:t>Roulette </a:t>
            </a:r>
            <a:r>
              <a:rPr sz="2400" spc="-95" dirty="0">
                <a:latin typeface="Arial"/>
                <a:cs typeface="Arial"/>
              </a:rPr>
              <a:t>Wheel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100" dirty="0">
                <a:latin typeface="Arial"/>
                <a:cs typeface="Arial"/>
              </a:rPr>
              <a:t>Already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Discussed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400" spc="-240" dirty="0">
                <a:latin typeface="Arial"/>
                <a:cs typeface="Arial"/>
              </a:rPr>
              <a:t>Faces </a:t>
            </a:r>
            <a:r>
              <a:rPr sz="2400" spc="-90" dirty="0">
                <a:latin typeface="Arial"/>
                <a:cs typeface="Arial"/>
              </a:rPr>
              <a:t>problems </a:t>
            </a:r>
            <a:r>
              <a:rPr sz="2400" spc="-80" dirty="0">
                <a:latin typeface="Arial"/>
                <a:cs typeface="Arial"/>
              </a:rPr>
              <a:t>when fitness </a:t>
            </a:r>
            <a:r>
              <a:rPr sz="2400" spc="-135" dirty="0">
                <a:latin typeface="Arial"/>
                <a:cs typeface="Arial"/>
              </a:rPr>
              <a:t>values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chromosomes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differ  </a:t>
            </a:r>
            <a:r>
              <a:rPr sz="2400" spc="-90" dirty="0">
                <a:latin typeface="Arial"/>
                <a:cs typeface="Arial"/>
              </a:rPr>
              <a:t>very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much</a:t>
            </a:r>
            <a:endParaRPr sz="2400">
              <a:latin typeface="Arial"/>
              <a:cs typeface="Arial"/>
            </a:endParaRPr>
          </a:p>
          <a:p>
            <a:pPr marL="756285" marR="94615" lvl="1" indent="-286385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140" dirty="0">
                <a:latin typeface="Arial"/>
                <a:cs typeface="Arial"/>
              </a:rPr>
              <a:t>Fitness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scaling </a:t>
            </a:r>
            <a:r>
              <a:rPr sz="2400" spc="-60" dirty="0">
                <a:latin typeface="Arial"/>
                <a:cs typeface="Arial"/>
              </a:rPr>
              <a:t>required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enable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selection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‘non-best’ </a:t>
            </a:r>
            <a:r>
              <a:rPr sz="2400" spc="-125" dirty="0">
                <a:latin typeface="Arial"/>
                <a:cs typeface="Arial"/>
              </a:rPr>
              <a:t>chromosomes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maintain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diversity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845" y="6641693"/>
            <a:ext cx="2321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CIS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530: Artifiical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Intelligence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766" y="6265186"/>
            <a:ext cx="3411854" cy="56896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R="157480" algn="r">
              <a:lnSpc>
                <a:spcPct val="100000"/>
              </a:lnSpc>
              <a:spcBef>
                <a:spcPts val="885"/>
              </a:spcBef>
            </a:pPr>
            <a:r>
              <a:rPr sz="1200" spc="-60" dirty="0"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PIEAS Biomedical 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Informatics Research</a:t>
            </a:r>
            <a:r>
              <a:rPr sz="1100" spc="-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Lab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5025" y="221945"/>
            <a:ext cx="4930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5" dirty="0"/>
              <a:t>in</a:t>
            </a:r>
            <a:r>
              <a:rPr spc="-275" dirty="0"/>
              <a:t> </a:t>
            </a:r>
            <a:r>
              <a:rPr spc="-290" dirty="0"/>
              <a:t>Selection…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930910"/>
            <a:ext cx="4391025" cy="21475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204" dirty="0">
                <a:latin typeface="Arial"/>
                <a:cs typeface="Arial"/>
              </a:rPr>
              <a:t>Rank </a:t>
            </a:r>
            <a:r>
              <a:rPr sz="2400" spc="-195" dirty="0">
                <a:latin typeface="Arial"/>
                <a:cs typeface="Arial"/>
              </a:rPr>
              <a:t>Based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9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204" dirty="0">
                <a:latin typeface="Arial"/>
                <a:cs typeface="Arial"/>
              </a:rPr>
              <a:t>Rank </a:t>
            </a:r>
            <a:r>
              <a:rPr sz="2400" spc="-80" dirty="0">
                <a:latin typeface="Arial"/>
                <a:cs typeface="Arial"/>
              </a:rPr>
              <a:t>selection </a:t>
            </a:r>
            <a:r>
              <a:rPr sz="2400" spc="-135" dirty="0">
                <a:latin typeface="Arial"/>
                <a:cs typeface="Arial"/>
              </a:rPr>
              <a:t>ranks </a:t>
            </a:r>
            <a:r>
              <a:rPr sz="2400" spc="-20" dirty="0">
                <a:latin typeface="Arial"/>
                <a:cs typeface="Arial"/>
              </a:rPr>
              <a:t>first  </a:t>
            </a:r>
            <a:r>
              <a:rPr sz="2400" spc="-135" dirty="0">
                <a:latin typeface="Arial"/>
                <a:cs typeface="Arial"/>
              </a:rPr>
              <a:t>ranks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chromosomes </a:t>
            </a:r>
            <a:r>
              <a:rPr sz="2400" spc="-110" dirty="0">
                <a:latin typeface="Arial"/>
                <a:cs typeface="Arial"/>
              </a:rPr>
              <a:t>and 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180" dirty="0">
                <a:latin typeface="Arial"/>
                <a:cs typeface="Arial"/>
              </a:rPr>
              <a:t>assigns </a:t>
            </a:r>
            <a:r>
              <a:rPr sz="2400" spc="-80" dirty="0">
                <a:latin typeface="Arial"/>
                <a:cs typeface="Arial"/>
              </a:rPr>
              <a:t>fitness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each 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85" dirty="0">
                <a:latin typeface="Arial"/>
                <a:cs typeface="Arial"/>
              </a:rPr>
              <a:t>N </a:t>
            </a:r>
            <a:r>
              <a:rPr sz="2400" spc="-125" dirty="0">
                <a:latin typeface="Arial"/>
                <a:cs typeface="Arial"/>
              </a:rPr>
              <a:t>chromosomes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based 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40" dirty="0">
                <a:latin typeface="Arial"/>
                <a:cs typeface="Arial"/>
              </a:rPr>
              <a:t>its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rank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3084957"/>
            <a:ext cx="3378200" cy="16446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67945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worst </a:t>
            </a:r>
            <a:r>
              <a:rPr sz="1800" spc="-85" dirty="0">
                <a:latin typeface="Arial"/>
                <a:cs typeface="Arial"/>
              </a:rPr>
              <a:t>chromosome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have  </a:t>
            </a:r>
            <a:r>
              <a:rPr sz="1800" spc="-60" dirty="0">
                <a:latin typeface="Arial"/>
                <a:cs typeface="Arial"/>
              </a:rPr>
              <a:t>fitness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41300" marR="189865" indent="-228600">
              <a:lnSpc>
                <a:spcPts val="1939"/>
              </a:lnSpc>
              <a:spcBef>
                <a:spcPts val="44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best </a:t>
            </a:r>
            <a:r>
              <a:rPr sz="1800" spc="-85" dirty="0">
                <a:latin typeface="Arial"/>
                <a:cs typeface="Arial"/>
              </a:rPr>
              <a:t>chromosome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have  </a:t>
            </a:r>
            <a:r>
              <a:rPr sz="1800" spc="-60" dirty="0">
                <a:latin typeface="Arial"/>
                <a:cs typeface="Arial"/>
              </a:rPr>
              <a:t>fitness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1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70" dirty="0">
                <a:latin typeface="Arial"/>
                <a:cs typeface="Arial"/>
              </a:rPr>
              <a:t>Apply </a:t>
            </a:r>
            <a:r>
              <a:rPr sz="1800" spc="-25" dirty="0">
                <a:latin typeface="Arial"/>
                <a:cs typeface="Arial"/>
              </a:rPr>
              <a:t>roulette </a:t>
            </a:r>
            <a:r>
              <a:rPr sz="1800" spc="-55" dirty="0">
                <a:latin typeface="Arial"/>
                <a:cs typeface="Arial"/>
              </a:rPr>
              <a:t>wheel </a:t>
            </a:r>
            <a:r>
              <a:rPr sz="1800" spc="-65" dirty="0">
                <a:latin typeface="Arial"/>
                <a:cs typeface="Arial"/>
              </a:rPr>
              <a:t>selection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75" dirty="0">
                <a:latin typeface="Arial"/>
                <a:cs typeface="Arial"/>
              </a:rPr>
              <a:t>these</a:t>
            </a:r>
            <a:r>
              <a:rPr sz="1800" spc="-100" dirty="0">
                <a:latin typeface="Arial"/>
                <a:cs typeface="Arial"/>
              </a:rPr>
              <a:t> values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4735829"/>
            <a:ext cx="3458210" cy="1452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6385">
              <a:lnSpc>
                <a:spcPts val="2590"/>
              </a:lnSpc>
              <a:spcBef>
                <a:spcPts val="425"/>
              </a:spcBef>
              <a:buChar char="–"/>
              <a:tabLst>
                <a:tab pos="299720" algn="l"/>
              </a:tabLst>
            </a:pPr>
            <a:r>
              <a:rPr sz="2400" spc="-100" dirty="0">
                <a:latin typeface="Arial"/>
                <a:cs typeface="Arial"/>
              </a:rPr>
              <a:t>May </a:t>
            </a:r>
            <a:r>
              <a:rPr sz="2400" spc="-95" dirty="0">
                <a:latin typeface="Arial"/>
                <a:cs typeface="Arial"/>
              </a:rPr>
              <a:t>lead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more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diverse  </a:t>
            </a:r>
            <a:r>
              <a:rPr sz="2400" spc="-80" dirty="0"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ts val="2735"/>
              </a:lnSpc>
              <a:spcBef>
                <a:spcPts val="254"/>
              </a:spcBef>
              <a:buChar char="–"/>
              <a:tabLst>
                <a:tab pos="299720" algn="l"/>
              </a:tabLst>
            </a:pPr>
            <a:r>
              <a:rPr sz="2400" spc="-100" dirty="0">
                <a:latin typeface="Arial"/>
                <a:cs typeface="Arial"/>
              </a:rPr>
              <a:t>May </a:t>
            </a:r>
            <a:r>
              <a:rPr sz="2400" spc="-95" dirty="0">
                <a:latin typeface="Arial"/>
                <a:cs typeface="Arial"/>
              </a:rPr>
              <a:t>lead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slower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ts val="2735"/>
              </a:lnSpc>
            </a:pPr>
            <a:r>
              <a:rPr sz="2400" spc="-135" dirty="0">
                <a:latin typeface="Arial"/>
                <a:cs typeface="Arial"/>
              </a:rPr>
              <a:t>convergence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2390" y="1286101"/>
            <a:ext cx="3466465" cy="2273300"/>
          </a:xfrm>
          <a:custGeom>
            <a:avLst/>
            <a:gdLst/>
            <a:ahLst/>
            <a:cxnLst/>
            <a:rect l="l" t="t" r="r" b="b"/>
            <a:pathLst>
              <a:path w="3466465" h="2273300">
                <a:moveTo>
                  <a:pt x="3342231" y="0"/>
                </a:moveTo>
                <a:lnTo>
                  <a:pt x="124139" y="0"/>
                </a:lnTo>
                <a:lnTo>
                  <a:pt x="76480" y="10017"/>
                </a:lnTo>
                <a:lnTo>
                  <a:pt x="36948" y="37051"/>
                </a:lnTo>
                <a:lnTo>
                  <a:pt x="9976" y="76570"/>
                </a:lnTo>
                <a:lnTo>
                  <a:pt x="0" y="124043"/>
                </a:lnTo>
                <a:lnTo>
                  <a:pt x="0" y="2148901"/>
                </a:lnTo>
                <a:lnTo>
                  <a:pt x="9976" y="2196548"/>
                </a:lnTo>
                <a:lnTo>
                  <a:pt x="36948" y="2236139"/>
                </a:lnTo>
                <a:lnTo>
                  <a:pt x="76480" y="2263186"/>
                </a:lnTo>
                <a:lnTo>
                  <a:pt x="124139" y="2273199"/>
                </a:lnTo>
                <a:lnTo>
                  <a:pt x="3342231" y="2273199"/>
                </a:lnTo>
                <a:lnTo>
                  <a:pt x="3389926" y="2263186"/>
                </a:lnTo>
                <a:lnTo>
                  <a:pt x="3429477" y="2236139"/>
                </a:lnTo>
                <a:lnTo>
                  <a:pt x="3456456" y="2196548"/>
                </a:lnTo>
                <a:lnTo>
                  <a:pt x="3466433" y="2148901"/>
                </a:lnTo>
                <a:lnTo>
                  <a:pt x="3466433" y="124043"/>
                </a:lnTo>
                <a:lnTo>
                  <a:pt x="3456456" y="76570"/>
                </a:lnTo>
                <a:lnTo>
                  <a:pt x="3429477" y="37051"/>
                </a:lnTo>
                <a:lnTo>
                  <a:pt x="3389926" y="10017"/>
                </a:lnTo>
                <a:lnTo>
                  <a:pt x="3342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3023" y="1267076"/>
            <a:ext cx="3457575" cy="2263775"/>
          </a:xfrm>
          <a:custGeom>
            <a:avLst/>
            <a:gdLst/>
            <a:ahLst/>
            <a:cxnLst/>
            <a:rect l="l" t="t" r="r" b="b"/>
            <a:pathLst>
              <a:path w="3457575" h="2263775">
                <a:moveTo>
                  <a:pt x="3333024" y="0"/>
                </a:moveTo>
                <a:lnTo>
                  <a:pt x="124139" y="0"/>
                </a:lnTo>
                <a:lnTo>
                  <a:pt x="76614" y="9964"/>
                </a:lnTo>
                <a:lnTo>
                  <a:pt x="37067" y="36908"/>
                </a:lnTo>
                <a:lnTo>
                  <a:pt x="10020" y="76409"/>
                </a:lnTo>
                <a:lnTo>
                  <a:pt x="0" y="124043"/>
                </a:lnTo>
                <a:lnTo>
                  <a:pt x="0" y="2139389"/>
                </a:lnTo>
                <a:lnTo>
                  <a:pt x="10020" y="2186986"/>
                </a:lnTo>
                <a:lnTo>
                  <a:pt x="37067" y="2226468"/>
                </a:lnTo>
                <a:lnTo>
                  <a:pt x="76614" y="2253406"/>
                </a:lnTo>
                <a:lnTo>
                  <a:pt x="124139" y="2263369"/>
                </a:lnTo>
                <a:lnTo>
                  <a:pt x="3333024" y="2263369"/>
                </a:lnTo>
                <a:lnTo>
                  <a:pt x="3380719" y="2253406"/>
                </a:lnTo>
                <a:lnTo>
                  <a:pt x="3420270" y="2226468"/>
                </a:lnTo>
                <a:lnTo>
                  <a:pt x="3447249" y="2186986"/>
                </a:lnTo>
                <a:lnTo>
                  <a:pt x="3457226" y="2139389"/>
                </a:lnTo>
                <a:lnTo>
                  <a:pt x="3457226" y="124043"/>
                </a:lnTo>
                <a:lnTo>
                  <a:pt x="3447249" y="76409"/>
                </a:lnTo>
                <a:lnTo>
                  <a:pt x="3420270" y="36908"/>
                </a:lnTo>
                <a:lnTo>
                  <a:pt x="3380719" y="9964"/>
                </a:lnTo>
                <a:lnTo>
                  <a:pt x="3333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3023" y="1267076"/>
            <a:ext cx="3457575" cy="2263775"/>
          </a:xfrm>
          <a:custGeom>
            <a:avLst/>
            <a:gdLst/>
            <a:ahLst/>
            <a:cxnLst/>
            <a:rect l="l" t="t" r="r" b="b"/>
            <a:pathLst>
              <a:path w="3457575" h="2263775">
                <a:moveTo>
                  <a:pt x="0" y="2139389"/>
                </a:moveTo>
                <a:lnTo>
                  <a:pt x="10020" y="2186986"/>
                </a:lnTo>
                <a:lnTo>
                  <a:pt x="37067" y="2226468"/>
                </a:lnTo>
                <a:lnTo>
                  <a:pt x="76614" y="2253406"/>
                </a:lnTo>
                <a:lnTo>
                  <a:pt x="124139" y="2263369"/>
                </a:lnTo>
                <a:lnTo>
                  <a:pt x="3333024" y="2263369"/>
                </a:lnTo>
                <a:lnTo>
                  <a:pt x="3380719" y="2253406"/>
                </a:lnTo>
                <a:lnTo>
                  <a:pt x="3420270" y="2226468"/>
                </a:lnTo>
                <a:lnTo>
                  <a:pt x="3447249" y="2186986"/>
                </a:lnTo>
                <a:lnTo>
                  <a:pt x="3457226" y="2139389"/>
                </a:lnTo>
                <a:lnTo>
                  <a:pt x="3457226" y="124043"/>
                </a:lnTo>
                <a:lnTo>
                  <a:pt x="3447249" y="76409"/>
                </a:lnTo>
                <a:lnTo>
                  <a:pt x="3420270" y="36908"/>
                </a:lnTo>
                <a:lnTo>
                  <a:pt x="3380719" y="9964"/>
                </a:lnTo>
                <a:lnTo>
                  <a:pt x="3333024" y="0"/>
                </a:lnTo>
                <a:lnTo>
                  <a:pt x="124139" y="0"/>
                </a:lnTo>
                <a:lnTo>
                  <a:pt x="76614" y="9964"/>
                </a:lnTo>
                <a:lnTo>
                  <a:pt x="37067" y="36908"/>
                </a:lnTo>
                <a:lnTo>
                  <a:pt x="10020" y="76409"/>
                </a:lnTo>
                <a:lnTo>
                  <a:pt x="0" y="124043"/>
                </a:lnTo>
                <a:lnTo>
                  <a:pt x="0" y="2139389"/>
                </a:lnTo>
                <a:close/>
              </a:path>
            </a:pathLst>
          </a:custGeom>
          <a:ln w="95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0193" y="1486499"/>
            <a:ext cx="1814830" cy="1814830"/>
          </a:xfrm>
          <a:custGeom>
            <a:avLst/>
            <a:gdLst/>
            <a:ahLst/>
            <a:cxnLst/>
            <a:rect l="l" t="t" r="r" b="b"/>
            <a:pathLst>
              <a:path w="1814829" h="1814829">
                <a:moveTo>
                  <a:pt x="209861" y="325076"/>
                </a:moveTo>
                <a:lnTo>
                  <a:pt x="178172" y="363203"/>
                </a:lnTo>
                <a:lnTo>
                  <a:pt x="149171" y="402604"/>
                </a:lnTo>
                <a:lnTo>
                  <a:pt x="122834" y="443202"/>
                </a:lnTo>
                <a:lnTo>
                  <a:pt x="99133" y="484919"/>
                </a:lnTo>
                <a:lnTo>
                  <a:pt x="78040" y="527678"/>
                </a:lnTo>
                <a:lnTo>
                  <a:pt x="59530" y="571402"/>
                </a:lnTo>
                <a:lnTo>
                  <a:pt x="43575" y="616013"/>
                </a:lnTo>
                <a:lnTo>
                  <a:pt x="30148" y="661435"/>
                </a:lnTo>
                <a:lnTo>
                  <a:pt x="19223" y="707590"/>
                </a:lnTo>
                <a:lnTo>
                  <a:pt x="10772" y="754401"/>
                </a:lnTo>
                <a:lnTo>
                  <a:pt x="4770" y="801791"/>
                </a:lnTo>
                <a:lnTo>
                  <a:pt x="1188" y="849683"/>
                </a:lnTo>
                <a:lnTo>
                  <a:pt x="0" y="897999"/>
                </a:lnTo>
                <a:lnTo>
                  <a:pt x="1241" y="946664"/>
                </a:lnTo>
                <a:lnTo>
                  <a:pt x="4927" y="994671"/>
                </a:lnTo>
                <a:lnTo>
                  <a:pt x="10997" y="1041955"/>
                </a:lnTo>
                <a:lnTo>
                  <a:pt x="19393" y="1088452"/>
                </a:lnTo>
                <a:lnTo>
                  <a:pt x="30053" y="1134099"/>
                </a:lnTo>
                <a:lnTo>
                  <a:pt x="42919" y="1178833"/>
                </a:lnTo>
                <a:lnTo>
                  <a:pt x="57931" y="1222591"/>
                </a:lnTo>
                <a:lnTo>
                  <a:pt x="75029" y="1265308"/>
                </a:lnTo>
                <a:lnTo>
                  <a:pt x="94154" y="1306922"/>
                </a:lnTo>
                <a:lnTo>
                  <a:pt x="115246" y="1347368"/>
                </a:lnTo>
                <a:lnTo>
                  <a:pt x="138246" y="1386583"/>
                </a:lnTo>
                <a:lnTo>
                  <a:pt x="163094" y="1424505"/>
                </a:lnTo>
                <a:lnTo>
                  <a:pt x="189731" y="1461068"/>
                </a:lnTo>
                <a:lnTo>
                  <a:pt x="218096" y="1496211"/>
                </a:lnTo>
                <a:lnTo>
                  <a:pt x="248131" y="1529869"/>
                </a:lnTo>
                <a:lnTo>
                  <a:pt x="279775" y="1561979"/>
                </a:lnTo>
                <a:lnTo>
                  <a:pt x="312969" y="1592477"/>
                </a:lnTo>
                <a:lnTo>
                  <a:pt x="347654" y="1621301"/>
                </a:lnTo>
                <a:lnTo>
                  <a:pt x="383770" y="1648386"/>
                </a:lnTo>
                <a:lnTo>
                  <a:pt x="421257" y="1673668"/>
                </a:lnTo>
                <a:lnTo>
                  <a:pt x="460055" y="1697086"/>
                </a:lnTo>
                <a:lnTo>
                  <a:pt x="500106" y="1718574"/>
                </a:lnTo>
                <a:lnTo>
                  <a:pt x="541349" y="1738070"/>
                </a:lnTo>
                <a:lnTo>
                  <a:pt x="583725" y="1755510"/>
                </a:lnTo>
                <a:lnTo>
                  <a:pt x="627174" y="1770831"/>
                </a:lnTo>
                <a:lnTo>
                  <a:pt x="671637" y="1783969"/>
                </a:lnTo>
                <a:lnTo>
                  <a:pt x="717165" y="1794881"/>
                </a:lnTo>
                <a:lnTo>
                  <a:pt x="763432" y="1803450"/>
                </a:lnTo>
                <a:lnTo>
                  <a:pt x="810545" y="1809653"/>
                </a:lnTo>
                <a:lnTo>
                  <a:pt x="858447" y="1813422"/>
                </a:lnTo>
                <a:lnTo>
                  <a:pt x="907072" y="1814693"/>
                </a:lnTo>
                <a:lnTo>
                  <a:pt x="954852" y="1813422"/>
                </a:lnTo>
                <a:lnTo>
                  <a:pt x="1002041" y="1809650"/>
                </a:lnTo>
                <a:lnTo>
                  <a:pt x="1048577" y="1803442"/>
                </a:lnTo>
                <a:lnTo>
                  <a:pt x="1094392" y="1794860"/>
                </a:lnTo>
                <a:lnTo>
                  <a:pt x="1139287" y="1784009"/>
                </a:lnTo>
                <a:lnTo>
                  <a:pt x="1183404" y="1770900"/>
                </a:lnTo>
                <a:lnTo>
                  <a:pt x="1226593" y="1755620"/>
                </a:lnTo>
                <a:lnTo>
                  <a:pt x="1268789" y="1738234"/>
                </a:lnTo>
                <a:lnTo>
                  <a:pt x="1309925" y="1718807"/>
                </a:lnTo>
                <a:lnTo>
                  <a:pt x="1349937" y="1697405"/>
                </a:lnTo>
                <a:lnTo>
                  <a:pt x="1388759" y="1674093"/>
                </a:lnTo>
                <a:lnTo>
                  <a:pt x="1426326" y="1648937"/>
                </a:lnTo>
                <a:lnTo>
                  <a:pt x="1462571" y="1622002"/>
                </a:lnTo>
                <a:lnTo>
                  <a:pt x="1497430" y="1593354"/>
                </a:lnTo>
                <a:lnTo>
                  <a:pt x="1530837" y="1563057"/>
                </a:lnTo>
                <a:lnTo>
                  <a:pt x="1562727" y="1531177"/>
                </a:lnTo>
                <a:lnTo>
                  <a:pt x="1593034" y="1497780"/>
                </a:lnTo>
                <a:lnTo>
                  <a:pt x="1621693" y="1462931"/>
                </a:lnTo>
                <a:lnTo>
                  <a:pt x="1648637" y="1426695"/>
                </a:lnTo>
                <a:lnTo>
                  <a:pt x="1673803" y="1389138"/>
                </a:lnTo>
                <a:lnTo>
                  <a:pt x="1697124" y="1350325"/>
                </a:lnTo>
                <a:lnTo>
                  <a:pt x="1718534" y="1310322"/>
                </a:lnTo>
                <a:lnTo>
                  <a:pt x="1737969" y="1269193"/>
                </a:lnTo>
                <a:lnTo>
                  <a:pt x="1755362" y="1227005"/>
                </a:lnTo>
                <a:lnTo>
                  <a:pt x="1770649" y="1183823"/>
                </a:lnTo>
                <a:lnTo>
                  <a:pt x="1783764" y="1139711"/>
                </a:lnTo>
                <a:lnTo>
                  <a:pt x="1794641" y="1094737"/>
                </a:lnTo>
                <a:lnTo>
                  <a:pt x="1803214" y="1048964"/>
                </a:lnTo>
                <a:lnTo>
                  <a:pt x="1809420" y="1002459"/>
                </a:lnTo>
                <a:lnTo>
                  <a:pt x="1813191" y="955286"/>
                </a:lnTo>
                <a:lnTo>
                  <a:pt x="1814462" y="907511"/>
                </a:lnTo>
                <a:lnTo>
                  <a:pt x="907072" y="907511"/>
                </a:lnTo>
                <a:lnTo>
                  <a:pt x="209861" y="325076"/>
                </a:lnTo>
                <a:close/>
              </a:path>
              <a:path w="1814829" h="1814829">
                <a:moveTo>
                  <a:pt x="907072" y="0"/>
                </a:moveTo>
                <a:lnTo>
                  <a:pt x="907072" y="907511"/>
                </a:lnTo>
                <a:lnTo>
                  <a:pt x="1814462" y="907511"/>
                </a:lnTo>
                <a:lnTo>
                  <a:pt x="1813191" y="858872"/>
                </a:lnTo>
                <a:lnTo>
                  <a:pt x="1809420" y="810946"/>
                </a:lnTo>
                <a:lnTo>
                  <a:pt x="1803214" y="763794"/>
                </a:lnTo>
                <a:lnTo>
                  <a:pt x="1794641" y="717473"/>
                </a:lnTo>
                <a:lnTo>
                  <a:pt x="1783764" y="672046"/>
                </a:lnTo>
                <a:lnTo>
                  <a:pt x="1770649" y="627570"/>
                </a:lnTo>
                <a:lnTo>
                  <a:pt x="1755362" y="584107"/>
                </a:lnTo>
                <a:lnTo>
                  <a:pt x="1737969" y="541715"/>
                </a:lnTo>
                <a:lnTo>
                  <a:pt x="1718534" y="500455"/>
                </a:lnTo>
                <a:lnTo>
                  <a:pt x="1697124" y="460386"/>
                </a:lnTo>
                <a:lnTo>
                  <a:pt x="1673803" y="421569"/>
                </a:lnTo>
                <a:lnTo>
                  <a:pt x="1648637" y="384062"/>
                </a:lnTo>
                <a:lnTo>
                  <a:pt x="1621693" y="347926"/>
                </a:lnTo>
                <a:lnTo>
                  <a:pt x="1593034" y="313220"/>
                </a:lnTo>
                <a:lnTo>
                  <a:pt x="1562727" y="280005"/>
                </a:lnTo>
                <a:lnTo>
                  <a:pt x="1530837" y="248340"/>
                </a:lnTo>
                <a:lnTo>
                  <a:pt x="1497430" y="218284"/>
                </a:lnTo>
                <a:lnTo>
                  <a:pt x="1462571" y="189898"/>
                </a:lnTo>
                <a:lnTo>
                  <a:pt x="1426326" y="163241"/>
                </a:lnTo>
                <a:lnTo>
                  <a:pt x="1388759" y="138373"/>
                </a:lnTo>
                <a:lnTo>
                  <a:pt x="1349937" y="115354"/>
                </a:lnTo>
                <a:lnTo>
                  <a:pt x="1309925" y="94243"/>
                </a:lnTo>
                <a:lnTo>
                  <a:pt x="1268789" y="75101"/>
                </a:lnTo>
                <a:lnTo>
                  <a:pt x="1226593" y="57988"/>
                </a:lnTo>
                <a:lnTo>
                  <a:pt x="1183404" y="42962"/>
                </a:lnTo>
                <a:lnTo>
                  <a:pt x="1139287" y="30083"/>
                </a:lnTo>
                <a:lnTo>
                  <a:pt x="1094308" y="19413"/>
                </a:lnTo>
                <a:lnTo>
                  <a:pt x="1048531" y="11009"/>
                </a:lnTo>
                <a:lnTo>
                  <a:pt x="1002022" y="4932"/>
                </a:lnTo>
                <a:lnTo>
                  <a:pt x="954848" y="1243"/>
                </a:lnTo>
                <a:lnTo>
                  <a:pt x="90707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0193" y="1486499"/>
            <a:ext cx="1814830" cy="1814830"/>
          </a:xfrm>
          <a:custGeom>
            <a:avLst/>
            <a:gdLst/>
            <a:ahLst/>
            <a:cxnLst/>
            <a:rect l="l" t="t" r="r" b="b"/>
            <a:pathLst>
              <a:path w="1814829" h="1814829">
                <a:moveTo>
                  <a:pt x="209861" y="325076"/>
                </a:moveTo>
                <a:lnTo>
                  <a:pt x="178172" y="363203"/>
                </a:lnTo>
                <a:lnTo>
                  <a:pt x="149171" y="402604"/>
                </a:lnTo>
                <a:lnTo>
                  <a:pt x="122834" y="443202"/>
                </a:lnTo>
                <a:lnTo>
                  <a:pt x="99133" y="484919"/>
                </a:lnTo>
                <a:lnTo>
                  <a:pt x="78040" y="527678"/>
                </a:lnTo>
                <a:lnTo>
                  <a:pt x="59530" y="571402"/>
                </a:lnTo>
                <a:lnTo>
                  <a:pt x="43575" y="616013"/>
                </a:lnTo>
                <a:lnTo>
                  <a:pt x="30148" y="661435"/>
                </a:lnTo>
                <a:lnTo>
                  <a:pt x="19223" y="707590"/>
                </a:lnTo>
                <a:lnTo>
                  <a:pt x="10772" y="754401"/>
                </a:lnTo>
                <a:lnTo>
                  <a:pt x="4770" y="801791"/>
                </a:lnTo>
                <a:lnTo>
                  <a:pt x="1188" y="849683"/>
                </a:lnTo>
                <a:lnTo>
                  <a:pt x="0" y="897999"/>
                </a:lnTo>
                <a:lnTo>
                  <a:pt x="1241" y="946664"/>
                </a:lnTo>
                <a:lnTo>
                  <a:pt x="4927" y="994671"/>
                </a:lnTo>
                <a:lnTo>
                  <a:pt x="10997" y="1041955"/>
                </a:lnTo>
                <a:lnTo>
                  <a:pt x="19393" y="1088452"/>
                </a:lnTo>
                <a:lnTo>
                  <a:pt x="30053" y="1134099"/>
                </a:lnTo>
                <a:lnTo>
                  <a:pt x="42919" y="1178833"/>
                </a:lnTo>
                <a:lnTo>
                  <a:pt x="57931" y="1222591"/>
                </a:lnTo>
                <a:lnTo>
                  <a:pt x="75029" y="1265308"/>
                </a:lnTo>
                <a:lnTo>
                  <a:pt x="94154" y="1306922"/>
                </a:lnTo>
                <a:lnTo>
                  <a:pt x="115246" y="1347368"/>
                </a:lnTo>
                <a:lnTo>
                  <a:pt x="138246" y="1386583"/>
                </a:lnTo>
                <a:lnTo>
                  <a:pt x="163094" y="1424505"/>
                </a:lnTo>
                <a:lnTo>
                  <a:pt x="189731" y="1461068"/>
                </a:lnTo>
                <a:lnTo>
                  <a:pt x="218096" y="1496211"/>
                </a:lnTo>
                <a:lnTo>
                  <a:pt x="248131" y="1529869"/>
                </a:lnTo>
                <a:lnTo>
                  <a:pt x="279775" y="1561979"/>
                </a:lnTo>
                <a:lnTo>
                  <a:pt x="312969" y="1592477"/>
                </a:lnTo>
                <a:lnTo>
                  <a:pt x="347654" y="1621301"/>
                </a:lnTo>
                <a:lnTo>
                  <a:pt x="383770" y="1648386"/>
                </a:lnTo>
                <a:lnTo>
                  <a:pt x="421257" y="1673668"/>
                </a:lnTo>
                <a:lnTo>
                  <a:pt x="460055" y="1697086"/>
                </a:lnTo>
                <a:lnTo>
                  <a:pt x="500106" y="1718574"/>
                </a:lnTo>
                <a:lnTo>
                  <a:pt x="541349" y="1738070"/>
                </a:lnTo>
                <a:lnTo>
                  <a:pt x="583725" y="1755510"/>
                </a:lnTo>
                <a:lnTo>
                  <a:pt x="627174" y="1770831"/>
                </a:lnTo>
                <a:lnTo>
                  <a:pt x="671637" y="1783969"/>
                </a:lnTo>
                <a:lnTo>
                  <a:pt x="717055" y="1794860"/>
                </a:lnTo>
                <a:lnTo>
                  <a:pt x="763366" y="1803442"/>
                </a:lnTo>
                <a:lnTo>
                  <a:pt x="810513" y="1809650"/>
                </a:lnTo>
                <a:lnTo>
                  <a:pt x="858435" y="1813422"/>
                </a:lnTo>
                <a:lnTo>
                  <a:pt x="907072" y="1814693"/>
                </a:lnTo>
                <a:lnTo>
                  <a:pt x="954848" y="1813422"/>
                </a:lnTo>
                <a:lnTo>
                  <a:pt x="1002022" y="1809653"/>
                </a:lnTo>
                <a:lnTo>
                  <a:pt x="1048531" y="1803450"/>
                </a:lnTo>
                <a:lnTo>
                  <a:pt x="1094308" y="1794881"/>
                </a:lnTo>
                <a:lnTo>
                  <a:pt x="1139287" y="1784009"/>
                </a:lnTo>
                <a:lnTo>
                  <a:pt x="1183404" y="1770900"/>
                </a:lnTo>
                <a:lnTo>
                  <a:pt x="1226593" y="1755620"/>
                </a:lnTo>
                <a:lnTo>
                  <a:pt x="1268789" y="1738234"/>
                </a:lnTo>
                <a:lnTo>
                  <a:pt x="1309925" y="1718807"/>
                </a:lnTo>
                <a:lnTo>
                  <a:pt x="1349937" y="1697405"/>
                </a:lnTo>
                <a:lnTo>
                  <a:pt x="1388759" y="1674093"/>
                </a:lnTo>
                <a:lnTo>
                  <a:pt x="1426326" y="1648937"/>
                </a:lnTo>
                <a:lnTo>
                  <a:pt x="1462571" y="1622002"/>
                </a:lnTo>
                <a:lnTo>
                  <a:pt x="1497430" y="1593354"/>
                </a:lnTo>
                <a:lnTo>
                  <a:pt x="1530837" y="1563057"/>
                </a:lnTo>
                <a:lnTo>
                  <a:pt x="1562727" y="1531177"/>
                </a:lnTo>
                <a:lnTo>
                  <a:pt x="1593034" y="1497780"/>
                </a:lnTo>
                <a:lnTo>
                  <a:pt x="1621693" y="1462931"/>
                </a:lnTo>
                <a:lnTo>
                  <a:pt x="1648637" y="1426695"/>
                </a:lnTo>
                <a:lnTo>
                  <a:pt x="1673803" y="1389138"/>
                </a:lnTo>
                <a:lnTo>
                  <a:pt x="1697124" y="1350325"/>
                </a:lnTo>
                <a:lnTo>
                  <a:pt x="1718534" y="1310322"/>
                </a:lnTo>
                <a:lnTo>
                  <a:pt x="1737969" y="1269193"/>
                </a:lnTo>
                <a:lnTo>
                  <a:pt x="1755362" y="1227005"/>
                </a:lnTo>
                <a:lnTo>
                  <a:pt x="1770649" y="1183823"/>
                </a:lnTo>
                <a:lnTo>
                  <a:pt x="1783764" y="1139711"/>
                </a:lnTo>
                <a:lnTo>
                  <a:pt x="1794641" y="1094737"/>
                </a:lnTo>
                <a:lnTo>
                  <a:pt x="1803214" y="1048964"/>
                </a:lnTo>
                <a:lnTo>
                  <a:pt x="1809420" y="1002459"/>
                </a:lnTo>
                <a:lnTo>
                  <a:pt x="1813191" y="955286"/>
                </a:lnTo>
                <a:lnTo>
                  <a:pt x="1814462" y="907511"/>
                </a:lnTo>
                <a:lnTo>
                  <a:pt x="1813191" y="858872"/>
                </a:lnTo>
                <a:lnTo>
                  <a:pt x="1809420" y="810946"/>
                </a:lnTo>
                <a:lnTo>
                  <a:pt x="1803214" y="763794"/>
                </a:lnTo>
                <a:lnTo>
                  <a:pt x="1794641" y="717473"/>
                </a:lnTo>
                <a:lnTo>
                  <a:pt x="1783764" y="672046"/>
                </a:lnTo>
                <a:lnTo>
                  <a:pt x="1770649" y="627570"/>
                </a:lnTo>
                <a:lnTo>
                  <a:pt x="1755362" y="584107"/>
                </a:lnTo>
                <a:lnTo>
                  <a:pt x="1737969" y="541715"/>
                </a:lnTo>
                <a:lnTo>
                  <a:pt x="1718534" y="500455"/>
                </a:lnTo>
                <a:lnTo>
                  <a:pt x="1697124" y="460386"/>
                </a:lnTo>
                <a:lnTo>
                  <a:pt x="1673803" y="421569"/>
                </a:lnTo>
                <a:lnTo>
                  <a:pt x="1648637" y="384062"/>
                </a:lnTo>
                <a:lnTo>
                  <a:pt x="1621693" y="347926"/>
                </a:lnTo>
                <a:lnTo>
                  <a:pt x="1593034" y="313220"/>
                </a:lnTo>
                <a:lnTo>
                  <a:pt x="1562727" y="280005"/>
                </a:lnTo>
                <a:lnTo>
                  <a:pt x="1530837" y="248340"/>
                </a:lnTo>
                <a:lnTo>
                  <a:pt x="1497430" y="218284"/>
                </a:lnTo>
                <a:lnTo>
                  <a:pt x="1462571" y="189898"/>
                </a:lnTo>
                <a:lnTo>
                  <a:pt x="1426326" y="163241"/>
                </a:lnTo>
                <a:lnTo>
                  <a:pt x="1388759" y="138373"/>
                </a:lnTo>
                <a:lnTo>
                  <a:pt x="1349937" y="115354"/>
                </a:lnTo>
                <a:lnTo>
                  <a:pt x="1309925" y="94243"/>
                </a:lnTo>
                <a:lnTo>
                  <a:pt x="1268789" y="75101"/>
                </a:lnTo>
                <a:lnTo>
                  <a:pt x="1226593" y="57988"/>
                </a:lnTo>
                <a:lnTo>
                  <a:pt x="1183404" y="42962"/>
                </a:lnTo>
                <a:lnTo>
                  <a:pt x="1139287" y="30083"/>
                </a:lnTo>
                <a:lnTo>
                  <a:pt x="1094308" y="19413"/>
                </a:lnTo>
                <a:lnTo>
                  <a:pt x="1048531" y="11009"/>
                </a:lnTo>
                <a:lnTo>
                  <a:pt x="1002022" y="4932"/>
                </a:lnTo>
                <a:lnTo>
                  <a:pt x="954848" y="1243"/>
                </a:lnTo>
                <a:lnTo>
                  <a:pt x="907072" y="0"/>
                </a:lnTo>
                <a:lnTo>
                  <a:pt x="907072" y="907511"/>
                </a:lnTo>
                <a:lnTo>
                  <a:pt x="209861" y="325076"/>
                </a:lnTo>
                <a:close/>
              </a:path>
            </a:pathLst>
          </a:custGeom>
          <a:ln w="28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0055" y="1639334"/>
            <a:ext cx="697230" cy="755015"/>
          </a:xfrm>
          <a:custGeom>
            <a:avLst/>
            <a:gdLst/>
            <a:ahLst/>
            <a:cxnLst/>
            <a:rect l="l" t="t" r="r" b="b"/>
            <a:pathLst>
              <a:path w="697229" h="755014">
                <a:moveTo>
                  <a:pt x="191129" y="0"/>
                </a:moveTo>
                <a:lnTo>
                  <a:pt x="146472" y="29894"/>
                </a:lnTo>
                <a:lnTo>
                  <a:pt x="104604" y="62053"/>
                </a:lnTo>
                <a:lnTo>
                  <a:pt x="65951" y="96489"/>
                </a:lnTo>
                <a:lnTo>
                  <a:pt x="30941" y="133214"/>
                </a:lnTo>
                <a:lnTo>
                  <a:pt x="0" y="172240"/>
                </a:lnTo>
                <a:lnTo>
                  <a:pt x="697210" y="754676"/>
                </a:lnTo>
                <a:lnTo>
                  <a:pt x="191129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40055" y="1639334"/>
            <a:ext cx="697230" cy="755015"/>
          </a:xfrm>
          <a:custGeom>
            <a:avLst/>
            <a:gdLst/>
            <a:ahLst/>
            <a:cxnLst/>
            <a:rect l="l" t="t" r="r" b="b"/>
            <a:pathLst>
              <a:path w="697229" h="755014">
                <a:moveTo>
                  <a:pt x="191129" y="0"/>
                </a:moveTo>
                <a:lnTo>
                  <a:pt x="146472" y="29894"/>
                </a:lnTo>
                <a:lnTo>
                  <a:pt x="104604" y="62053"/>
                </a:lnTo>
                <a:lnTo>
                  <a:pt x="65951" y="96489"/>
                </a:lnTo>
                <a:lnTo>
                  <a:pt x="30941" y="133214"/>
                </a:lnTo>
                <a:lnTo>
                  <a:pt x="0" y="172240"/>
                </a:lnTo>
                <a:lnTo>
                  <a:pt x="697210" y="754676"/>
                </a:lnTo>
                <a:lnTo>
                  <a:pt x="191129" y="0"/>
                </a:lnTo>
                <a:close/>
              </a:path>
            </a:pathLst>
          </a:custGeom>
          <a:ln w="28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31185" y="1496392"/>
            <a:ext cx="506095" cy="897890"/>
          </a:xfrm>
          <a:custGeom>
            <a:avLst/>
            <a:gdLst/>
            <a:ahLst/>
            <a:cxnLst/>
            <a:rect l="l" t="t" r="r" b="b"/>
            <a:pathLst>
              <a:path w="506095" h="897889">
                <a:moveTo>
                  <a:pt x="362892" y="0"/>
                </a:moveTo>
                <a:lnTo>
                  <a:pt x="313233" y="8472"/>
                </a:lnTo>
                <a:lnTo>
                  <a:pt x="264579" y="19623"/>
                </a:lnTo>
                <a:lnTo>
                  <a:pt x="217041" y="33455"/>
                </a:lnTo>
                <a:lnTo>
                  <a:pt x="170730" y="49972"/>
                </a:lnTo>
                <a:lnTo>
                  <a:pt x="125760" y="69176"/>
                </a:lnTo>
                <a:lnTo>
                  <a:pt x="82240" y="91070"/>
                </a:lnTo>
                <a:lnTo>
                  <a:pt x="40282" y="115658"/>
                </a:lnTo>
                <a:lnTo>
                  <a:pt x="0" y="142942"/>
                </a:lnTo>
                <a:lnTo>
                  <a:pt x="506081" y="897618"/>
                </a:lnTo>
                <a:lnTo>
                  <a:pt x="36289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1185" y="1496392"/>
            <a:ext cx="506095" cy="897890"/>
          </a:xfrm>
          <a:custGeom>
            <a:avLst/>
            <a:gdLst/>
            <a:ahLst/>
            <a:cxnLst/>
            <a:rect l="l" t="t" r="r" b="b"/>
            <a:pathLst>
              <a:path w="506095" h="897889">
                <a:moveTo>
                  <a:pt x="362892" y="0"/>
                </a:moveTo>
                <a:lnTo>
                  <a:pt x="313233" y="8472"/>
                </a:lnTo>
                <a:lnTo>
                  <a:pt x="264579" y="19623"/>
                </a:lnTo>
                <a:lnTo>
                  <a:pt x="217041" y="33455"/>
                </a:lnTo>
                <a:lnTo>
                  <a:pt x="170730" y="49972"/>
                </a:lnTo>
                <a:lnTo>
                  <a:pt x="125760" y="69176"/>
                </a:lnTo>
                <a:lnTo>
                  <a:pt x="82240" y="91070"/>
                </a:lnTo>
                <a:lnTo>
                  <a:pt x="40282" y="115658"/>
                </a:lnTo>
                <a:lnTo>
                  <a:pt x="0" y="142942"/>
                </a:lnTo>
                <a:lnTo>
                  <a:pt x="506081" y="897618"/>
                </a:lnTo>
                <a:lnTo>
                  <a:pt x="362892" y="0"/>
                </a:lnTo>
                <a:close/>
              </a:path>
            </a:pathLst>
          </a:custGeom>
          <a:ln w="28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4077" y="1486499"/>
            <a:ext cx="143510" cy="908050"/>
          </a:xfrm>
          <a:custGeom>
            <a:avLst/>
            <a:gdLst/>
            <a:ahLst/>
            <a:cxnLst/>
            <a:rect l="l" t="t" r="r" b="b"/>
            <a:pathLst>
              <a:path w="143510" h="908050">
                <a:moveTo>
                  <a:pt x="133663" y="0"/>
                </a:moveTo>
                <a:lnTo>
                  <a:pt x="98045" y="154"/>
                </a:lnTo>
                <a:lnTo>
                  <a:pt x="63260" y="1236"/>
                </a:lnTo>
                <a:lnTo>
                  <a:pt x="30260" y="4173"/>
                </a:lnTo>
                <a:lnTo>
                  <a:pt x="0" y="9893"/>
                </a:lnTo>
                <a:lnTo>
                  <a:pt x="143188" y="907511"/>
                </a:lnTo>
                <a:lnTo>
                  <a:pt x="13366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4077" y="1486499"/>
            <a:ext cx="143510" cy="908050"/>
          </a:xfrm>
          <a:custGeom>
            <a:avLst/>
            <a:gdLst/>
            <a:ahLst/>
            <a:cxnLst/>
            <a:rect l="l" t="t" r="r" b="b"/>
            <a:pathLst>
              <a:path w="143510" h="908050">
                <a:moveTo>
                  <a:pt x="133663" y="0"/>
                </a:moveTo>
                <a:lnTo>
                  <a:pt x="98045" y="154"/>
                </a:lnTo>
                <a:lnTo>
                  <a:pt x="63260" y="1236"/>
                </a:lnTo>
                <a:lnTo>
                  <a:pt x="30260" y="4173"/>
                </a:lnTo>
                <a:lnTo>
                  <a:pt x="0" y="9893"/>
                </a:lnTo>
                <a:lnTo>
                  <a:pt x="143188" y="907511"/>
                </a:lnTo>
                <a:lnTo>
                  <a:pt x="133663" y="0"/>
                </a:lnTo>
                <a:close/>
              </a:path>
            </a:pathLst>
          </a:custGeom>
          <a:ln w="28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59608" y="2021435"/>
            <a:ext cx="1022350" cy="764540"/>
          </a:xfrm>
          <a:custGeom>
            <a:avLst/>
            <a:gdLst/>
            <a:ahLst/>
            <a:cxnLst/>
            <a:rect l="l" t="t" r="r" b="b"/>
            <a:pathLst>
              <a:path w="1022350" h="764539">
                <a:moveTo>
                  <a:pt x="0" y="764176"/>
                </a:moveTo>
                <a:lnTo>
                  <a:pt x="1022004" y="764176"/>
                </a:lnTo>
                <a:lnTo>
                  <a:pt x="1022004" y="0"/>
                </a:lnTo>
                <a:lnTo>
                  <a:pt x="0" y="0"/>
                </a:lnTo>
                <a:lnTo>
                  <a:pt x="0" y="764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9608" y="2021435"/>
            <a:ext cx="1022350" cy="764540"/>
          </a:xfrm>
          <a:custGeom>
            <a:avLst/>
            <a:gdLst/>
            <a:ahLst/>
            <a:cxnLst/>
            <a:rect l="l" t="t" r="r" b="b"/>
            <a:pathLst>
              <a:path w="1022350" h="764539">
                <a:moveTo>
                  <a:pt x="0" y="764176"/>
                </a:moveTo>
                <a:lnTo>
                  <a:pt x="1022004" y="764176"/>
                </a:lnTo>
                <a:lnTo>
                  <a:pt x="1022004" y="0"/>
                </a:lnTo>
                <a:lnTo>
                  <a:pt x="0" y="0"/>
                </a:lnTo>
                <a:lnTo>
                  <a:pt x="0" y="764176"/>
                </a:lnTo>
                <a:close/>
              </a:path>
            </a:pathLst>
          </a:custGeom>
          <a:ln w="95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7612" y="207887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7612" y="207887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ln w="28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07612" y="2269713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07612" y="2269713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ln w="28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7612" y="2460916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7612" y="2460916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ln w="28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7612" y="2651801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07612" y="2651801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10">
                <a:moveTo>
                  <a:pt x="0" y="66905"/>
                </a:moveTo>
                <a:lnTo>
                  <a:pt x="66673" y="66905"/>
                </a:lnTo>
                <a:lnTo>
                  <a:pt x="66673" y="0"/>
                </a:lnTo>
                <a:lnTo>
                  <a:pt x="0" y="0"/>
                </a:lnTo>
                <a:lnTo>
                  <a:pt x="0" y="66905"/>
                </a:lnTo>
                <a:close/>
              </a:path>
            </a:pathLst>
          </a:custGeom>
          <a:ln w="28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99938" y="1984167"/>
            <a:ext cx="862330" cy="78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9200"/>
              </a:lnSpc>
              <a:spcBef>
                <a:spcPts val="100"/>
              </a:spcBef>
            </a:pPr>
            <a:r>
              <a:rPr sz="900" spc="25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-1  </a:t>
            </a:r>
            <a:r>
              <a:rPr sz="900" spc="25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-2  </a:t>
            </a:r>
            <a:r>
              <a:rPr sz="900" spc="25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-3  </a:t>
            </a:r>
            <a:r>
              <a:rPr sz="900" spc="25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-4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53023" y="1267076"/>
            <a:ext cx="3457575" cy="2263775"/>
          </a:xfrm>
          <a:custGeom>
            <a:avLst/>
            <a:gdLst/>
            <a:ahLst/>
            <a:cxnLst/>
            <a:rect l="l" t="t" r="r" b="b"/>
            <a:pathLst>
              <a:path w="3457575" h="2263775">
                <a:moveTo>
                  <a:pt x="0" y="2139389"/>
                </a:moveTo>
                <a:lnTo>
                  <a:pt x="10020" y="2186986"/>
                </a:lnTo>
                <a:lnTo>
                  <a:pt x="37067" y="2226468"/>
                </a:lnTo>
                <a:lnTo>
                  <a:pt x="76614" y="2253406"/>
                </a:lnTo>
                <a:lnTo>
                  <a:pt x="124139" y="2263369"/>
                </a:lnTo>
                <a:lnTo>
                  <a:pt x="3333024" y="2263369"/>
                </a:lnTo>
                <a:lnTo>
                  <a:pt x="3380719" y="2253406"/>
                </a:lnTo>
                <a:lnTo>
                  <a:pt x="3420270" y="2226468"/>
                </a:lnTo>
                <a:lnTo>
                  <a:pt x="3447249" y="2186986"/>
                </a:lnTo>
                <a:lnTo>
                  <a:pt x="3457226" y="2139389"/>
                </a:lnTo>
                <a:lnTo>
                  <a:pt x="3457226" y="124043"/>
                </a:lnTo>
                <a:lnTo>
                  <a:pt x="3447249" y="76409"/>
                </a:lnTo>
                <a:lnTo>
                  <a:pt x="3420270" y="36908"/>
                </a:lnTo>
                <a:lnTo>
                  <a:pt x="3380719" y="9964"/>
                </a:lnTo>
                <a:lnTo>
                  <a:pt x="3333024" y="0"/>
                </a:lnTo>
                <a:lnTo>
                  <a:pt x="124139" y="0"/>
                </a:lnTo>
                <a:lnTo>
                  <a:pt x="76614" y="9964"/>
                </a:lnTo>
                <a:lnTo>
                  <a:pt x="37067" y="36908"/>
                </a:lnTo>
                <a:lnTo>
                  <a:pt x="10020" y="76409"/>
                </a:lnTo>
                <a:lnTo>
                  <a:pt x="0" y="124043"/>
                </a:lnTo>
                <a:lnTo>
                  <a:pt x="0" y="2139389"/>
                </a:lnTo>
                <a:close/>
              </a:path>
            </a:pathLst>
          </a:custGeom>
          <a:ln w="95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70320" y="3798654"/>
            <a:ext cx="3470275" cy="2351405"/>
          </a:xfrm>
          <a:custGeom>
            <a:avLst/>
            <a:gdLst/>
            <a:ahLst/>
            <a:cxnLst/>
            <a:rect l="l" t="t" r="r" b="b"/>
            <a:pathLst>
              <a:path w="3470275" h="2351404">
                <a:moveTo>
                  <a:pt x="3349708" y="0"/>
                </a:moveTo>
                <a:lnTo>
                  <a:pt x="120302" y="0"/>
                </a:lnTo>
                <a:lnTo>
                  <a:pt x="74117" y="9658"/>
                </a:lnTo>
                <a:lnTo>
                  <a:pt x="35806" y="35776"/>
                </a:lnTo>
                <a:lnTo>
                  <a:pt x="9667" y="74066"/>
                </a:lnTo>
                <a:lnTo>
                  <a:pt x="0" y="120239"/>
                </a:lnTo>
                <a:lnTo>
                  <a:pt x="0" y="2230537"/>
                </a:lnTo>
                <a:lnTo>
                  <a:pt x="9667" y="2276723"/>
                </a:lnTo>
                <a:lnTo>
                  <a:pt x="35806" y="2315100"/>
                </a:lnTo>
                <a:lnTo>
                  <a:pt x="74117" y="2341317"/>
                </a:lnTo>
                <a:lnTo>
                  <a:pt x="120302" y="2351023"/>
                </a:lnTo>
                <a:lnTo>
                  <a:pt x="3349708" y="2351023"/>
                </a:lnTo>
                <a:lnTo>
                  <a:pt x="3395930" y="2341317"/>
                </a:lnTo>
                <a:lnTo>
                  <a:pt x="3434259" y="2315100"/>
                </a:lnTo>
                <a:lnTo>
                  <a:pt x="3460404" y="2276723"/>
                </a:lnTo>
                <a:lnTo>
                  <a:pt x="3470073" y="2230537"/>
                </a:lnTo>
                <a:lnTo>
                  <a:pt x="3470073" y="120239"/>
                </a:lnTo>
                <a:lnTo>
                  <a:pt x="3460404" y="74066"/>
                </a:lnTo>
                <a:lnTo>
                  <a:pt x="3434259" y="35776"/>
                </a:lnTo>
                <a:lnTo>
                  <a:pt x="3395930" y="9658"/>
                </a:lnTo>
                <a:lnTo>
                  <a:pt x="3349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51551" y="3780212"/>
            <a:ext cx="3461385" cy="2341880"/>
          </a:xfrm>
          <a:custGeom>
            <a:avLst/>
            <a:gdLst/>
            <a:ahLst/>
            <a:cxnLst/>
            <a:rect l="l" t="t" r="r" b="b"/>
            <a:pathLst>
              <a:path w="3461384" h="2341879">
                <a:moveTo>
                  <a:pt x="3340786" y="0"/>
                </a:moveTo>
                <a:lnTo>
                  <a:pt x="120302" y="0"/>
                </a:lnTo>
                <a:lnTo>
                  <a:pt x="74246" y="9658"/>
                </a:lnTo>
                <a:lnTo>
                  <a:pt x="35921" y="35776"/>
                </a:lnTo>
                <a:lnTo>
                  <a:pt x="9711" y="74066"/>
                </a:lnTo>
                <a:lnTo>
                  <a:pt x="0" y="120239"/>
                </a:lnTo>
                <a:lnTo>
                  <a:pt x="0" y="2221316"/>
                </a:lnTo>
                <a:lnTo>
                  <a:pt x="9711" y="2267454"/>
                </a:lnTo>
                <a:lnTo>
                  <a:pt x="35921" y="2305725"/>
                </a:lnTo>
                <a:lnTo>
                  <a:pt x="74246" y="2331837"/>
                </a:lnTo>
                <a:lnTo>
                  <a:pt x="120302" y="2341495"/>
                </a:lnTo>
                <a:lnTo>
                  <a:pt x="3340786" y="2341495"/>
                </a:lnTo>
                <a:lnTo>
                  <a:pt x="3387007" y="2331837"/>
                </a:lnTo>
                <a:lnTo>
                  <a:pt x="3425336" y="2305725"/>
                </a:lnTo>
                <a:lnTo>
                  <a:pt x="3451481" y="2267454"/>
                </a:lnTo>
                <a:lnTo>
                  <a:pt x="3461150" y="2221316"/>
                </a:lnTo>
                <a:lnTo>
                  <a:pt x="3461150" y="120239"/>
                </a:lnTo>
                <a:lnTo>
                  <a:pt x="3451481" y="74066"/>
                </a:lnTo>
                <a:lnTo>
                  <a:pt x="3425336" y="35776"/>
                </a:lnTo>
                <a:lnTo>
                  <a:pt x="3387007" y="9658"/>
                </a:lnTo>
                <a:lnTo>
                  <a:pt x="3340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51551" y="3780212"/>
            <a:ext cx="3461385" cy="2341880"/>
          </a:xfrm>
          <a:custGeom>
            <a:avLst/>
            <a:gdLst/>
            <a:ahLst/>
            <a:cxnLst/>
            <a:rect l="l" t="t" r="r" b="b"/>
            <a:pathLst>
              <a:path w="3461384" h="2341879">
                <a:moveTo>
                  <a:pt x="0" y="2221316"/>
                </a:moveTo>
                <a:lnTo>
                  <a:pt x="9711" y="2267454"/>
                </a:lnTo>
                <a:lnTo>
                  <a:pt x="35921" y="2305725"/>
                </a:lnTo>
                <a:lnTo>
                  <a:pt x="74246" y="2331837"/>
                </a:lnTo>
                <a:lnTo>
                  <a:pt x="120302" y="2341495"/>
                </a:lnTo>
                <a:lnTo>
                  <a:pt x="3340786" y="2341495"/>
                </a:lnTo>
                <a:lnTo>
                  <a:pt x="3387007" y="2331837"/>
                </a:lnTo>
                <a:lnTo>
                  <a:pt x="3425336" y="2305725"/>
                </a:lnTo>
                <a:lnTo>
                  <a:pt x="3451481" y="2267454"/>
                </a:lnTo>
                <a:lnTo>
                  <a:pt x="3461150" y="2221316"/>
                </a:lnTo>
                <a:lnTo>
                  <a:pt x="3461150" y="120239"/>
                </a:lnTo>
                <a:lnTo>
                  <a:pt x="3451481" y="74066"/>
                </a:lnTo>
                <a:lnTo>
                  <a:pt x="3425336" y="35776"/>
                </a:lnTo>
                <a:lnTo>
                  <a:pt x="3387007" y="9658"/>
                </a:lnTo>
                <a:lnTo>
                  <a:pt x="3340786" y="0"/>
                </a:lnTo>
                <a:lnTo>
                  <a:pt x="120302" y="0"/>
                </a:lnTo>
                <a:lnTo>
                  <a:pt x="74246" y="9658"/>
                </a:lnTo>
                <a:lnTo>
                  <a:pt x="35921" y="35776"/>
                </a:lnTo>
                <a:lnTo>
                  <a:pt x="9711" y="74066"/>
                </a:lnTo>
                <a:lnTo>
                  <a:pt x="0" y="120239"/>
                </a:lnTo>
                <a:lnTo>
                  <a:pt x="0" y="2221316"/>
                </a:lnTo>
                <a:close/>
              </a:path>
            </a:pathLst>
          </a:custGeom>
          <a:ln w="9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54579" y="3992907"/>
            <a:ext cx="953769" cy="1712595"/>
          </a:xfrm>
          <a:custGeom>
            <a:avLst/>
            <a:gdLst/>
            <a:ahLst/>
            <a:cxnLst/>
            <a:rect l="l" t="t" r="r" b="b"/>
            <a:pathLst>
              <a:path w="953770" h="1712595">
                <a:moveTo>
                  <a:pt x="0" y="0"/>
                </a:moveTo>
                <a:lnTo>
                  <a:pt x="0" y="953436"/>
                </a:lnTo>
                <a:lnTo>
                  <a:pt x="555423" y="1712325"/>
                </a:lnTo>
                <a:lnTo>
                  <a:pt x="596111" y="1682013"/>
                </a:lnTo>
                <a:lnTo>
                  <a:pt x="634864" y="1649751"/>
                </a:lnTo>
                <a:lnTo>
                  <a:pt x="671636" y="1615642"/>
                </a:lnTo>
                <a:lnTo>
                  <a:pt x="706378" y="1579792"/>
                </a:lnTo>
                <a:lnTo>
                  <a:pt x="739044" y="1542305"/>
                </a:lnTo>
                <a:lnTo>
                  <a:pt x="769586" y="1503284"/>
                </a:lnTo>
                <a:lnTo>
                  <a:pt x="797957" y="1462835"/>
                </a:lnTo>
                <a:lnTo>
                  <a:pt x="824109" y="1421061"/>
                </a:lnTo>
                <a:lnTo>
                  <a:pt x="847996" y="1378067"/>
                </a:lnTo>
                <a:lnTo>
                  <a:pt x="869569" y="1333958"/>
                </a:lnTo>
                <a:lnTo>
                  <a:pt x="888781" y="1288837"/>
                </a:lnTo>
                <a:lnTo>
                  <a:pt x="905585" y="1242809"/>
                </a:lnTo>
                <a:lnTo>
                  <a:pt x="919934" y="1195978"/>
                </a:lnTo>
                <a:lnTo>
                  <a:pt x="931780" y="1148449"/>
                </a:lnTo>
                <a:lnTo>
                  <a:pt x="941077" y="1100326"/>
                </a:lnTo>
                <a:lnTo>
                  <a:pt x="947775" y="1051713"/>
                </a:lnTo>
                <a:lnTo>
                  <a:pt x="951829" y="1002715"/>
                </a:lnTo>
                <a:lnTo>
                  <a:pt x="953191" y="953436"/>
                </a:lnTo>
                <a:lnTo>
                  <a:pt x="952003" y="905755"/>
                </a:lnTo>
                <a:lnTo>
                  <a:pt x="948479" y="858690"/>
                </a:lnTo>
                <a:lnTo>
                  <a:pt x="942677" y="812294"/>
                </a:lnTo>
                <a:lnTo>
                  <a:pt x="934656" y="766622"/>
                </a:lnTo>
                <a:lnTo>
                  <a:pt x="924474" y="721728"/>
                </a:lnTo>
                <a:lnTo>
                  <a:pt x="912190" y="677666"/>
                </a:lnTo>
                <a:lnTo>
                  <a:pt x="897863" y="634489"/>
                </a:lnTo>
                <a:lnTo>
                  <a:pt x="881551" y="592253"/>
                </a:lnTo>
                <a:lnTo>
                  <a:pt x="863312" y="551011"/>
                </a:lnTo>
                <a:lnTo>
                  <a:pt x="843206" y="510817"/>
                </a:lnTo>
                <a:lnTo>
                  <a:pt x="821290" y="471725"/>
                </a:lnTo>
                <a:lnTo>
                  <a:pt x="797624" y="433789"/>
                </a:lnTo>
                <a:lnTo>
                  <a:pt x="772266" y="397064"/>
                </a:lnTo>
                <a:lnTo>
                  <a:pt x="745274" y="361603"/>
                </a:lnTo>
                <a:lnTo>
                  <a:pt x="716708" y="327461"/>
                </a:lnTo>
                <a:lnTo>
                  <a:pt x="686625" y="294691"/>
                </a:lnTo>
                <a:lnTo>
                  <a:pt x="655085" y="263348"/>
                </a:lnTo>
                <a:lnTo>
                  <a:pt x="622145" y="233486"/>
                </a:lnTo>
                <a:lnTo>
                  <a:pt x="587866" y="205158"/>
                </a:lnTo>
                <a:lnTo>
                  <a:pt x="552304" y="178420"/>
                </a:lnTo>
                <a:lnTo>
                  <a:pt x="515518" y="153324"/>
                </a:lnTo>
                <a:lnTo>
                  <a:pt x="477569" y="129925"/>
                </a:lnTo>
                <a:lnTo>
                  <a:pt x="438512" y="108277"/>
                </a:lnTo>
                <a:lnTo>
                  <a:pt x="398409" y="88434"/>
                </a:lnTo>
                <a:lnTo>
                  <a:pt x="357316" y="70450"/>
                </a:lnTo>
                <a:lnTo>
                  <a:pt x="315293" y="54380"/>
                </a:lnTo>
                <a:lnTo>
                  <a:pt x="272398" y="40277"/>
                </a:lnTo>
                <a:lnTo>
                  <a:pt x="228690" y="28195"/>
                </a:lnTo>
                <a:lnTo>
                  <a:pt x="184227" y="18189"/>
                </a:lnTo>
                <a:lnTo>
                  <a:pt x="139067" y="10312"/>
                </a:lnTo>
                <a:lnTo>
                  <a:pt x="93271" y="4619"/>
                </a:lnTo>
                <a:lnTo>
                  <a:pt x="46895" y="1163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54579" y="3992907"/>
            <a:ext cx="953769" cy="1712595"/>
          </a:xfrm>
          <a:custGeom>
            <a:avLst/>
            <a:gdLst/>
            <a:ahLst/>
            <a:cxnLst/>
            <a:rect l="l" t="t" r="r" b="b"/>
            <a:pathLst>
              <a:path w="953770" h="1712595">
                <a:moveTo>
                  <a:pt x="555423" y="1712325"/>
                </a:moveTo>
                <a:lnTo>
                  <a:pt x="596111" y="1682013"/>
                </a:lnTo>
                <a:lnTo>
                  <a:pt x="634864" y="1649751"/>
                </a:lnTo>
                <a:lnTo>
                  <a:pt x="671636" y="1615642"/>
                </a:lnTo>
                <a:lnTo>
                  <a:pt x="706378" y="1579792"/>
                </a:lnTo>
                <a:lnTo>
                  <a:pt x="739044" y="1542305"/>
                </a:lnTo>
                <a:lnTo>
                  <a:pt x="769586" y="1503284"/>
                </a:lnTo>
                <a:lnTo>
                  <a:pt x="797957" y="1462835"/>
                </a:lnTo>
                <a:lnTo>
                  <a:pt x="824109" y="1421061"/>
                </a:lnTo>
                <a:lnTo>
                  <a:pt x="847996" y="1378067"/>
                </a:lnTo>
                <a:lnTo>
                  <a:pt x="869568" y="1333958"/>
                </a:lnTo>
                <a:lnTo>
                  <a:pt x="888781" y="1288837"/>
                </a:lnTo>
                <a:lnTo>
                  <a:pt x="905585" y="1242809"/>
                </a:lnTo>
                <a:lnTo>
                  <a:pt x="919934" y="1195978"/>
                </a:lnTo>
                <a:lnTo>
                  <a:pt x="931780" y="1148449"/>
                </a:lnTo>
                <a:lnTo>
                  <a:pt x="941077" y="1100326"/>
                </a:lnTo>
                <a:lnTo>
                  <a:pt x="947775" y="1051713"/>
                </a:lnTo>
                <a:lnTo>
                  <a:pt x="951829" y="1002715"/>
                </a:lnTo>
                <a:lnTo>
                  <a:pt x="953191" y="953436"/>
                </a:lnTo>
                <a:lnTo>
                  <a:pt x="952003" y="905755"/>
                </a:lnTo>
                <a:lnTo>
                  <a:pt x="948479" y="858690"/>
                </a:lnTo>
                <a:lnTo>
                  <a:pt x="942677" y="812294"/>
                </a:lnTo>
                <a:lnTo>
                  <a:pt x="934656" y="766622"/>
                </a:lnTo>
                <a:lnTo>
                  <a:pt x="924474" y="721728"/>
                </a:lnTo>
                <a:lnTo>
                  <a:pt x="912190" y="677666"/>
                </a:lnTo>
                <a:lnTo>
                  <a:pt x="897863" y="634489"/>
                </a:lnTo>
                <a:lnTo>
                  <a:pt x="881551" y="592253"/>
                </a:lnTo>
                <a:lnTo>
                  <a:pt x="863312" y="551011"/>
                </a:lnTo>
                <a:lnTo>
                  <a:pt x="843206" y="510817"/>
                </a:lnTo>
                <a:lnTo>
                  <a:pt x="821290" y="471725"/>
                </a:lnTo>
                <a:lnTo>
                  <a:pt x="797624" y="433789"/>
                </a:lnTo>
                <a:lnTo>
                  <a:pt x="772266" y="397064"/>
                </a:lnTo>
                <a:lnTo>
                  <a:pt x="745274" y="361603"/>
                </a:lnTo>
                <a:lnTo>
                  <a:pt x="716708" y="327461"/>
                </a:lnTo>
                <a:lnTo>
                  <a:pt x="686625" y="294691"/>
                </a:lnTo>
                <a:lnTo>
                  <a:pt x="655085" y="263348"/>
                </a:lnTo>
                <a:lnTo>
                  <a:pt x="622145" y="233486"/>
                </a:lnTo>
                <a:lnTo>
                  <a:pt x="587865" y="205158"/>
                </a:lnTo>
                <a:lnTo>
                  <a:pt x="552304" y="178420"/>
                </a:lnTo>
                <a:lnTo>
                  <a:pt x="515518" y="153324"/>
                </a:lnTo>
                <a:lnTo>
                  <a:pt x="477569" y="129925"/>
                </a:lnTo>
                <a:lnTo>
                  <a:pt x="438512" y="108277"/>
                </a:lnTo>
                <a:lnTo>
                  <a:pt x="398409" y="88434"/>
                </a:lnTo>
                <a:lnTo>
                  <a:pt x="357316" y="70450"/>
                </a:lnTo>
                <a:lnTo>
                  <a:pt x="315293" y="54380"/>
                </a:lnTo>
                <a:lnTo>
                  <a:pt x="272398" y="40277"/>
                </a:lnTo>
                <a:lnTo>
                  <a:pt x="228690" y="28195"/>
                </a:lnTo>
                <a:lnTo>
                  <a:pt x="184227" y="18189"/>
                </a:lnTo>
                <a:lnTo>
                  <a:pt x="139067" y="10312"/>
                </a:lnTo>
                <a:lnTo>
                  <a:pt x="93271" y="4619"/>
                </a:lnTo>
                <a:lnTo>
                  <a:pt x="46895" y="1163"/>
                </a:lnTo>
                <a:lnTo>
                  <a:pt x="0" y="0"/>
                </a:lnTo>
                <a:lnTo>
                  <a:pt x="0" y="953436"/>
                </a:lnTo>
                <a:lnTo>
                  <a:pt x="555423" y="1712325"/>
                </a:lnTo>
                <a:close/>
              </a:path>
            </a:pathLst>
          </a:custGeom>
          <a:ln w="27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0295" y="4946343"/>
            <a:ext cx="1120140" cy="953769"/>
          </a:xfrm>
          <a:custGeom>
            <a:avLst/>
            <a:gdLst/>
            <a:ahLst/>
            <a:cxnLst/>
            <a:rect l="l" t="t" r="r" b="b"/>
            <a:pathLst>
              <a:path w="1120140" h="953770">
                <a:moveTo>
                  <a:pt x="564284" y="0"/>
                </a:moveTo>
                <a:lnTo>
                  <a:pt x="0" y="758888"/>
                </a:lnTo>
                <a:lnTo>
                  <a:pt x="40246" y="788027"/>
                </a:lnTo>
                <a:lnTo>
                  <a:pt x="82267" y="815136"/>
                </a:lnTo>
                <a:lnTo>
                  <a:pt x="125898" y="840118"/>
                </a:lnTo>
                <a:lnTo>
                  <a:pt x="170978" y="862879"/>
                </a:lnTo>
                <a:lnTo>
                  <a:pt x="217345" y="883322"/>
                </a:lnTo>
                <a:lnTo>
                  <a:pt x="264835" y="901351"/>
                </a:lnTo>
                <a:lnTo>
                  <a:pt x="313287" y="916869"/>
                </a:lnTo>
                <a:lnTo>
                  <a:pt x="362537" y="929782"/>
                </a:lnTo>
                <a:lnTo>
                  <a:pt x="412425" y="939992"/>
                </a:lnTo>
                <a:lnTo>
                  <a:pt x="462787" y="947404"/>
                </a:lnTo>
                <a:lnTo>
                  <a:pt x="513461" y="951921"/>
                </a:lnTo>
                <a:lnTo>
                  <a:pt x="564284" y="953448"/>
                </a:lnTo>
                <a:lnTo>
                  <a:pt x="613058" y="949984"/>
                </a:lnTo>
                <a:lnTo>
                  <a:pt x="662023" y="944202"/>
                </a:lnTo>
                <a:lnTo>
                  <a:pt x="710986" y="936102"/>
                </a:lnTo>
                <a:lnTo>
                  <a:pt x="759754" y="925683"/>
                </a:lnTo>
                <a:lnTo>
                  <a:pt x="808134" y="912947"/>
                </a:lnTo>
                <a:lnTo>
                  <a:pt x="855934" y="897893"/>
                </a:lnTo>
                <a:lnTo>
                  <a:pt x="902959" y="880520"/>
                </a:lnTo>
                <a:lnTo>
                  <a:pt x="949016" y="860830"/>
                </a:lnTo>
                <a:lnTo>
                  <a:pt x="993913" y="838822"/>
                </a:lnTo>
                <a:lnTo>
                  <a:pt x="1037456" y="814495"/>
                </a:lnTo>
                <a:lnTo>
                  <a:pt x="1079452" y="787851"/>
                </a:lnTo>
                <a:lnTo>
                  <a:pt x="1119707" y="758888"/>
                </a:lnTo>
                <a:lnTo>
                  <a:pt x="564284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0295" y="4946343"/>
            <a:ext cx="1120140" cy="953769"/>
          </a:xfrm>
          <a:custGeom>
            <a:avLst/>
            <a:gdLst/>
            <a:ahLst/>
            <a:cxnLst/>
            <a:rect l="l" t="t" r="r" b="b"/>
            <a:pathLst>
              <a:path w="1120140" h="953770">
                <a:moveTo>
                  <a:pt x="0" y="758888"/>
                </a:moveTo>
                <a:lnTo>
                  <a:pt x="40246" y="788027"/>
                </a:lnTo>
                <a:lnTo>
                  <a:pt x="82267" y="815135"/>
                </a:lnTo>
                <a:lnTo>
                  <a:pt x="125898" y="840118"/>
                </a:lnTo>
                <a:lnTo>
                  <a:pt x="170978" y="862879"/>
                </a:lnTo>
                <a:lnTo>
                  <a:pt x="217345" y="883322"/>
                </a:lnTo>
                <a:lnTo>
                  <a:pt x="264835" y="901350"/>
                </a:lnTo>
                <a:lnTo>
                  <a:pt x="313287" y="916869"/>
                </a:lnTo>
                <a:lnTo>
                  <a:pt x="362537" y="929781"/>
                </a:lnTo>
                <a:lnTo>
                  <a:pt x="412425" y="939992"/>
                </a:lnTo>
                <a:lnTo>
                  <a:pt x="462787" y="947404"/>
                </a:lnTo>
                <a:lnTo>
                  <a:pt x="513461" y="951921"/>
                </a:lnTo>
                <a:lnTo>
                  <a:pt x="564284" y="953448"/>
                </a:lnTo>
                <a:lnTo>
                  <a:pt x="613058" y="949984"/>
                </a:lnTo>
                <a:lnTo>
                  <a:pt x="662022" y="944202"/>
                </a:lnTo>
                <a:lnTo>
                  <a:pt x="710986" y="936102"/>
                </a:lnTo>
                <a:lnTo>
                  <a:pt x="759754" y="925683"/>
                </a:lnTo>
                <a:lnTo>
                  <a:pt x="808134" y="912947"/>
                </a:lnTo>
                <a:lnTo>
                  <a:pt x="855934" y="897893"/>
                </a:lnTo>
                <a:lnTo>
                  <a:pt x="902958" y="880520"/>
                </a:lnTo>
                <a:lnTo>
                  <a:pt x="949016" y="860830"/>
                </a:lnTo>
                <a:lnTo>
                  <a:pt x="993913" y="838822"/>
                </a:lnTo>
                <a:lnTo>
                  <a:pt x="1037456" y="814495"/>
                </a:lnTo>
                <a:lnTo>
                  <a:pt x="1079452" y="787851"/>
                </a:lnTo>
                <a:lnTo>
                  <a:pt x="1119707" y="758888"/>
                </a:lnTo>
                <a:lnTo>
                  <a:pt x="564284" y="0"/>
                </a:lnTo>
                <a:lnTo>
                  <a:pt x="0" y="758888"/>
                </a:lnTo>
                <a:close/>
              </a:path>
            </a:pathLst>
          </a:custGeom>
          <a:ln w="27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1298" y="4177939"/>
            <a:ext cx="953769" cy="1527810"/>
          </a:xfrm>
          <a:custGeom>
            <a:avLst/>
            <a:gdLst/>
            <a:ahLst/>
            <a:cxnLst/>
            <a:rect l="l" t="t" r="r" b="b"/>
            <a:pathLst>
              <a:path w="953770" h="1527810">
                <a:moveTo>
                  <a:pt x="388996" y="0"/>
                </a:moveTo>
                <a:lnTo>
                  <a:pt x="348387" y="30369"/>
                </a:lnTo>
                <a:lnTo>
                  <a:pt x="309859" y="62681"/>
                </a:lnTo>
                <a:lnTo>
                  <a:pt x="273439" y="96833"/>
                </a:lnTo>
                <a:lnTo>
                  <a:pt x="239159" y="132719"/>
                </a:lnTo>
                <a:lnTo>
                  <a:pt x="207046" y="170238"/>
                </a:lnTo>
                <a:lnTo>
                  <a:pt x="177130" y="209283"/>
                </a:lnTo>
                <a:lnTo>
                  <a:pt x="149440" y="249753"/>
                </a:lnTo>
                <a:lnTo>
                  <a:pt x="124005" y="291542"/>
                </a:lnTo>
                <a:lnTo>
                  <a:pt x="100854" y="334548"/>
                </a:lnTo>
                <a:lnTo>
                  <a:pt x="80016" y="378665"/>
                </a:lnTo>
                <a:lnTo>
                  <a:pt x="61521" y="423791"/>
                </a:lnTo>
                <a:lnTo>
                  <a:pt x="45398" y="469822"/>
                </a:lnTo>
                <a:lnTo>
                  <a:pt x="31675" y="516653"/>
                </a:lnTo>
                <a:lnTo>
                  <a:pt x="20381" y="564181"/>
                </a:lnTo>
                <a:lnTo>
                  <a:pt x="11547" y="612301"/>
                </a:lnTo>
                <a:lnTo>
                  <a:pt x="5201" y="660911"/>
                </a:lnTo>
                <a:lnTo>
                  <a:pt x="1372" y="709907"/>
                </a:lnTo>
                <a:lnTo>
                  <a:pt x="89" y="759183"/>
                </a:lnTo>
                <a:lnTo>
                  <a:pt x="0" y="809916"/>
                </a:lnTo>
                <a:lnTo>
                  <a:pt x="2770" y="860205"/>
                </a:lnTo>
                <a:lnTo>
                  <a:pt x="8342" y="909958"/>
                </a:lnTo>
                <a:lnTo>
                  <a:pt x="16659" y="959079"/>
                </a:lnTo>
                <a:lnTo>
                  <a:pt x="27662" y="1007473"/>
                </a:lnTo>
                <a:lnTo>
                  <a:pt x="41295" y="1055045"/>
                </a:lnTo>
                <a:lnTo>
                  <a:pt x="57500" y="1101701"/>
                </a:lnTo>
                <a:lnTo>
                  <a:pt x="76218" y="1147345"/>
                </a:lnTo>
                <a:lnTo>
                  <a:pt x="97393" y="1191883"/>
                </a:lnTo>
                <a:lnTo>
                  <a:pt x="120966" y="1235220"/>
                </a:lnTo>
                <a:lnTo>
                  <a:pt x="146881" y="1277261"/>
                </a:lnTo>
                <a:lnTo>
                  <a:pt x="175079" y="1317911"/>
                </a:lnTo>
                <a:lnTo>
                  <a:pt x="205503" y="1357075"/>
                </a:lnTo>
                <a:lnTo>
                  <a:pt x="238095" y="1394659"/>
                </a:lnTo>
                <a:lnTo>
                  <a:pt x="272798" y="1430568"/>
                </a:lnTo>
                <a:lnTo>
                  <a:pt x="309555" y="1464706"/>
                </a:lnTo>
                <a:lnTo>
                  <a:pt x="348306" y="1496980"/>
                </a:lnTo>
                <a:lnTo>
                  <a:pt x="388996" y="1527293"/>
                </a:lnTo>
                <a:lnTo>
                  <a:pt x="953281" y="768404"/>
                </a:lnTo>
                <a:lnTo>
                  <a:pt x="3889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01298" y="4177939"/>
            <a:ext cx="953769" cy="1527810"/>
          </a:xfrm>
          <a:custGeom>
            <a:avLst/>
            <a:gdLst/>
            <a:ahLst/>
            <a:cxnLst/>
            <a:rect l="l" t="t" r="r" b="b"/>
            <a:pathLst>
              <a:path w="953770" h="1527810">
                <a:moveTo>
                  <a:pt x="388996" y="0"/>
                </a:moveTo>
                <a:lnTo>
                  <a:pt x="348387" y="30369"/>
                </a:lnTo>
                <a:lnTo>
                  <a:pt x="309859" y="62681"/>
                </a:lnTo>
                <a:lnTo>
                  <a:pt x="273439" y="96833"/>
                </a:lnTo>
                <a:lnTo>
                  <a:pt x="239159" y="132719"/>
                </a:lnTo>
                <a:lnTo>
                  <a:pt x="207046" y="170238"/>
                </a:lnTo>
                <a:lnTo>
                  <a:pt x="177130" y="209283"/>
                </a:lnTo>
                <a:lnTo>
                  <a:pt x="149440" y="249753"/>
                </a:lnTo>
                <a:lnTo>
                  <a:pt x="124005" y="291542"/>
                </a:lnTo>
                <a:lnTo>
                  <a:pt x="100854" y="334548"/>
                </a:lnTo>
                <a:lnTo>
                  <a:pt x="80016" y="378665"/>
                </a:lnTo>
                <a:lnTo>
                  <a:pt x="61521" y="423791"/>
                </a:lnTo>
                <a:lnTo>
                  <a:pt x="45398" y="469821"/>
                </a:lnTo>
                <a:lnTo>
                  <a:pt x="31675" y="516653"/>
                </a:lnTo>
                <a:lnTo>
                  <a:pt x="20381" y="564180"/>
                </a:lnTo>
                <a:lnTo>
                  <a:pt x="11547" y="612301"/>
                </a:lnTo>
                <a:lnTo>
                  <a:pt x="5201" y="660911"/>
                </a:lnTo>
                <a:lnTo>
                  <a:pt x="1372" y="709907"/>
                </a:lnTo>
                <a:lnTo>
                  <a:pt x="89" y="759183"/>
                </a:lnTo>
                <a:lnTo>
                  <a:pt x="0" y="809915"/>
                </a:lnTo>
                <a:lnTo>
                  <a:pt x="2770" y="860205"/>
                </a:lnTo>
                <a:lnTo>
                  <a:pt x="8342" y="909958"/>
                </a:lnTo>
                <a:lnTo>
                  <a:pt x="16659" y="959079"/>
                </a:lnTo>
                <a:lnTo>
                  <a:pt x="27662" y="1007473"/>
                </a:lnTo>
                <a:lnTo>
                  <a:pt x="41295" y="1055045"/>
                </a:lnTo>
                <a:lnTo>
                  <a:pt x="57500" y="1101701"/>
                </a:lnTo>
                <a:lnTo>
                  <a:pt x="76218" y="1147345"/>
                </a:lnTo>
                <a:lnTo>
                  <a:pt x="97393" y="1191883"/>
                </a:lnTo>
                <a:lnTo>
                  <a:pt x="120966" y="1235220"/>
                </a:lnTo>
                <a:lnTo>
                  <a:pt x="146881" y="1277261"/>
                </a:lnTo>
                <a:lnTo>
                  <a:pt x="175079" y="1317911"/>
                </a:lnTo>
                <a:lnTo>
                  <a:pt x="205503" y="1357075"/>
                </a:lnTo>
                <a:lnTo>
                  <a:pt x="238095" y="1394659"/>
                </a:lnTo>
                <a:lnTo>
                  <a:pt x="272798" y="1430568"/>
                </a:lnTo>
                <a:lnTo>
                  <a:pt x="309555" y="1464706"/>
                </a:lnTo>
                <a:lnTo>
                  <a:pt x="348306" y="1496980"/>
                </a:lnTo>
                <a:lnTo>
                  <a:pt x="388996" y="1527293"/>
                </a:lnTo>
                <a:lnTo>
                  <a:pt x="953281" y="768404"/>
                </a:lnTo>
                <a:lnTo>
                  <a:pt x="388996" y="0"/>
                </a:lnTo>
                <a:close/>
              </a:path>
            </a:pathLst>
          </a:custGeom>
          <a:ln w="2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0295" y="3992907"/>
            <a:ext cx="564515" cy="953769"/>
          </a:xfrm>
          <a:custGeom>
            <a:avLst/>
            <a:gdLst/>
            <a:ahLst/>
            <a:cxnLst/>
            <a:rect l="l" t="t" r="r" b="b"/>
            <a:pathLst>
              <a:path w="564514" h="953770">
                <a:moveTo>
                  <a:pt x="555054" y="0"/>
                </a:moveTo>
                <a:lnTo>
                  <a:pt x="506351" y="1346"/>
                </a:lnTo>
                <a:lnTo>
                  <a:pt x="457445" y="5364"/>
                </a:lnTo>
                <a:lnTo>
                  <a:pt x="408531" y="12019"/>
                </a:lnTo>
                <a:lnTo>
                  <a:pt x="359802" y="21278"/>
                </a:lnTo>
                <a:lnTo>
                  <a:pt x="311454" y="33107"/>
                </a:lnTo>
                <a:lnTo>
                  <a:pt x="263681" y="47472"/>
                </a:lnTo>
                <a:lnTo>
                  <a:pt x="216677" y="64339"/>
                </a:lnTo>
                <a:lnTo>
                  <a:pt x="170636" y="83675"/>
                </a:lnTo>
                <a:lnTo>
                  <a:pt x="125754" y="105446"/>
                </a:lnTo>
                <a:lnTo>
                  <a:pt x="82224" y="129618"/>
                </a:lnTo>
                <a:lnTo>
                  <a:pt x="40241" y="156158"/>
                </a:lnTo>
                <a:lnTo>
                  <a:pt x="0" y="185031"/>
                </a:lnTo>
                <a:lnTo>
                  <a:pt x="564284" y="953436"/>
                </a:lnTo>
                <a:lnTo>
                  <a:pt x="55505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0295" y="3992907"/>
            <a:ext cx="564515" cy="953769"/>
          </a:xfrm>
          <a:custGeom>
            <a:avLst/>
            <a:gdLst/>
            <a:ahLst/>
            <a:cxnLst/>
            <a:rect l="l" t="t" r="r" b="b"/>
            <a:pathLst>
              <a:path w="564514" h="953770">
                <a:moveTo>
                  <a:pt x="555054" y="0"/>
                </a:moveTo>
                <a:lnTo>
                  <a:pt x="506351" y="1346"/>
                </a:lnTo>
                <a:lnTo>
                  <a:pt x="457445" y="5364"/>
                </a:lnTo>
                <a:lnTo>
                  <a:pt x="408531" y="12019"/>
                </a:lnTo>
                <a:lnTo>
                  <a:pt x="359802" y="21278"/>
                </a:lnTo>
                <a:lnTo>
                  <a:pt x="311454" y="33107"/>
                </a:lnTo>
                <a:lnTo>
                  <a:pt x="263681" y="47472"/>
                </a:lnTo>
                <a:lnTo>
                  <a:pt x="216677" y="64339"/>
                </a:lnTo>
                <a:lnTo>
                  <a:pt x="170636" y="83675"/>
                </a:lnTo>
                <a:lnTo>
                  <a:pt x="125754" y="105446"/>
                </a:lnTo>
                <a:lnTo>
                  <a:pt x="82224" y="129618"/>
                </a:lnTo>
                <a:lnTo>
                  <a:pt x="40241" y="156158"/>
                </a:lnTo>
                <a:lnTo>
                  <a:pt x="0" y="185031"/>
                </a:lnTo>
                <a:lnTo>
                  <a:pt x="564284" y="953436"/>
                </a:lnTo>
                <a:lnTo>
                  <a:pt x="555054" y="0"/>
                </a:lnTo>
                <a:close/>
              </a:path>
            </a:pathLst>
          </a:custGeom>
          <a:ln w="2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85667" y="4585205"/>
            <a:ext cx="990600" cy="741045"/>
          </a:xfrm>
          <a:custGeom>
            <a:avLst/>
            <a:gdLst/>
            <a:ahLst/>
            <a:cxnLst/>
            <a:rect l="l" t="t" r="r" b="b"/>
            <a:pathLst>
              <a:path w="990600" h="741045">
                <a:moveTo>
                  <a:pt x="0" y="740742"/>
                </a:moveTo>
                <a:lnTo>
                  <a:pt x="990113" y="740742"/>
                </a:lnTo>
                <a:lnTo>
                  <a:pt x="990113" y="0"/>
                </a:lnTo>
                <a:lnTo>
                  <a:pt x="0" y="0"/>
                </a:lnTo>
                <a:lnTo>
                  <a:pt x="0" y="740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85667" y="4585205"/>
            <a:ext cx="990600" cy="741045"/>
          </a:xfrm>
          <a:custGeom>
            <a:avLst/>
            <a:gdLst/>
            <a:ahLst/>
            <a:cxnLst/>
            <a:rect l="l" t="t" r="r" b="b"/>
            <a:pathLst>
              <a:path w="990600" h="741045">
                <a:moveTo>
                  <a:pt x="0" y="740742"/>
                </a:moveTo>
                <a:lnTo>
                  <a:pt x="990113" y="740742"/>
                </a:lnTo>
                <a:lnTo>
                  <a:pt x="990113" y="0"/>
                </a:lnTo>
                <a:lnTo>
                  <a:pt x="0" y="0"/>
                </a:lnTo>
                <a:lnTo>
                  <a:pt x="0" y="740742"/>
                </a:lnTo>
                <a:close/>
              </a:path>
            </a:pathLst>
          </a:custGeom>
          <a:ln w="9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31819" y="464088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1819" y="464088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ln w="27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31819" y="482591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1819" y="482591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ln w="27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1819" y="501120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1819" y="501120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ln w="27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31819" y="519624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1819" y="519624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4853"/>
                </a:moveTo>
                <a:lnTo>
                  <a:pt x="64920" y="64853"/>
                </a:lnTo>
                <a:lnTo>
                  <a:pt x="64920" y="0"/>
                </a:lnTo>
                <a:lnTo>
                  <a:pt x="0" y="0"/>
                </a:lnTo>
                <a:lnTo>
                  <a:pt x="0" y="64853"/>
                </a:lnTo>
                <a:close/>
              </a:path>
            </a:pathLst>
          </a:custGeom>
          <a:ln w="27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720900" y="4548642"/>
            <a:ext cx="83693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95"/>
              </a:spcBef>
            </a:pPr>
            <a:r>
              <a:rPr sz="850" spc="35" dirty="0">
                <a:latin typeface="Arial"/>
                <a:cs typeface="Arial"/>
              </a:rPr>
              <a:t>Ch</a:t>
            </a:r>
            <a:r>
              <a:rPr sz="850" spc="5" dirty="0">
                <a:latin typeface="Arial"/>
                <a:cs typeface="Arial"/>
              </a:rPr>
              <a:t>r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80" dirty="0">
                <a:latin typeface="Arial"/>
                <a:cs typeface="Arial"/>
              </a:rPr>
              <a:t>s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e</a:t>
            </a:r>
            <a:r>
              <a:rPr sz="850" spc="5" dirty="0">
                <a:latin typeface="Arial"/>
                <a:cs typeface="Arial"/>
              </a:rPr>
              <a:t>-1  </a:t>
            </a:r>
            <a:r>
              <a:rPr sz="850" spc="35" dirty="0">
                <a:latin typeface="Arial"/>
                <a:cs typeface="Arial"/>
              </a:rPr>
              <a:t>Ch</a:t>
            </a:r>
            <a:r>
              <a:rPr sz="850" spc="5" dirty="0">
                <a:latin typeface="Arial"/>
                <a:cs typeface="Arial"/>
              </a:rPr>
              <a:t>r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80" dirty="0">
                <a:latin typeface="Arial"/>
                <a:cs typeface="Arial"/>
              </a:rPr>
              <a:t>s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e</a:t>
            </a:r>
            <a:r>
              <a:rPr sz="850" spc="5" dirty="0">
                <a:latin typeface="Arial"/>
                <a:cs typeface="Arial"/>
              </a:rPr>
              <a:t>-2  </a:t>
            </a:r>
            <a:r>
              <a:rPr sz="850" spc="35" dirty="0">
                <a:latin typeface="Arial"/>
                <a:cs typeface="Arial"/>
              </a:rPr>
              <a:t>Ch</a:t>
            </a:r>
            <a:r>
              <a:rPr sz="850" spc="5" dirty="0">
                <a:latin typeface="Arial"/>
                <a:cs typeface="Arial"/>
              </a:rPr>
              <a:t>r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80" dirty="0">
                <a:latin typeface="Arial"/>
                <a:cs typeface="Arial"/>
              </a:rPr>
              <a:t>s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e</a:t>
            </a:r>
            <a:r>
              <a:rPr sz="850" spc="5" dirty="0">
                <a:latin typeface="Arial"/>
                <a:cs typeface="Arial"/>
              </a:rPr>
              <a:t>-3  </a:t>
            </a:r>
            <a:r>
              <a:rPr sz="850" spc="35" dirty="0">
                <a:latin typeface="Arial"/>
                <a:cs typeface="Arial"/>
              </a:rPr>
              <a:t>Ch</a:t>
            </a:r>
            <a:r>
              <a:rPr sz="850" spc="5" dirty="0">
                <a:latin typeface="Arial"/>
                <a:cs typeface="Arial"/>
              </a:rPr>
              <a:t>r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80" dirty="0">
                <a:latin typeface="Arial"/>
                <a:cs typeface="Arial"/>
              </a:rPr>
              <a:t>s</a:t>
            </a:r>
            <a:r>
              <a:rPr sz="850" spc="30" dirty="0">
                <a:latin typeface="Arial"/>
                <a:cs typeface="Arial"/>
              </a:rPr>
              <a:t>o</a:t>
            </a:r>
            <a:r>
              <a:rPr sz="850" spc="90" dirty="0">
                <a:latin typeface="Arial"/>
                <a:cs typeface="Arial"/>
              </a:rPr>
              <a:t>m</a:t>
            </a:r>
            <a:r>
              <a:rPr sz="850" spc="30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-4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51551" y="3780212"/>
            <a:ext cx="3461385" cy="2341880"/>
          </a:xfrm>
          <a:custGeom>
            <a:avLst/>
            <a:gdLst/>
            <a:ahLst/>
            <a:cxnLst/>
            <a:rect l="l" t="t" r="r" b="b"/>
            <a:pathLst>
              <a:path w="3461384" h="2341879">
                <a:moveTo>
                  <a:pt x="0" y="2221316"/>
                </a:moveTo>
                <a:lnTo>
                  <a:pt x="9711" y="2267454"/>
                </a:lnTo>
                <a:lnTo>
                  <a:pt x="35921" y="2305725"/>
                </a:lnTo>
                <a:lnTo>
                  <a:pt x="74246" y="2331837"/>
                </a:lnTo>
                <a:lnTo>
                  <a:pt x="120302" y="2341495"/>
                </a:lnTo>
                <a:lnTo>
                  <a:pt x="3340786" y="2341495"/>
                </a:lnTo>
                <a:lnTo>
                  <a:pt x="3387007" y="2331837"/>
                </a:lnTo>
                <a:lnTo>
                  <a:pt x="3425336" y="2305725"/>
                </a:lnTo>
                <a:lnTo>
                  <a:pt x="3451481" y="2267454"/>
                </a:lnTo>
                <a:lnTo>
                  <a:pt x="3461150" y="2221316"/>
                </a:lnTo>
                <a:lnTo>
                  <a:pt x="3461150" y="120239"/>
                </a:lnTo>
                <a:lnTo>
                  <a:pt x="3451481" y="74066"/>
                </a:lnTo>
                <a:lnTo>
                  <a:pt x="3425336" y="35776"/>
                </a:lnTo>
                <a:lnTo>
                  <a:pt x="3387007" y="9658"/>
                </a:lnTo>
                <a:lnTo>
                  <a:pt x="3340786" y="0"/>
                </a:lnTo>
                <a:lnTo>
                  <a:pt x="120302" y="0"/>
                </a:lnTo>
                <a:lnTo>
                  <a:pt x="74246" y="9658"/>
                </a:lnTo>
                <a:lnTo>
                  <a:pt x="35921" y="35776"/>
                </a:lnTo>
                <a:lnTo>
                  <a:pt x="9711" y="74066"/>
                </a:lnTo>
                <a:lnTo>
                  <a:pt x="0" y="120239"/>
                </a:lnTo>
                <a:lnTo>
                  <a:pt x="0" y="2221316"/>
                </a:lnTo>
                <a:close/>
              </a:path>
            </a:pathLst>
          </a:custGeom>
          <a:ln w="9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54" y="217373"/>
            <a:ext cx="7313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Variations </a:t>
            </a:r>
            <a:r>
              <a:rPr sz="3600" spc="-45" dirty="0"/>
              <a:t>in </a:t>
            </a:r>
            <a:r>
              <a:rPr sz="3600" spc="-145" dirty="0"/>
              <a:t>Operators:</a:t>
            </a:r>
            <a:r>
              <a:rPr sz="3600" spc="-480" dirty="0"/>
              <a:t> </a:t>
            </a:r>
            <a:r>
              <a:rPr sz="3600" spc="-150" dirty="0"/>
              <a:t>Recombination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973573"/>
            <a:ext cx="5193665" cy="380552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65" dirty="0">
                <a:latin typeface="Arial"/>
                <a:cs typeface="Arial"/>
              </a:rPr>
              <a:t>Real </a:t>
            </a:r>
            <a:r>
              <a:rPr sz="3200" spc="-135" dirty="0">
                <a:latin typeface="Arial"/>
                <a:cs typeface="Arial"/>
              </a:rPr>
              <a:t>valued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Recombination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35" dirty="0">
                <a:latin typeface="Arial"/>
                <a:cs typeface="Arial"/>
              </a:rPr>
              <a:t>Discrete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Recombination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70" dirty="0">
                <a:latin typeface="Arial"/>
                <a:cs typeface="Arial"/>
              </a:rPr>
              <a:t>Intermediate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Recombination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0" dirty="0" smtClean="0">
                <a:latin typeface="Arial"/>
                <a:cs typeface="Arial"/>
              </a:rPr>
              <a:t>Binary </a:t>
            </a:r>
            <a:r>
              <a:rPr sz="3200" spc="-135" dirty="0">
                <a:latin typeface="Arial"/>
                <a:cs typeface="Arial"/>
              </a:rPr>
              <a:t>valued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Recombination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80" dirty="0">
                <a:latin typeface="Arial"/>
                <a:cs typeface="Arial"/>
              </a:rPr>
              <a:t>Single </a:t>
            </a:r>
            <a:r>
              <a:rPr sz="2800" spc="-30" dirty="0">
                <a:latin typeface="Arial"/>
                <a:cs typeface="Arial"/>
              </a:rPr>
              <a:t>point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Crossover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Multi-point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Crossover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65" dirty="0">
                <a:latin typeface="Arial"/>
                <a:cs typeface="Arial"/>
              </a:rPr>
              <a:t>Uniform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Crossover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389" y="217373"/>
            <a:ext cx="4448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Discrete</a:t>
            </a:r>
            <a:r>
              <a:rPr sz="3600" spc="-260" dirty="0"/>
              <a:t> </a:t>
            </a:r>
            <a:r>
              <a:rPr sz="3600" spc="-150" dirty="0"/>
              <a:t>Recombination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8194" y="1950973"/>
          <a:ext cx="5048885" cy="2747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3200" spc="-85" dirty="0">
                          <a:latin typeface="Arial"/>
                          <a:cs typeface="Arial"/>
                        </a:rPr>
                        <a:t>Individual</a:t>
                      </a:r>
                      <a:r>
                        <a:rPr sz="3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6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8044">
                        <a:lnSpc>
                          <a:spcPts val="3045"/>
                        </a:lnSpc>
                      </a:pPr>
                      <a:r>
                        <a:rPr sz="3200" dirty="0">
                          <a:solidFill>
                            <a:srgbClr val="00CC6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3045"/>
                        </a:lnSpc>
                      </a:pPr>
                      <a:r>
                        <a:rPr sz="3200" spc="-165" dirty="0">
                          <a:solidFill>
                            <a:srgbClr val="00CC6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spc="-85" dirty="0">
                          <a:latin typeface="Arial"/>
                          <a:cs typeface="Arial"/>
                        </a:rPr>
                        <a:t>Individual</a:t>
                      </a:r>
                      <a:r>
                        <a:rPr sz="3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6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8044">
                        <a:lnSpc>
                          <a:spcPts val="3745"/>
                        </a:lnSpc>
                      </a:pPr>
                      <a:r>
                        <a:rPr sz="3200" spc="-165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10"/>
                        </a:spcBef>
                      </a:pPr>
                      <a:r>
                        <a:rPr sz="3200" spc="-120" dirty="0">
                          <a:latin typeface="Arial"/>
                          <a:cs typeface="Arial"/>
                        </a:rPr>
                        <a:t>Offspring</a:t>
                      </a:r>
                      <a:r>
                        <a:rPr sz="32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6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80670" marB="0"/>
                </a:tc>
                <a:tc>
                  <a:txBody>
                    <a:bodyPr/>
                    <a:lstStyle/>
                    <a:p>
                      <a:pPr marL="868044">
                        <a:lnSpc>
                          <a:spcPct val="100000"/>
                        </a:lnSpc>
                        <a:spcBef>
                          <a:spcPts val="2210"/>
                        </a:spcBef>
                      </a:pPr>
                      <a:r>
                        <a:rPr sz="3200" spc="-165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8067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210"/>
                        </a:spcBef>
                      </a:pPr>
                      <a:r>
                        <a:rPr sz="3200" spc="-165" dirty="0">
                          <a:solidFill>
                            <a:srgbClr val="00CC6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80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spc="-120" dirty="0">
                          <a:latin typeface="Arial"/>
                          <a:cs typeface="Arial"/>
                        </a:rPr>
                        <a:t>Offspring</a:t>
                      </a:r>
                      <a:r>
                        <a:rPr sz="32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55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8044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CC6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FF505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327" y="137617"/>
            <a:ext cx="6078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/>
              <a:t>Effect </a:t>
            </a:r>
            <a:r>
              <a:rPr sz="3600" spc="-5" dirty="0"/>
              <a:t>of </a:t>
            </a:r>
            <a:r>
              <a:rPr sz="3600" spc="-165" dirty="0"/>
              <a:t>Discrete</a:t>
            </a:r>
            <a:r>
              <a:rPr sz="3600" spc="-470" dirty="0"/>
              <a:t> </a:t>
            </a:r>
            <a:r>
              <a:rPr sz="3600" spc="-155" dirty="0"/>
              <a:t>Recombination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286000" y="5110098"/>
            <a:ext cx="2667000" cy="142875"/>
          </a:xfrm>
          <a:custGeom>
            <a:avLst/>
            <a:gdLst/>
            <a:ahLst/>
            <a:cxnLst/>
            <a:rect l="l" t="t" r="r" b="b"/>
            <a:pathLst>
              <a:path w="2667000" h="142875">
                <a:moveTo>
                  <a:pt x="2581275" y="71500"/>
                </a:moveTo>
                <a:lnTo>
                  <a:pt x="2524125" y="142875"/>
                </a:lnTo>
                <a:lnTo>
                  <a:pt x="2638526" y="85725"/>
                </a:lnTo>
                <a:lnTo>
                  <a:pt x="2581275" y="85725"/>
                </a:lnTo>
                <a:lnTo>
                  <a:pt x="2581275" y="71500"/>
                </a:lnTo>
                <a:close/>
              </a:path>
              <a:path w="2667000" h="142875">
                <a:moveTo>
                  <a:pt x="2569804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2569885" y="85725"/>
                </a:lnTo>
                <a:lnTo>
                  <a:pt x="2581275" y="71500"/>
                </a:lnTo>
                <a:lnTo>
                  <a:pt x="2569804" y="57150"/>
                </a:lnTo>
                <a:close/>
              </a:path>
              <a:path w="2667000" h="142875">
                <a:moveTo>
                  <a:pt x="2638323" y="57150"/>
                </a:moveTo>
                <a:lnTo>
                  <a:pt x="2581275" y="57150"/>
                </a:lnTo>
                <a:lnTo>
                  <a:pt x="2581275" y="85725"/>
                </a:lnTo>
                <a:lnTo>
                  <a:pt x="2638526" y="85725"/>
                </a:lnTo>
                <a:lnTo>
                  <a:pt x="2667000" y="71500"/>
                </a:lnTo>
                <a:lnTo>
                  <a:pt x="2638323" y="57150"/>
                </a:lnTo>
                <a:close/>
              </a:path>
              <a:path w="2667000" h="142875">
                <a:moveTo>
                  <a:pt x="2524125" y="0"/>
                </a:moveTo>
                <a:lnTo>
                  <a:pt x="2581275" y="71500"/>
                </a:lnTo>
                <a:lnTo>
                  <a:pt x="2581275" y="57150"/>
                </a:lnTo>
                <a:lnTo>
                  <a:pt x="2638323" y="57150"/>
                </a:lnTo>
                <a:lnTo>
                  <a:pt x="2524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626" y="2743200"/>
            <a:ext cx="142875" cy="2438400"/>
          </a:xfrm>
          <a:custGeom>
            <a:avLst/>
            <a:gdLst/>
            <a:ahLst/>
            <a:cxnLst/>
            <a:rect l="l" t="t" r="r" b="b"/>
            <a:pathLst>
              <a:path w="142875" h="2438400">
                <a:moveTo>
                  <a:pt x="71374" y="85725"/>
                </a:moveTo>
                <a:lnTo>
                  <a:pt x="57149" y="97114"/>
                </a:lnTo>
                <a:lnTo>
                  <a:pt x="57023" y="2438400"/>
                </a:lnTo>
                <a:lnTo>
                  <a:pt x="85598" y="2438400"/>
                </a:lnTo>
                <a:lnTo>
                  <a:pt x="85623" y="97114"/>
                </a:lnTo>
                <a:lnTo>
                  <a:pt x="71374" y="85725"/>
                </a:lnTo>
                <a:close/>
              </a:path>
              <a:path w="142875" h="2438400">
                <a:moveTo>
                  <a:pt x="71374" y="0"/>
                </a:moveTo>
                <a:lnTo>
                  <a:pt x="0" y="142875"/>
                </a:lnTo>
                <a:lnTo>
                  <a:pt x="57049" y="97195"/>
                </a:lnTo>
                <a:lnTo>
                  <a:pt x="57150" y="85725"/>
                </a:lnTo>
                <a:lnTo>
                  <a:pt x="114274" y="85725"/>
                </a:lnTo>
                <a:lnTo>
                  <a:pt x="71374" y="0"/>
                </a:lnTo>
                <a:close/>
              </a:path>
              <a:path w="142875" h="2438400">
                <a:moveTo>
                  <a:pt x="114274" y="85725"/>
                </a:moveTo>
                <a:lnTo>
                  <a:pt x="85725" y="85725"/>
                </a:lnTo>
                <a:lnTo>
                  <a:pt x="85724" y="97195"/>
                </a:lnTo>
                <a:lnTo>
                  <a:pt x="142875" y="142875"/>
                </a:lnTo>
                <a:lnTo>
                  <a:pt x="114274" y="85725"/>
                </a:lnTo>
                <a:close/>
              </a:path>
              <a:path w="142875" h="2438400">
                <a:moveTo>
                  <a:pt x="85725" y="85725"/>
                </a:moveTo>
                <a:lnTo>
                  <a:pt x="71374" y="85725"/>
                </a:lnTo>
                <a:lnTo>
                  <a:pt x="85724" y="97195"/>
                </a:lnTo>
                <a:lnTo>
                  <a:pt x="85725" y="85725"/>
                </a:lnTo>
                <a:close/>
              </a:path>
              <a:path w="142875" h="2438400">
                <a:moveTo>
                  <a:pt x="71374" y="85725"/>
                </a:moveTo>
                <a:lnTo>
                  <a:pt x="57150" y="85725"/>
                </a:lnTo>
                <a:lnTo>
                  <a:pt x="57149" y="97114"/>
                </a:lnTo>
                <a:lnTo>
                  <a:pt x="71374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3429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3429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3429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3429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581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200" y="3581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9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200" y="419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38800" y="3429000"/>
            <a:ext cx="259080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854710">
              <a:lnSpc>
                <a:spcPct val="100000"/>
              </a:lnSpc>
            </a:pPr>
            <a:r>
              <a:rPr sz="1600" b="1" spc="-80" dirty="0">
                <a:latin typeface="Trebuchet MS"/>
                <a:cs typeface="Trebuchet MS"/>
              </a:rPr>
              <a:t>Possible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Offspring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163195" algn="ctr">
              <a:lnSpc>
                <a:spcPct val="100000"/>
              </a:lnSpc>
              <a:spcBef>
                <a:spcPts val="1040"/>
              </a:spcBef>
            </a:pPr>
            <a:r>
              <a:rPr sz="1600" b="1" spc="-100" dirty="0">
                <a:latin typeface="Trebuchet MS"/>
                <a:cs typeface="Trebuchet MS"/>
              </a:rPr>
              <a:t>Parents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18" name="object 18"/>
          <p:cNvSpPr txBox="1"/>
          <p:nvPr/>
        </p:nvSpPr>
        <p:spPr>
          <a:xfrm>
            <a:off x="4499228" y="512445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r>
              <a:rPr sz="1800" spc="-89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7794" y="2913964"/>
            <a:ext cx="201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r>
              <a:rPr sz="1800" spc="-89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183845"/>
            <a:ext cx="6134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Local </a:t>
            </a:r>
            <a:r>
              <a:rPr spc="-240" dirty="0"/>
              <a:t>search </a:t>
            </a:r>
            <a:r>
              <a:rPr spc="-190" dirty="0"/>
              <a:t>and</a:t>
            </a:r>
            <a:r>
              <a:rPr spc="-195" dirty="0"/>
              <a:t> </a:t>
            </a:r>
            <a:r>
              <a:rPr spc="-80" dirty="0"/>
              <a:t>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7328" y="6631847"/>
            <a:ext cx="2311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34542"/>
            <a:ext cx="7933690" cy="48056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3304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85" dirty="0">
                <a:latin typeface="Arial"/>
                <a:cs typeface="Arial"/>
              </a:rPr>
              <a:t>Local </a:t>
            </a:r>
            <a:r>
              <a:rPr sz="2800" spc="-170" dirty="0">
                <a:latin typeface="Arial"/>
                <a:cs typeface="Arial"/>
              </a:rPr>
              <a:t>search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195" dirty="0">
                <a:latin typeface="Arial"/>
                <a:cs typeface="Arial"/>
              </a:rPr>
              <a:t>use </a:t>
            </a:r>
            <a:r>
              <a:rPr sz="2800" spc="-135" dirty="0">
                <a:latin typeface="Arial"/>
                <a:cs typeface="Arial"/>
              </a:rPr>
              <a:t>single </a:t>
            </a:r>
            <a:r>
              <a:rPr sz="2800" spc="-60" dirty="0">
                <a:latin typeface="Arial"/>
                <a:cs typeface="Arial"/>
              </a:rPr>
              <a:t>current </a:t>
            </a:r>
            <a:r>
              <a:rPr sz="2800" spc="-105" dirty="0">
                <a:latin typeface="Arial"/>
                <a:cs typeface="Arial"/>
              </a:rPr>
              <a:t>state </a:t>
            </a:r>
            <a:r>
              <a:rPr sz="2800" spc="-135" dirty="0">
                <a:latin typeface="Arial"/>
                <a:cs typeface="Arial"/>
              </a:rPr>
              <a:t>and move </a:t>
            </a:r>
            <a:r>
              <a:rPr sz="2800" spc="25" dirty="0">
                <a:latin typeface="Arial"/>
                <a:cs typeface="Arial"/>
              </a:rPr>
              <a:t>to  </a:t>
            </a:r>
            <a:r>
              <a:rPr sz="2800" spc="-100" dirty="0">
                <a:latin typeface="Arial"/>
                <a:cs typeface="Arial"/>
              </a:rPr>
              <a:t>neighboring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states.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Arial"/>
                <a:cs typeface="Arial"/>
              </a:rPr>
              <a:t>Advantages: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05" dirty="0">
                <a:latin typeface="Arial"/>
                <a:cs typeface="Arial"/>
              </a:rPr>
              <a:t>very </a:t>
            </a:r>
            <a:r>
              <a:rPr sz="2800" spc="25" dirty="0">
                <a:latin typeface="Arial"/>
                <a:cs typeface="Arial"/>
              </a:rPr>
              <a:t>little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ts val="302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2800" spc="-155" dirty="0">
                <a:latin typeface="Arial"/>
                <a:cs typeface="Arial"/>
              </a:rPr>
              <a:t>Find </a:t>
            </a:r>
            <a:r>
              <a:rPr sz="2800" spc="-30" dirty="0">
                <a:latin typeface="Arial"/>
                <a:cs typeface="Arial"/>
              </a:rPr>
              <a:t>often </a:t>
            </a:r>
            <a:r>
              <a:rPr sz="2800" spc="-135" dirty="0">
                <a:latin typeface="Arial"/>
                <a:cs typeface="Arial"/>
              </a:rPr>
              <a:t>reasonable </a:t>
            </a:r>
            <a:r>
              <a:rPr sz="2800" spc="-90" dirty="0">
                <a:latin typeface="Arial"/>
                <a:cs typeface="Arial"/>
              </a:rPr>
              <a:t>solutions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30" dirty="0">
                <a:latin typeface="Arial"/>
                <a:cs typeface="Arial"/>
              </a:rPr>
              <a:t>large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infinite  </a:t>
            </a:r>
            <a:r>
              <a:rPr sz="2800" spc="-105" dirty="0">
                <a:latin typeface="Arial"/>
                <a:cs typeface="Arial"/>
              </a:rPr>
              <a:t>state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spaces.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40" dirty="0">
                <a:latin typeface="Arial"/>
                <a:cs typeface="Arial"/>
              </a:rPr>
              <a:t>Are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05" dirty="0">
                <a:latin typeface="Arial"/>
                <a:cs typeface="Arial"/>
              </a:rPr>
              <a:t>useful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90" dirty="0">
                <a:latin typeface="Arial"/>
                <a:cs typeface="Arial"/>
              </a:rPr>
              <a:t>pure </a:t>
            </a:r>
            <a:r>
              <a:rPr sz="2800" spc="-60" dirty="0">
                <a:latin typeface="Arial"/>
                <a:cs typeface="Arial"/>
              </a:rPr>
              <a:t>optimization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problems.</a:t>
            </a:r>
            <a:endParaRPr sz="2800">
              <a:latin typeface="Arial"/>
              <a:cs typeface="Arial"/>
            </a:endParaRPr>
          </a:p>
          <a:p>
            <a:pPr marL="756285" marR="952500" lvl="1" indent="-286385">
              <a:lnSpc>
                <a:spcPts val="3020"/>
              </a:lnSpc>
              <a:spcBef>
                <a:spcPts val="725"/>
              </a:spcBef>
              <a:buChar char="–"/>
              <a:tabLst>
                <a:tab pos="756920" algn="l"/>
              </a:tabLst>
            </a:pPr>
            <a:r>
              <a:rPr sz="2800" spc="-155" dirty="0">
                <a:latin typeface="Arial"/>
                <a:cs typeface="Arial"/>
              </a:rPr>
              <a:t>Find </a:t>
            </a:r>
            <a:r>
              <a:rPr sz="2800" spc="-114" dirty="0">
                <a:latin typeface="Arial"/>
                <a:cs typeface="Arial"/>
              </a:rPr>
              <a:t>best </a:t>
            </a:r>
            <a:r>
              <a:rPr sz="2800" spc="-100" dirty="0">
                <a:latin typeface="Arial"/>
                <a:cs typeface="Arial"/>
              </a:rPr>
              <a:t>state </a:t>
            </a:r>
            <a:r>
              <a:rPr sz="2800" spc="-135" dirty="0">
                <a:latin typeface="Arial"/>
                <a:cs typeface="Arial"/>
              </a:rPr>
              <a:t>according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70" dirty="0">
                <a:latin typeface="Arial"/>
                <a:cs typeface="Arial"/>
              </a:rPr>
              <a:t>some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i="1" spc="-180" dirty="0">
                <a:latin typeface="Trebuchet MS"/>
                <a:cs typeface="Trebuchet MS"/>
              </a:rPr>
              <a:t>objective  </a:t>
            </a:r>
            <a:r>
              <a:rPr sz="2800" i="1" spc="-150" dirty="0">
                <a:latin typeface="Trebuchet MS"/>
                <a:cs typeface="Trebuchet MS"/>
              </a:rPr>
              <a:t>function</a:t>
            </a:r>
            <a:r>
              <a:rPr sz="2800" spc="-15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marR="948055" lvl="1" indent="-286385">
              <a:lnSpc>
                <a:spcPts val="303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35" dirty="0">
                <a:latin typeface="Arial"/>
                <a:cs typeface="Arial"/>
              </a:rPr>
              <a:t>e.g. </a:t>
            </a:r>
            <a:r>
              <a:rPr sz="2800" spc="-110" dirty="0">
                <a:latin typeface="Arial"/>
                <a:cs typeface="Arial"/>
              </a:rPr>
              <a:t>survival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fittest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5" dirty="0">
                <a:latin typeface="Arial"/>
                <a:cs typeface="Arial"/>
              </a:rPr>
              <a:t>metaphor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  </a:t>
            </a:r>
            <a:r>
              <a:rPr sz="2800" spc="-65" dirty="0">
                <a:latin typeface="Arial"/>
                <a:cs typeface="Arial"/>
              </a:rPr>
              <a:t>optimization.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69596"/>
            <a:ext cx="593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Intermediate</a:t>
            </a:r>
            <a:r>
              <a:rPr spc="-285" dirty="0"/>
              <a:t> </a:t>
            </a:r>
            <a:r>
              <a:rPr spc="-170" dirty="0"/>
              <a:t>Recombination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79144" y="1077213"/>
            <a:ext cx="6327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72510" algn="l"/>
                <a:tab pos="4015104" algn="l"/>
              </a:tabLst>
            </a:pPr>
            <a:r>
              <a:rPr sz="3200" spc="-229" dirty="0">
                <a:latin typeface="Arial"/>
                <a:cs typeface="Arial"/>
              </a:rPr>
              <a:t>O</a:t>
            </a:r>
            <a:r>
              <a:rPr sz="3150" spc="-345" baseline="-21164" dirty="0">
                <a:latin typeface="Arial"/>
                <a:cs typeface="Arial"/>
              </a:rPr>
              <a:t>1  </a:t>
            </a:r>
            <a:r>
              <a:rPr sz="3200" spc="-275" dirty="0">
                <a:latin typeface="Arial"/>
                <a:cs typeface="Arial"/>
              </a:rPr>
              <a:t>= </a:t>
            </a:r>
            <a:r>
              <a:rPr sz="3200" spc="-280" dirty="0">
                <a:latin typeface="Arial"/>
                <a:cs typeface="Arial"/>
              </a:rPr>
              <a:t>P</a:t>
            </a:r>
            <a:r>
              <a:rPr sz="3150" spc="-419" baseline="-21164" dirty="0">
                <a:latin typeface="Arial"/>
                <a:cs typeface="Arial"/>
              </a:rPr>
              <a:t>1   </a:t>
            </a:r>
            <a:r>
              <a:rPr sz="3200" spc="-275" dirty="0">
                <a:latin typeface="Arial"/>
                <a:cs typeface="Arial"/>
              </a:rPr>
              <a:t>+ </a:t>
            </a:r>
            <a:r>
              <a:rPr sz="3200" dirty="0">
                <a:latin typeface="Symbol"/>
                <a:cs typeface="Symbol"/>
              </a:rPr>
              <a:t>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20" dirty="0">
                <a:latin typeface="Arial"/>
                <a:cs typeface="Arial"/>
              </a:rPr>
              <a:t>(P</a:t>
            </a:r>
            <a:r>
              <a:rPr sz="3150" spc="-330" baseline="-21164" dirty="0">
                <a:latin typeface="Arial"/>
                <a:cs typeface="Arial"/>
              </a:rPr>
              <a:t>2</a:t>
            </a:r>
            <a:r>
              <a:rPr sz="3150" spc="-165" baseline="-21164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-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P</a:t>
            </a:r>
            <a:r>
              <a:rPr sz="3150" spc="-337" baseline="-21164" dirty="0">
                <a:latin typeface="Arial"/>
                <a:cs typeface="Arial"/>
              </a:rPr>
              <a:t>1</a:t>
            </a:r>
            <a:r>
              <a:rPr sz="3200" spc="-225" dirty="0">
                <a:latin typeface="Arial"/>
                <a:cs typeface="Arial"/>
              </a:rPr>
              <a:t>)	</a:t>
            </a:r>
            <a:r>
              <a:rPr sz="3200" dirty="0">
                <a:latin typeface="Symbol"/>
                <a:cs typeface="Symbol"/>
              </a:rPr>
              <a:t>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Symbol"/>
                <a:cs typeface="Symbol"/>
              </a:rPr>
              <a:t>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Arial"/>
                <a:cs typeface="Arial"/>
              </a:rPr>
              <a:t>[-0.25,1.25]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6134" y="2609215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Arial"/>
                <a:cs typeface="Arial"/>
              </a:rPr>
              <a:t>P</a:t>
            </a:r>
            <a:r>
              <a:rPr sz="1800" spc="-89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2575" y="2609215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Arial"/>
                <a:cs typeface="Arial"/>
              </a:rPr>
              <a:t>P</a:t>
            </a:r>
            <a:r>
              <a:rPr sz="1800" spc="-89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994" y="4822697"/>
            <a:ext cx="450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Trebuchet MS"/>
                <a:cs typeface="Trebuchet MS"/>
              </a:rPr>
              <a:t>-</a:t>
            </a:r>
            <a:r>
              <a:rPr sz="1600" b="1" spc="-135" dirty="0">
                <a:latin typeface="Trebuchet MS"/>
                <a:cs typeface="Trebuchet MS"/>
              </a:rPr>
              <a:t>0</a:t>
            </a:r>
            <a:r>
              <a:rPr sz="1600" b="1" spc="-165" dirty="0">
                <a:latin typeface="Trebuchet MS"/>
                <a:cs typeface="Trebuchet MS"/>
              </a:rPr>
              <a:t>.</a:t>
            </a:r>
            <a:r>
              <a:rPr sz="1600" b="1" spc="-135" dirty="0">
                <a:latin typeface="Trebuchet MS"/>
                <a:cs typeface="Trebuchet MS"/>
              </a:rPr>
              <a:t>2</a:t>
            </a:r>
            <a:r>
              <a:rPr sz="1600" b="1" spc="-130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3120" y="482269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3481" y="481965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3556" y="4817745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latin typeface="Trebuchet MS"/>
                <a:cs typeface="Trebuchet MS"/>
              </a:rPr>
              <a:t>1</a:t>
            </a:r>
            <a:r>
              <a:rPr sz="1600" b="1" spc="-165" dirty="0">
                <a:latin typeface="Trebuchet MS"/>
                <a:cs typeface="Trebuchet MS"/>
              </a:rPr>
              <a:t>.</a:t>
            </a:r>
            <a:r>
              <a:rPr sz="1600" b="1" spc="-135" dirty="0">
                <a:latin typeface="Trebuchet MS"/>
                <a:cs typeface="Trebuchet MS"/>
              </a:rPr>
              <a:t>2</a:t>
            </a:r>
            <a:r>
              <a:rPr sz="1600" b="1" spc="-130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71712" y="3048000"/>
          <a:ext cx="4953633" cy="172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Area 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8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Parents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33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os</a:t>
                      </a:r>
                      <a:r>
                        <a:rPr sz="1800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ib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le </a:t>
                      </a:r>
                      <a:r>
                        <a:rPr sz="1800" spc="-105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Area </a:t>
                      </a:r>
                      <a:r>
                        <a:rPr sz="1800" spc="-5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30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rgbClr val="66FFFF"/>
                          </a:solidFill>
                          <a:latin typeface="Arial"/>
                          <a:cs typeface="Arial"/>
                        </a:rPr>
                        <a:t>Offspring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217373"/>
            <a:ext cx="4119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Single </a:t>
            </a:r>
            <a:r>
              <a:rPr sz="3600" spc="-130" dirty="0"/>
              <a:t>Point</a:t>
            </a:r>
            <a:r>
              <a:rPr sz="3600" spc="-235" dirty="0"/>
              <a:t> </a:t>
            </a:r>
            <a:r>
              <a:rPr sz="3600" spc="-229" dirty="0"/>
              <a:t>Crossover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763090"/>
            <a:ext cx="7073265" cy="334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40" dirty="0">
                <a:latin typeface="Arial"/>
                <a:cs typeface="Arial"/>
              </a:rPr>
              <a:t>Choose </a:t>
            </a:r>
            <a:r>
              <a:rPr sz="3200" spc="-100" dirty="0">
                <a:latin typeface="Arial"/>
                <a:cs typeface="Arial"/>
              </a:rPr>
              <a:t>randomly </a:t>
            </a:r>
            <a:r>
              <a:rPr sz="3200" spc="-165" dirty="0">
                <a:latin typeface="Arial"/>
                <a:cs typeface="Arial"/>
              </a:rPr>
              <a:t>crossover </a:t>
            </a:r>
            <a:r>
              <a:rPr sz="3200" spc="-5" dirty="0">
                <a:latin typeface="Arial"/>
                <a:cs typeface="Arial"/>
              </a:rPr>
              <a:t>pt. </a:t>
            </a:r>
            <a:r>
              <a:rPr sz="3200" i="1" spc="-140" dirty="0">
                <a:latin typeface="Trebuchet MS"/>
                <a:cs typeface="Trebuchet MS"/>
              </a:rPr>
              <a:t>c</a:t>
            </a:r>
            <a:r>
              <a:rPr sz="3200" i="1" spc="-43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Symbol"/>
                <a:cs typeface="Symbol"/>
              </a:rPr>
              <a:t></a:t>
            </a:r>
            <a:r>
              <a:rPr sz="3200" spc="-55" dirty="0">
                <a:latin typeface="Arial"/>
                <a:cs typeface="Arial"/>
              </a:rPr>
              <a:t>[1,N</a:t>
            </a:r>
            <a:r>
              <a:rPr sz="3150" spc="-82" baseline="-21164" dirty="0">
                <a:latin typeface="Arial"/>
                <a:cs typeface="Arial"/>
              </a:rPr>
              <a:t>b</a:t>
            </a:r>
            <a:r>
              <a:rPr sz="3200" spc="-55" dirty="0">
                <a:latin typeface="Arial"/>
                <a:cs typeface="Arial"/>
              </a:rPr>
              <a:t>]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3100" spc="-285" dirty="0">
                <a:latin typeface="Arial"/>
                <a:cs typeface="Arial"/>
              </a:rPr>
              <a:t>P</a:t>
            </a:r>
            <a:r>
              <a:rPr sz="3075" spc="-427" baseline="-20325" dirty="0">
                <a:latin typeface="Arial"/>
                <a:cs typeface="Arial"/>
              </a:rPr>
              <a:t>1 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0 0 0 1 1 1 1</a:t>
            </a:r>
            <a:r>
              <a:rPr sz="3100" spc="-29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45"/>
              </a:spcBef>
            </a:pPr>
            <a:r>
              <a:rPr sz="3100" spc="-285" dirty="0">
                <a:latin typeface="Arial"/>
                <a:cs typeface="Arial"/>
              </a:rPr>
              <a:t>P</a:t>
            </a:r>
            <a:r>
              <a:rPr sz="3075" spc="-427" baseline="-20325" dirty="0">
                <a:latin typeface="Arial"/>
                <a:cs typeface="Arial"/>
              </a:rPr>
              <a:t>2 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1 0 1 1 0 0 1</a:t>
            </a:r>
            <a:r>
              <a:rPr sz="3100" spc="-325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45"/>
              </a:spcBef>
            </a:pPr>
            <a:r>
              <a:rPr sz="3100" spc="-229" dirty="0">
                <a:latin typeface="Arial"/>
                <a:cs typeface="Arial"/>
              </a:rPr>
              <a:t>O</a:t>
            </a:r>
            <a:r>
              <a:rPr sz="3075" spc="-345" baseline="-20325" dirty="0">
                <a:latin typeface="Arial"/>
                <a:cs typeface="Arial"/>
              </a:rPr>
              <a:t>1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0 0 0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1 0 0 1</a:t>
            </a:r>
            <a:r>
              <a:rPr sz="3100" spc="-120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45"/>
              </a:spcBef>
            </a:pPr>
            <a:r>
              <a:rPr sz="3100" spc="-229" dirty="0">
                <a:latin typeface="Arial"/>
                <a:cs typeface="Arial"/>
              </a:rPr>
              <a:t>O</a:t>
            </a:r>
            <a:r>
              <a:rPr sz="3075" spc="-345" baseline="-20325" dirty="0">
                <a:latin typeface="Arial"/>
                <a:cs typeface="Arial"/>
              </a:rPr>
              <a:t>2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1 0 1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1 1 1 1</a:t>
            </a:r>
            <a:r>
              <a:rPr sz="3100" spc="-14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217373"/>
            <a:ext cx="4058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Multi-point</a:t>
            </a:r>
            <a:r>
              <a:rPr sz="3600" spc="-325" dirty="0"/>
              <a:t> </a:t>
            </a:r>
            <a:r>
              <a:rPr sz="3600" spc="-229" dirty="0"/>
              <a:t>Crossover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839595"/>
            <a:ext cx="6649720" cy="334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125" dirty="0">
                <a:latin typeface="Trebuchet MS"/>
                <a:cs typeface="Trebuchet MS"/>
              </a:rPr>
              <a:t>m </a:t>
            </a:r>
            <a:r>
              <a:rPr sz="3200" spc="-165" dirty="0">
                <a:latin typeface="Arial"/>
                <a:cs typeface="Arial"/>
              </a:rPr>
              <a:t>crossover </a:t>
            </a:r>
            <a:r>
              <a:rPr sz="3200" spc="-80" dirty="0">
                <a:latin typeface="Arial"/>
                <a:cs typeface="Arial"/>
              </a:rPr>
              <a:t>points </a:t>
            </a:r>
            <a:r>
              <a:rPr sz="3200" i="1" spc="-150" dirty="0">
                <a:latin typeface="Trebuchet MS"/>
                <a:cs typeface="Trebuchet MS"/>
              </a:rPr>
              <a:t>c</a:t>
            </a:r>
            <a:r>
              <a:rPr sz="3150" i="1" spc="-225" baseline="-21164" dirty="0">
                <a:latin typeface="Trebuchet MS"/>
                <a:cs typeface="Trebuchet MS"/>
              </a:rPr>
              <a:t>i </a:t>
            </a:r>
            <a:r>
              <a:rPr sz="3200" spc="-60" dirty="0">
                <a:latin typeface="Symbol"/>
                <a:cs typeface="Symbol"/>
              </a:rPr>
              <a:t></a:t>
            </a:r>
            <a:r>
              <a:rPr sz="3200" spc="-60" dirty="0">
                <a:latin typeface="Arial"/>
                <a:cs typeface="Arial"/>
              </a:rPr>
              <a:t>[1,N</a:t>
            </a:r>
            <a:r>
              <a:rPr sz="3150" spc="-89" baseline="-21164" dirty="0">
                <a:latin typeface="Arial"/>
                <a:cs typeface="Arial"/>
              </a:rPr>
              <a:t>b</a:t>
            </a:r>
            <a:r>
              <a:rPr sz="3200" spc="-60" dirty="0">
                <a:latin typeface="Arial"/>
                <a:cs typeface="Arial"/>
              </a:rPr>
              <a:t>],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00" dirty="0">
                <a:latin typeface="Trebuchet MS"/>
                <a:cs typeface="Trebuchet MS"/>
              </a:rPr>
              <a:t>i=1,…,m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3100" spc="-285" dirty="0">
                <a:latin typeface="Arial"/>
                <a:cs typeface="Arial"/>
              </a:rPr>
              <a:t>P</a:t>
            </a:r>
            <a:r>
              <a:rPr sz="3075" spc="-427" baseline="-20325" dirty="0">
                <a:latin typeface="Arial"/>
                <a:cs typeface="Arial"/>
              </a:rPr>
              <a:t>1 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0 0 0 1 1 1 1</a:t>
            </a:r>
            <a:r>
              <a:rPr sz="3100" spc="-29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40"/>
              </a:spcBef>
            </a:pPr>
            <a:r>
              <a:rPr sz="3100" spc="-285" dirty="0">
                <a:latin typeface="Arial"/>
                <a:cs typeface="Arial"/>
              </a:rPr>
              <a:t>P</a:t>
            </a:r>
            <a:r>
              <a:rPr sz="3075" spc="-427" baseline="-20325" dirty="0">
                <a:latin typeface="Arial"/>
                <a:cs typeface="Arial"/>
              </a:rPr>
              <a:t>2 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1 0 1 1 0 0 1</a:t>
            </a:r>
            <a:r>
              <a:rPr sz="3100" spc="-325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50"/>
              </a:spcBef>
            </a:pPr>
            <a:r>
              <a:rPr sz="3100" spc="-229" dirty="0">
                <a:latin typeface="Arial"/>
                <a:cs typeface="Arial"/>
              </a:rPr>
              <a:t>O</a:t>
            </a:r>
            <a:r>
              <a:rPr sz="3075" spc="-345" baseline="-20325" dirty="0">
                <a:latin typeface="Arial"/>
                <a:cs typeface="Arial"/>
              </a:rPr>
              <a:t>1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0 0 0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1 1</a:t>
            </a:r>
            <a:r>
              <a:rPr sz="3100" spc="-12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45"/>
              </a:spcBef>
            </a:pPr>
            <a:r>
              <a:rPr sz="3100" spc="-229" dirty="0">
                <a:latin typeface="Arial"/>
                <a:cs typeface="Arial"/>
              </a:rPr>
              <a:t>O</a:t>
            </a:r>
            <a:r>
              <a:rPr sz="3075" spc="-345" baseline="-20325" dirty="0">
                <a:latin typeface="Arial"/>
                <a:cs typeface="Arial"/>
              </a:rPr>
              <a:t>2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1 0 1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1 1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0 1</a:t>
            </a:r>
            <a:r>
              <a:rPr sz="3100" spc="-135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103123"/>
            <a:ext cx="34848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Uniform</a:t>
            </a:r>
            <a:r>
              <a:rPr sz="3600" spc="-229" dirty="0"/>
              <a:t> </a:t>
            </a:r>
            <a:r>
              <a:rPr sz="3600" spc="-235" dirty="0"/>
              <a:t>Crossover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737940"/>
            <a:ext cx="6707505" cy="36830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Every </a:t>
            </a:r>
            <a:r>
              <a:rPr sz="3200" spc="-155" dirty="0">
                <a:latin typeface="Arial"/>
                <a:cs typeface="Arial"/>
              </a:rPr>
              <a:t>locus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5" dirty="0">
                <a:latin typeface="Arial"/>
                <a:cs typeface="Arial"/>
              </a:rPr>
              <a:t>potential </a:t>
            </a:r>
            <a:r>
              <a:rPr sz="3200" spc="-165" dirty="0">
                <a:latin typeface="Arial"/>
                <a:cs typeface="Arial"/>
              </a:rPr>
              <a:t>crossover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point</a:t>
            </a:r>
            <a:endParaRPr sz="3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75"/>
              </a:spcBef>
            </a:pPr>
            <a:r>
              <a:rPr sz="3100" spc="-285" dirty="0">
                <a:latin typeface="Arial"/>
                <a:cs typeface="Arial"/>
              </a:rPr>
              <a:t>P</a:t>
            </a:r>
            <a:r>
              <a:rPr sz="3075" spc="-427" baseline="-20325" dirty="0">
                <a:latin typeface="Arial"/>
                <a:cs typeface="Arial"/>
              </a:rPr>
              <a:t>1 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0 0 0 1 1 1 1</a:t>
            </a:r>
            <a:r>
              <a:rPr sz="3100" spc="-32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75"/>
              </a:spcBef>
            </a:pPr>
            <a:r>
              <a:rPr sz="3100" spc="-285" dirty="0">
                <a:latin typeface="Arial"/>
                <a:cs typeface="Arial"/>
              </a:rPr>
              <a:t>P</a:t>
            </a:r>
            <a:r>
              <a:rPr sz="3075" spc="-427" baseline="-20325" dirty="0">
                <a:latin typeface="Arial"/>
                <a:cs typeface="Arial"/>
              </a:rPr>
              <a:t>2 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1 0 1 1 0 0 1</a:t>
            </a:r>
            <a:r>
              <a:rPr sz="3100" spc="-295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3100" spc="-15" dirty="0">
                <a:latin typeface="Arial"/>
                <a:cs typeface="Arial"/>
              </a:rPr>
              <a:t>M</a:t>
            </a:r>
            <a:r>
              <a:rPr sz="3075" spc="-22" baseline="-20325" dirty="0">
                <a:latin typeface="Arial"/>
                <a:cs typeface="Arial"/>
              </a:rPr>
              <a:t>1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4F81BC"/>
                </a:solidFill>
                <a:latin typeface="Arial"/>
                <a:cs typeface="Arial"/>
              </a:rPr>
              <a:t>0 1 1 0 0 1 0</a:t>
            </a:r>
            <a:r>
              <a:rPr sz="3100" spc="-3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4F81BC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75"/>
              </a:spcBef>
            </a:pPr>
            <a:r>
              <a:rPr sz="3100" spc="-15" dirty="0">
                <a:latin typeface="Arial"/>
                <a:cs typeface="Arial"/>
              </a:rPr>
              <a:t>M</a:t>
            </a:r>
            <a:r>
              <a:rPr sz="3075" spc="-22" baseline="-20325" dirty="0">
                <a:latin typeface="Arial"/>
                <a:cs typeface="Arial"/>
              </a:rPr>
              <a:t>2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4F81BC"/>
                </a:solidFill>
                <a:latin typeface="Arial"/>
                <a:cs typeface="Arial"/>
              </a:rPr>
              <a:t>1 0 0 1 1 0 1</a:t>
            </a:r>
            <a:r>
              <a:rPr sz="3100" spc="-3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4F81BC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75"/>
              </a:spcBef>
            </a:pPr>
            <a:r>
              <a:rPr sz="3100" spc="-229" dirty="0">
                <a:latin typeface="Arial"/>
                <a:cs typeface="Arial"/>
              </a:rPr>
              <a:t>O</a:t>
            </a:r>
            <a:r>
              <a:rPr sz="3075" spc="-345" baseline="-20325" dirty="0">
                <a:latin typeface="Arial"/>
                <a:cs typeface="Arial"/>
              </a:rPr>
              <a:t>1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0 0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1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</a:t>
            </a:r>
            <a:r>
              <a:rPr sz="3100" spc="-135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3100" spc="-229" dirty="0">
                <a:latin typeface="Arial"/>
                <a:cs typeface="Arial"/>
              </a:rPr>
              <a:t>O</a:t>
            </a:r>
            <a:r>
              <a:rPr sz="3075" spc="-345" baseline="-20325" dirty="0">
                <a:latin typeface="Arial"/>
                <a:cs typeface="Arial"/>
              </a:rPr>
              <a:t>2 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0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0 1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1 1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0 </a:t>
            </a:r>
            <a:r>
              <a:rPr sz="3100" spc="-155" dirty="0">
                <a:solidFill>
                  <a:srgbClr val="FF5050"/>
                </a:solidFill>
                <a:latin typeface="Arial"/>
                <a:cs typeface="Arial"/>
              </a:rPr>
              <a:t>1</a:t>
            </a:r>
            <a:r>
              <a:rPr sz="3100" spc="-13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830" y="183845"/>
            <a:ext cx="693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0" dirty="0"/>
              <a:t>in </a:t>
            </a:r>
            <a:r>
              <a:rPr spc="-165" dirty="0"/>
              <a:t>Operators:</a:t>
            </a:r>
            <a:r>
              <a:rPr spc="-415" dirty="0"/>
              <a:t> </a:t>
            </a:r>
            <a:r>
              <a:rPr spc="-25" dirty="0"/>
              <a:t>Mutation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77235"/>
            <a:ext cx="389572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65" dirty="0">
                <a:latin typeface="Arial"/>
                <a:cs typeface="Arial"/>
              </a:rPr>
              <a:t>Real </a:t>
            </a:r>
            <a:r>
              <a:rPr sz="3200" spc="-135" dirty="0">
                <a:latin typeface="Arial"/>
                <a:cs typeface="Arial"/>
              </a:rPr>
              <a:t>valued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Mutation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0" dirty="0">
                <a:latin typeface="Arial"/>
                <a:cs typeface="Arial"/>
              </a:rPr>
              <a:t>Binary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Mutation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361" y="289001"/>
            <a:ext cx="3580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0" dirty="0"/>
              <a:t>Real </a:t>
            </a:r>
            <a:r>
              <a:rPr sz="3200" spc="-185" dirty="0"/>
              <a:t>Valued</a:t>
            </a:r>
            <a:r>
              <a:rPr sz="3200" spc="-165" dirty="0"/>
              <a:t> </a:t>
            </a:r>
            <a:r>
              <a:rPr sz="3200" spc="-20" dirty="0"/>
              <a:t>Mutation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7068" y="905439"/>
            <a:ext cx="8181975" cy="26816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Arial"/>
                <a:cs typeface="Arial"/>
              </a:rPr>
              <a:t>Mutated </a:t>
            </a:r>
            <a:r>
              <a:rPr sz="3200" spc="-150" dirty="0">
                <a:latin typeface="Arial"/>
                <a:cs typeface="Arial"/>
              </a:rPr>
              <a:t>Variable </a:t>
            </a:r>
            <a:r>
              <a:rPr sz="3200" spc="-275" dirty="0">
                <a:latin typeface="Arial"/>
                <a:cs typeface="Arial"/>
              </a:rPr>
              <a:t>= </a:t>
            </a:r>
            <a:r>
              <a:rPr sz="3200" spc="-150" dirty="0">
                <a:latin typeface="Arial"/>
                <a:cs typeface="Arial"/>
              </a:rPr>
              <a:t>Variable </a:t>
            </a:r>
            <a:r>
              <a:rPr sz="3200" dirty="0">
                <a:latin typeface="Symbol"/>
                <a:cs typeface="Symbol"/>
              </a:rPr>
              <a:t>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25" dirty="0">
                <a:latin typeface="Trebuchet MS"/>
                <a:cs typeface="Trebuchet MS"/>
              </a:rPr>
              <a:t>R</a:t>
            </a:r>
            <a:r>
              <a:rPr sz="3200" i="1" spc="-315" dirty="0">
                <a:latin typeface="Trebuchet MS"/>
                <a:cs typeface="Trebuchet MS"/>
              </a:rPr>
              <a:t> </a:t>
            </a:r>
            <a:r>
              <a:rPr sz="3200" dirty="0">
                <a:latin typeface="Symbol"/>
                <a:cs typeface="Symbol"/>
              </a:rPr>
              <a:t></a:t>
            </a:r>
            <a:endParaRPr sz="32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i="1" spc="-114" dirty="0">
                <a:latin typeface="Trebuchet MS"/>
                <a:cs typeface="Trebuchet MS"/>
              </a:rPr>
              <a:t>R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250" dirty="0">
                <a:latin typeface="Arial"/>
                <a:cs typeface="Arial"/>
              </a:rPr>
              <a:t>Range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radius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mutation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0" dirty="0">
                <a:latin typeface="Arial"/>
                <a:cs typeface="Arial"/>
              </a:rPr>
              <a:t>decreased </a:t>
            </a:r>
            <a:r>
              <a:rPr sz="3200" spc="-295" dirty="0">
                <a:latin typeface="Arial"/>
                <a:cs typeface="Arial"/>
              </a:rPr>
              <a:t>as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30" dirty="0">
                <a:latin typeface="Arial"/>
                <a:cs typeface="Arial"/>
              </a:rPr>
              <a:t>generations </a:t>
            </a:r>
            <a:r>
              <a:rPr sz="3200" spc="-135" dirty="0">
                <a:latin typeface="Arial"/>
                <a:cs typeface="Arial"/>
              </a:rPr>
              <a:t>proceed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avoid loosing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45" dirty="0">
                <a:latin typeface="Arial"/>
                <a:cs typeface="Arial"/>
              </a:rPr>
              <a:t>good  </a:t>
            </a:r>
            <a:r>
              <a:rPr sz="3200" spc="-100" dirty="0">
                <a:latin typeface="Arial"/>
                <a:cs typeface="Arial"/>
              </a:rPr>
              <a:t>solutions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502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5200" y="502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502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502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0" y="396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396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2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7766" y="200568"/>
                </a:lnTo>
                <a:lnTo>
                  <a:pt x="29394" y="242403"/>
                </a:lnTo>
                <a:lnTo>
                  <a:pt x="62380" y="275394"/>
                </a:lnTo>
                <a:lnTo>
                  <a:pt x="104217" y="297030"/>
                </a:lnTo>
                <a:lnTo>
                  <a:pt x="152400" y="304800"/>
                </a:lnTo>
                <a:lnTo>
                  <a:pt x="200582" y="297030"/>
                </a:lnTo>
                <a:lnTo>
                  <a:pt x="242419" y="275394"/>
                </a:lnTo>
                <a:lnTo>
                  <a:pt x="275405" y="242403"/>
                </a:lnTo>
                <a:lnTo>
                  <a:pt x="297033" y="200568"/>
                </a:lnTo>
                <a:lnTo>
                  <a:pt x="304800" y="152400"/>
                </a:lnTo>
                <a:lnTo>
                  <a:pt x="297033" y="104231"/>
                </a:lnTo>
                <a:lnTo>
                  <a:pt x="275405" y="62396"/>
                </a:lnTo>
                <a:lnTo>
                  <a:pt x="242419" y="29405"/>
                </a:lnTo>
                <a:lnTo>
                  <a:pt x="200582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2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7000" y="502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7000" y="502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8400" y="6176962"/>
            <a:ext cx="2667000" cy="142875"/>
          </a:xfrm>
          <a:custGeom>
            <a:avLst/>
            <a:gdLst/>
            <a:ahLst/>
            <a:cxnLst/>
            <a:rect l="l" t="t" r="r" b="b"/>
            <a:pathLst>
              <a:path w="2667000" h="142875">
                <a:moveTo>
                  <a:pt x="2581275" y="71437"/>
                </a:moveTo>
                <a:lnTo>
                  <a:pt x="2524125" y="142875"/>
                </a:lnTo>
                <a:lnTo>
                  <a:pt x="2638425" y="85725"/>
                </a:lnTo>
                <a:lnTo>
                  <a:pt x="2581275" y="85725"/>
                </a:lnTo>
                <a:lnTo>
                  <a:pt x="2581275" y="71437"/>
                </a:lnTo>
                <a:close/>
              </a:path>
              <a:path w="2667000" h="142875">
                <a:moveTo>
                  <a:pt x="256984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2569845" y="85725"/>
                </a:lnTo>
                <a:lnTo>
                  <a:pt x="2581275" y="71437"/>
                </a:lnTo>
                <a:lnTo>
                  <a:pt x="2569845" y="57150"/>
                </a:lnTo>
                <a:close/>
              </a:path>
              <a:path w="2667000" h="142875">
                <a:moveTo>
                  <a:pt x="2638425" y="57150"/>
                </a:moveTo>
                <a:lnTo>
                  <a:pt x="2581275" y="57150"/>
                </a:lnTo>
                <a:lnTo>
                  <a:pt x="2581275" y="85725"/>
                </a:lnTo>
                <a:lnTo>
                  <a:pt x="2638425" y="85725"/>
                </a:lnTo>
                <a:lnTo>
                  <a:pt x="2667000" y="71437"/>
                </a:lnTo>
                <a:lnTo>
                  <a:pt x="2638425" y="57150"/>
                </a:lnTo>
                <a:close/>
              </a:path>
              <a:path w="2667000" h="142875">
                <a:moveTo>
                  <a:pt x="2524125" y="0"/>
                </a:moveTo>
                <a:lnTo>
                  <a:pt x="2581275" y="71437"/>
                </a:lnTo>
                <a:lnTo>
                  <a:pt x="2581275" y="57150"/>
                </a:lnTo>
                <a:lnTo>
                  <a:pt x="2638425" y="57150"/>
                </a:lnTo>
                <a:lnTo>
                  <a:pt x="2524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7026" y="3810000"/>
            <a:ext cx="142875" cy="2438400"/>
          </a:xfrm>
          <a:custGeom>
            <a:avLst/>
            <a:gdLst/>
            <a:ahLst/>
            <a:cxnLst/>
            <a:rect l="l" t="t" r="r" b="b"/>
            <a:pathLst>
              <a:path w="142875" h="2438400">
                <a:moveTo>
                  <a:pt x="71374" y="85725"/>
                </a:moveTo>
                <a:lnTo>
                  <a:pt x="57149" y="97114"/>
                </a:lnTo>
                <a:lnTo>
                  <a:pt x="57023" y="2438400"/>
                </a:lnTo>
                <a:lnTo>
                  <a:pt x="85598" y="2438400"/>
                </a:lnTo>
                <a:lnTo>
                  <a:pt x="85623" y="97114"/>
                </a:lnTo>
                <a:lnTo>
                  <a:pt x="71374" y="85725"/>
                </a:lnTo>
                <a:close/>
              </a:path>
              <a:path w="142875" h="2438400">
                <a:moveTo>
                  <a:pt x="71374" y="0"/>
                </a:moveTo>
                <a:lnTo>
                  <a:pt x="0" y="142875"/>
                </a:lnTo>
                <a:lnTo>
                  <a:pt x="57049" y="97195"/>
                </a:lnTo>
                <a:lnTo>
                  <a:pt x="57150" y="85725"/>
                </a:lnTo>
                <a:lnTo>
                  <a:pt x="114274" y="85725"/>
                </a:lnTo>
                <a:lnTo>
                  <a:pt x="71374" y="0"/>
                </a:lnTo>
                <a:close/>
              </a:path>
              <a:path w="142875" h="2438400">
                <a:moveTo>
                  <a:pt x="114274" y="85725"/>
                </a:moveTo>
                <a:lnTo>
                  <a:pt x="85725" y="85725"/>
                </a:lnTo>
                <a:lnTo>
                  <a:pt x="85724" y="97195"/>
                </a:lnTo>
                <a:lnTo>
                  <a:pt x="142875" y="142875"/>
                </a:lnTo>
                <a:lnTo>
                  <a:pt x="114274" y="85725"/>
                </a:lnTo>
                <a:close/>
              </a:path>
              <a:path w="142875" h="2438400">
                <a:moveTo>
                  <a:pt x="85725" y="85725"/>
                </a:moveTo>
                <a:lnTo>
                  <a:pt x="71374" y="85725"/>
                </a:lnTo>
                <a:lnTo>
                  <a:pt x="85724" y="97195"/>
                </a:lnTo>
                <a:lnTo>
                  <a:pt x="85725" y="85725"/>
                </a:lnTo>
                <a:close/>
              </a:path>
              <a:path w="142875" h="2438400">
                <a:moveTo>
                  <a:pt x="71374" y="85725"/>
                </a:moveTo>
                <a:lnTo>
                  <a:pt x="57150" y="85725"/>
                </a:lnTo>
                <a:lnTo>
                  <a:pt x="57149" y="97114"/>
                </a:lnTo>
                <a:lnTo>
                  <a:pt x="71374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1628" y="6191503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r>
              <a:rPr sz="1800" spc="-89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3981069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r>
              <a:rPr sz="1800" spc="-89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69842" y="4267200"/>
            <a:ext cx="175895" cy="762000"/>
          </a:xfrm>
          <a:custGeom>
            <a:avLst/>
            <a:gdLst/>
            <a:ahLst/>
            <a:cxnLst/>
            <a:rect l="l" t="t" r="r" b="b"/>
            <a:pathLst>
              <a:path w="175895" h="762000">
                <a:moveTo>
                  <a:pt x="87757" y="58754"/>
                </a:moveTo>
                <a:lnTo>
                  <a:pt x="73533" y="84391"/>
                </a:lnTo>
                <a:lnTo>
                  <a:pt x="73406" y="762000"/>
                </a:lnTo>
                <a:lnTo>
                  <a:pt x="101981" y="762000"/>
                </a:lnTo>
                <a:lnTo>
                  <a:pt x="101981" y="84391"/>
                </a:lnTo>
                <a:lnTo>
                  <a:pt x="87757" y="58754"/>
                </a:lnTo>
                <a:close/>
              </a:path>
              <a:path w="175895" h="762000">
                <a:moveTo>
                  <a:pt x="87757" y="0"/>
                </a:moveTo>
                <a:lnTo>
                  <a:pt x="0" y="157987"/>
                </a:lnTo>
                <a:lnTo>
                  <a:pt x="2540" y="166624"/>
                </a:lnTo>
                <a:lnTo>
                  <a:pt x="9398" y="170561"/>
                </a:lnTo>
                <a:lnTo>
                  <a:pt x="16256" y="174370"/>
                </a:lnTo>
                <a:lnTo>
                  <a:pt x="25019" y="171831"/>
                </a:lnTo>
                <a:lnTo>
                  <a:pt x="73406" y="84619"/>
                </a:lnTo>
                <a:lnTo>
                  <a:pt x="73406" y="29463"/>
                </a:lnTo>
                <a:lnTo>
                  <a:pt x="104123" y="29463"/>
                </a:lnTo>
                <a:lnTo>
                  <a:pt x="87757" y="0"/>
                </a:lnTo>
                <a:close/>
              </a:path>
              <a:path w="175895" h="762000">
                <a:moveTo>
                  <a:pt x="104123" y="29463"/>
                </a:moveTo>
                <a:lnTo>
                  <a:pt x="101981" y="29463"/>
                </a:lnTo>
                <a:lnTo>
                  <a:pt x="102108" y="84619"/>
                </a:lnTo>
                <a:lnTo>
                  <a:pt x="150495" y="171831"/>
                </a:lnTo>
                <a:lnTo>
                  <a:pt x="159258" y="174370"/>
                </a:lnTo>
                <a:lnTo>
                  <a:pt x="166116" y="170561"/>
                </a:lnTo>
                <a:lnTo>
                  <a:pt x="172974" y="166624"/>
                </a:lnTo>
                <a:lnTo>
                  <a:pt x="175514" y="157987"/>
                </a:lnTo>
                <a:lnTo>
                  <a:pt x="104123" y="29463"/>
                </a:lnTo>
                <a:close/>
              </a:path>
              <a:path w="175895" h="762000">
                <a:moveTo>
                  <a:pt x="101981" y="29463"/>
                </a:moveTo>
                <a:lnTo>
                  <a:pt x="73406" y="29463"/>
                </a:lnTo>
                <a:lnTo>
                  <a:pt x="73406" y="84619"/>
                </a:lnTo>
                <a:lnTo>
                  <a:pt x="87757" y="58754"/>
                </a:lnTo>
                <a:lnTo>
                  <a:pt x="75311" y="36322"/>
                </a:lnTo>
                <a:lnTo>
                  <a:pt x="101981" y="36322"/>
                </a:lnTo>
                <a:lnTo>
                  <a:pt x="101981" y="29463"/>
                </a:lnTo>
                <a:close/>
              </a:path>
              <a:path w="175895" h="762000">
                <a:moveTo>
                  <a:pt x="101981" y="36322"/>
                </a:moveTo>
                <a:lnTo>
                  <a:pt x="100203" y="36322"/>
                </a:lnTo>
                <a:lnTo>
                  <a:pt x="87757" y="58754"/>
                </a:lnTo>
                <a:lnTo>
                  <a:pt x="101981" y="84391"/>
                </a:lnTo>
                <a:lnTo>
                  <a:pt x="101981" y="36322"/>
                </a:lnTo>
                <a:close/>
              </a:path>
              <a:path w="175895" h="762000">
                <a:moveTo>
                  <a:pt x="100203" y="36322"/>
                </a:moveTo>
                <a:lnTo>
                  <a:pt x="75311" y="36322"/>
                </a:lnTo>
                <a:lnTo>
                  <a:pt x="87757" y="58754"/>
                </a:lnTo>
                <a:lnTo>
                  <a:pt x="100203" y="36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3273" y="5093842"/>
            <a:ext cx="838200" cy="175895"/>
          </a:xfrm>
          <a:custGeom>
            <a:avLst/>
            <a:gdLst/>
            <a:ahLst/>
            <a:cxnLst/>
            <a:rect l="l" t="t" r="r" b="b"/>
            <a:pathLst>
              <a:path w="838200" h="175895">
                <a:moveTo>
                  <a:pt x="779466" y="87756"/>
                </a:moveTo>
                <a:lnTo>
                  <a:pt x="666368" y="150494"/>
                </a:lnTo>
                <a:lnTo>
                  <a:pt x="663955" y="159257"/>
                </a:lnTo>
                <a:lnTo>
                  <a:pt x="671576" y="172973"/>
                </a:lnTo>
                <a:lnTo>
                  <a:pt x="680338" y="175513"/>
                </a:lnTo>
                <a:lnTo>
                  <a:pt x="812614" y="101980"/>
                </a:lnTo>
                <a:lnTo>
                  <a:pt x="808863" y="101980"/>
                </a:lnTo>
                <a:lnTo>
                  <a:pt x="808863" y="100202"/>
                </a:lnTo>
                <a:lnTo>
                  <a:pt x="801877" y="100202"/>
                </a:lnTo>
                <a:lnTo>
                  <a:pt x="779466" y="87756"/>
                </a:lnTo>
                <a:close/>
              </a:path>
              <a:path w="838200" h="175895">
                <a:moveTo>
                  <a:pt x="753624" y="73405"/>
                </a:moveTo>
                <a:lnTo>
                  <a:pt x="0" y="73405"/>
                </a:lnTo>
                <a:lnTo>
                  <a:pt x="0" y="101980"/>
                </a:lnTo>
                <a:lnTo>
                  <a:pt x="753853" y="101980"/>
                </a:lnTo>
                <a:lnTo>
                  <a:pt x="779466" y="87756"/>
                </a:lnTo>
                <a:lnTo>
                  <a:pt x="753624" y="73405"/>
                </a:lnTo>
                <a:close/>
              </a:path>
              <a:path w="838200" h="175895">
                <a:moveTo>
                  <a:pt x="812384" y="73405"/>
                </a:moveTo>
                <a:lnTo>
                  <a:pt x="808863" y="73405"/>
                </a:lnTo>
                <a:lnTo>
                  <a:pt x="808863" y="101980"/>
                </a:lnTo>
                <a:lnTo>
                  <a:pt x="812614" y="101980"/>
                </a:lnTo>
                <a:lnTo>
                  <a:pt x="838200" y="87756"/>
                </a:lnTo>
                <a:lnTo>
                  <a:pt x="812384" y="73405"/>
                </a:lnTo>
                <a:close/>
              </a:path>
              <a:path w="838200" h="175895">
                <a:moveTo>
                  <a:pt x="801877" y="75310"/>
                </a:moveTo>
                <a:lnTo>
                  <a:pt x="779466" y="87756"/>
                </a:lnTo>
                <a:lnTo>
                  <a:pt x="801877" y="100202"/>
                </a:lnTo>
                <a:lnTo>
                  <a:pt x="801877" y="75310"/>
                </a:lnTo>
                <a:close/>
              </a:path>
              <a:path w="838200" h="175895">
                <a:moveTo>
                  <a:pt x="808863" y="75310"/>
                </a:moveTo>
                <a:lnTo>
                  <a:pt x="801877" y="75310"/>
                </a:lnTo>
                <a:lnTo>
                  <a:pt x="801877" y="100202"/>
                </a:lnTo>
                <a:lnTo>
                  <a:pt x="808863" y="100202"/>
                </a:lnTo>
                <a:lnTo>
                  <a:pt x="808863" y="75310"/>
                </a:lnTo>
                <a:close/>
              </a:path>
              <a:path w="838200" h="175895">
                <a:moveTo>
                  <a:pt x="680338" y="0"/>
                </a:moveTo>
                <a:lnTo>
                  <a:pt x="671576" y="2539"/>
                </a:lnTo>
                <a:lnTo>
                  <a:pt x="663955" y="16255"/>
                </a:lnTo>
                <a:lnTo>
                  <a:pt x="666368" y="25018"/>
                </a:lnTo>
                <a:lnTo>
                  <a:pt x="779466" y="87756"/>
                </a:lnTo>
                <a:lnTo>
                  <a:pt x="801877" y="75310"/>
                </a:lnTo>
                <a:lnTo>
                  <a:pt x="808863" y="75310"/>
                </a:lnTo>
                <a:lnTo>
                  <a:pt x="808863" y="73405"/>
                </a:lnTo>
                <a:lnTo>
                  <a:pt x="812384" y="73405"/>
                </a:lnTo>
                <a:lnTo>
                  <a:pt x="680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9842" y="5334000"/>
            <a:ext cx="175895" cy="381000"/>
          </a:xfrm>
          <a:custGeom>
            <a:avLst/>
            <a:gdLst/>
            <a:ahLst/>
            <a:cxnLst/>
            <a:rect l="l" t="t" r="r" b="b"/>
            <a:pathLst>
              <a:path w="175895" h="381000">
                <a:moveTo>
                  <a:pt x="16256" y="206628"/>
                </a:moveTo>
                <a:lnTo>
                  <a:pt x="9398" y="210438"/>
                </a:lnTo>
                <a:lnTo>
                  <a:pt x="2540" y="214375"/>
                </a:lnTo>
                <a:lnTo>
                  <a:pt x="0" y="223012"/>
                </a:lnTo>
                <a:lnTo>
                  <a:pt x="87757" y="380987"/>
                </a:lnTo>
                <a:lnTo>
                  <a:pt x="104103" y="351561"/>
                </a:lnTo>
                <a:lnTo>
                  <a:pt x="73406" y="351561"/>
                </a:lnTo>
                <a:lnTo>
                  <a:pt x="73406" y="296347"/>
                </a:lnTo>
                <a:lnTo>
                  <a:pt x="25019" y="209169"/>
                </a:lnTo>
                <a:lnTo>
                  <a:pt x="16256" y="206628"/>
                </a:lnTo>
                <a:close/>
              </a:path>
              <a:path w="175895" h="381000">
                <a:moveTo>
                  <a:pt x="73406" y="296347"/>
                </a:moveTo>
                <a:lnTo>
                  <a:pt x="73406" y="351561"/>
                </a:lnTo>
                <a:lnTo>
                  <a:pt x="101981" y="351561"/>
                </a:lnTo>
                <a:lnTo>
                  <a:pt x="101981" y="344627"/>
                </a:lnTo>
                <a:lnTo>
                  <a:pt x="75311" y="344627"/>
                </a:lnTo>
                <a:lnTo>
                  <a:pt x="87757" y="322203"/>
                </a:lnTo>
                <a:lnTo>
                  <a:pt x="73406" y="296347"/>
                </a:lnTo>
                <a:close/>
              </a:path>
              <a:path w="175895" h="381000">
                <a:moveTo>
                  <a:pt x="159258" y="206628"/>
                </a:moveTo>
                <a:lnTo>
                  <a:pt x="150495" y="209169"/>
                </a:lnTo>
                <a:lnTo>
                  <a:pt x="102108" y="296347"/>
                </a:lnTo>
                <a:lnTo>
                  <a:pt x="101981" y="351561"/>
                </a:lnTo>
                <a:lnTo>
                  <a:pt x="104103" y="351561"/>
                </a:lnTo>
                <a:lnTo>
                  <a:pt x="175514" y="223012"/>
                </a:lnTo>
                <a:lnTo>
                  <a:pt x="172974" y="214375"/>
                </a:lnTo>
                <a:lnTo>
                  <a:pt x="166116" y="210438"/>
                </a:lnTo>
                <a:lnTo>
                  <a:pt x="159258" y="206628"/>
                </a:lnTo>
                <a:close/>
              </a:path>
              <a:path w="175895" h="381000">
                <a:moveTo>
                  <a:pt x="87757" y="322203"/>
                </a:moveTo>
                <a:lnTo>
                  <a:pt x="75311" y="344627"/>
                </a:lnTo>
                <a:lnTo>
                  <a:pt x="100203" y="344627"/>
                </a:lnTo>
                <a:lnTo>
                  <a:pt x="87757" y="322203"/>
                </a:lnTo>
                <a:close/>
              </a:path>
              <a:path w="175895" h="381000">
                <a:moveTo>
                  <a:pt x="101981" y="296576"/>
                </a:moveTo>
                <a:lnTo>
                  <a:pt x="87757" y="322203"/>
                </a:lnTo>
                <a:lnTo>
                  <a:pt x="100203" y="344627"/>
                </a:lnTo>
                <a:lnTo>
                  <a:pt x="101981" y="344627"/>
                </a:lnTo>
                <a:lnTo>
                  <a:pt x="101981" y="296576"/>
                </a:lnTo>
                <a:close/>
              </a:path>
              <a:path w="175895" h="381000">
                <a:moveTo>
                  <a:pt x="101981" y="0"/>
                </a:moveTo>
                <a:lnTo>
                  <a:pt x="73406" y="0"/>
                </a:lnTo>
                <a:lnTo>
                  <a:pt x="73533" y="296576"/>
                </a:lnTo>
                <a:lnTo>
                  <a:pt x="87757" y="322203"/>
                </a:lnTo>
                <a:lnTo>
                  <a:pt x="101981" y="296576"/>
                </a:lnTo>
                <a:lnTo>
                  <a:pt x="101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8000" y="5093842"/>
            <a:ext cx="457200" cy="175895"/>
          </a:xfrm>
          <a:custGeom>
            <a:avLst/>
            <a:gdLst/>
            <a:ahLst/>
            <a:cxnLst/>
            <a:rect l="l" t="t" r="r" b="b"/>
            <a:pathLst>
              <a:path w="457200" h="175895">
                <a:moveTo>
                  <a:pt x="157987" y="0"/>
                </a:moveTo>
                <a:lnTo>
                  <a:pt x="0" y="87756"/>
                </a:lnTo>
                <a:lnTo>
                  <a:pt x="157987" y="175513"/>
                </a:lnTo>
                <a:lnTo>
                  <a:pt x="166624" y="172973"/>
                </a:lnTo>
                <a:lnTo>
                  <a:pt x="170561" y="166115"/>
                </a:lnTo>
                <a:lnTo>
                  <a:pt x="174370" y="159257"/>
                </a:lnTo>
                <a:lnTo>
                  <a:pt x="171831" y="150494"/>
                </a:lnTo>
                <a:lnTo>
                  <a:pt x="84391" y="101980"/>
                </a:lnTo>
                <a:lnTo>
                  <a:pt x="29463" y="101980"/>
                </a:lnTo>
                <a:lnTo>
                  <a:pt x="29463" y="73405"/>
                </a:lnTo>
                <a:lnTo>
                  <a:pt x="84619" y="73405"/>
                </a:lnTo>
                <a:lnTo>
                  <a:pt x="171831" y="25018"/>
                </a:lnTo>
                <a:lnTo>
                  <a:pt x="174370" y="16255"/>
                </a:lnTo>
                <a:lnTo>
                  <a:pt x="170561" y="9397"/>
                </a:lnTo>
                <a:lnTo>
                  <a:pt x="166624" y="2539"/>
                </a:lnTo>
                <a:lnTo>
                  <a:pt x="157987" y="0"/>
                </a:lnTo>
                <a:close/>
              </a:path>
              <a:path w="457200" h="175895">
                <a:moveTo>
                  <a:pt x="84619" y="73405"/>
                </a:moveTo>
                <a:lnTo>
                  <a:pt x="29463" y="73405"/>
                </a:lnTo>
                <a:lnTo>
                  <a:pt x="29463" y="101980"/>
                </a:lnTo>
                <a:lnTo>
                  <a:pt x="84391" y="101980"/>
                </a:lnTo>
                <a:lnTo>
                  <a:pt x="81186" y="100202"/>
                </a:lnTo>
                <a:lnTo>
                  <a:pt x="36322" y="100202"/>
                </a:lnTo>
                <a:lnTo>
                  <a:pt x="36322" y="75310"/>
                </a:lnTo>
                <a:lnTo>
                  <a:pt x="81186" y="75310"/>
                </a:lnTo>
                <a:lnTo>
                  <a:pt x="84619" y="73405"/>
                </a:lnTo>
                <a:close/>
              </a:path>
              <a:path w="457200" h="175895">
                <a:moveTo>
                  <a:pt x="457200" y="73405"/>
                </a:moveTo>
                <a:lnTo>
                  <a:pt x="84619" y="73405"/>
                </a:lnTo>
                <a:lnTo>
                  <a:pt x="58754" y="87756"/>
                </a:lnTo>
                <a:lnTo>
                  <a:pt x="84391" y="101980"/>
                </a:lnTo>
                <a:lnTo>
                  <a:pt x="457200" y="101980"/>
                </a:lnTo>
                <a:lnTo>
                  <a:pt x="457200" y="73405"/>
                </a:lnTo>
                <a:close/>
              </a:path>
              <a:path w="457200" h="175895">
                <a:moveTo>
                  <a:pt x="36322" y="75310"/>
                </a:moveTo>
                <a:lnTo>
                  <a:pt x="36322" y="100202"/>
                </a:lnTo>
                <a:lnTo>
                  <a:pt x="58754" y="87756"/>
                </a:lnTo>
                <a:lnTo>
                  <a:pt x="36322" y="75310"/>
                </a:lnTo>
                <a:close/>
              </a:path>
              <a:path w="457200" h="175895">
                <a:moveTo>
                  <a:pt x="58754" y="87756"/>
                </a:moveTo>
                <a:lnTo>
                  <a:pt x="36322" y="100202"/>
                </a:lnTo>
                <a:lnTo>
                  <a:pt x="81186" y="100202"/>
                </a:lnTo>
                <a:lnTo>
                  <a:pt x="58754" y="87756"/>
                </a:lnTo>
                <a:close/>
              </a:path>
              <a:path w="457200" h="175895">
                <a:moveTo>
                  <a:pt x="81186" y="75310"/>
                </a:moveTo>
                <a:lnTo>
                  <a:pt x="36322" y="75310"/>
                </a:lnTo>
                <a:lnTo>
                  <a:pt x="58754" y="87756"/>
                </a:lnTo>
                <a:lnTo>
                  <a:pt x="81186" y="75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86400" y="4495800"/>
            <a:ext cx="2286000" cy="1219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701675">
              <a:lnSpc>
                <a:spcPct val="100000"/>
              </a:lnSpc>
            </a:pPr>
            <a:r>
              <a:rPr sz="1600" b="1" spc="-100" dirty="0">
                <a:latin typeface="Trebuchet MS"/>
                <a:cs typeface="Trebuchet MS"/>
              </a:rPr>
              <a:t>After</a:t>
            </a:r>
            <a:r>
              <a:rPr sz="1600" b="1" spc="-120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Mutation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76275">
              <a:lnSpc>
                <a:spcPct val="100000"/>
              </a:lnSpc>
              <a:spcBef>
                <a:spcPts val="1040"/>
              </a:spcBef>
            </a:pPr>
            <a:r>
              <a:rPr sz="1600" b="1" spc="-100" dirty="0">
                <a:latin typeface="Trebuchet MS"/>
                <a:cs typeface="Trebuchet MS"/>
              </a:rPr>
              <a:t>Before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Mutation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88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88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326" y="250901"/>
            <a:ext cx="3928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/>
              <a:t>Binary </a:t>
            </a:r>
            <a:r>
              <a:rPr sz="3200" spc="-185" dirty="0"/>
              <a:t>Valued</a:t>
            </a:r>
            <a:r>
              <a:rPr sz="3200" spc="-240" dirty="0"/>
              <a:t> </a:t>
            </a:r>
            <a:r>
              <a:rPr sz="3200" spc="-20" dirty="0"/>
              <a:t>Mutation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74165"/>
            <a:ext cx="7635875" cy="213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15" dirty="0">
                <a:latin typeface="Arial"/>
                <a:cs typeface="Arial"/>
              </a:rPr>
              <a:t>Changing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variable </a:t>
            </a:r>
            <a:r>
              <a:rPr sz="3200" spc="-140" dirty="0">
                <a:latin typeface="Arial"/>
                <a:cs typeface="Arial"/>
              </a:rPr>
              <a:t>value </a:t>
            </a:r>
            <a:r>
              <a:rPr sz="3200" spc="-45" dirty="0">
                <a:latin typeface="Arial"/>
                <a:cs typeface="Arial"/>
              </a:rPr>
              <a:t>at mutation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site  </a:t>
            </a:r>
            <a:r>
              <a:rPr sz="3200" spc="-140" dirty="0">
                <a:latin typeface="Arial"/>
                <a:cs typeface="Arial"/>
              </a:rPr>
              <a:t>selected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randomly</a:t>
            </a:r>
            <a:endParaRPr sz="3200">
              <a:latin typeface="Arial"/>
              <a:cs typeface="Arial"/>
            </a:endParaRPr>
          </a:p>
          <a:p>
            <a:pPr marL="1015365">
              <a:lnSpc>
                <a:spcPct val="100000"/>
              </a:lnSpc>
              <a:spcBef>
                <a:spcPts val="750"/>
              </a:spcBef>
              <a:tabLst>
                <a:tab pos="1542415" algn="l"/>
              </a:tabLst>
            </a:pPr>
            <a:r>
              <a:rPr sz="3100" spc="-365" dirty="0">
                <a:latin typeface="Arial"/>
                <a:cs typeface="Arial"/>
              </a:rPr>
              <a:t>O	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1 0 1 1 1 1 1</a:t>
            </a:r>
            <a:r>
              <a:rPr sz="3100" spc="-95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  <a:p>
            <a:pPr marL="1015365">
              <a:lnSpc>
                <a:spcPct val="100000"/>
              </a:lnSpc>
              <a:spcBef>
                <a:spcPts val="745"/>
              </a:spcBef>
            </a:pPr>
            <a:r>
              <a:rPr sz="3100" spc="-215" dirty="0">
                <a:latin typeface="Arial"/>
                <a:cs typeface="Arial"/>
              </a:rPr>
              <a:t>O</a:t>
            </a:r>
            <a:r>
              <a:rPr sz="3075" spc="-322" baseline="-20325" dirty="0">
                <a:latin typeface="Arial"/>
                <a:cs typeface="Arial"/>
              </a:rPr>
              <a:t>m </a:t>
            </a:r>
            <a:r>
              <a:rPr sz="3100" spc="-270" dirty="0">
                <a:latin typeface="Arial"/>
                <a:cs typeface="Arial"/>
              </a:rPr>
              <a:t>=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1 0 1 1 </a:t>
            </a:r>
            <a:r>
              <a:rPr sz="3100" spc="-155" dirty="0">
                <a:solidFill>
                  <a:srgbClr val="996633"/>
                </a:solidFill>
                <a:latin typeface="Arial"/>
                <a:cs typeface="Arial"/>
              </a:rPr>
              <a:t>0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1 1</a:t>
            </a:r>
            <a:r>
              <a:rPr sz="3100" spc="-85" dirty="0">
                <a:solidFill>
                  <a:srgbClr val="00CC66"/>
                </a:solidFill>
                <a:latin typeface="Arial"/>
                <a:cs typeface="Arial"/>
              </a:rPr>
              <a:t> </a:t>
            </a:r>
            <a:r>
              <a:rPr sz="3100" spc="-155" dirty="0">
                <a:solidFill>
                  <a:srgbClr val="00CC66"/>
                </a:solidFill>
                <a:latin typeface="Arial"/>
                <a:cs typeface="Arial"/>
              </a:rPr>
              <a:t>0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290" y="183845"/>
            <a:ext cx="720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Variations </a:t>
            </a:r>
            <a:r>
              <a:rPr spc="-50" dirty="0"/>
              <a:t>in </a:t>
            </a:r>
            <a:r>
              <a:rPr spc="-160" dirty="0"/>
              <a:t>Reinsertion</a:t>
            </a:r>
            <a:r>
              <a:rPr spc="-390" dirty="0"/>
              <a:t> </a:t>
            </a:r>
            <a:r>
              <a:rPr spc="-204" dirty="0"/>
              <a:t>Strategies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77235"/>
            <a:ext cx="340995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50" dirty="0">
                <a:latin typeface="Arial"/>
                <a:cs typeface="Arial"/>
              </a:rPr>
              <a:t>Global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Reinsertion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4" dirty="0">
                <a:latin typeface="Arial"/>
                <a:cs typeface="Arial"/>
              </a:rPr>
              <a:t>Local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Reinsertion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094" y="136651"/>
            <a:ext cx="3067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/>
              <a:t>Global</a:t>
            </a:r>
            <a:r>
              <a:rPr sz="3200" spc="-175" dirty="0"/>
              <a:t> </a:t>
            </a:r>
            <a:r>
              <a:rPr sz="3200" spc="-130" dirty="0"/>
              <a:t>Reinsertion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19800" y="5365750"/>
            <a:ext cx="400050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4151" y="5746750"/>
            <a:ext cx="352425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3450" y="5267325"/>
            <a:ext cx="2286000" cy="990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1045"/>
              </a:spcBef>
            </a:pPr>
            <a:r>
              <a:rPr sz="1600" b="1" spc="-80" dirty="0">
                <a:latin typeface="Trebuchet MS"/>
                <a:cs typeface="Trebuchet MS"/>
              </a:rPr>
              <a:t>Best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Individual</a:t>
            </a:r>
            <a:endParaRPr sz="160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1430"/>
              </a:spcBef>
            </a:pPr>
            <a:r>
              <a:rPr sz="1600" b="1" spc="-75" dirty="0">
                <a:latin typeface="Trebuchet MS"/>
                <a:cs typeface="Trebuchet MS"/>
              </a:rPr>
              <a:t>Worst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Individual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400" y="5168432"/>
            <a:ext cx="1539436" cy="227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3773" y="5153126"/>
            <a:ext cx="1072210" cy="250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5922" y="5950927"/>
            <a:ext cx="1554734" cy="250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7450" y="5513323"/>
            <a:ext cx="497840" cy="316230"/>
          </a:xfrm>
          <a:custGeom>
            <a:avLst/>
            <a:gdLst/>
            <a:ahLst/>
            <a:cxnLst/>
            <a:rect l="l" t="t" r="r" b="b"/>
            <a:pathLst>
              <a:path w="497839" h="316229">
                <a:moveTo>
                  <a:pt x="96774" y="155740"/>
                </a:moveTo>
                <a:lnTo>
                  <a:pt x="88011" y="158203"/>
                </a:lnTo>
                <a:lnTo>
                  <a:pt x="84200" y="165100"/>
                </a:lnTo>
                <a:lnTo>
                  <a:pt x="0" y="316039"/>
                </a:lnTo>
                <a:lnTo>
                  <a:pt x="70122" y="312673"/>
                </a:lnTo>
                <a:lnTo>
                  <a:pt x="32512" y="312673"/>
                </a:lnTo>
                <a:lnTo>
                  <a:pt x="17525" y="288391"/>
                </a:lnTo>
                <a:lnTo>
                  <a:pt x="64277" y="259401"/>
                </a:lnTo>
                <a:lnTo>
                  <a:pt x="109093" y="179019"/>
                </a:lnTo>
                <a:lnTo>
                  <a:pt x="113030" y="172123"/>
                </a:lnTo>
                <a:lnTo>
                  <a:pt x="110489" y="163423"/>
                </a:lnTo>
                <a:lnTo>
                  <a:pt x="96774" y="155740"/>
                </a:lnTo>
                <a:close/>
              </a:path>
              <a:path w="497839" h="316229">
                <a:moveTo>
                  <a:pt x="64277" y="259401"/>
                </a:moveTo>
                <a:lnTo>
                  <a:pt x="17525" y="288391"/>
                </a:lnTo>
                <a:lnTo>
                  <a:pt x="32512" y="312673"/>
                </a:lnTo>
                <a:lnTo>
                  <a:pt x="40869" y="307492"/>
                </a:lnTo>
                <a:lnTo>
                  <a:pt x="37464" y="307492"/>
                </a:lnTo>
                <a:lnTo>
                  <a:pt x="24383" y="286257"/>
                </a:lnTo>
                <a:lnTo>
                  <a:pt x="49987" y="285031"/>
                </a:lnTo>
                <a:lnTo>
                  <a:pt x="64277" y="259401"/>
                </a:lnTo>
                <a:close/>
              </a:path>
              <a:path w="497839" h="316229">
                <a:moveTo>
                  <a:pt x="179197" y="278841"/>
                </a:moveTo>
                <a:lnTo>
                  <a:pt x="79368" y="283623"/>
                </a:lnTo>
                <a:lnTo>
                  <a:pt x="32512" y="312673"/>
                </a:lnTo>
                <a:lnTo>
                  <a:pt x="70122" y="312673"/>
                </a:lnTo>
                <a:lnTo>
                  <a:pt x="180467" y="307378"/>
                </a:lnTo>
                <a:lnTo>
                  <a:pt x="186562" y="300685"/>
                </a:lnTo>
                <a:lnTo>
                  <a:pt x="185800" y="284924"/>
                </a:lnTo>
                <a:lnTo>
                  <a:pt x="179197" y="278841"/>
                </a:lnTo>
                <a:close/>
              </a:path>
              <a:path w="497839" h="316229">
                <a:moveTo>
                  <a:pt x="49987" y="285031"/>
                </a:moveTo>
                <a:lnTo>
                  <a:pt x="24383" y="286257"/>
                </a:lnTo>
                <a:lnTo>
                  <a:pt x="37464" y="307492"/>
                </a:lnTo>
                <a:lnTo>
                  <a:pt x="49987" y="285031"/>
                </a:lnTo>
                <a:close/>
              </a:path>
              <a:path w="497839" h="316229">
                <a:moveTo>
                  <a:pt x="79368" y="283623"/>
                </a:moveTo>
                <a:lnTo>
                  <a:pt x="49987" y="285031"/>
                </a:lnTo>
                <a:lnTo>
                  <a:pt x="37464" y="307492"/>
                </a:lnTo>
                <a:lnTo>
                  <a:pt x="40869" y="307492"/>
                </a:lnTo>
                <a:lnTo>
                  <a:pt x="79368" y="283623"/>
                </a:lnTo>
                <a:close/>
              </a:path>
              <a:path w="497839" h="316229">
                <a:moveTo>
                  <a:pt x="482600" y="0"/>
                </a:moveTo>
                <a:lnTo>
                  <a:pt x="64277" y="259401"/>
                </a:lnTo>
                <a:lnTo>
                  <a:pt x="49987" y="285031"/>
                </a:lnTo>
                <a:lnTo>
                  <a:pt x="79368" y="283623"/>
                </a:lnTo>
                <a:lnTo>
                  <a:pt x="497713" y="24256"/>
                </a:lnTo>
                <a:lnTo>
                  <a:pt x="482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6327" y="5513832"/>
            <a:ext cx="437515" cy="315595"/>
          </a:xfrm>
          <a:custGeom>
            <a:avLst/>
            <a:gdLst/>
            <a:ahLst/>
            <a:cxnLst/>
            <a:rect l="l" t="t" r="r" b="b"/>
            <a:pathLst>
              <a:path w="437514" h="315595">
                <a:moveTo>
                  <a:pt x="260603" y="267398"/>
                </a:moveTo>
                <a:lnTo>
                  <a:pt x="253619" y="273050"/>
                </a:lnTo>
                <a:lnTo>
                  <a:pt x="251840" y="288747"/>
                </a:lnTo>
                <a:lnTo>
                  <a:pt x="257556" y="295795"/>
                </a:lnTo>
                <a:lnTo>
                  <a:pt x="437134" y="315531"/>
                </a:lnTo>
                <a:lnTo>
                  <a:pt x="434565" y="310172"/>
                </a:lnTo>
                <a:lnTo>
                  <a:pt x="404875" y="310172"/>
                </a:lnTo>
                <a:lnTo>
                  <a:pt x="359906" y="278302"/>
                </a:lnTo>
                <a:lnTo>
                  <a:pt x="260603" y="267398"/>
                </a:lnTo>
                <a:close/>
              </a:path>
              <a:path w="437514" h="315595">
                <a:moveTo>
                  <a:pt x="359906" y="278302"/>
                </a:moveTo>
                <a:lnTo>
                  <a:pt x="404875" y="310172"/>
                </a:lnTo>
                <a:lnTo>
                  <a:pt x="408751" y="304698"/>
                </a:lnTo>
                <a:lnTo>
                  <a:pt x="400303" y="304698"/>
                </a:lnTo>
                <a:lnTo>
                  <a:pt x="389184" y="281517"/>
                </a:lnTo>
                <a:lnTo>
                  <a:pt x="359906" y="278302"/>
                </a:lnTo>
                <a:close/>
              </a:path>
              <a:path w="437514" h="315595">
                <a:moveTo>
                  <a:pt x="350520" y="149593"/>
                </a:moveTo>
                <a:lnTo>
                  <a:pt x="336296" y="156413"/>
                </a:lnTo>
                <a:lnTo>
                  <a:pt x="333247" y="164947"/>
                </a:lnTo>
                <a:lnTo>
                  <a:pt x="336677" y="172059"/>
                </a:lnTo>
                <a:lnTo>
                  <a:pt x="376483" y="255041"/>
                </a:lnTo>
                <a:lnTo>
                  <a:pt x="421385" y="286854"/>
                </a:lnTo>
                <a:lnTo>
                  <a:pt x="404875" y="310172"/>
                </a:lnTo>
                <a:lnTo>
                  <a:pt x="434565" y="310172"/>
                </a:lnTo>
                <a:lnTo>
                  <a:pt x="362458" y="159702"/>
                </a:lnTo>
                <a:lnTo>
                  <a:pt x="359028" y="152590"/>
                </a:lnTo>
                <a:lnTo>
                  <a:pt x="350520" y="149593"/>
                </a:lnTo>
                <a:close/>
              </a:path>
              <a:path w="437514" h="315595">
                <a:moveTo>
                  <a:pt x="389184" y="281517"/>
                </a:moveTo>
                <a:lnTo>
                  <a:pt x="400303" y="304698"/>
                </a:lnTo>
                <a:lnTo>
                  <a:pt x="414654" y="284314"/>
                </a:lnTo>
                <a:lnTo>
                  <a:pt x="389184" y="281517"/>
                </a:lnTo>
                <a:close/>
              </a:path>
              <a:path w="437514" h="315595">
                <a:moveTo>
                  <a:pt x="376483" y="255041"/>
                </a:moveTo>
                <a:lnTo>
                  <a:pt x="389184" y="281517"/>
                </a:lnTo>
                <a:lnTo>
                  <a:pt x="414654" y="284314"/>
                </a:lnTo>
                <a:lnTo>
                  <a:pt x="400303" y="304698"/>
                </a:lnTo>
                <a:lnTo>
                  <a:pt x="408751" y="304698"/>
                </a:lnTo>
                <a:lnTo>
                  <a:pt x="421385" y="286854"/>
                </a:lnTo>
                <a:lnTo>
                  <a:pt x="376483" y="255041"/>
                </a:lnTo>
                <a:close/>
              </a:path>
              <a:path w="437514" h="315595">
                <a:moveTo>
                  <a:pt x="16509" y="0"/>
                </a:moveTo>
                <a:lnTo>
                  <a:pt x="0" y="23241"/>
                </a:lnTo>
                <a:lnTo>
                  <a:pt x="359906" y="278302"/>
                </a:lnTo>
                <a:lnTo>
                  <a:pt x="389184" y="281517"/>
                </a:lnTo>
                <a:lnTo>
                  <a:pt x="376483" y="255041"/>
                </a:lnTo>
                <a:lnTo>
                  <a:pt x="16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7814" y="5608421"/>
            <a:ext cx="2387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rebuchet MS"/>
                <a:cs typeface="Trebuchet MS"/>
              </a:rPr>
              <a:t>Insertion </a:t>
            </a:r>
            <a:r>
              <a:rPr sz="1600" b="1" spc="-70" dirty="0">
                <a:latin typeface="Trebuchet MS"/>
                <a:cs typeface="Trebuchet MS"/>
              </a:rPr>
              <a:t>of </a:t>
            </a:r>
            <a:r>
              <a:rPr sz="1600" b="1" spc="-80" dirty="0">
                <a:latin typeface="Trebuchet MS"/>
                <a:cs typeface="Trebuchet MS"/>
              </a:rPr>
              <a:t>Best </a:t>
            </a:r>
            <a:r>
              <a:rPr sz="1600" b="1" spc="-130" dirty="0">
                <a:latin typeface="Trebuchet MS"/>
                <a:cs typeface="Trebuchet MS"/>
              </a:rPr>
              <a:t>3</a:t>
            </a:r>
            <a:r>
              <a:rPr sz="1600" b="1" spc="-29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Offspring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  <p:sp>
        <p:nvSpPr>
          <p:cNvPr id="12" name="object 12"/>
          <p:cNvSpPr txBox="1"/>
          <p:nvPr/>
        </p:nvSpPr>
        <p:spPr>
          <a:xfrm>
            <a:off x="307340" y="835330"/>
            <a:ext cx="8009255" cy="4259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solidFill>
                  <a:srgbClr val="CC3300"/>
                </a:solidFill>
                <a:latin typeface="Arial"/>
                <a:cs typeface="Arial"/>
              </a:rPr>
              <a:t>Different</a:t>
            </a:r>
            <a:r>
              <a:rPr sz="2800" spc="-1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240" dirty="0">
                <a:solidFill>
                  <a:srgbClr val="CC3300"/>
                </a:solidFill>
                <a:latin typeface="Arial"/>
                <a:cs typeface="Arial"/>
              </a:rPr>
              <a:t>Schemes</a:t>
            </a:r>
            <a:endParaRPr sz="2800">
              <a:latin typeface="Arial"/>
              <a:cs typeface="Arial"/>
            </a:endParaRPr>
          </a:p>
          <a:p>
            <a:pPr marL="756285" marR="760730" lvl="1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400" spc="-95" dirty="0">
                <a:latin typeface="Arial"/>
                <a:cs typeface="Arial"/>
              </a:rPr>
              <a:t>produce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25" dirty="0">
                <a:latin typeface="Arial"/>
                <a:cs typeface="Arial"/>
              </a:rPr>
              <a:t>many </a:t>
            </a:r>
            <a:r>
              <a:rPr sz="2400" spc="-70" dirty="0">
                <a:latin typeface="Arial"/>
                <a:cs typeface="Arial"/>
              </a:rPr>
              <a:t>offspring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90" dirty="0">
                <a:latin typeface="Arial"/>
                <a:cs typeface="Arial"/>
              </a:rPr>
              <a:t>parents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replace </a:t>
            </a:r>
            <a:r>
              <a:rPr sz="2400" spc="-50" dirty="0">
                <a:latin typeface="Arial"/>
                <a:cs typeface="Arial"/>
              </a:rPr>
              <a:t>all  </a:t>
            </a:r>
            <a:r>
              <a:rPr sz="2400" spc="-90" dirty="0">
                <a:latin typeface="Arial"/>
                <a:cs typeface="Arial"/>
              </a:rPr>
              <a:t>parents</a:t>
            </a:r>
            <a:endParaRPr sz="2400">
              <a:latin typeface="Arial"/>
              <a:cs typeface="Arial"/>
            </a:endParaRPr>
          </a:p>
          <a:p>
            <a:pPr marL="756285" marR="35941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95" dirty="0">
                <a:latin typeface="Arial"/>
                <a:cs typeface="Arial"/>
              </a:rPr>
              <a:t>produce </a:t>
            </a:r>
            <a:r>
              <a:rPr sz="2400" spc="-165" dirty="0">
                <a:latin typeface="Arial"/>
                <a:cs typeface="Arial"/>
              </a:rPr>
              <a:t>less </a:t>
            </a:r>
            <a:r>
              <a:rPr sz="2400" spc="-70" dirty="0">
                <a:latin typeface="Arial"/>
                <a:cs typeface="Arial"/>
              </a:rPr>
              <a:t>offspring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90" dirty="0">
                <a:latin typeface="Arial"/>
                <a:cs typeface="Arial"/>
              </a:rPr>
              <a:t>parents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replace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parents  </a:t>
            </a:r>
            <a:r>
              <a:rPr sz="2400" spc="-40" dirty="0">
                <a:latin typeface="Arial"/>
                <a:cs typeface="Arial"/>
              </a:rPr>
              <a:t>uniformly at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95" dirty="0">
                <a:latin typeface="Arial"/>
                <a:cs typeface="Arial"/>
              </a:rPr>
              <a:t>produce </a:t>
            </a:r>
            <a:r>
              <a:rPr sz="2400" spc="-165" dirty="0">
                <a:latin typeface="Arial"/>
                <a:cs typeface="Arial"/>
              </a:rPr>
              <a:t>less </a:t>
            </a:r>
            <a:r>
              <a:rPr sz="2400" spc="-70" dirty="0">
                <a:latin typeface="Arial"/>
                <a:cs typeface="Arial"/>
              </a:rPr>
              <a:t>offspring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90" dirty="0">
                <a:latin typeface="Arial"/>
                <a:cs typeface="Arial"/>
              </a:rPr>
              <a:t>parents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replace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worst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parents</a:t>
            </a:r>
            <a:endParaRPr sz="2400">
              <a:latin typeface="Arial"/>
              <a:cs typeface="Arial"/>
            </a:endParaRPr>
          </a:p>
          <a:p>
            <a:pPr marL="756285" marR="51943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95" dirty="0">
                <a:latin typeface="Arial"/>
                <a:cs typeface="Arial"/>
              </a:rPr>
              <a:t>produce </a:t>
            </a:r>
            <a:r>
              <a:rPr sz="2400" spc="-75" dirty="0">
                <a:latin typeface="Arial"/>
                <a:cs typeface="Arial"/>
              </a:rPr>
              <a:t>more </a:t>
            </a:r>
            <a:r>
              <a:rPr sz="2400" spc="-70" dirty="0">
                <a:latin typeface="Arial"/>
                <a:cs typeface="Arial"/>
              </a:rPr>
              <a:t>offspring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90" dirty="0">
                <a:latin typeface="Arial"/>
                <a:cs typeface="Arial"/>
              </a:rPr>
              <a:t>parents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reinsert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only  </a:t>
            </a:r>
            <a:r>
              <a:rPr sz="2400" spc="-95" dirty="0">
                <a:latin typeface="Arial"/>
                <a:cs typeface="Arial"/>
              </a:rPr>
              <a:t>best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offspring</a:t>
            </a:r>
            <a:endParaRPr sz="24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1980"/>
              </a:spcBef>
              <a:tabLst>
                <a:tab pos="2661920" algn="l"/>
              </a:tabLst>
            </a:pPr>
            <a:r>
              <a:rPr sz="1600" b="1" spc="-100" dirty="0">
                <a:latin typeface="Trebuchet MS"/>
                <a:cs typeface="Trebuchet MS"/>
              </a:rPr>
              <a:t>Parents	</a:t>
            </a:r>
            <a:r>
              <a:rPr sz="1600" b="1" spc="-85" dirty="0">
                <a:latin typeface="Trebuchet MS"/>
                <a:cs typeface="Trebuchet MS"/>
              </a:rPr>
              <a:t>Offspring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1832" y="6284772"/>
            <a:ext cx="1376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latin typeface="Trebuchet MS"/>
                <a:cs typeface="Trebuchet MS"/>
              </a:rPr>
              <a:t>New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Population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282" y="331673"/>
            <a:ext cx="310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Local</a:t>
            </a:r>
            <a:r>
              <a:rPr sz="3600" spc="-260" dirty="0"/>
              <a:t> </a:t>
            </a:r>
            <a:r>
              <a:rPr sz="3600" spc="-75" dirty="0"/>
              <a:t>reinsertion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54861"/>
            <a:ext cx="748474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85" dirty="0">
                <a:latin typeface="Arial"/>
                <a:cs typeface="Arial"/>
              </a:rPr>
              <a:t>Select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neighborhood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70" dirty="0">
                <a:latin typeface="Arial"/>
                <a:cs typeface="Arial"/>
              </a:rPr>
              <a:t>reinsertion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take  </a:t>
            </a:r>
            <a:r>
              <a:rPr sz="3200" spc="-155" dirty="0">
                <a:latin typeface="Arial"/>
                <a:cs typeface="Arial"/>
              </a:rPr>
              <a:t>place </a:t>
            </a:r>
            <a:r>
              <a:rPr sz="3200" spc="-85" dirty="0">
                <a:latin typeface="Arial"/>
                <a:cs typeface="Arial"/>
              </a:rPr>
              <a:t>only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20" dirty="0">
                <a:latin typeface="Arial"/>
                <a:cs typeface="Arial"/>
              </a:rPr>
              <a:t>specified</a:t>
            </a:r>
            <a:r>
              <a:rPr sz="3200" spc="-54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neighborhood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183845"/>
            <a:ext cx="6134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Local </a:t>
            </a:r>
            <a:r>
              <a:rPr spc="-240" dirty="0"/>
              <a:t>search </a:t>
            </a:r>
            <a:r>
              <a:rPr spc="-190" dirty="0"/>
              <a:t>and</a:t>
            </a:r>
            <a:r>
              <a:rPr spc="-195" dirty="0"/>
              <a:t> </a:t>
            </a:r>
            <a:r>
              <a:rPr spc="-80" dirty="0"/>
              <a:t>optimization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8492" y="1867179"/>
            <a:ext cx="7466965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7328" y="6631847"/>
            <a:ext cx="2311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05" y="217373"/>
            <a:ext cx="78619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Some </a:t>
            </a:r>
            <a:r>
              <a:rPr sz="3600" spc="-165" dirty="0"/>
              <a:t>Observations </a:t>
            </a:r>
            <a:r>
              <a:rPr sz="3600" spc="-110" dirty="0"/>
              <a:t>on </a:t>
            </a:r>
            <a:r>
              <a:rPr sz="3600" spc="-165" dirty="0"/>
              <a:t>Genetic</a:t>
            </a:r>
            <a:r>
              <a:rPr sz="3600" spc="-275" dirty="0"/>
              <a:t> </a:t>
            </a:r>
            <a:r>
              <a:rPr sz="3600" spc="-110" dirty="0"/>
              <a:t>Algorithms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4729"/>
            <a:ext cx="769429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60" dirty="0">
                <a:latin typeface="Arial"/>
                <a:cs typeface="Arial"/>
              </a:rPr>
              <a:t>Local </a:t>
            </a:r>
            <a:r>
              <a:rPr sz="2400" spc="-155" dirty="0">
                <a:latin typeface="Arial"/>
                <a:cs typeface="Arial"/>
              </a:rPr>
              <a:t>vs. </a:t>
            </a:r>
            <a:r>
              <a:rPr sz="2400" spc="-114" dirty="0">
                <a:latin typeface="Arial"/>
                <a:cs typeface="Arial"/>
              </a:rPr>
              <a:t>Global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Optima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spc="-140" dirty="0">
                <a:latin typeface="Arial"/>
                <a:cs typeface="Arial"/>
              </a:rPr>
              <a:t>No-Free-Lunch </a:t>
            </a:r>
            <a:r>
              <a:rPr sz="2400" spc="-120" dirty="0">
                <a:latin typeface="Arial"/>
                <a:cs typeface="Arial"/>
              </a:rPr>
              <a:t>Theorem </a:t>
            </a:r>
            <a:r>
              <a:rPr sz="2400" spc="-100" dirty="0">
                <a:latin typeface="Arial"/>
                <a:cs typeface="Arial"/>
              </a:rPr>
              <a:t>holds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marL="756285" marR="163195" lvl="1" indent="-286385">
              <a:lnSpc>
                <a:spcPct val="8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200" dirty="0">
                <a:latin typeface="Arial"/>
                <a:cs typeface="Arial"/>
              </a:rPr>
              <a:t>Chances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5" dirty="0">
                <a:latin typeface="Arial"/>
                <a:cs typeface="Arial"/>
              </a:rPr>
              <a:t>convergence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Global </a:t>
            </a:r>
            <a:r>
              <a:rPr sz="2400" spc="-85" dirty="0">
                <a:latin typeface="Arial"/>
                <a:cs typeface="Arial"/>
              </a:rPr>
              <a:t>Optima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120" dirty="0">
                <a:latin typeface="Arial"/>
                <a:cs typeface="Arial"/>
              </a:rPr>
              <a:t>increased </a:t>
            </a:r>
            <a:r>
              <a:rPr sz="2400" spc="-55" dirty="0">
                <a:latin typeface="Arial"/>
                <a:cs typeface="Arial"/>
              </a:rPr>
              <a:t>through </a:t>
            </a:r>
            <a:r>
              <a:rPr sz="2400" spc="-70" dirty="0">
                <a:latin typeface="Arial"/>
                <a:cs typeface="Arial"/>
              </a:rPr>
              <a:t>maintaining </a:t>
            </a:r>
            <a:r>
              <a:rPr sz="2400" spc="-55" dirty="0">
                <a:latin typeface="Arial"/>
                <a:cs typeface="Arial"/>
              </a:rPr>
              <a:t>population </a:t>
            </a:r>
            <a:r>
              <a:rPr sz="2400" spc="-65" dirty="0">
                <a:latin typeface="Arial"/>
                <a:cs typeface="Arial"/>
              </a:rPr>
              <a:t>diversity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(by  </a:t>
            </a:r>
            <a:r>
              <a:rPr sz="2400" spc="-80" dirty="0">
                <a:latin typeface="Arial"/>
                <a:cs typeface="Arial"/>
              </a:rPr>
              <a:t>niche-penalty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20" dirty="0">
                <a:latin typeface="Arial"/>
                <a:cs typeface="Arial"/>
              </a:rPr>
              <a:t>increased </a:t>
            </a:r>
            <a:r>
              <a:rPr sz="2400" spc="-35" dirty="0">
                <a:latin typeface="Arial"/>
                <a:cs typeface="Arial"/>
              </a:rPr>
              <a:t>mutation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rate)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130" dirty="0">
                <a:latin typeface="Arial"/>
                <a:cs typeface="Arial"/>
              </a:rPr>
              <a:t>Dynamic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95" dirty="0">
                <a:latin typeface="Arial"/>
                <a:cs typeface="Arial"/>
              </a:rPr>
              <a:t>Operating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05" dirty="0">
                <a:latin typeface="Arial"/>
                <a:cs typeface="Arial"/>
              </a:rPr>
              <a:t>dynamic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sets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difficult,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45" dirty="0">
                <a:latin typeface="Arial"/>
                <a:cs typeface="Arial"/>
              </a:rPr>
              <a:t>genomes  </a:t>
            </a:r>
            <a:r>
              <a:rPr sz="2400" spc="-100" dirty="0">
                <a:latin typeface="Arial"/>
                <a:cs typeface="Arial"/>
              </a:rPr>
              <a:t>begin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35" dirty="0">
                <a:latin typeface="Arial"/>
                <a:cs typeface="Arial"/>
              </a:rPr>
              <a:t>converge </a:t>
            </a:r>
            <a:r>
              <a:rPr sz="2400" spc="-80" dirty="0">
                <a:latin typeface="Arial"/>
                <a:cs typeface="Arial"/>
              </a:rPr>
              <a:t>early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80" dirty="0">
                <a:latin typeface="Arial"/>
                <a:cs typeface="Arial"/>
              </a:rPr>
              <a:t>towards solutions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may 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85" dirty="0">
                <a:latin typeface="Arial"/>
                <a:cs typeface="Arial"/>
              </a:rPr>
              <a:t>longer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valid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later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756285" marR="117475" lvl="1" indent="-286385">
              <a:lnSpc>
                <a:spcPct val="801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effective </a:t>
            </a:r>
            <a:r>
              <a:rPr sz="2400" spc="-110" dirty="0">
                <a:latin typeface="Arial"/>
                <a:cs typeface="Arial"/>
              </a:rPr>
              <a:t>approach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maintain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65" dirty="0">
                <a:latin typeface="Arial"/>
                <a:cs typeface="Arial"/>
              </a:rPr>
              <a:t>original  </a:t>
            </a:r>
            <a:r>
              <a:rPr sz="2400" spc="-90" dirty="0">
                <a:latin typeface="Arial"/>
                <a:cs typeface="Arial"/>
              </a:rPr>
              <a:t>parents </a:t>
            </a:r>
            <a:r>
              <a:rPr sz="2400" spc="-30" dirty="0">
                <a:latin typeface="Arial"/>
                <a:cs typeface="Arial"/>
              </a:rPr>
              <a:t>in the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population </a:t>
            </a:r>
            <a:r>
              <a:rPr sz="2400" spc="-90" dirty="0">
                <a:latin typeface="Arial"/>
                <a:cs typeface="Arial"/>
              </a:rPr>
              <a:t>parents, </a:t>
            </a:r>
            <a:r>
              <a:rPr sz="2400" spc="-65" dirty="0">
                <a:latin typeface="Arial"/>
                <a:cs typeface="Arial"/>
              </a:rPr>
              <a:t>i.e.,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90" dirty="0">
                <a:latin typeface="Arial"/>
                <a:cs typeface="Arial"/>
              </a:rPr>
              <a:t>parents </a:t>
            </a:r>
            <a:r>
              <a:rPr sz="2400" spc="-110" dirty="0">
                <a:latin typeface="Arial"/>
                <a:cs typeface="Arial"/>
              </a:rPr>
              <a:t>are  </a:t>
            </a:r>
            <a:r>
              <a:rPr sz="2400" spc="-105" dirty="0">
                <a:latin typeface="Arial"/>
                <a:cs typeface="Arial"/>
              </a:rPr>
              <a:t>selected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25" dirty="0">
                <a:latin typeface="Arial"/>
                <a:cs typeface="Arial"/>
              </a:rPr>
              <a:t>from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offspring</a:t>
            </a:r>
            <a:endParaRPr sz="2400">
              <a:latin typeface="Arial"/>
              <a:cs typeface="Arial"/>
            </a:endParaRPr>
          </a:p>
          <a:p>
            <a:pPr marL="355600" marR="455930" indent="-342900">
              <a:lnSpc>
                <a:spcPts val="2300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280" dirty="0">
                <a:latin typeface="Arial"/>
                <a:cs typeface="Arial"/>
              </a:rPr>
              <a:t>GAs </a:t>
            </a:r>
            <a:r>
              <a:rPr sz="2400" spc="-80" dirty="0">
                <a:latin typeface="Arial"/>
                <a:cs typeface="Arial"/>
              </a:rPr>
              <a:t>cannot </a:t>
            </a:r>
            <a:r>
              <a:rPr sz="2400" spc="-65" dirty="0">
                <a:latin typeface="Arial"/>
                <a:cs typeface="Arial"/>
              </a:rPr>
              <a:t>effectively </a:t>
            </a:r>
            <a:r>
              <a:rPr sz="2400" spc="-125" dirty="0">
                <a:latin typeface="Arial"/>
                <a:cs typeface="Arial"/>
              </a:rPr>
              <a:t>solve </a:t>
            </a:r>
            <a:r>
              <a:rPr sz="2400" spc="-90" dirty="0">
                <a:latin typeface="Arial"/>
                <a:cs typeface="Arial"/>
              </a:rPr>
              <a:t>problems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only  </a:t>
            </a:r>
            <a:r>
              <a:rPr sz="2400" spc="-80" dirty="0">
                <a:latin typeface="Arial"/>
                <a:cs typeface="Arial"/>
              </a:rPr>
              <a:t>fitness </a:t>
            </a:r>
            <a:r>
              <a:rPr sz="2400" spc="-125" dirty="0">
                <a:latin typeface="Arial"/>
                <a:cs typeface="Arial"/>
              </a:rPr>
              <a:t>measure is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right/wrong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373" y="317957"/>
            <a:ext cx="545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/>
              <a:t>Some </a:t>
            </a:r>
            <a:r>
              <a:rPr sz="2400" spc="-114" dirty="0"/>
              <a:t>Observations </a:t>
            </a:r>
            <a:r>
              <a:rPr sz="2400" spc="-75" dirty="0"/>
              <a:t>on </a:t>
            </a:r>
            <a:r>
              <a:rPr sz="2400" spc="-110" dirty="0"/>
              <a:t>Genetic</a:t>
            </a:r>
            <a:r>
              <a:rPr sz="2400" spc="-195" dirty="0"/>
              <a:t> </a:t>
            </a:r>
            <a:r>
              <a:rPr sz="2400" spc="-135" dirty="0"/>
              <a:t>Algorithms…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2830"/>
            <a:ext cx="7970520" cy="44773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85" dirty="0">
                <a:latin typeface="Arial"/>
                <a:cs typeface="Arial"/>
              </a:rPr>
              <a:t>specific </a:t>
            </a:r>
            <a:r>
              <a:rPr sz="2000" spc="-40" dirty="0">
                <a:latin typeface="Arial"/>
                <a:cs typeface="Arial"/>
              </a:rPr>
              <a:t>optimization </a:t>
            </a:r>
            <a:r>
              <a:rPr sz="2000" spc="-75" dirty="0">
                <a:latin typeface="Arial"/>
                <a:cs typeface="Arial"/>
              </a:rPr>
              <a:t>problems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5" dirty="0">
                <a:latin typeface="Arial"/>
                <a:cs typeface="Arial"/>
              </a:rPr>
              <a:t>problem </a:t>
            </a:r>
            <a:r>
              <a:rPr sz="2000" spc="-50" dirty="0">
                <a:latin typeface="Arial"/>
                <a:cs typeface="Arial"/>
              </a:rPr>
              <a:t>instantiations, </a:t>
            </a:r>
            <a:r>
              <a:rPr sz="2000" spc="-60" dirty="0">
                <a:latin typeface="Arial"/>
                <a:cs typeface="Arial"/>
              </a:rPr>
              <a:t>simpler  </a:t>
            </a:r>
            <a:r>
              <a:rPr sz="2000" spc="-40" dirty="0">
                <a:latin typeface="Arial"/>
                <a:cs typeface="Arial"/>
              </a:rPr>
              <a:t>optimization </a:t>
            </a:r>
            <a:r>
              <a:rPr sz="2000" spc="-60" dirty="0">
                <a:latin typeface="Arial"/>
                <a:cs typeface="Arial"/>
              </a:rPr>
              <a:t>algorithms </a:t>
            </a:r>
            <a:r>
              <a:rPr sz="2000" spc="-125" dirty="0">
                <a:latin typeface="Arial"/>
                <a:cs typeface="Arial"/>
              </a:rPr>
              <a:t>may </a:t>
            </a:r>
            <a:r>
              <a:rPr sz="2000" spc="-20" dirty="0">
                <a:latin typeface="Arial"/>
                <a:cs typeface="Arial"/>
              </a:rPr>
              <a:t>find better </a:t>
            </a:r>
            <a:r>
              <a:rPr sz="2000" spc="-65" dirty="0">
                <a:latin typeface="Arial"/>
                <a:cs typeface="Arial"/>
              </a:rPr>
              <a:t>solutions </a:t>
            </a:r>
            <a:r>
              <a:rPr sz="2000" spc="-40" dirty="0">
                <a:latin typeface="Arial"/>
                <a:cs typeface="Arial"/>
              </a:rPr>
              <a:t>than </a:t>
            </a:r>
            <a:r>
              <a:rPr sz="2000" spc="-75" dirty="0">
                <a:latin typeface="Arial"/>
                <a:cs typeface="Arial"/>
              </a:rPr>
              <a:t>genetic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algorithms  </a:t>
            </a:r>
            <a:r>
              <a:rPr sz="2000" spc="-85" dirty="0">
                <a:latin typeface="Arial"/>
                <a:cs typeface="Arial"/>
              </a:rPr>
              <a:t>(given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55" dirty="0">
                <a:latin typeface="Arial"/>
                <a:cs typeface="Arial"/>
              </a:rPr>
              <a:t>amount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5" dirty="0">
                <a:latin typeface="Arial"/>
                <a:cs typeface="Arial"/>
              </a:rPr>
              <a:t>computation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time).</a:t>
            </a:r>
            <a:endParaRPr sz="2000">
              <a:latin typeface="Arial"/>
              <a:cs typeface="Arial"/>
            </a:endParaRPr>
          </a:p>
          <a:p>
            <a:pPr marL="355600" marR="196215" indent="-342900">
              <a:lnSpc>
                <a:spcPts val="216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40" dirty="0">
                <a:latin typeface="Arial"/>
                <a:cs typeface="Arial"/>
              </a:rPr>
              <a:t>current </a:t>
            </a:r>
            <a:r>
              <a:rPr sz="2000" spc="-85" dirty="0">
                <a:latin typeface="Arial"/>
                <a:cs typeface="Arial"/>
              </a:rPr>
              <a:t>machine </a:t>
            </a:r>
            <a:r>
              <a:rPr sz="2000" spc="-65" dirty="0">
                <a:latin typeface="Arial"/>
                <a:cs typeface="Arial"/>
              </a:rPr>
              <a:t>learning </a:t>
            </a:r>
            <a:r>
              <a:rPr sz="2000" spc="-75" dirty="0">
                <a:latin typeface="Arial"/>
                <a:cs typeface="Arial"/>
              </a:rPr>
              <a:t>problems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worth </a:t>
            </a:r>
            <a:r>
              <a:rPr sz="2000" spc="-40" dirty="0">
                <a:latin typeface="Arial"/>
                <a:cs typeface="Arial"/>
              </a:rPr>
              <a:t>tuning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85" dirty="0">
                <a:latin typeface="Arial"/>
                <a:cs typeface="Arial"/>
              </a:rPr>
              <a:t>parameters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25" dirty="0">
                <a:latin typeface="Arial"/>
                <a:cs typeface="Arial"/>
              </a:rPr>
              <a:t>mutation </a:t>
            </a:r>
            <a:r>
              <a:rPr sz="2000" spc="-50" dirty="0">
                <a:latin typeface="Arial"/>
                <a:cs typeface="Arial"/>
              </a:rPr>
              <a:t>probability, </a:t>
            </a:r>
            <a:r>
              <a:rPr sz="2000" spc="-55" dirty="0">
                <a:latin typeface="Arial"/>
                <a:cs typeface="Arial"/>
              </a:rPr>
              <a:t>recombination </a:t>
            </a:r>
            <a:r>
              <a:rPr sz="2000" spc="-35" dirty="0">
                <a:latin typeface="Arial"/>
                <a:cs typeface="Arial"/>
              </a:rPr>
              <a:t>probability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40" dirty="0">
                <a:latin typeface="Arial"/>
                <a:cs typeface="Arial"/>
              </a:rPr>
              <a:t>population </a:t>
            </a:r>
            <a:r>
              <a:rPr sz="2000" spc="-150" dirty="0">
                <a:latin typeface="Arial"/>
                <a:cs typeface="Arial"/>
              </a:rPr>
              <a:t>size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find </a:t>
            </a:r>
            <a:r>
              <a:rPr sz="2000" spc="-95" dirty="0">
                <a:latin typeface="Arial"/>
                <a:cs typeface="Arial"/>
              </a:rPr>
              <a:t>reasonable </a:t>
            </a:r>
            <a:r>
              <a:rPr sz="2000" spc="-75" dirty="0">
                <a:latin typeface="Arial"/>
                <a:cs typeface="Arial"/>
              </a:rPr>
              <a:t>settings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problem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85" dirty="0">
                <a:latin typeface="Arial"/>
                <a:cs typeface="Arial"/>
              </a:rPr>
              <a:t>being  </a:t>
            </a:r>
            <a:r>
              <a:rPr sz="2000" spc="-70" dirty="0">
                <a:latin typeface="Arial"/>
                <a:cs typeface="Arial"/>
              </a:rPr>
              <a:t>worked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  <a:p>
            <a:pPr marL="355600" marR="33655" indent="-342900">
              <a:lnSpc>
                <a:spcPts val="216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very </a:t>
            </a:r>
            <a:r>
              <a:rPr sz="2000" spc="-85" dirty="0">
                <a:latin typeface="Arial"/>
                <a:cs typeface="Arial"/>
              </a:rPr>
              <a:t>small </a:t>
            </a:r>
            <a:r>
              <a:rPr sz="2000" spc="-25" dirty="0">
                <a:latin typeface="Arial"/>
                <a:cs typeface="Arial"/>
              </a:rPr>
              <a:t>mutation </a:t>
            </a:r>
            <a:r>
              <a:rPr sz="2000" spc="-55" dirty="0">
                <a:latin typeface="Arial"/>
                <a:cs typeface="Arial"/>
              </a:rPr>
              <a:t>rate </a:t>
            </a:r>
            <a:r>
              <a:rPr sz="2000" spc="-120" dirty="0">
                <a:latin typeface="Arial"/>
                <a:cs typeface="Arial"/>
              </a:rPr>
              <a:t>may </a:t>
            </a:r>
            <a:r>
              <a:rPr sz="2000" spc="-85" dirty="0">
                <a:latin typeface="Arial"/>
                <a:cs typeface="Arial"/>
              </a:rPr>
              <a:t>lead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75" dirty="0">
                <a:latin typeface="Arial"/>
                <a:cs typeface="Arial"/>
              </a:rPr>
              <a:t>genetic </a:t>
            </a:r>
            <a:r>
              <a:rPr sz="2000" spc="25" dirty="0">
                <a:latin typeface="Arial"/>
                <a:cs typeface="Arial"/>
              </a:rPr>
              <a:t>drift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(which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non-ergodic 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nature).</a:t>
            </a:r>
            <a:endParaRPr sz="2000">
              <a:latin typeface="Arial"/>
              <a:cs typeface="Arial"/>
            </a:endParaRPr>
          </a:p>
          <a:p>
            <a:pPr marL="355600" marR="118110" indent="-342900">
              <a:lnSpc>
                <a:spcPts val="216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75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mutation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rate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high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may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lead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loss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good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solutions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unless  </a:t>
            </a:r>
            <a:r>
              <a:rPr sz="2000" spc="-35" dirty="0">
                <a:latin typeface="Arial"/>
                <a:cs typeface="Arial"/>
              </a:rPr>
              <a:t>there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elitist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selection.</a:t>
            </a:r>
            <a:endParaRPr sz="2000">
              <a:latin typeface="Arial"/>
              <a:cs typeface="Arial"/>
            </a:endParaRPr>
          </a:p>
          <a:p>
            <a:pPr marL="355600" marR="26034" indent="-342900">
              <a:lnSpc>
                <a:spcPts val="216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recombination rate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too </a:t>
            </a:r>
            <a:r>
              <a:rPr sz="2000" spc="-75" dirty="0">
                <a:latin typeface="Arial"/>
                <a:cs typeface="Arial"/>
              </a:rPr>
              <a:t>high </a:t>
            </a:r>
            <a:r>
              <a:rPr sz="2000" spc="-120" dirty="0">
                <a:latin typeface="Arial"/>
                <a:cs typeface="Arial"/>
              </a:rPr>
              <a:t>may </a:t>
            </a:r>
            <a:r>
              <a:rPr sz="2000" spc="-85" dirty="0">
                <a:latin typeface="Arial"/>
                <a:cs typeface="Arial"/>
              </a:rPr>
              <a:t>lead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premature </a:t>
            </a:r>
            <a:r>
              <a:rPr sz="2000" spc="-110" dirty="0">
                <a:latin typeface="Arial"/>
                <a:cs typeface="Arial"/>
              </a:rPr>
              <a:t>convergence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genetic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algorithm.</a:t>
            </a:r>
            <a:endParaRPr sz="2000">
              <a:latin typeface="Arial"/>
              <a:cs typeface="Arial"/>
            </a:endParaRPr>
          </a:p>
          <a:p>
            <a:pPr marL="355600" marR="368935" indent="-342900">
              <a:lnSpc>
                <a:spcPts val="216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14" dirty="0">
                <a:latin typeface="Arial"/>
                <a:cs typeface="Arial"/>
              </a:rPr>
              <a:t>There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theoretical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yet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practical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upper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lower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bounds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  </a:t>
            </a:r>
            <a:r>
              <a:rPr sz="2000" spc="-80" dirty="0">
                <a:latin typeface="Arial"/>
                <a:cs typeface="Arial"/>
              </a:rPr>
              <a:t>these </a:t>
            </a:r>
            <a:r>
              <a:rPr sz="2000" spc="-85" dirty="0">
                <a:latin typeface="Arial"/>
                <a:cs typeface="Arial"/>
              </a:rPr>
              <a:t>parameters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60" dirty="0">
                <a:latin typeface="Arial"/>
                <a:cs typeface="Arial"/>
              </a:rPr>
              <a:t>help </a:t>
            </a:r>
            <a:r>
              <a:rPr sz="2000" spc="-80" dirty="0">
                <a:latin typeface="Arial"/>
                <a:cs typeface="Arial"/>
              </a:rPr>
              <a:t>guide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selection.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094" y="250901"/>
            <a:ext cx="72745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5" dirty="0"/>
              <a:t>Some </a:t>
            </a:r>
            <a:r>
              <a:rPr sz="3200" spc="-150" dirty="0"/>
              <a:t>Observations </a:t>
            </a:r>
            <a:r>
              <a:rPr sz="3200" spc="-95" dirty="0"/>
              <a:t>on </a:t>
            </a:r>
            <a:r>
              <a:rPr sz="3200" spc="-145" dirty="0"/>
              <a:t>Genetic</a:t>
            </a:r>
            <a:r>
              <a:rPr sz="3200" spc="-170" dirty="0"/>
              <a:t> </a:t>
            </a:r>
            <a:r>
              <a:rPr sz="3200" spc="-185" dirty="0"/>
              <a:t>Algorithms…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0972" y="1088116"/>
            <a:ext cx="4391660" cy="29514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solidFill>
                  <a:srgbClr val="CC3300"/>
                </a:solidFill>
                <a:latin typeface="Arial"/>
                <a:cs typeface="Arial"/>
              </a:rPr>
              <a:t>The </a:t>
            </a:r>
            <a:r>
              <a:rPr sz="3200" spc="-204" dirty="0">
                <a:solidFill>
                  <a:srgbClr val="CC3300"/>
                </a:solidFill>
                <a:latin typeface="Arial"/>
                <a:cs typeface="Arial"/>
              </a:rPr>
              <a:t>Epistasis</a:t>
            </a:r>
            <a:r>
              <a:rPr sz="3200" spc="-10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spc="-215" dirty="0">
                <a:solidFill>
                  <a:srgbClr val="CC3300"/>
                </a:solidFill>
                <a:latin typeface="Arial"/>
                <a:cs typeface="Arial"/>
              </a:rPr>
              <a:t>Dogma</a:t>
            </a:r>
            <a:endParaRPr sz="3200">
              <a:latin typeface="Arial"/>
              <a:cs typeface="Arial"/>
            </a:endParaRPr>
          </a:p>
          <a:p>
            <a:pPr marL="756285" marR="123189" lvl="1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25" dirty="0">
                <a:latin typeface="Arial"/>
                <a:cs typeface="Arial"/>
              </a:rPr>
              <a:t>Epistasis,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90" dirty="0">
                <a:latin typeface="Arial"/>
                <a:cs typeface="Arial"/>
              </a:rPr>
              <a:t>genetics,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defined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interaction </a:t>
            </a:r>
            <a:r>
              <a:rPr sz="2000" spc="-90" dirty="0">
                <a:latin typeface="Arial"/>
                <a:cs typeface="Arial"/>
              </a:rPr>
              <a:t>amongst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genes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000" spc="-175" dirty="0">
                <a:solidFill>
                  <a:srgbClr val="006600"/>
                </a:solidFill>
                <a:latin typeface="Arial"/>
                <a:cs typeface="Arial"/>
              </a:rPr>
              <a:t>GA, </a:t>
            </a:r>
            <a:r>
              <a:rPr sz="2000" spc="65" dirty="0">
                <a:solidFill>
                  <a:srgbClr val="006600"/>
                </a:solidFill>
                <a:latin typeface="Arial"/>
                <a:cs typeface="Arial"/>
              </a:rPr>
              <a:t>it </a:t>
            </a:r>
            <a:r>
              <a:rPr sz="2000" spc="-125" dirty="0">
                <a:solidFill>
                  <a:srgbClr val="006600"/>
                </a:solidFill>
                <a:latin typeface="Arial"/>
                <a:cs typeface="Arial"/>
              </a:rPr>
              <a:t>means </a:t>
            </a:r>
            <a:r>
              <a:rPr sz="2000" spc="-5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000" spc="-2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006600"/>
                </a:solidFill>
                <a:latin typeface="Arial"/>
                <a:cs typeface="Arial"/>
              </a:rPr>
              <a:t>alleles  </a:t>
            </a:r>
            <a:r>
              <a:rPr sz="2000" spc="-40" dirty="0">
                <a:solidFill>
                  <a:srgbClr val="006600"/>
                </a:solidFill>
                <a:latin typeface="Arial"/>
                <a:cs typeface="Arial"/>
              </a:rPr>
              <a:t>interact </a:t>
            </a:r>
            <a:r>
              <a:rPr sz="2000" spc="15" dirty="0">
                <a:solidFill>
                  <a:srgbClr val="006600"/>
                </a:solidFill>
                <a:latin typeface="Arial"/>
                <a:cs typeface="Arial"/>
              </a:rPr>
              <a:t>to </a:t>
            </a:r>
            <a:r>
              <a:rPr sz="2000" spc="-50" dirty="0">
                <a:solidFill>
                  <a:srgbClr val="006600"/>
                </a:solidFill>
                <a:latin typeface="Arial"/>
                <a:cs typeface="Arial"/>
              </a:rPr>
              <a:t>determine </a:t>
            </a:r>
            <a:r>
              <a:rPr sz="2000" spc="-20" dirty="0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sz="2000" spc="-3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006600"/>
                </a:solidFill>
                <a:latin typeface="Arial"/>
                <a:cs typeface="Arial"/>
              </a:rPr>
              <a:t>fitness </a:t>
            </a:r>
            <a:r>
              <a:rPr sz="2000" spc="-5" dirty="0">
                <a:solidFill>
                  <a:srgbClr val="006600"/>
                </a:solidFill>
                <a:latin typeface="Arial"/>
                <a:cs typeface="Arial"/>
              </a:rPr>
              <a:t>of  </a:t>
            </a:r>
            <a:r>
              <a:rPr sz="2000" spc="-20" dirty="0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006600"/>
                </a:solidFill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35" dirty="0">
                <a:solidFill>
                  <a:srgbClr val="CC3300"/>
                </a:solidFill>
                <a:latin typeface="Arial"/>
                <a:cs typeface="Arial"/>
              </a:rPr>
              <a:t>GA </a:t>
            </a:r>
            <a:r>
              <a:rPr sz="2000" spc="-105" dirty="0">
                <a:solidFill>
                  <a:srgbClr val="CC3300"/>
                </a:solidFill>
                <a:latin typeface="Arial"/>
                <a:cs typeface="Arial"/>
              </a:rPr>
              <a:t>is </a:t>
            </a:r>
            <a:r>
              <a:rPr sz="2000" spc="-65" dirty="0">
                <a:solidFill>
                  <a:srgbClr val="CC3300"/>
                </a:solidFill>
                <a:latin typeface="Arial"/>
                <a:cs typeface="Arial"/>
              </a:rPr>
              <a:t>most </a:t>
            </a:r>
            <a:r>
              <a:rPr sz="2000" spc="-55" dirty="0">
                <a:solidFill>
                  <a:srgbClr val="CC3300"/>
                </a:solidFill>
                <a:latin typeface="Arial"/>
                <a:cs typeface="Arial"/>
              </a:rPr>
              <a:t>effective </a:t>
            </a:r>
            <a:r>
              <a:rPr sz="2000" spc="-25" dirty="0">
                <a:solidFill>
                  <a:srgbClr val="CC3300"/>
                </a:solidFill>
                <a:latin typeface="Arial"/>
                <a:cs typeface="Arial"/>
              </a:rPr>
              <a:t>in</a:t>
            </a:r>
            <a:r>
              <a:rPr sz="2000" spc="-39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CC3300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182880" algn="ctr">
              <a:lnSpc>
                <a:spcPct val="100000"/>
              </a:lnSpc>
            </a:pP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that </a:t>
            </a:r>
            <a:r>
              <a:rPr sz="2000" spc="-75" dirty="0">
                <a:solidFill>
                  <a:srgbClr val="CC3300"/>
                </a:solidFill>
                <a:latin typeface="Arial"/>
                <a:cs typeface="Arial"/>
              </a:rPr>
              <a:t>involve </a:t>
            </a:r>
            <a:r>
              <a:rPr sz="2000" spc="-60" dirty="0">
                <a:solidFill>
                  <a:srgbClr val="CC3300"/>
                </a:solidFill>
                <a:latin typeface="Arial"/>
                <a:cs typeface="Arial"/>
              </a:rPr>
              <a:t>medium</a:t>
            </a:r>
            <a:r>
              <a:rPr sz="2000" spc="-2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CC3300"/>
                </a:solidFill>
                <a:latin typeface="Arial"/>
                <a:cs typeface="Arial"/>
              </a:rPr>
              <a:t>epistasis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1351" y="1219200"/>
            <a:ext cx="3922648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125" y="6172200"/>
            <a:ext cx="4191000" cy="152400"/>
          </a:xfrm>
          <a:custGeom>
            <a:avLst/>
            <a:gdLst/>
            <a:ahLst/>
            <a:cxnLst/>
            <a:rect l="l" t="t" r="r" b="b"/>
            <a:pathLst>
              <a:path w="4191000" h="152400">
                <a:moveTo>
                  <a:pt x="0" y="152400"/>
                </a:moveTo>
                <a:lnTo>
                  <a:pt x="4191000" y="152400"/>
                </a:lnTo>
                <a:lnTo>
                  <a:pt x="4191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125" y="6172200"/>
            <a:ext cx="4191000" cy="152400"/>
          </a:xfrm>
          <a:custGeom>
            <a:avLst/>
            <a:gdLst/>
            <a:ahLst/>
            <a:cxnLst/>
            <a:rect l="l" t="t" r="r" b="b"/>
            <a:pathLst>
              <a:path w="4191000" h="152400">
                <a:moveTo>
                  <a:pt x="0" y="152400"/>
                </a:moveTo>
                <a:lnTo>
                  <a:pt x="4191000" y="152400"/>
                </a:lnTo>
                <a:lnTo>
                  <a:pt x="4191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350000"/>
            <a:ext cx="789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rebuchet MS"/>
                <a:cs typeface="Trebuchet MS"/>
              </a:rPr>
              <a:t>0%</a:t>
            </a:r>
            <a:r>
              <a:rPr sz="1200" b="1" spc="-140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Epistasis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125" y="601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3125" y="601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0627" y="6350000"/>
            <a:ext cx="944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Trebuchet MS"/>
                <a:cs typeface="Trebuchet MS"/>
              </a:rPr>
              <a:t>100%</a:t>
            </a:r>
            <a:r>
              <a:rPr sz="1200" b="1" spc="-135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Epistasis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125" y="5791200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190500"/>
                </a:moveTo>
                <a:lnTo>
                  <a:pt x="11186" y="153425"/>
                </a:lnTo>
                <a:lnTo>
                  <a:pt x="41692" y="123148"/>
                </a:lnTo>
                <a:lnTo>
                  <a:pt x="86941" y="102735"/>
                </a:lnTo>
                <a:lnTo>
                  <a:pt x="142354" y="95250"/>
                </a:lnTo>
                <a:lnTo>
                  <a:pt x="182537" y="95250"/>
                </a:lnTo>
                <a:lnTo>
                  <a:pt x="237950" y="87764"/>
                </a:lnTo>
                <a:lnTo>
                  <a:pt x="283198" y="67351"/>
                </a:lnTo>
                <a:lnTo>
                  <a:pt x="313705" y="37074"/>
                </a:lnTo>
                <a:lnTo>
                  <a:pt x="324891" y="0"/>
                </a:lnTo>
                <a:lnTo>
                  <a:pt x="336077" y="37074"/>
                </a:lnTo>
                <a:lnTo>
                  <a:pt x="366583" y="67351"/>
                </a:lnTo>
                <a:lnTo>
                  <a:pt x="411832" y="87764"/>
                </a:lnTo>
                <a:lnTo>
                  <a:pt x="467245" y="95250"/>
                </a:lnTo>
                <a:lnTo>
                  <a:pt x="522658" y="102735"/>
                </a:lnTo>
                <a:lnTo>
                  <a:pt x="567907" y="123148"/>
                </a:lnTo>
                <a:lnTo>
                  <a:pt x="598413" y="153425"/>
                </a:lnTo>
                <a:lnTo>
                  <a:pt x="609600" y="190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3162" y="5715000"/>
            <a:ext cx="2438400" cy="266700"/>
          </a:xfrm>
          <a:custGeom>
            <a:avLst/>
            <a:gdLst/>
            <a:ahLst/>
            <a:cxnLst/>
            <a:rect l="l" t="t" r="r" b="b"/>
            <a:pathLst>
              <a:path w="2438400" h="266700">
                <a:moveTo>
                  <a:pt x="0" y="266700"/>
                </a:moveTo>
                <a:lnTo>
                  <a:pt x="38330" y="218503"/>
                </a:lnTo>
                <a:lnTo>
                  <a:pt x="102024" y="190514"/>
                </a:lnTo>
                <a:lnTo>
                  <a:pt x="143712" y="178136"/>
                </a:lnTo>
                <a:lnTo>
                  <a:pt x="191248" y="167004"/>
                </a:lnTo>
                <a:lnTo>
                  <a:pt x="244100" y="157241"/>
                </a:lnTo>
                <a:lnTo>
                  <a:pt x="301734" y="148974"/>
                </a:lnTo>
                <a:lnTo>
                  <a:pt x="363614" y="142325"/>
                </a:lnTo>
                <a:lnTo>
                  <a:pt x="429209" y="137422"/>
                </a:lnTo>
                <a:lnTo>
                  <a:pt x="497983" y="134388"/>
                </a:lnTo>
                <a:lnTo>
                  <a:pt x="569404" y="133350"/>
                </a:lnTo>
                <a:lnTo>
                  <a:pt x="730186" y="133350"/>
                </a:lnTo>
                <a:lnTo>
                  <a:pt x="801606" y="132311"/>
                </a:lnTo>
                <a:lnTo>
                  <a:pt x="870377" y="129277"/>
                </a:lnTo>
                <a:lnTo>
                  <a:pt x="935967" y="124374"/>
                </a:lnTo>
                <a:lnTo>
                  <a:pt x="997842" y="117725"/>
                </a:lnTo>
                <a:lnTo>
                  <a:pt x="1055469" y="109458"/>
                </a:lnTo>
                <a:lnTo>
                  <a:pt x="1108313" y="99695"/>
                </a:lnTo>
                <a:lnTo>
                  <a:pt x="1155843" y="88563"/>
                </a:lnTo>
                <a:lnTo>
                  <a:pt x="1197524" y="76185"/>
                </a:lnTo>
                <a:lnTo>
                  <a:pt x="1261206" y="48196"/>
                </a:lnTo>
                <a:lnTo>
                  <a:pt x="1295091" y="16727"/>
                </a:lnTo>
                <a:lnTo>
                  <a:pt x="1299527" y="0"/>
                </a:lnTo>
                <a:lnTo>
                  <a:pt x="1303965" y="16727"/>
                </a:lnTo>
                <a:lnTo>
                  <a:pt x="1337866" y="48196"/>
                </a:lnTo>
                <a:lnTo>
                  <a:pt x="1401572" y="76185"/>
                </a:lnTo>
                <a:lnTo>
                  <a:pt x="1443267" y="88563"/>
                </a:lnTo>
                <a:lnTo>
                  <a:pt x="1490811" y="99695"/>
                </a:lnTo>
                <a:lnTo>
                  <a:pt x="1543670" y="109458"/>
                </a:lnTo>
                <a:lnTo>
                  <a:pt x="1601310" y="117725"/>
                </a:lnTo>
                <a:lnTo>
                  <a:pt x="1663197" y="124374"/>
                </a:lnTo>
                <a:lnTo>
                  <a:pt x="1728796" y="129277"/>
                </a:lnTo>
                <a:lnTo>
                  <a:pt x="1797573" y="132311"/>
                </a:lnTo>
                <a:lnTo>
                  <a:pt x="1868995" y="133350"/>
                </a:lnTo>
                <a:lnTo>
                  <a:pt x="1940415" y="134388"/>
                </a:lnTo>
                <a:lnTo>
                  <a:pt x="2009186" y="137422"/>
                </a:lnTo>
                <a:lnTo>
                  <a:pt x="2074776" y="142325"/>
                </a:lnTo>
                <a:lnTo>
                  <a:pt x="2136651" y="148974"/>
                </a:lnTo>
                <a:lnTo>
                  <a:pt x="2194278" y="157241"/>
                </a:lnTo>
                <a:lnTo>
                  <a:pt x="2247122" y="167004"/>
                </a:lnTo>
                <a:lnTo>
                  <a:pt x="2294652" y="178136"/>
                </a:lnTo>
                <a:lnTo>
                  <a:pt x="2336333" y="190514"/>
                </a:lnTo>
                <a:lnTo>
                  <a:pt x="2400015" y="218503"/>
                </a:lnTo>
                <a:lnTo>
                  <a:pt x="2433900" y="249972"/>
                </a:lnTo>
                <a:lnTo>
                  <a:pt x="2438336" y="266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7325" y="5791200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190500"/>
                </a:moveTo>
                <a:lnTo>
                  <a:pt x="11189" y="153425"/>
                </a:lnTo>
                <a:lnTo>
                  <a:pt x="41703" y="123148"/>
                </a:lnTo>
                <a:lnTo>
                  <a:pt x="86957" y="102735"/>
                </a:lnTo>
                <a:lnTo>
                  <a:pt x="142366" y="95250"/>
                </a:lnTo>
                <a:lnTo>
                  <a:pt x="182499" y="95250"/>
                </a:lnTo>
                <a:lnTo>
                  <a:pt x="237908" y="87764"/>
                </a:lnTo>
                <a:lnTo>
                  <a:pt x="283162" y="67351"/>
                </a:lnTo>
                <a:lnTo>
                  <a:pt x="313676" y="37074"/>
                </a:lnTo>
                <a:lnTo>
                  <a:pt x="324865" y="0"/>
                </a:lnTo>
                <a:lnTo>
                  <a:pt x="336055" y="37074"/>
                </a:lnTo>
                <a:lnTo>
                  <a:pt x="366569" y="67351"/>
                </a:lnTo>
                <a:lnTo>
                  <a:pt x="411823" y="87764"/>
                </a:lnTo>
                <a:lnTo>
                  <a:pt x="467233" y="95250"/>
                </a:lnTo>
                <a:lnTo>
                  <a:pt x="522642" y="102735"/>
                </a:lnTo>
                <a:lnTo>
                  <a:pt x="567896" y="123148"/>
                </a:lnTo>
                <a:lnTo>
                  <a:pt x="598410" y="153425"/>
                </a:lnTo>
                <a:lnTo>
                  <a:pt x="609600" y="190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865" y="5435295"/>
            <a:ext cx="824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rebuchet MS"/>
                <a:cs typeface="Trebuchet MS"/>
              </a:rPr>
              <a:t>Hill</a:t>
            </a:r>
            <a:r>
              <a:rPr sz="1200" b="1" spc="-13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Climbing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1823720" y="5435295"/>
            <a:ext cx="124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CC3300"/>
                </a:solidFill>
                <a:latin typeface="Trebuchet MS"/>
                <a:cs typeface="Trebuchet MS"/>
              </a:rPr>
              <a:t>Genetic</a:t>
            </a:r>
            <a:r>
              <a:rPr sz="1200" b="1" spc="-150" dirty="0">
                <a:solidFill>
                  <a:srgbClr val="CC3300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CC3300"/>
                </a:solidFill>
                <a:latin typeface="Trebuchet MS"/>
                <a:cs typeface="Trebuchet MS"/>
              </a:rPr>
              <a:t>Algorithms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4577" y="5435295"/>
            <a:ext cx="10140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Trebuchet MS"/>
                <a:cs typeface="Trebuchet MS"/>
              </a:rPr>
              <a:t>Random</a:t>
            </a:r>
            <a:r>
              <a:rPr sz="1200" b="1" spc="-140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Search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217373"/>
            <a:ext cx="7593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Some </a:t>
            </a:r>
            <a:r>
              <a:rPr sz="3600" spc="-125" dirty="0"/>
              <a:t>Applications </a:t>
            </a:r>
            <a:r>
              <a:rPr sz="3600" spc="-5" dirty="0"/>
              <a:t>of </a:t>
            </a:r>
            <a:r>
              <a:rPr sz="3600" spc="-165" dirty="0"/>
              <a:t>Genetic</a:t>
            </a:r>
            <a:r>
              <a:rPr sz="3600" spc="-420" dirty="0"/>
              <a:t> </a:t>
            </a:r>
            <a:r>
              <a:rPr sz="3600" spc="-110" dirty="0"/>
              <a:t>Algorithms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49782"/>
            <a:ext cx="7905750" cy="420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-15" dirty="0">
                <a:solidFill>
                  <a:srgbClr val="CC3300"/>
                </a:solidFill>
                <a:latin typeface="Arial"/>
                <a:cs typeface="Arial"/>
              </a:rPr>
              <a:t>Artificial</a:t>
            </a:r>
            <a:r>
              <a:rPr sz="1400" spc="-8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CC3300"/>
                </a:solidFill>
                <a:latin typeface="Arial"/>
                <a:cs typeface="Arial"/>
              </a:rPr>
              <a:t>Creativity</a:t>
            </a:r>
            <a:endParaRPr sz="1400">
              <a:latin typeface="Arial"/>
              <a:cs typeface="Arial"/>
            </a:endParaRPr>
          </a:p>
          <a:p>
            <a:pPr marL="355600" marR="492125" indent="-342900">
              <a:lnSpc>
                <a:spcPts val="1340"/>
              </a:lnSpc>
              <a:spcBef>
                <a:spcPts val="32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-45" dirty="0">
                <a:latin typeface="Arial"/>
                <a:cs typeface="Arial"/>
              </a:rPr>
              <a:t>Automated </a:t>
            </a:r>
            <a:r>
              <a:rPr sz="1400" spc="-70" dirty="0">
                <a:latin typeface="Arial"/>
                <a:cs typeface="Arial"/>
              </a:rPr>
              <a:t>design, </a:t>
            </a:r>
            <a:r>
              <a:rPr sz="1400" spc="-45" dirty="0">
                <a:latin typeface="Arial"/>
                <a:cs typeface="Arial"/>
              </a:rPr>
              <a:t>including </a:t>
            </a:r>
            <a:r>
              <a:rPr sz="1400" spc="-75" dirty="0">
                <a:latin typeface="Arial"/>
                <a:cs typeface="Arial"/>
              </a:rPr>
              <a:t>research </a:t>
            </a:r>
            <a:r>
              <a:rPr sz="1400" spc="-45" dirty="0">
                <a:latin typeface="Arial"/>
                <a:cs typeface="Arial"/>
              </a:rPr>
              <a:t>on </a:t>
            </a:r>
            <a:r>
              <a:rPr sz="1400" spc="-55" dirty="0">
                <a:latin typeface="Arial"/>
                <a:cs typeface="Arial"/>
              </a:rPr>
              <a:t>composite </a:t>
            </a:r>
            <a:r>
              <a:rPr sz="1400" spc="-35" dirty="0">
                <a:latin typeface="Arial"/>
                <a:cs typeface="Arial"/>
              </a:rPr>
              <a:t>material </a:t>
            </a:r>
            <a:r>
              <a:rPr sz="1400" spc="-75" dirty="0">
                <a:latin typeface="Arial"/>
                <a:cs typeface="Arial"/>
              </a:rPr>
              <a:t>design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30" dirty="0">
                <a:latin typeface="Arial"/>
                <a:cs typeface="Arial"/>
              </a:rPr>
              <a:t>multi-objective </a:t>
            </a:r>
            <a:r>
              <a:rPr sz="1400" spc="-75" dirty="0">
                <a:latin typeface="Arial"/>
                <a:cs typeface="Arial"/>
              </a:rPr>
              <a:t>design </a:t>
            </a:r>
            <a:r>
              <a:rPr sz="1400" spc="-5" dirty="0">
                <a:latin typeface="Arial"/>
                <a:cs typeface="Arial"/>
              </a:rPr>
              <a:t>of  </a:t>
            </a:r>
            <a:r>
              <a:rPr sz="1400" spc="-35" dirty="0">
                <a:latin typeface="Arial"/>
                <a:cs typeface="Arial"/>
              </a:rPr>
              <a:t>automotive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-45" dirty="0">
                <a:latin typeface="Arial"/>
                <a:cs typeface="Arial"/>
              </a:rPr>
              <a:t>Automated </a:t>
            </a:r>
            <a:r>
              <a:rPr sz="1400" spc="-75" dirty="0">
                <a:latin typeface="Arial"/>
                <a:cs typeface="Arial"/>
              </a:rPr>
              <a:t>design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50" dirty="0">
                <a:solidFill>
                  <a:srgbClr val="CC3300"/>
                </a:solidFill>
                <a:latin typeface="Arial"/>
                <a:cs typeface="Arial"/>
              </a:rPr>
              <a:t>mechatronic</a:t>
            </a:r>
            <a:r>
              <a:rPr sz="1400" spc="-19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CC3300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45" dirty="0">
                <a:latin typeface="Arial"/>
                <a:cs typeface="Arial"/>
              </a:rPr>
              <a:t>Automated </a:t>
            </a:r>
            <a:r>
              <a:rPr sz="1400" spc="-75" dirty="0">
                <a:latin typeface="Arial"/>
                <a:cs typeface="Arial"/>
              </a:rPr>
              <a:t>design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CC3300"/>
                </a:solidFill>
                <a:latin typeface="Arial"/>
                <a:cs typeface="Arial"/>
              </a:rPr>
              <a:t>industrial</a:t>
            </a:r>
            <a:r>
              <a:rPr sz="1400" spc="-1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CC3300"/>
                </a:solidFill>
                <a:latin typeface="Arial"/>
                <a:cs typeface="Arial"/>
              </a:rPr>
              <a:t>equipment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45" dirty="0">
                <a:latin typeface="Arial"/>
                <a:cs typeface="Arial"/>
              </a:rPr>
              <a:t>Automated </a:t>
            </a:r>
            <a:r>
              <a:rPr sz="1400" spc="-75" dirty="0">
                <a:latin typeface="Arial"/>
                <a:cs typeface="Arial"/>
              </a:rPr>
              <a:t>design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sophisticated </a:t>
            </a:r>
            <a:r>
              <a:rPr sz="1400" spc="-35" dirty="0">
                <a:latin typeface="Arial"/>
                <a:cs typeface="Arial"/>
              </a:rPr>
              <a:t>trading </a:t>
            </a:r>
            <a:r>
              <a:rPr sz="1400" spc="-95" dirty="0">
                <a:latin typeface="Arial"/>
                <a:cs typeface="Arial"/>
              </a:rPr>
              <a:t>systems </a:t>
            </a:r>
            <a:r>
              <a:rPr sz="1400" spc="-15" dirty="0">
                <a:latin typeface="Arial"/>
                <a:cs typeface="Arial"/>
              </a:rPr>
              <a:t>in the </a:t>
            </a:r>
            <a:r>
              <a:rPr sz="1400" spc="-40" dirty="0">
                <a:latin typeface="Arial"/>
                <a:cs typeface="Arial"/>
              </a:rPr>
              <a:t>financial </a:t>
            </a:r>
            <a:r>
              <a:rPr sz="1400" spc="-70" dirty="0">
                <a:latin typeface="Arial"/>
                <a:cs typeface="Arial"/>
              </a:rPr>
              <a:t>sector.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60" dirty="0">
                <a:latin typeface="Arial"/>
                <a:cs typeface="Arial"/>
              </a:rPr>
              <a:t>Calculation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75" dirty="0">
                <a:latin typeface="Arial"/>
                <a:cs typeface="Arial"/>
              </a:rPr>
              <a:t>Bound </a:t>
            </a:r>
            <a:r>
              <a:rPr sz="1400" spc="-65" dirty="0">
                <a:latin typeface="Arial"/>
                <a:cs typeface="Arial"/>
              </a:rPr>
              <a:t>states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65" dirty="0">
                <a:latin typeface="Arial"/>
                <a:cs typeface="Arial"/>
              </a:rPr>
              <a:t>Local-density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approximations.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85" dirty="0">
                <a:latin typeface="Arial"/>
                <a:cs typeface="Arial"/>
              </a:rPr>
              <a:t>Chemical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kinetics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50" dirty="0">
                <a:latin typeface="Arial"/>
                <a:cs typeface="Arial"/>
              </a:rPr>
              <a:t>Configuration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applications,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60" dirty="0">
                <a:latin typeface="Arial"/>
                <a:cs typeface="Arial"/>
              </a:rPr>
              <a:t>Container </a:t>
            </a:r>
            <a:r>
              <a:rPr sz="1400" spc="-50" dirty="0">
                <a:latin typeface="Arial"/>
                <a:cs typeface="Arial"/>
              </a:rPr>
              <a:t>loading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optimization.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75" dirty="0">
                <a:solidFill>
                  <a:srgbClr val="CC3300"/>
                </a:solidFill>
                <a:latin typeface="Arial"/>
                <a:cs typeface="Arial"/>
              </a:rPr>
              <a:t>Code-breaking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95" dirty="0">
                <a:solidFill>
                  <a:srgbClr val="CC3300"/>
                </a:solidFill>
                <a:latin typeface="Arial"/>
                <a:cs typeface="Arial"/>
              </a:rPr>
              <a:t>Design </a:t>
            </a:r>
            <a:r>
              <a:rPr sz="1400" spc="-5" dirty="0">
                <a:solidFill>
                  <a:srgbClr val="CC3300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CC3300"/>
                </a:solidFill>
                <a:latin typeface="Arial"/>
                <a:cs typeface="Arial"/>
              </a:rPr>
              <a:t>water </a:t>
            </a:r>
            <a:r>
              <a:rPr sz="1400" spc="-15" dirty="0">
                <a:solidFill>
                  <a:srgbClr val="CC3300"/>
                </a:solidFill>
                <a:latin typeface="Arial"/>
                <a:cs typeface="Arial"/>
              </a:rPr>
              <a:t>distribution</a:t>
            </a:r>
            <a:r>
              <a:rPr sz="1400" spc="-18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CC3300"/>
                </a:solidFill>
                <a:latin typeface="Arial"/>
                <a:cs typeface="Arial"/>
              </a:rPr>
              <a:t>systems.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35" dirty="0">
                <a:solidFill>
                  <a:srgbClr val="CC3300"/>
                </a:solidFill>
                <a:latin typeface="Arial"/>
                <a:cs typeface="Arial"/>
              </a:rPr>
              <a:t>Distributed </a:t>
            </a:r>
            <a:r>
              <a:rPr sz="1400" spc="-40" dirty="0">
                <a:solidFill>
                  <a:srgbClr val="CC3300"/>
                </a:solidFill>
                <a:latin typeface="Arial"/>
                <a:cs typeface="Arial"/>
              </a:rPr>
              <a:t>computer </a:t>
            </a:r>
            <a:r>
              <a:rPr sz="1400" spc="-25" dirty="0">
                <a:solidFill>
                  <a:srgbClr val="CC3300"/>
                </a:solidFill>
                <a:latin typeface="Arial"/>
                <a:cs typeface="Arial"/>
              </a:rPr>
              <a:t>network</a:t>
            </a:r>
            <a:r>
              <a:rPr sz="1400" spc="-1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CC3300"/>
                </a:solidFill>
                <a:latin typeface="Arial"/>
                <a:cs typeface="Arial"/>
              </a:rPr>
              <a:t>topologies.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60" dirty="0">
                <a:solidFill>
                  <a:srgbClr val="CC3300"/>
                </a:solidFill>
                <a:latin typeface="Arial"/>
                <a:cs typeface="Arial"/>
              </a:rPr>
              <a:t>Electronic </a:t>
            </a:r>
            <a:r>
              <a:rPr sz="1400" spc="-30" dirty="0">
                <a:solidFill>
                  <a:srgbClr val="CC3300"/>
                </a:solidFill>
                <a:latin typeface="Arial"/>
                <a:cs typeface="Arial"/>
              </a:rPr>
              <a:t>circuit </a:t>
            </a:r>
            <a:r>
              <a:rPr sz="1400" spc="-70" dirty="0">
                <a:solidFill>
                  <a:srgbClr val="CC3300"/>
                </a:solidFill>
                <a:latin typeface="Arial"/>
                <a:cs typeface="Arial"/>
              </a:rPr>
              <a:t>design, </a:t>
            </a:r>
            <a:r>
              <a:rPr sz="1400" spc="-40" dirty="0">
                <a:solidFill>
                  <a:srgbClr val="CC3300"/>
                </a:solidFill>
                <a:latin typeface="Arial"/>
                <a:cs typeface="Arial"/>
              </a:rPr>
              <a:t>known </a:t>
            </a:r>
            <a:r>
              <a:rPr sz="1400" spc="-130" dirty="0">
                <a:solidFill>
                  <a:srgbClr val="CC3300"/>
                </a:solidFill>
                <a:latin typeface="Arial"/>
                <a:cs typeface="Arial"/>
              </a:rPr>
              <a:t>as </a:t>
            </a:r>
            <a:r>
              <a:rPr sz="1400" spc="-80" dirty="0">
                <a:solidFill>
                  <a:srgbClr val="CC3300"/>
                </a:solidFill>
                <a:latin typeface="Arial"/>
                <a:cs typeface="Arial"/>
              </a:rPr>
              <a:t>Evolvable</a:t>
            </a:r>
            <a:r>
              <a:rPr sz="1400" spc="-10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CC3300"/>
                </a:solidFill>
                <a:latin typeface="Arial"/>
                <a:cs typeface="Arial"/>
              </a:rPr>
              <a:t>hardware.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70" dirty="0">
                <a:solidFill>
                  <a:srgbClr val="CC3300"/>
                </a:solidFill>
                <a:latin typeface="Arial"/>
                <a:cs typeface="Arial"/>
              </a:rPr>
              <a:t>File </a:t>
            </a:r>
            <a:r>
              <a:rPr sz="1400" spc="-40" dirty="0">
                <a:solidFill>
                  <a:srgbClr val="CC3300"/>
                </a:solidFill>
                <a:latin typeface="Arial"/>
                <a:cs typeface="Arial"/>
              </a:rPr>
              <a:t>allocation </a:t>
            </a:r>
            <a:r>
              <a:rPr sz="1400" spc="-5" dirty="0">
                <a:solidFill>
                  <a:srgbClr val="CC3300"/>
                </a:solidFill>
                <a:latin typeface="Arial"/>
                <a:cs typeface="Arial"/>
              </a:rPr>
              <a:t>for </a:t>
            </a:r>
            <a:r>
              <a:rPr sz="1400" spc="-110" dirty="0">
                <a:solidFill>
                  <a:srgbClr val="CC3300"/>
                </a:solidFill>
                <a:latin typeface="Arial"/>
                <a:cs typeface="Arial"/>
              </a:rPr>
              <a:t>a </a:t>
            </a:r>
            <a:r>
              <a:rPr sz="1400" spc="-25" dirty="0">
                <a:solidFill>
                  <a:srgbClr val="CC3300"/>
                </a:solidFill>
                <a:latin typeface="Arial"/>
                <a:cs typeface="Arial"/>
              </a:rPr>
              <a:t>distributed</a:t>
            </a:r>
            <a:r>
              <a:rPr sz="1400" spc="-17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CC3300"/>
                </a:solidFill>
                <a:latin typeface="Arial"/>
                <a:cs typeface="Arial"/>
              </a:rPr>
              <a:t>system.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-110" dirty="0">
                <a:solidFill>
                  <a:srgbClr val="CC3300"/>
                </a:solidFill>
                <a:latin typeface="Arial"/>
                <a:cs typeface="Arial"/>
              </a:rPr>
              <a:t>Game </a:t>
            </a:r>
            <a:r>
              <a:rPr sz="1400" spc="-65" dirty="0">
                <a:solidFill>
                  <a:srgbClr val="CC3300"/>
                </a:solidFill>
                <a:latin typeface="Arial"/>
                <a:cs typeface="Arial"/>
              </a:rPr>
              <a:t>Theory </a:t>
            </a:r>
            <a:r>
              <a:rPr sz="1400" spc="-40" dirty="0">
                <a:solidFill>
                  <a:srgbClr val="CC3300"/>
                </a:solidFill>
                <a:latin typeface="Arial"/>
                <a:cs typeface="Arial"/>
              </a:rPr>
              <a:t>Equilibrium</a:t>
            </a:r>
            <a:r>
              <a:rPr sz="1400" spc="-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CC3300"/>
                </a:solidFill>
                <a:latin typeface="Arial"/>
                <a:cs typeface="Arial"/>
              </a:rPr>
              <a:t>Resolution.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70" dirty="0">
                <a:solidFill>
                  <a:srgbClr val="006600"/>
                </a:solidFill>
                <a:latin typeface="Arial"/>
                <a:cs typeface="Arial"/>
              </a:rPr>
              <a:t>Learning </a:t>
            </a:r>
            <a:r>
              <a:rPr sz="1400" spc="-65" dirty="0">
                <a:solidFill>
                  <a:srgbClr val="006600"/>
                </a:solidFill>
                <a:latin typeface="Arial"/>
                <a:cs typeface="Arial"/>
              </a:rPr>
              <a:t>Robot </a:t>
            </a:r>
            <a:r>
              <a:rPr sz="1400" spc="-50" dirty="0">
                <a:solidFill>
                  <a:srgbClr val="006600"/>
                </a:solidFill>
                <a:latin typeface="Arial"/>
                <a:cs typeface="Arial"/>
              </a:rPr>
              <a:t>behavior </a:t>
            </a:r>
            <a:r>
              <a:rPr sz="1400" spc="-75" dirty="0">
                <a:solidFill>
                  <a:srgbClr val="006600"/>
                </a:solidFill>
                <a:latin typeface="Arial"/>
                <a:cs typeface="Arial"/>
              </a:rPr>
              <a:t>using </a:t>
            </a:r>
            <a:r>
              <a:rPr sz="1400" spc="-65" dirty="0">
                <a:solidFill>
                  <a:srgbClr val="006600"/>
                </a:solidFill>
                <a:latin typeface="Arial"/>
                <a:cs typeface="Arial"/>
              </a:rPr>
              <a:t>Genetic</a:t>
            </a:r>
            <a:r>
              <a:rPr sz="1400" spc="-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06600"/>
                </a:solidFill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400" spc="-70" dirty="0">
                <a:solidFill>
                  <a:srgbClr val="C0504D"/>
                </a:solidFill>
                <a:latin typeface="Arial"/>
                <a:cs typeface="Arial"/>
              </a:rPr>
              <a:t>Learning </a:t>
            </a:r>
            <a:r>
              <a:rPr sz="1400" spc="-80" dirty="0">
                <a:solidFill>
                  <a:srgbClr val="C0504D"/>
                </a:solidFill>
                <a:latin typeface="Arial"/>
                <a:cs typeface="Arial"/>
              </a:rPr>
              <a:t>fuzzy </a:t>
            </a:r>
            <a:r>
              <a:rPr sz="1400" spc="-25" dirty="0">
                <a:solidFill>
                  <a:srgbClr val="C0504D"/>
                </a:solidFill>
                <a:latin typeface="Arial"/>
                <a:cs typeface="Arial"/>
              </a:rPr>
              <a:t>rule </a:t>
            </a:r>
            <a:r>
              <a:rPr sz="1400" spc="-100" dirty="0">
                <a:solidFill>
                  <a:srgbClr val="C0504D"/>
                </a:solidFill>
                <a:latin typeface="Arial"/>
                <a:cs typeface="Arial"/>
              </a:rPr>
              <a:t>base </a:t>
            </a:r>
            <a:r>
              <a:rPr sz="1400" spc="-75" dirty="0">
                <a:solidFill>
                  <a:srgbClr val="C0504D"/>
                </a:solidFill>
                <a:latin typeface="Arial"/>
                <a:cs typeface="Arial"/>
              </a:rPr>
              <a:t>using </a:t>
            </a:r>
            <a:r>
              <a:rPr sz="1400" spc="-55" dirty="0">
                <a:solidFill>
                  <a:srgbClr val="C0504D"/>
                </a:solidFill>
                <a:latin typeface="Arial"/>
                <a:cs typeface="Arial"/>
              </a:rPr>
              <a:t>genetic</a:t>
            </a:r>
            <a:r>
              <a:rPr sz="1400" spc="-8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C0504D"/>
                </a:solidFill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-60" dirty="0">
                <a:latin typeface="Arial"/>
                <a:cs typeface="Arial"/>
              </a:rPr>
              <a:t>Linguistic </a:t>
            </a:r>
            <a:r>
              <a:rPr sz="1400" spc="-75" dirty="0">
                <a:latin typeface="Arial"/>
                <a:cs typeface="Arial"/>
              </a:rPr>
              <a:t>analysis, </a:t>
            </a:r>
            <a:r>
              <a:rPr sz="1400" spc="-45" dirty="0">
                <a:latin typeface="Arial"/>
                <a:cs typeface="Arial"/>
              </a:rPr>
              <a:t>including </a:t>
            </a:r>
            <a:r>
              <a:rPr sz="1400" spc="-75" dirty="0">
                <a:latin typeface="Arial"/>
                <a:cs typeface="Arial"/>
              </a:rPr>
              <a:t>Grammar </a:t>
            </a:r>
            <a:r>
              <a:rPr sz="1400" spc="-35" dirty="0">
                <a:latin typeface="Arial"/>
                <a:cs typeface="Arial"/>
              </a:rPr>
              <a:t>Induction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20" dirty="0">
                <a:latin typeface="Arial"/>
                <a:cs typeface="Arial"/>
              </a:rPr>
              <a:t>other </a:t>
            </a:r>
            <a:r>
              <a:rPr sz="1400" spc="-85" dirty="0">
                <a:latin typeface="Arial"/>
                <a:cs typeface="Arial"/>
              </a:rPr>
              <a:t>aspects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45" dirty="0">
                <a:latin typeface="Arial"/>
                <a:cs typeface="Arial"/>
              </a:rPr>
              <a:t>Natural </a:t>
            </a:r>
            <a:r>
              <a:rPr sz="1400" spc="-110" dirty="0">
                <a:latin typeface="Arial"/>
                <a:cs typeface="Arial"/>
              </a:rPr>
              <a:t>Language </a:t>
            </a:r>
            <a:r>
              <a:rPr sz="1400" spc="-95" dirty="0">
                <a:latin typeface="Arial"/>
                <a:cs typeface="Arial"/>
              </a:rPr>
              <a:t>Processing </a:t>
            </a:r>
            <a:r>
              <a:rPr sz="1400" spc="-125" dirty="0">
                <a:latin typeface="Arial"/>
                <a:cs typeface="Arial"/>
              </a:rPr>
              <a:t>(NLP)  </a:t>
            </a:r>
            <a:r>
              <a:rPr sz="1400" spc="-90" dirty="0">
                <a:latin typeface="Arial"/>
                <a:cs typeface="Arial"/>
              </a:rPr>
              <a:t>such </a:t>
            </a:r>
            <a:r>
              <a:rPr sz="1400" spc="-130" dirty="0">
                <a:latin typeface="Arial"/>
                <a:cs typeface="Arial"/>
              </a:rPr>
              <a:t>as </a:t>
            </a:r>
            <a:r>
              <a:rPr sz="1400" spc="-30" dirty="0">
                <a:latin typeface="Arial"/>
                <a:cs typeface="Arial"/>
              </a:rPr>
              <a:t>word </a:t>
            </a:r>
            <a:r>
              <a:rPr sz="1400" spc="-110" dirty="0">
                <a:latin typeface="Arial"/>
                <a:cs typeface="Arial"/>
              </a:rPr>
              <a:t>sense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disambiguation.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97" y="217373"/>
            <a:ext cx="7913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Some </a:t>
            </a:r>
            <a:r>
              <a:rPr sz="3600" spc="-125" dirty="0"/>
              <a:t>Applications </a:t>
            </a:r>
            <a:r>
              <a:rPr sz="3600" spc="-5" dirty="0"/>
              <a:t>of </a:t>
            </a:r>
            <a:r>
              <a:rPr sz="3600" spc="-165" dirty="0"/>
              <a:t>Genetic</a:t>
            </a:r>
            <a:r>
              <a:rPr sz="3600" spc="-355" dirty="0"/>
              <a:t> </a:t>
            </a:r>
            <a:r>
              <a:rPr sz="3600" spc="-204" dirty="0"/>
              <a:t>Algorithms…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43686"/>
            <a:ext cx="792670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0" dirty="0">
                <a:latin typeface="Arial"/>
                <a:cs typeface="Arial"/>
              </a:rPr>
              <a:t>Marketing </a:t>
            </a:r>
            <a:r>
              <a:rPr sz="1600" spc="-25" dirty="0">
                <a:latin typeface="Arial"/>
                <a:cs typeface="Arial"/>
              </a:rPr>
              <a:t>Mix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solidFill>
                  <a:srgbClr val="C0504D"/>
                </a:solidFill>
                <a:latin typeface="Arial"/>
                <a:cs typeface="Arial"/>
              </a:rPr>
              <a:t>Mobile </a:t>
            </a:r>
            <a:r>
              <a:rPr sz="1600" spc="-65" dirty="0">
                <a:solidFill>
                  <a:srgbClr val="C0504D"/>
                </a:solidFill>
                <a:latin typeface="Arial"/>
                <a:cs typeface="Arial"/>
              </a:rPr>
              <a:t>communications </a:t>
            </a:r>
            <a:r>
              <a:rPr sz="1600" spc="-40" dirty="0">
                <a:solidFill>
                  <a:srgbClr val="C0504D"/>
                </a:solidFill>
                <a:latin typeface="Arial"/>
                <a:cs typeface="Arial"/>
              </a:rPr>
              <a:t>infrastructure</a:t>
            </a:r>
            <a:r>
              <a:rPr sz="1600" spc="-1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C0504D"/>
                </a:solidFill>
                <a:latin typeface="Arial"/>
                <a:cs typeface="Arial"/>
              </a:rPr>
              <a:t>optimization</a:t>
            </a:r>
            <a:r>
              <a:rPr sz="1600" spc="-3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45" dirty="0">
                <a:latin typeface="Arial"/>
                <a:cs typeface="Arial"/>
              </a:rPr>
              <a:t>Molecular </a:t>
            </a:r>
            <a:r>
              <a:rPr sz="1600" spc="-55" dirty="0">
                <a:latin typeface="Arial"/>
                <a:cs typeface="Arial"/>
              </a:rPr>
              <a:t>Structure </a:t>
            </a:r>
            <a:r>
              <a:rPr sz="1600" spc="-45" dirty="0">
                <a:latin typeface="Arial"/>
                <a:cs typeface="Arial"/>
              </a:rPr>
              <a:t>Optimization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(Chemistry).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Multiple </a:t>
            </a:r>
            <a:r>
              <a:rPr sz="1600" spc="-35" dirty="0">
                <a:latin typeface="Arial"/>
                <a:cs typeface="Arial"/>
              </a:rPr>
              <a:t>population </a:t>
            </a:r>
            <a:r>
              <a:rPr sz="1600" spc="-55" dirty="0">
                <a:latin typeface="Arial"/>
                <a:cs typeface="Arial"/>
              </a:rPr>
              <a:t>topologies </a:t>
            </a:r>
            <a:r>
              <a:rPr sz="1600" spc="-75" dirty="0">
                <a:latin typeface="Arial"/>
                <a:cs typeface="Arial"/>
              </a:rPr>
              <a:t>and </a:t>
            </a:r>
            <a:r>
              <a:rPr sz="1600" spc="-65" dirty="0">
                <a:latin typeface="Arial"/>
                <a:cs typeface="Arial"/>
              </a:rPr>
              <a:t>interchange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methodologies.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45" dirty="0">
                <a:latin typeface="Arial"/>
                <a:cs typeface="Arial"/>
              </a:rPr>
              <a:t>Optimization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65" dirty="0">
                <a:latin typeface="Arial"/>
                <a:cs typeface="Arial"/>
              </a:rPr>
              <a:t>data </a:t>
            </a:r>
            <a:r>
              <a:rPr sz="1600" spc="-80" dirty="0">
                <a:latin typeface="Arial"/>
                <a:cs typeface="Arial"/>
              </a:rPr>
              <a:t>compression </a:t>
            </a:r>
            <a:r>
              <a:rPr sz="1600" spc="-100" dirty="0">
                <a:latin typeface="Arial"/>
                <a:cs typeface="Arial"/>
              </a:rPr>
              <a:t>systems,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85" dirty="0">
                <a:latin typeface="Arial"/>
                <a:cs typeface="Arial"/>
              </a:rPr>
              <a:t>example using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wavelets.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55" dirty="0">
                <a:latin typeface="Arial"/>
                <a:cs typeface="Arial"/>
              </a:rPr>
              <a:t>Protein </a:t>
            </a:r>
            <a:r>
              <a:rPr sz="1600" spc="-40" dirty="0">
                <a:latin typeface="Arial"/>
                <a:cs typeface="Arial"/>
              </a:rPr>
              <a:t>folding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30" dirty="0">
                <a:latin typeface="Arial"/>
                <a:cs typeface="Arial"/>
              </a:rPr>
              <a:t>protein/ligand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docking.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65" dirty="0">
                <a:latin typeface="Arial"/>
                <a:cs typeface="Arial"/>
              </a:rPr>
              <a:t>Plant </a:t>
            </a:r>
            <a:r>
              <a:rPr sz="1600" spc="-10" dirty="0">
                <a:latin typeface="Arial"/>
                <a:cs typeface="Arial"/>
              </a:rPr>
              <a:t>floor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layout.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85" dirty="0">
                <a:latin typeface="Arial"/>
                <a:cs typeface="Arial"/>
              </a:rPr>
              <a:t>Representing </a:t>
            </a:r>
            <a:r>
              <a:rPr sz="1600" spc="-40" dirty="0">
                <a:latin typeface="Arial"/>
                <a:cs typeface="Arial"/>
              </a:rPr>
              <a:t>rational </a:t>
            </a:r>
            <a:r>
              <a:rPr sz="1600" spc="-90" dirty="0">
                <a:latin typeface="Arial"/>
                <a:cs typeface="Arial"/>
              </a:rPr>
              <a:t>agents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spc="-75" dirty="0">
                <a:latin typeface="Arial"/>
                <a:cs typeface="Arial"/>
              </a:rPr>
              <a:t>economic models </a:t>
            </a:r>
            <a:r>
              <a:rPr sz="1600" spc="-105" dirty="0">
                <a:latin typeface="Arial"/>
                <a:cs typeface="Arial"/>
              </a:rPr>
              <a:t>such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75" dirty="0">
                <a:latin typeface="Arial"/>
                <a:cs typeface="Arial"/>
              </a:rPr>
              <a:t>cobweb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model.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540"/>
              </a:lnSpc>
              <a:spcBef>
                <a:spcPts val="37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95" dirty="0">
                <a:solidFill>
                  <a:srgbClr val="C0504D"/>
                </a:solidFill>
                <a:latin typeface="Arial"/>
                <a:cs typeface="Arial"/>
              </a:rPr>
              <a:t>Scheduling </a:t>
            </a:r>
            <a:r>
              <a:rPr sz="1600" spc="-55" dirty="0">
                <a:solidFill>
                  <a:srgbClr val="C0504D"/>
                </a:solidFill>
                <a:latin typeface="Arial"/>
                <a:cs typeface="Arial"/>
              </a:rPr>
              <a:t>applications</a:t>
            </a:r>
            <a:r>
              <a:rPr sz="1600" spc="-55" dirty="0">
                <a:latin typeface="Arial"/>
                <a:cs typeface="Arial"/>
              </a:rPr>
              <a:t>, </a:t>
            </a:r>
            <a:r>
              <a:rPr sz="1600" spc="-50" dirty="0">
                <a:latin typeface="Arial"/>
                <a:cs typeface="Arial"/>
              </a:rPr>
              <a:t>including </a:t>
            </a:r>
            <a:r>
              <a:rPr sz="1600" spc="-60" dirty="0">
                <a:latin typeface="Arial"/>
                <a:cs typeface="Arial"/>
              </a:rPr>
              <a:t>job-shop </a:t>
            </a:r>
            <a:r>
              <a:rPr sz="1600" spc="-75" dirty="0">
                <a:latin typeface="Arial"/>
                <a:cs typeface="Arial"/>
              </a:rPr>
              <a:t>scheduling. </a:t>
            </a:r>
            <a:r>
              <a:rPr sz="1600" spc="-120" dirty="0">
                <a:latin typeface="Arial"/>
                <a:cs typeface="Arial"/>
              </a:rPr>
              <a:t>The </a:t>
            </a:r>
            <a:r>
              <a:rPr sz="1600" spc="-45" dirty="0">
                <a:latin typeface="Arial"/>
                <a:cs typeface="Arial"/>
              </a:rPr>
              <a:t>objective </a:t>
            </a:r>
            <a:r>
              <a:rPr sz="1600" spc="-70" dirty="0">
                <a:latin typeface="Arial"/>
                <a:cs typeface="Arial"/>
              </a:rPr>
              <a:t>being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85" dirty="0">
                <a:latin typeface="Arial"/>
                <a:cs typeface="Arial"/>
              </a:rPr>
              <a:t>schedule </a:t>
            </a:r>
            <a:r>
              <a:rPr sz="1600" spc="-70" dirty="0">
                <a:latin typeface="Arial"/>
                <a:cs typeface="Arial"/>
              </a:rPr>
              <a:t>jobs 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100" dirty="0">
                <a:latin typeface="Arial"/>
                <a:cs typeface="Arial"/>
              </a:rPr>
              <a:t>sequence </a:t>
            </a:r>
            <a:r>
              <a:rPr sz="1600" spc="-60" dirty="0">
                <a:latin typeface="Arial"/>
                <a:cs typeface="Arial"/>
              </a:rPr>
              <a:t>dependent </a:t>
            </a:r>
            <a:r>
              <a:rPr sz="1600" spc="-15" dirty="0">
                <a:latin typeface="Arial"/>
                <a:cs typeface="Arial"/>
              </a:rPr>
              <a:t>or </a:t>
            </a:r>
            <a:r>
              <a:rPr sz="1600" spc="-85" dirty="0">
                <a:latin typeface="Arial"/>
                <a:cs typeface="Arial"/>
              </a:rPr>
              <a:t>non-sequence </a:t>
            </a:r>
            <a:r>
              <a:rPr sz="1600" spc="-60" dirty="0">
                <a:latin typeface="Arial"/>
                <a:cs typeface="Arial"/>
              </a:rPr>
              <a:t>dependent </a:t>
            </a:r>
            <a:r>
              <a:rPr sz="1600" spc="-65" dirty="0">
                <a:latin typeface="Arial"/>
                <a:cs typeface="Arial"/>
              </a:rPr>
              <a:t>setup </a:t>
            </a:r>
            <a:r>
              <a:rPr sz="1600" spc="-50" dirty="0">
                <a:latin typeface="Arial"/>
                <a:cs typeface="Arial"/>
              </a:rPr>
              <a:t>environment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spc="-40" dirty="0">
                <a:latin typeface="Arial"/>
                <a:cs typeface="Arial"/>
              </a:rPr>
              <a:t>order </a:t>
            </a:r>
            <a:r>
              <a:rPr sz="1600" spc="15" dirty="0">
                <a:latin typeface="Arial"/>
                <a:cs typeface="Arial"/>
              </a:rPr>
              <a:t>to  </a:t>
            </a:r>
            <a:r>
              <a:rPr sz="1600" spc="-80" dirty="0">
                <a:latin typeface="Arial"/>
                <a:cs typeface="Arial"/>
              </a:rPr>
              <a:t>maximize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volume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40" dirty="0">
                <a:latin typeface="Arial"/>
                <a:cs typeface="Arial"/>
              </a:rPr>
              <a:t>production </a:t>
            </a:r>
            <a:r>
              <a:rPr sz="1600" spc="-30" dirty="0">
                <a:latin typeface="Arial"/>
                <a:cs typeface="Arial"/>
              </a:rPr>
              <a:t>while </a:t>
            </a:r>
            <a:r>
              <a:rPr sz="1600" spc="-50" dirty="0">
                <a:latin typeface="Arial"/>
                <a:cs typeface="Arial"/>
              </a:rPr>
              <a:t>minimizing </a:t>
            </a:r>
            <a:r>
              <a:rPr sz="1600" spc="-60" dirty="0">
                <a:latin typeface="Arial"/>
                <a:cs typeface="Arial"/>
              </a:rPr>
              <a:t>penalties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such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70" dirty="0">
                <a:latin typeface="Arial"/>
                <a:cs typeface="Arial"/>
              </a:rPr>
              <a:t>tardiness.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75" dirty="0">
                <a:latin typeface="Arial"/>
                <a:cs typeface="Arial"/>
              </a:rPr>
              <a:t>Selection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optimal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mathematical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model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describe </a:t>
            </a:r>
            <a:r>
              <a:rPr sz="1600" spc="-55" dirty="0">
                <a:latin typeface="Arial"/>
                <a:cs typeface="Arial"/>
              </a:rPr>
              <a:t>biological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systems.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65" dirty="0">
                <a:latin typeface="Arial"/>
                <a:cs typeface="Arial"/>
              </a:rPr>
              <a:t>Software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  <a:p>
            <a:pPr marL="355600" marR="437515" indent="-342900">
              <a:lnSpc>
                <a:spcPts val="1540"/>
              </a:lnSpc>
              <a:spcBef>
                <a:spcPts val="37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95" dirty="0">
                <a:latin typeface="Arial"/>
                <a:cs typeface="Arial"/>
              </a:rPr>
              <a:t>Solving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machine-component grouping </a:t>
            </a:r>
            <a:r>
              <a:rPr sz="1600" spc="-45" dirty="0">
                <a:latin typeface="Arial"/>
                <a:cs typeface="Arial"/>
              </a:rPr>
              <a:t>problem required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45" dirty="0">
                <a:latin typeface="Arial"/>
                <a:cs typeface="Arial"/>
              </a:rPr>
              <a:t>cellular </a:t>
            </a:r>
            <a:r>
              <a:rPr sz="1600" spc="-55" dirty="0">
                <a:latin typeface="Arial"/>
                <a:cs typeface="Arial"/>
              </a:rPr>
              <a:t>manufacturing  </a:t>
            </a:r>
            <a:r>
              <a:rPr sz="1600" spc="-100" dirty="0">
                <a:latin typeface="Arial"/>
                <a:cs typeface="Arial"/>
              </a:rPr>
              <a:t>systems.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80" dirty="0">
                <a:latin typeface="Arial"/>
                <a:cs typeface="Arial"/>
              </a:rPr>
              <a:t>Hardware </a:t>
            </a:r>
            <a:r>
              <a:rPr sz="1600" spc="-85" dirty="0">
                <a:latin typeface="Arial"/>
                <a:cs typeface="Arial"/>
              </a:rPr>
              <a:t>bug </a:t>
            </a:r>
            <a:r>
              <a:rPr sz="1600" spc="-35" dirty="0">
                <a:latin typeface="Arial"/>
                <a:cs typeface="Arial"/>
              </a:rPr>
              <a:t>finding </a:t>
            </a:r>
            <a:r>
              <a:rPr sz="1600" spc="-50" dirty="0">
                <a:latin typeface="Arial"/>
                <a:cs typeface="Arial"/>
              </a:rPr>
              <a:t>during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Validation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process.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97" y="217373"/>
            <a:ext cx="7913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Some </a:t>
            </a:r>
            <a:r>
              <a:rPr sz="3600" spc="-125" dirty="0"/>
              <a:t>Applications </a:t>
            </a:r>
            <a:r>
              <a:rPr sz="3600" spc="-5" dirty="0"/>
              <a:t>of </a:t>
            </a:r>
            <a:r>
              <a:rPr sz="3600" spc="-165" dirty="0"/>
              <a:t>Genetic</a:t>
            </a:r>
            <a:r>
              <a:rPr sz="3600" spc="-355" dirty="0"/>
              <a:t> </a:t>
            </a:r>
            <a:r>
              <a:rPr sz="3600" spc="-204" dirty="0"/>
              <a:t>Algorithms…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38504"/>
            <a:ext cx="7497445" cy="22694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95" dirty="0">
                <a:latin typeface="Arial"/>
                <a:cs typeface="Arial"/>
              </a:rPr>
              <a:t>Tactical </a:t>
            </a:r>
            <a:r>
              <a:rPr sz="1600" spc="-100" dirty="0">
                <a:latin typeface="Arial"/>
                <a:cs typeface="Arial"/>
              </a:rPr>
              <a:t>asset </a:t>
            </a:r>
            <a:r>
              <a:rPr sz="1600" spc="-45" dirty="0">
                <a:latin typeface="Arial"/>
                <a:cs typeface="Arial"/>
              </a:rPr>
              <a:t>allocation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30" dirty="0">
                <a:latin typeface="Arial"/>
                <a:cs typeface="Arial"/>
              </a:rPr>
              <a:t>international equity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strategies.</a:t>
            </a:r>
            <a:endParaRPr sz="1600">
              <a:latin typeface="Arial"/>
              <a:cs typeface="Arial"/>
            </a:endParaRPr>
          </a:p>
          <a:p>
            <a:pPr marL="355600" marR="24066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60" dirty="0">
                <a:latin typeface="Arial"/>
                <a:cs typeface="Arial"/>
              </a:rPr>
              <a:t>Timetabling </a:t>
            </a:r>
            <a:r>
              <a:rPr sz="1600" spc="-65" dirty="0">
                <a:latin typeface="Arial"/>
                <a:cs typeface="Arial"/>
              </a:rPr>
              <a:t>problems, </a:t>
            </a:r>
            <a:r>
              <a:rPr sz="1600" spc="-105" dirty="0">
                <a:latin typeface="Arial"/>
                <a:cs typeface="Arial"/>
              </a:rPr>
              <a:t>such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80" dirty="0">
                <a:latin typeface="Arial"/>
                <a:cs typeface="Arial"/>
              </a:rPr>
              <a:t>designing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40" dirty="0">
                <a:latin typeface="Arial"/>
                <a:cs typeface="Arial"/>
              </a:rPr>
              <a:t>non-conflicting </a:t>
            </a:r>
            <a:r>
              <a:rPr sz="1600" spc="-120" dirty="0">
                <a:latin typeface="Arial"/>
                <a:cs typeface="Arial"/>
              </a:rPr>
              <a:t>class </a:t>
            </a:r>
            <a:r>
              <a:rPr sz="1600" spc="-30" dirty="0">
                <a:latin typeface="Arial"/>
                <a:cs typeface="Arial"/>
              </a:rPr>
              <a:t>timetable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75" dirty="0">
                <a:latin typeface="Arial"/>
                <a:cs typeface="Arial"/>
              </a:rPr>
              <a:t>large  </a:t>
            </a:r>
            <a:r>
              <a:rPr sz="1600" spc="-60" dirty="0">
                <a:latin typeface="Arial"/>
                <a:cs typeface="Arial"/>
              </a:rPr>
              <a:t>university.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85" dirty="0">
                <a:solidFill>
                  <a:srgbClr val="C0504D"/>
                </a:solidFill>
                <a:latin typeface="Arial"/>
                <a:cs typeface="Arial"/>
              </a:rPr>
              <a:t>Training </a:t>
            </a:r>
            <a:r>
              <a:rPr sz="1600" spc="-20" dirty="0">
                <a:solidFill>
                  <a:srgbClr val="C0504D"/>
                </a:solidFill>
                <a:latin typeface="Arial"/>
                <a:cs typeface="Arial"/>
              </a:rPr>
              <a:t>artificial </a:t>
            </a:r>
            <a:r>
              <a:rPr sz="1600" spc="-60" dirty="0">
                <a:solidFill>
                  <a:srgbClr val="C0504D"/>
                </a:solidFill>
                <a:latin typeface="Arial"/>
                <a:cs typeface="Arial"/>
              </a:rPr>
              <a:t>neural </a:t>
            </a:r>
            <a:r>
              <a:rPr sz="1600" spc="-55" dirty="0">
                <a:solidFill>
                  <a:srgbClr val="C0504D"/>
                </a:solidFill>
                <a:latin typeface="Arial"/>
                <a:cs typeface="Arial"/>
              </a:rPr>
              <a:t>networks when </a:t>
            </a:r>
            <a:r>
              <a:rPr sz="1600" spc="-65" dirty="0">
                <a:solidFill>
                  <a:srgbClr val="C0504D"/>
                </a:solidFill>
                <a:latin typeface="Arial"/>
                <a:cs typeface="Arial"/>
              </a:rPr>
              <a:t>pre-classified </a:t>
            </a:r>
            <a:r>
              <a:rPr sz="1600" spc="-40" dirty="0">
                <a:solidFill>
                  <a:srgbClr val="C0504D"/>
                </a:solidFill>
                <a:latin typeface="Arial"/>
                <a:cs typeface="Arial"/>
              </a:rPr>
              <a:t>training </a:t>
            </a:r>
            <a:r>
              <a:rPr sz="1600" spc="-95" dirty="0">
                <a:solidFill>
                  <a:srgbClr val="C0504D"/>
                </a:solidFill>
                <a:latin typeface="Arial"/>
                <a:cs typeface="Arial"/>
              </a:rPr>
              <a:t>examples </a:t>
            </a:r>
            <a:r>
              <a:rPr sz="1600" spc="-80" dirty="0">
                <a:solidFill>
                  <a:srgbClr val="C0504D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C0504D"/>
                </a:solidFill>
                <a:latin typeface="Arial"/>
                <a:cs typeface="Arial"/>
              </a:rPr>
              <a:t>not </a:t>
            </a:r>
            <a:r>
              <a:rPr sz="1600" spc="-50" dirty="0">
                <a:solidFill>
                  <a:srgbClr val="C0504D"/>
                </a:solidFill>
                <a:latin typeface="Arial"/>
                <a:cs typeface="Arial"/>
              </a:rPr>
              <a:t>readily  obtainable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95" dirty="0">
                <a:latin typeface="Arial"/>
                <a:cs typeface="Arial"/>
              </a:rPr>
              <a:t>Traveling </a:t>
            </a:r>
            <a:r>
              <a:rPr sz="1600" spc="-125" dirty="0">
                <a:latin typeface="Arial"/>
                <a:cs typeface="Arial"/>
              </a:rPr>
              <a:t>Salesman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Problem.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5" dirty="0">
                <a:solidFill>
                  <a:srgbClr val="006600"/>
                </a:solidFill>
                <a:latin typeface="Arial"/>
                <a:cs typeface="Arial"/>
              </a:rPr>
              <a:t>Control</a:t>
            </a:r>
            <a:r>
              <a:rPr sz="1600" spc="-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006600"/>
                </a:solidFill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75" dirty="0">
                <a:solidFill>
                  <a:srgbClr val="CC3300"/>
                </a:solidFill>
                <a:latin typeface="Arial"/>
                <a:cs typeface="Arial"/>
              </a:rPr>
              <a:t>Robotic </a:t>
            </a:r>
            <a:r>
              <a:rPr sz="1600" spc="-95" dirty="0">
                <a:solidFill>
                  <a:srgbClr val="CC3300"/>
                </a:solidFill>
                <a:latin typeface="Arial"/>
                <a:cs typeface="Arial"/>
              </a:rPr>
              <a:t>Path </a:t>
            </a:r>
            <a:r>
              <a:rPr sz="1600" spc="-80" dirty="0">
                <a:solidFill>
                  <a:srgbClr val="CC3300"/>
                </a:solidFill>
                <a:latin typeface="Arial"/>
                <a:cs typeface="Arial"/>
              </a:rPr>
              <a:t>Planning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845" y="6641693"/>
            <a:ext cx="2321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CIS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530: Artifiical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Intelligence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766" y="6640169"/>
            <a:ext cx="34118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PIEAS Biomedical 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Informatics Research</a:t>
            </a:r>
            <a:r>
              <a:rPr sz="1100" spc="-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Lab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1622" y="2516581"/>
            <a:ext cx="2999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End </a:t>
            </a:r>
            <a:r>
              <a:rPr spc="-10" dirty="0"/>
              <a:t>of</a:t>
            </a:r>
            <a:r>
              <a:rPr spc="-185" dirty="0"/>
              <a:t> </a:t>
            </a:r>
            <a:r>
              <a:rPr spc="-175" dirty="0"/>
              <a:t>Lecture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3665346"/>
            <a:ext cx="7767955" cy="199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785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90" dirty="0">
                <a:latin typeface="Arial"/>
                <a:cs typeface="Arial"/>
              </a:rPr>
              <a:t>law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65" dirty="0">
                <a:latin typeface="Arial"/>
                <a:cs typeface="Arial"/>
              </a:rPr>
              <a:t>heredity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70" dirty="0">
                <a:latin typeface="Arial"/>
                <a:cs typeface="Arial"/>
              </a:rPr>
              <a:t>all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undesirable  </a:t>
            </a:r>
            <a:r>
              <a:rPr sz="3200" spc="-40" dirty="0">
                <a:latin typeface="Arial"/>
                <a:cs typeface="Arial"/>
              </a:rPr>
              <a:t>traits </a:t>
            </a:r>
            <a:r>
              <a:rPr sz="3200" spc="-170" dirty="0">
                <a:latin typeface="Arial"/>
                <a:cs typeface="Arial"/>
              </a:rPr>
              <a:t>come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35" dirty="0">
                <a:latin typeface="Arial"/>
                <a:cs typeface="Arial"/>
              </a:rPr>
              <a:t>other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parent.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200" spc="-95" dirty="0">
                <a:solidFill>
                  <a:srgbClr val="336600"/>
                </a:solidFill>
                <a:latin typeface="Arial"/>
                <a:cs typeface="Arial"/>
              </a:rPr>
              <a:t>Anon.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942" y="183845"/>
            <a:ext cx="3978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Genetic</a:t>
            </a:r>
            <a:r>
              <a:rPr spc="-290" dirty="0"/>
              <a:t> </a:t>
            </a:r>
            <a:r>
              <a:rPr spc="-12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5397"/>
            <a:ext cx="3401060" cy="46609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37795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54" dirty="0">
                <a:latin typeface="Arial"/>
                <a:cs typeface="Arial"/>
              </a:rPr>
              <a:t>Based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170" dirty="0">
                <a:latin typeface="Arial"/>
                <a:cs typeface="Arial"/>
              </a:rPr>
              <a:t>ideas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110" dirty="0">
                <a:latin typeface="Arial"/>
                <a:cs typeface="Arial"/>
              </a:rPr>
              <a:t>Darwinian  </a:t>
            </a:r>
            <a:r>
              <a:rPr sz="3200" spc="-114" dirty="0">
                <a:latin typeface="Arial"/>
                <a:cs typeface="Arial"/>
              </a:rPr>
              <a:t>Evolution</a:t>
            </a:r>
            <a:endParaRPr sz="3200">
              <a:latin typeface="Arial"/>
              <a:cs typeface="Arial"/>
            </a:endParaRPr>
          </a:p>
          <a:p>
            <a:pPr marL="355600" marR="706755" indent="-342900">
              <a:lnSpc>
                <a:spcPct val="9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14" dirty="0">
                <a:latin typeface="Arial"/>
                <a:cs typeface="Arial"/>
              </a:rPr>
              <a:t>Evolutionary  </a:t>
            </a:r>
            <a:r>
              <a:rPr sz="3200" spc="-100" dirty="0">
                <a:latin typeface="Arial"/>
                <a:cs typeface="Arial"/>
              </a:rPr>
              <a:t>computing  </a:t>
            </a:r>
            <a:r>
              <a:rPr sz="3200" spc="-135" dirty="0">
                <a:latin typeface="Arial"/>
                <a:cs typeface="Arial"/>
              </a:rPr>
              <a:t>evolved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200" dirty="0">
                <a:latin typeface="Arial"/>
                <a:cs typeface="Arial"/>
              </a:rPr>
              <a:t>1960s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spc="-335" dirty="0">
                <a:latin typeface="Arial"/>
                <a:cs typeface="Arial"/>
              </a:rPr>
              <a:t>GA’s </a:t>
            </a:r>
            <a:r>
              <a:rPr sz="3200" spc="-105" dirty="0">
                <a:latin typeface="Arial"/>
                <a:cs typeface="Arial"/>
              </a:rPr>
              <a:t>were </a:t>
            </a:r>
            <a:r>
              <a:rPr sz="3200" spc="-120" dirty="0">
                <a:latin typeface="Arial"/>
                <a:cs typeface="Arial"/>
              </a:rPr>
              <a:t>created 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220" dirty="0">
                <a:latin typeface="Arial"/>
                <a:cs typeface="Arial"/>
              </a:rPr>
              <a:t>John </a:t>
            </a:r>
            <a:r>
              <a:rPr sz="3200" spc="-120" dirty="0">
                <a:latin typeface="Arial"/>
                <a:cs typeface="Arial"/>
              </a:rPr>
              <a:t>Holland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65" dirty="0">
                <a:latin typeface="Arial"/>
                <a:cs typeface="Arial"/>
              </a:rPr>
              <a:t>mid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1970s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8519" y="4724400"/>
            <a:ext cx="1181963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4900" y="914400"/>
            <a:ext cx="4229100" cy="3552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942" y="183845"/>
            <a:ext cx="3978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Genetic</a:t>
            </a:r>
            <a:r>
              <a:rPr spc="-290" dirty="0"/>
              <a:t> </a:t>
            </a:r>
            <a:r>
              <a:rPr spc="-12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576512"/>
            <a:ext cx="1031875" cy="37655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b="1" spc="-100" dirty="0"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2119376"/>
            <a:ext cx="1219200" cy="1143000"/>
          </a:xfrm>
          <a:custGeom>
            <a:avLst/>
            <a:gdLst/>
            <a:ahLst/>
            <a:cxnLst/>
            <a:rect l="l" t="t" r="r" b="b"/>
            <a:pathLst>
              <a:path w="1219200" h="1143000">
                <a:moveTo>
                  <a:pt x="609600" y="0"/>
                </a:moveTo>
                <a:lnTo>
                  <a:pt x="559602" y="1893"/>
                </a:lnTo>
                <a:lnTo>
                  <a:pt x="510718" y="7477"/>
                </a:lnTo>
                <a:lnTo>
                  <a:pt x="463104" y="16604"/>
                </a:lnTo>
                <a:lnTo>
                  <a:pt x="416917" y="29126"/>
                </a:lnTo>
                <a:lnTo>
                  <a:pt x="372314" y="44898"/>
                </a:lnTo>
                <a:lnTo>
                  <a:pt x="329451" y="63772"/>
                </a:lnTo>
                <a:lnTo>
                  <a:pt x="288486" y="85602"/>
                </a:lnTo>
                <a:lnTo>
                  <a:pt x="249576" y="110240"/>
                </a:lnTo>
                <a:lnTo>
                  <a:pt x="212877" y="137539"/>
                </a:lnTo>
                <a:lnTo>
                  <a:pt x="178546" y="167354"/>
                </a:lnTo>
                <a:lnTo>
                  <a:pt x="146740" y="199536"/>
                </a:lnTo>
                <a:lnTo>
                  <a:pt x="117616" y="233940"/>
                </a:lnTo>
                <a:lnTo>
                  <a:pt x="91331" y="270417"/>
                </a:lnTo>
                <a:lnTo>
                  <a:pt x="68041" y="308822"/>
                </a:lnTo>
                <a:lnTo>
                  <a:pt x="47904" y="349007"/>
                </a:lnTo>
                <a:lnTo>
                  <a:pt x="31077" y="390826"/>
                </a:lnTo>
                <a:lnTo>
                  <a:pt x="17716" y="434132"/>
                </a:lnTo>
                <a:lnTo>
                  <a:pt x="7978" y="478777"/>
                </a:lnTo>
                <a:lnTo>
                  <a:pt x="2020" y="524615"/>
                </a:lnTo>
                <a:lnTo>
                  <a:pt x="0" y="571500"/>
                </a:lnTo>
                <a:lnTo>
                  <a:pt x="2020" y="618367"/>
                </a:lnTo>
                <a:lnTo>
                  <a:pt x="7978" y="664191"/>
                </a:lnTo>
                <a:lnTo>
                  <a:pt x="17716" y="708826"/>
                </a:lnTo>
                <a:lnTo>
                  <a:pt x="31077" y="752124"/>
                </a:lnTo>
                <a:lnTo>
                  <a:pt x="47904" y="793938"/>
                </a:lnTo>
                <a:lnTo>
                  <a:pt x="68041" y="834121"/>
                </a:lnTo>
                <a:lnTo>
                  <a:pt x="91331" y="872525"/>
                </a:lnTo>
                <a:lnTo>
                  <a:pt x="117616" y="909005"/>
                </a:lnTo>
                <a:lnTo>
                  <a:pt x="146740" y="943411"/>
                </a:lnTo>
                <a:lnTo>
                  <a:pt x="178546" y="975598"/>
                </a:lnTo>
                <a:lnTo>
                  <a:pt x="212877" y="1005417"/>
                </a:lnTo>
                <a:lnTo>
                  <a:pt x="249576" y="1032723"/>
                </a:lnTo>
                <a:lnTo>
                  <a:pt x="288486" y="1057367"/>
                </a:lnTo>
                <a:lnTo>
                  <a:pt x="329451" y="1079203"/>
                </a:lnTo>
                <a:lnTo>
                  <a:pt x="372314" y="1098083"/>
                </a:lnTo>
                <a:lnTo>
                  <a:pt x="416917" y="1113861"/>
                </a:lnTo>
                <a:lnTo>
                  <a:pt x="463104" y="1126388"/>
                </a:lnTo>
                <a:lnTo>
                  <a:pt x="510718" y="1135519"/>
                </a:lnTo>
                <a:lnTo>
                  <a:pt x="559602" y="1141105"/>
                </a:lnTo>
                <a:lnTo>
                  <a:pt x="609600" y="1143000"/>
                </a:lnTo>
                <a:lnTo>
                  <a:pt x="659597" y="1141105"/>
                </a:lnTo>
                <a:lnTo>
                  <a:pt x="708481" y="1135519"/>
                </a:lnTo>
                <a:lnTo>
                  <a:pt x="756095" y="1126388"/>
                </a:lnTo>
                <a:lnTo>
                  <a:pt x="802282" y="1113861"/>
                </a:lnTo>
                <a:lnTo>
                  <a:pt x="846885" y="1098083"/>
                </a:lnTo>
                <a:lnTo>
                  <a:pt x="889748" y="1079203"/>
                </a:lnTo>
                <a:lnTo>
                  <a:pt x="930713" y="1057367"/>
                </a:lnTo>
                <a:lnTo>
                  <a:pt x="969623" y="1032723"/>
                </a:lnTo>
                <a:lnTo>
                  <a:pt x="1006322" y="1005417"/>
                </a:lnTo>
                <a:lnTo>
                  <a:pt x="1040653" y="975598"/>
                </a:lnTo>
                <a:lnTo>
                  <a:pt x="1072459" y="943411"/>
                </a:lnTo>
                <a:lnTo>
                  <a:pt x="1101583" y="909005"/>
                </a:lnTo>
                <a:lnTo>
                  <a:pt x="1127868" y="872525"/>
                </a:lnTo>
                <a:lnTo>
                  <a:pt x="1151158" y="834121"/>
                </a:lnTo>
                <a:lnTo>
                  <a:pt x="1171295" y="793938"/>
                </a:lnTo>
                <a:lnTo>
                  <a:pt x="1188122" y="752124"/>
                </a:lnTo>
                <a:lnTo>
                  <a:pt x="1201483" y="708826"/>
                </a:lnTo>
                <a:lnTo>
                  <a:pt x="1211221" y="664191"/>
                </a:lnTo>
                <a:lnTo>
                  <a:pt x="1217179" y="618367"/>
                </a:lnTo>
                <a:lnTo>
                  <a:pt x="1219200" y="571500"/>
                </a:lnTo>
                <a:lnTo>
                  <a:pt x="1217179" y="524615"/>
                </a:lnTo>
                <a:lnTo>
                  <a:pt x="1211221" y="478777"/>
                </a:lnTo>
                <a:lnTo>
                  <a:pt x="1201483" y="434132"/>
                </a:lnTo>
                <a:lnTo>
                  <a:pt x="1188122" y="390826"/>
                </a:lnTo>
                <a:lnTo>
                  <a:pt x="1171295" y="349007"/>
                </a:lnTo>
                <a:lnTo>
                  <a:pt x="1151158" y="308822"/>
                </a:lnTo>
                <a:lnTo>
                  <a:pt x="1127868" y="270417"/>
                </a:lnTo>
                <a:lnTo>
                  <a:pt x="1101583" y="233940"/>
                </a:lnTo>
                <a:lnTo>
                  <a:pt x="1072459" y="199536"/>
                </a:lnTo>
                <a:lnTo>
                  <a:pt x="1040653" y="167354"/>
                </a:lnTo>
                <a:lnTo>
                  <a:pt x="1006322" y="137539"/>
                </a:lnTo>
                <a:lnTo>
                  <a:pt x="969623" y="110240"/>
                </a:lnTo>
                <a:lnTo>
                  <a:pt x="930713" y="85602"/>
                </a:lnTo>
                <a:lnTo>
                  <a:pt x="889748" y="63772"/>
                </a:lnTo>
                <a:lnTo>
                  <a:pt x="846885" y="44898"/>
                </a:lnTo>
                <a:lnTo>
                  <a:pt x="802282" y="29126"/>
                </a:lnTo>
                <a:lnTo>
                  <a:pt x="756095" y="16604"/>
                </a:lnTo>
                <a:lnTo>
                  <a:pt x="708481" y="7477"/>
                </a:lnTo>
                <a:lnTo>
                  <a:pt x="659597" y="1893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2119376"/>
            <a:ext cx="1219200" cy="1143000"/>
          </a:xfrm>
          <a:custGeom>
            <a:avLst/>
            <a:gdLst/>
            <a:ahLst/>
            <a:cxnLst/>
            <a:rect l="l" t="t" r="r" b="b"/>
            <a:pathLst>
              <a:path w="1219200" h="1143000">
                <a:moveTo>
                  <a:pt x="0" y="571500"/>
                </a:moveTo>
                <a:lnTo>
                  <a:pt x="2020" y="524615"/>
                </a:lnTo>
                <a:lnTo>
                  <a:pt x="7978" y="478777"/>
                </a:lnTo>
                <a:lnTo>
                  <a:pt x="17716" y="434132"/>
                </a:lnTo>
                <a:lnTo>
                  <a:pt x="31077" y="390826"/>
                </a:lnTo>
                <a:lnTo>
                  <a:pt x="47904" y="349007"/>
                </a:lnTo>
                <a:lnTo>
                  <a:pt x="68041" y="308822"/>
                </a:lnTo>
                <a:lnTo>
                  <a:pt x="91331" y="270417"/>
                </a:lnTo>
                <a:lnTo>
                  <a:pt x="117616" y="233940"/>
                </a:lnTo>
                <a:lnTo>
                  <a:pt x="146740" y="199536"/>
                </a:lnTo>
                <a:lnTo>
                  <a:pt x="178546" y="167354"/>
                </a:lnTo>
                <a:lnTo>
                  <a:pt x="212877" y="137539"/>
                </a:lnTo>
                <a:lnTo>
                  <a:pt x="249576" y="110240"/>
                </a:lnTo>
                <a:lnTo>
                  <a:pt x="288486" y="85602"/>
                </a:lnTo>
                <a:lnTo>
                  <a:pt x="329451" y="63772"/>
                </a:lnTo>
                <a:lnTo>
                  <a:pt x="372314" y="44898"/>
                </a:lnTo>
                <a:lnTo>
                  <a:pt x="416917" y="29126"/>
                </a:lnTo>
                <a:lnTo>
                  <a:pt x="463104" y="16604"/>
                </a:lnTo>
                <a:lnTo>
                  <a:pt x="510718" y="7477"/>
                </a:lnTo>
                <a:lnTo>
                  <a:pt x="559602" y="1893"/>
                </a:lnTo>
                <a:lnTo>
                  <a:pt x="609600" y="0"/>
                </a:lnTo>
                <a:lnTo>
                  <a:pt x="659597" y="1893"/>
                </a:lnTo>
                <a:lnTo>
                  <a:pt x="708481" y="7477"/>
                </a:lnTo>
                <a:lnTo>
                  <a:pt x="756095" y="16604"/>
                </a:lnTo>
                <a:lnTo>
                  <a:pt x="802282" y="29126"/>
                </a:lnTo>
                <a:lnTo>
                  <a:pt x="846885" y="44898"/>
                </a:lnTo>
                <a:lnTo>
                  <a:pt x="889748" y="63772"/>
                </a:lnTo>
                <a:lnTo>
                  <a:pt x="930713" y="85602"/>
                </a:lnTo>
                <a:lnTo>
                  <a:pt x="969623" y="110240"/>
                </a:lnTo>
                <a:lnTo>
                  <a:pt x="1006322" y="137539"/>
                </a:lnTo>
                <a:lnTo>
                  <a:pt x="1040653" y="167354"/>
                </a:lnTo>
                <a:lnTo>
                  <a:pt x="1072459" y="199536"/>
                </a:lnTo>
                <a:lnTo>
                  <a:pt x="1101583" y="233940"/>
                </a:lnTo>
                <a:lnTo>
                  <a:pt x="1127868" y="270417"/>
                </a:lnTo>
                <a:lnTo>
                  <a:pt x="1151158" y="308822"/>
                </a:lnTo>
                <a:lnTo>
                  <a:pt x="1171295" y="349007"/>
                </a:lnTo>
                <a:lnTo>
                  <a:pt x="1188122" y="390826"/>
                </a:lnTo>
                <a:lnTo>
                  <a:pt x="1201483" y="434132"/>
                </a:lnTo>
                <a:lnTo>
                  <a:pt x="1211221" y="478777"/>
                </a:lnTo>
                <a:lnTo>
                  <a:pt x="1217179" y="524615"/>
                </a:lnTo>
                <a:lnTo>
                  <a:pt x="1219200" y="571500"/>
                </a:lnTo>
                <a:lnTo>
                  <a:pt x="1217179" y="618367"/>
                </a:lnTo>
                <a:lnTo>
                  <a:pt x="1211221" y="664191"/>
                </a:lnTo>
                <a:lnTo>
                  <a:pt x="1201483" y="708826"/>
                </a:lnTo>
                <a:lnTo>
                  <a:pt x="1188122" y="752124"/>
                </a:lnTo>
                <a:lnTo>
                  <a:pt x="1171295" y="793938"/>
                </a:lnTo>
                <a:lnTo>
                  <a:pt x="1151158" y="834121"/>
                </a:lnTo>
                <a:lnTo>
                  <a:pt x="1127868" y="872525"/>
                </a:lnTo>
                <a:lnTo>
                  <a:pt x="1101583" y="909005"/>
                </a:lnTo>
                <a:lnTo>
                  <a:pt x="1072459" y="943411"/>
                </a:lnTo>
                <a:lnTo>
                  <a:pt x="1040653" y="975598"/>
                </a:lnTo>
                <a:lnTo>
                  <a:pt x="1006322" y="1005417"/>
                </a:lnTo>
                <a:lnTo>
                  <a:pt x="969623" y="1032723"/>
                </a:lnTo>
                <a:lnTo>
                  <a:pt x="930713" y="1057367"/>
                </a:lnTo>
                <a:lnTo>
                  <a:pt x="889748" y="1079203"/>
                </a:lnTo>
                <a:lnTo>
                  <a:pt x="846885" y="1098083"/>
                </a:lnTo>
                <a:lnTo>
                  <a:pt x="802282" y="1113861"/>
                </a:lnTo>
                <a:lnTo>
                  <a:pt x="756095" y="1126388"/>
                </a:lnTo>
                <a:lnTo>
                  <a:pt x="708481" y="1135519"/>
                </a:lnTo>
                <a:lnTo>
                  <a:pt x="659597" y="1141105"/>
                </a:lnTo>
                <a:lnTo>
                  <a:pt x="609600" y="1143000"/>
                </a:lnTo>
                <a:lnTo>
                  <a:pt x="559602" y="1141105"/>
                </a:lnTo>
                <a:lnTo>
                  <a:pt x="510718" y="1135519"/>
                </a:lnTo>
                <a:lnTo>
                  <a:pt x="463104" y="1126388"/>
                </a:lnTo>
                <a:lnTo>
                  <a:pt x="416917" y="1113861"/>
                </a:lnTo>
                <a:lnTo>
                  <a:pt x="372314" y="1098083"/>
                </a:lnTo>
                <a:lnTo>
                  <a:pt x="329451" y="1079203"/>
                </a:lnTo>
                <a:lnTo>
                  <a:pt x="288486" y="1057367"/>
                </a:lnTo>
                <a:lnTo>
                  <a:pt x="249576" y="1032723"/>
                </a:lnTo>
                <a:lnTo>
                  <a:pt x="212877" y="1005417"/>
                </a:lnTo>
                <a:lnTo>
                  <a:pt x="178546" y="975598"/>
                </a:lnTo>
                <a:lnTo>
                  <a:pt x="146740" y="943411"/>
                </a:lnTo>
                <a:lnTo>
                  <a:pt x="117616" y="909005"/>
                </a:lnTo>
                <a:lnTo>
                  <a:pt x="91331" y="872525"/>
                </a:lnTo>
                <a:lnTo>
                  <a:pt x="68041" y="834121"/>
                </a:lnTo>
                <a:lnTo>
                  <a:pt x="47904" y="793938"/>
                </a:lnTo>
                <a:lnTo>
                  <a:pt x="31077" y="752124"/>
                </a:lnTo>
                <a:lnTo>
                  <a:pt x="17716" y="708826"/>
                </a:lnTo>
                <a:lnTo>
                  <a:pt x="7978" y="664191"/>
                </a:lnTo>
                <a:lnTo>
                  <a:pt x="2020" y="618367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4717" y="2389123"/>
            <a:ext cx="75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C0504D"/>
                </a:solidFill>
                <a:latin typeface="Trebuchet MS"/>
                <a:cs typeface="Trebuchet MS"/>
              </a:rPr>
              <a:t>G</a:t>
            </a:r>
            <a:r>
              <a:rPr sz="1800" b="1" spc="-130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1800" b="1" spc="-100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1800" b="1" spc="-140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1800" b="1" spc="-110" dirty="0">
                <a:solidFill>
                  <a:srgbClr val="C0504D"/>
                </a:solidFill>
                <a:latin typeface="Trebuchet MS"/>
                <a:cs typeface="Trebuchet MS"/>
              </a:rPr>
              <a:t>tic  </a:t>
            </a:r>
            <a:r>
              <a:rPr sz="1800" b="1" spc="-120" dirty="0">
                <a:solidFill>
                  <a:srgbClr val="C0504D"/>
                </a:solidFill>
                <a:latin typeface="Trebuchet MS"/>
                <a:cs typeface="Trebuchet MS"/>
              </a:rPr>
              <a:t>Search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0300" y="2500312"/>
            <a:ext cx="1006475" cy="37655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b="1" spc="-85" dirty="0"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00" y="2728976"/>
            <a:ext cx="762000" cy="1828800"/>
          </a:xfrm>
          <a:custGeom>
            <a:avLst/>
            <a:gdLst/>
            <a:ahLst/>
            <a:cxnLst/>
            <a:rect l="l" t="t" r="r" b="b"/>
            <a:pathLst>
              <a:path w="762000" h="1828800">
                <a:moveTo>
                  <a:pt x="762000" y="0"/>
                </a:moveTo>
                <a:lnTo>
                  <a:pt x="0" y="1828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600" y="2728976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0" y="0"/>
                </a:moveTo>
                <a:lnTo>
                  <a:pt x="685800" y="1295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3976" y="3581400"/>
            <a:ext cx="3200400" cy="2895600"/>
          </a:xfrm>
          <a:custGeom>
            <a:avLst/>
            <a:gdLst/>
            <a:ahLst/>
            <a:cxnLst/>
            <a:rect l="l" t="t" r="r" b="b"/>
            <a:pathLst>
              <a:path w="3200400" h="2895600">
                <a:moveTo>
                  <a:pt x="1600200" y="0"/>
                </a:moveTo>
                <a:lnTo>
                  <a:pt x="1549401" y="715"/>
                </a:lnTo>
                <a:lnTo>
                  <a:pt x="1498997" y="2848"/>
                </a:lnTo>
                <a:lnTo>
                  <a:pt x="1449012" y="6377"/>
                </a:lnTo>
                <a:lnTo>
                  <a:pt x="1399469" y="11280"/>
                </a:lnTo>
                <a:lnTo>
                  <a:pt x="1350390" y="17537"/>
                </a:lnTo>
                <a:lnTo>
                  <a:pt x="1301800" y="25126"/>
                </a:lnTo>
                <a:lnTo>
                  <a:pt x="1253722" y="34027"/>
                </a:lnTo>
                <a:lnTo>
                  <a:pt x="1206180" y="44217"/>
                </a:lnTo>
                <a:lnTo>
                  <a:pt x="1159196" y="55676"/>
                </a:lnTo>
                <a:lnTo>
                  <a:pt x="1112794" y="68383"/>
                </a:lnTo>
                <a:lnTo>
                  <a:pt x="1066999" y="82316"/>
                </a:lnTo>
                <a:lnTo>
                  <a:pt x="1021832" y="97454"/>
                </a:lnTo>
                <a:lnTo>
                  <a:pt x="977318" y="113776"/>
                </a:lnTo>
                <a:lnTo>
                  <a:pt x="933480" y="131260"/>
                </a:lnTo>
                <a:lnTo>
                  <a:pt x="890341" y="149887"/>
                </a:lnTo>
                <a:lnTo>
                  <a:pt x="847925" y="169633"/>
                </a:lnTo>
                <a:lnTo>
                  <a:pt x="806256" y="190479"/>
                </a:lnTo>
                <a:lnTo>
                  <a:pt x="765356" y="212402"/>
                </a:lnTo>
                <a:lnTo>
                  <a:pt x="725249" y="235383"/>
                </a:lnTo>
                <a:lnTo>
                  <a:pt x="685959" y="259399"/>
                </a:lnTo>
                <a:lnTo>
                  <a:pt x="647509" y="284429"/>
                </a:lnTo>
                <a:lnTo>
                  <a:pt x="609922" y="310452"/>
                </a:lnTo>
                <a:lnTo>
                  <a:pt x="573222" y="337447"/>
                </a:lnTo>
                <a:lnTo>
                  <a:pt x="537432" y="365393"/>
                </a:lnTo>
                <a:lnTo>
                  <a:pt x="502576" y="394269"/>
                </a:lnTo>
                <a:lnTo>
                  <a:pt x="468677" y="424053"/>
                </a:lnTo>
                <a:lnTo>
                  <a:pt x="435759" y="454723"/>
                </a:lnTo>
                <a:lnTo>
                  <a:pt x="403844" y="486260"/>
                </a:lnTo>
                <a:lnTo>
                  <a:pt x="372957" y="518642"/>
                </a:lnTo>
                <a:lnTo>
                  <a:pt x="343121" y="551847"/>
                </a:lnTo>
                <a:lnTo>
                  <a:pt x="314359" y="585854"/>
                </a:lnTo>
                <a:lnTo>
                  <a:pt x="286695" y="620643"/>
                </a:lnTo>
                <a:lnTo>
                  <a:pt x="260151" y="656191"/>
                </a:lnTo>
                <a:lnTo>
                  <a:pt x="234753" y="692478"/>
                </a:lnTo>
                <a:lnTo>
                  <a:pt x="210522" y="729483"/>
                </a:lnTo>
                <a:lnTo>
                  <a:pt x="187483" y="767184"/>
                </a:lnTo>
                <a:lnTo>
                  <a:pt x="165658" y="805560"/>
                </a:lnTo>
                <a:lnTo>
                  <a:pt x="145072" y="844590"/>
                </a:lnTo>
                <a:lnTo>
                  <a:pt x="125747" y="884253"/>
                </a:lnTo>
                <a:lnTo>
                  <a:pt x="107708" y="924527"/>
                </a:lnTo>
                <a:lnTo>
                  <a:pt x="90977" y="965392"/>
                </a:lnTo>
                <a:lnTo>
                  <a:pt x="75578" y="1006825"/>
                </a:lnTo>
                <a:lnTo>
                  <a:pt x="61534" y="1048807"/>
                </a:lnTo>
                <a:lnTo>
                  <a:pt x="48869" y="1091315"/>
                </a:lnTo>
                <a:lnTo>
                  <a:pt x="37607" y="1134329"/>
                </a:lnTo>
                <a:lnTo>
                  <a:pt x="27770" y="1177827"/>
                </a:lnTo>
                <a:lnTo>
                  <a:pt x="19382" y="1221789"/>
                </a:lnTo>
                <a:lnTo>
                  <a:pt x="12467" y="1266192"/>
                </a:lnTo>
                <a:lnTo>
                  <a:pt x="7048" y="1311016"/>
                </a:lnTo>
                <a:lnTo>
                  <a:pt x="3148" y="1356239"/>
                </a:lnTo>
                <a:lnTo>
                  <a:pt x="790" y="1401841"/>
                </a:lnTo>
                <a:lnTo>
                  <a:pt x="0" y="1447800"/>
                </a:lnTo>
                <a:lnTo>
                  <a:pt x="790" y="1493758"/>
                </a:lnTo>
                <a:lnTo>
                  <a:pt x="3148" y="1539360"/>
                </a:lnTo>
                <a:lnTo>
                  <a:pt x="7048" y="1584583"/>
                </a:lnTo>
                <a:lnTo>
                  <a:pt x="12467" y="1629407"/>
                </a:lnTo>
                <a:lnTo>
                  <a:pt x="19382" y="1673810"/>
                </a:lnTo>
                <a:lnTo>
                  <a:pt x="27770" y="1717772"/>
                </a:lnTo>
                <a:lnTo>
                  <a:pt x="37607" y="1761270"/>
                </a:lnTo>
                <a:lnTo>
                  <a:pt x="48869" y="1804284"/>
                </a:lnTo>
                <a:lnTo>
                  <a:pt x="61534" y="1846792"/>
                </a:lnTo>
                <a:lnTo>
                  <a:pt x="75578" y="1888774"/>
                </a:lnTo>
                <a:lnTo>
                  <a:pt x="90977" y="1930207"/>
                </a:lnTo>
                <a:lnTo>
                  <a:pt x="107708" y="1971072"/>
                </a:lnTo>
                <a:lnTo>
                  <a:pt x="125747" y="2011346"/>
                </a:lnTo>
                <a:lnTo>
                  <a:pt x="145072" y="2051009"/>
                </a:lnTo>
                <a:lnTo>
                  <a:pt x="165658" y="2090039"/>
                </a:lnTo>
                <a:lnTo>
                  <a:pt x="187483" y="2128415"/>
                </a:lnTo>
                <a:lnTo>
                  <a:pt x="210522" y="2166116"/>
                </a:lnTo>
                <a:lnTo>
                  <a:pt x="234753" y="2203121"/>
                </a:lnTo>
                <a:lnTo>
                  <a:pt x="260151" y="2239408"/>
                </a:lnTo>
                <a:lnTo>
                  <a:pt x="286695" y="2274956"/>
                </a:lnTo>
                <a:lnTo>
                  <a:pt x="314359" y="2309745"/>
                </a:lnTo>
                <a:lnTo>
                  <a:pt x="343121" y="2343752"/>
                </a:lnTo>
                <a:lnTo>
                  <a:pt x="372957" y="2376957"/>
                </a:lnTo>
                <a:lnTo>
                  <a:pt x="403844" y="2409339"/>
                </a:lnTo>
                <a:lnTo>
                  <a:pt x="435759" y="2440876"/>
                </a:lnTo>
                <a:lnTo>
                  <a:pt x="468677" y="2471547"/>
                </a:lnTo>
                <a:lnTo>
                  <a:pt x="502576" y="2501330"/>
                </a:lnTo>
                <a:lnTo>
                  <a:pt x="537432" y="2530206"/>
                </a:lnTo>
                <a:lnTo>
                  <a:pt x="573222" y="2558152"/>
                </a:lnTo>
                <a:lnTo>
                  <a:pt x="609922" y="2585147"/>
                </a:lnTo>
                <a:lnTo>
                  <a:pt x="647509" y="2611170"/>
                </a:lnTo>
                <a:lnTo>
                  <a:pt x="685959" y="2636200"/>
                </a:lnTo>
                <a:lnTo>
                  <a:pt x="725249" y="2660216"/>
                </a:lnTo>
                <a:lnTo>
                  <a:pt x="765356" y="2683197"/>
                </a:lnTo>
                <a:lnTo>
                  <a:pt x="806256" y="2705120"/>
                </a:lnTo>
                <a:lnTo>
                  <a:pt x="847925" y="2725966"/>
                </a:lnTo>
                <a:lnTo>
                  <a:pt x="890341" y="2745712"/>
                </a:lnTo>
                <a:lnTo>
                  <a:pt x="933480" y="2764339"/>
                </a:lnTo>
                <a:lnTo>
                  <a:pt x="977318" y="2781823"/>
                </a:lnTo>
                <a:lnTo>
                  <a:pt x="1021832" y="2798145"/>
                </a:lnTo>
                <a:lnTo>
                  <a:pt x="1066999" y="2813283"/>
                </a:lnTo>
                <a:lnTo>
                  <a:pt x="1112794" y="2827216"/>
                </a:lnTo>
                <a:lnTo>
                  <a:pt x="1159196" y="2839923"/>
                </a:lnTo>
                <a:lnTo>
                  <a:pt x="1206180" y="2851382"/>
                </a:lnTo>
                <a:lnTo>
                  <a:pt x="1253722" y="2861572"/>
                </a:lnTo>
                <a:lnTo>
                  <a:pt x="1301800" y="2870473"/>
                </a:lnTo>
                <a:lnTo>
                  <a:pt x="1350390" y="2878062"/>
                </a:lnTo>
                <a:lnTo>
                  <a:pt x="1399469" y="2884319"/>
                </a:lnTo>
                <a:lnTo>
                  <a:pt x="1449012" y="2889222"/>
                </a:lnTo>
                <a:lnTo>
                  <a:pt x="1498997" y="2892751"/>
                </a:lnTo>
                <a:lnTo>
                  <a:pt x="1549401" y="2894884"/>
                </a:lnTo>
                <a:lnTo>
                  <a:pt x="1600200" y="2895600"/>
                </a:lnTo>
                <a:lnTo>
                  <a:pt x="1650991" y="2894884"/>
                </a:lnTo>
                <a:lnTo>
                  <a:pt x="1701388" y="2892751"/>
                </a:lnTo>
                <a:lnTo>
                  <a:pt x="1751367" y="2889222"/>
                </a:lnTo>
                <a:lnTo>
                  <a:pt x="1800906" y="2884319"/>
                </a:lnTo>
                <a:lnTo>
                  <a:pt x="1849979" y="2878062"/>
                </a:lnTo>
                <a:lnTo>
                  <a:pt x="1898565" y="2870473"/>
                </a:lnTo>
                <a:lnTo>
                  <a:pt x="1946638" y="2861572"/>
                </a:lnTo>
                <a:lnTo>
                  <a:pt x="1994177" y="2851382"/>
                </a:lnTo>
                <a:lnTo>
                  <a:pt x="2041158" y="2839923"/>
                </a:lnTo>
                <a:lnTo>
                  <a:pt x="2087557" y="2827216"/>
                </a:lnTo>
                <a:lnTo>
                  <a:pt x="2133350" y="2813283"/>
                </a:lnTo>
                <a:lnTo>
                  <a:pt x="2178515" y="2798145"/>
                </a:lnTo>
                <a:lnTo>
                  <a:pt x="2223027" y="2781823"/>
                </a:lnTo>
                <a:lnTo>
                  <a:pt x="2266864" y="2764339"/>
                </a:lnTo>
                <a:lnTo>
                  <a:pt x="2310002" y="2745712"/>
                </a:lnTo>
                <a:lnTo>
                  <a:pt x="2352417" y="2725966"/>
                </a:lnTo>
                <a:lnTo>
                  <a:pt x="2394087" y="2705120"/>
                </a:lnTo>
                <a:lnTo>
                  <a:pt x="2434987" y="2683197"/>
                </a:lnTo>
                <a:lnTo>
                  <a:pt x="2475094" y="2660216"/>
                </a:lnTo>
                <a:lnTo>
                  <a:pt x="2514384" y="2636200"/>
                </a:lnTo>
                <a:lnTo>
                  <a:pt x="2552836" y="2611170"/>
                </a:lnTo>
                <a:lnTo>
                  <a:pt x="2590423" y="2585147"/>
                </a:lnTo>
                <a:lnTo>
                  <a:pt x="2627125" y="2558152"/>
                </a:lnTo>
                <a:lnTo>
                  <a:pt x="2662916" y="2530206"/>
                </a:lnTo>
                <a:lnTo>
                  <a:pt x="2697774" y="2501330"/>
                </a:lnTo>
                <a:lnTo>
                  <a:pt x="2731674" y="2471547"/>
                </a:lnTo>
                <a:lnTo>
                  <a:pt x="2764595" y="2440876"/>
                </a:lnTo>
                <a:lnTo>
                  <a:pt x="2796511" y="2409339"/>
                </a:lnTo>
                <a:lnTo>
                  <a:pt x="2827400" y="2376957"/>
                </a:lnTo>
                <a:lnTo>
                  <a:pt x="2857239" y="2343752"/>
                </a:lnTo>
                <a:lnTo>
                  <a:pt x="2886003" y="2309745"/>
                </a:lnTo>
                <a:lnTo>
                  <a:pt x="2913670" y="2274956"/>
                </a:lnTo>
                <a:lnTo>
                  <a:pt x="2940215" y="2239408"/>
                </a:lnTo>
                <a:lnTo>
                  <a:pt x="2965616" y="2203121"/>
                </a:lnTo>
                <a:lnTo>
                  <a:pt x="2989850" y="2166116"/>
                </a:lnTo>
                <a:lnTo>
                  <a:pt x="3012891" y="2128415"/>
                </a:lnTo>
                <a:lnTo>
                  <a:pt x="3034718" y="2090039"/>
                </a:lnTo>
                <a:lnTo>
                  <a:pt x="3055307" y="2051009"/>
                </a:lnTo>
                <a:lnTo>
                  <a:pt x="3074634" y="2011346"/>
                </a:lnTo>
                <a:lnTo>
                  <a:pt x="3092676" y="1971072"/>
                </a:lnTo>
                <a:lnTo>
                  <a:pt x="3109409" y="1930207"/>
                </a:lnTo>
                <a:lnTo>
                  <a:pt x="3124810" y="1888774"/>
                </a:lnTo>
                <a:lnTo>
                  <a:pt x="3138855" y="1846792"/>
                </a:lnTo>
                <a:lnTo>
                  <a:pt x="3151522" y="1804284"/>
                </a:lnTo>
                <a:lnTo>
                  <a:pt x="3162786" y="1761270"/>
                </a:lnTo>
                <a:lnTo>
                  <a:pt x="3172625" y="1717772"/>
                </a:lnTo>
                <a:lnTo>
                  <a:pt x="3181014" y="1673810"/>
                </a:lnTo>
                <a:lnTo>
                  <a:pt x="3187930" y="1629407"/>
                </a:lnTo>
                <a:lnTo>
                  <a:pt x="3193350" y="1584583"/>
                </a:lnTo>
                <a:lnTo>
                  <a:pt x="3197251" y="1539360"/>
                </a:lnTo>
                <a:lnTo>
                  <a:pt x="3199608" y="1493758"/>
                </a:lnTo>
                <a:lnTo>
                  <a:pt x="3200400" y="1447800"/>
                </a:lnTo>
                <a:lnTo>
                  <a:pt x="3199608" y="1401841"/>
                </a:lnTo>
                <a:lnTo>
                  <a:pt x="3197251" y="1356239"/>
                </a:lnTo>
                <a:lnTo>
                  <a:pt x="3193350" y="1311016"/>
                </a:lnTo>
                <a:lnTo>
                  <a:pt x="3187930" y="1266192"/>
                </a:lnTo>
                <a:lnTo>
                  <a:pt x="3181014" y="1221789"/>
                </a:lnTo>
                <a:lnTo>
                  <a:pt x="3172625" y="1177827"/>
                </a:lnTo>
                <a:lnTo>
                  <a:pt x="3162786" y="1134329"/>
                </a:lnTo>
                <a:lnTo>
                  <a:pt x="3151522" y="1091315"/>
                </a:lnTo>
                <a:lnTo>
                  <a:pt x="3138855" y="1048807"/>
                </a:lnTo>
                <a:lnTo>
                  <a:pt x="3124810" y="1006825"/>
                </a:lnTo>
                <a:lnTo>
                  <a:pt x="3109409" y="965392"/>
                </a:lnTo>
                <a:lnTo>
                  <a:pt x="3092676" y="924527"/>
                </a:lnTo>
                <a:lnTo>
                  <a:pt x="3074634" y="884253"/>
                </a:lnTo>
                <a:lnTo>
                  <a:pt x="3055307" y="844590"/>
                </a:lnTo>
                <a:lnTo>
                  <a:pt x="3034718" y="805560"/>
                </a:lnTo>
                <a:lnTo>
                  <a:pt x="3012891" y="767184"/>
                </a:lnTo>
                <a:lnTo>
                  <a:pt x="2989850" y="729483"/>
                </a:lnTo>
                <a:lnTo>
                  <a:pt x="2965616" y="692478"/>
                </a:lnTo>
                <a:lnTo>
                  <a:pt x="2940215" y="656191"/>
                </a:lnTo>
                <a:lnTo>
                  <a:pt x="2913670" y="620643"/>
                </a:lnTo>
                <a:lnTo>
                  <a:pt x="2886003" y="585854"/>
                </a:lnTo>
                <a:lnTo>
                  <a:pt x="2857239" y="551847"/>
                </a:lnTo>
                <a:lnTo>
                  <a:pt x="2827400" y="518642"/>
                </a:lnTo>
                <a:lnTo>
                  <a:pt x="2796511" y="486260"/>
                </a:lnTo>
                <a:lnTo>
                  <a:pt x="2764595" y="454723"/>
                </a:lnTo>
                <a:lnTo>
                  <a:pt x="2731674" y="424053"/>
                </a:lnTo>
                <a:lnTo>
                  <a:pt x="2697774" y="394269"/>
                </a:lnTo>
                <a:lnTo>
                  <a:pt x="2662916" y="365393"/>
                </a:lnTo>
                <a:lnTo>
                  <a:pt x="2627125" y="337447"/>
                </a:lnTo>
                <a:lnTo>
                  <a:pt x="2590423" y="310452"/>
                </a:lnTo>
                <a:lnTo>
                  <a:pt x="2552836" y="284429"/>
                </a:lnTo>
                <a:lnTo>
                  <a:pt x="2514384" y="259399"/>
                </a:lnTo>
                <a:lnTo>
                  <a:pt x="2475094" y="235383"/>
                </a:lnTo>
                <a:lnTo>
                  <a:pt x="2434987" y="212402"/>
                </a:lnTo>
                <a:lnTo>
                  <a:pt x="2394087" y="190479"/>
                </a:lnTo>
                <a:lnTo>
                  <a:pt x="2352417" y="169633"/>
                </a:lnTo>
                <a:lnTo>
                  <a:pt x="2310002" y="149887"/>
                </a:lnTo>
                <a:lnTo>
                  <a:pt x="2266864" y="131260"/>
                </a:lnTo>
                <a:lnTo>
                  <a:pt x="2223027" y="113776"/>
                </a:lnTo>
                <a:lnTo>
                  <a:pt x="2178515" y="97454"/>
                </a:lnTo>
                <a:lnTo>
                  <a:pt x="2133350" y="82316"/>
                </a:lnTo>
                <a:lnTo>
                  <a:pt x="2087557" y="68383"/>
                </a:lnTo>
                <a:lnTo>
                  <a:pt x="2041158" y="55676"/>
                </a:lnTo>
                <a:lnTo>
                  <a:pt x="1994177" y="44217"/>
                </a:lnTo>
                <a:lnTo>
                  <a:pt x="1946638" y="34027"/>
                </a:lnTo>
                <a:lnTo>
                  <a:pt x="1898565" y="25126"/>
                </a:lnTo>
                <a:lnTo>
                  <a:pt x="1849979" y="17537"/>
                </a:lnTo>
                <a:lnTo>
                  <a:pt x="1800906" y="11280"/>
                </a:lnTo>
                <a:lnTo>
                  <a:pt x="1751367" y="6377"/>
                </a:lnTo>
                <a:lnTo>
                  <a:pt x="1701388" y="2848"/>
                </a:lnTo>
                <a:lnTo>
                  <a:pt x="1650991" y="715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3976" y="3581400"/>
            <a:ext cx="3200400" cy="2895600"/>
          </a:xfrm>
          <a:custGeom>
            <a:avLst/>
            <a:gdLst/>
            <a:ahLst/>
            <a:cxnLst/>
            <a:rect l="l" t="t" r="r" b="b"/>
            <a:pathLst>
              <a:path w="3200400" h="2895600">
                <a:moveTo>
                  <a:pt x="0" y="1447800"/>
                </a:moveTo>
                <a:lnTo>
                  <a:pt x="790" y="1401841"/>
                </a:lnTo>
                <a:lnTo>
                  <a:pt x="3148" y="1356239"/>
                </a:lnTo>
                <a:lnTo>
                  <a:pt x="7048" y="1311016"/>
                </a:lnTo>
                <a:lnTo>
                  <a:pt x="12467" y="1266192"/>
                </a:lnTo>
                <a:lnTo>
                  <a:pt x="19382" y="1221789"/>
                </a:lnTo>
                <a:lnTo>
                  <a:pt x="27770" y="1177827"/>
                </a:lnTo>
                <a:lnTo>
                  <a:pt x="37607" y="1134329"/>
                </a:lnTo>
                <a:lnTo>
                  <a:pt x="48869" y="1091315"/>
                </a:lnTo>
                <a:lnTo>
                  <a:pt x="61534" y="1048807"/>
                </a:lnTo>
                <a:lnTo>
                  <a:pt x="75578" y="1006825"/>
                </a:lnTo>
                <a:lnTo>
                  <a:pt x="90977" y="965392"/>
                </a:lnTo>
                <a:lnTo>
                  <a:pt x="107708" y="924527"/>
                </a:lnTo>
                <a:lnTo>
                  <a:pt x="125747" y="884253"/>
                </a:lnTo>
                <a:lnTo>
                  <a:pt x="145072" y="844590"/>
                </a:lnTo>
                <a:lnTo>
                  <a:pt x="165658" y="805560"/>
                </a:lnTo>
                <a:lnTo>
                  <a:pt x="187483" y="767184"/>
                </a:lnTo>
                <a:lnTo>
                  <a:pt x="210522" y="729483"/>
                </a:lnTo>
                <a:lnTo>
                  <a:pt x="234753" y="692478"/>
                </a:lnTo>
                <a:lnTo>
                  <a:pt x="260151" y="656191"/>
                </a:lnTo>
                <a:lnTo>
                  <a:pt x="286695" y="620643"/>
                </a:lnTo>
                <a:lnTo>
                  <a:pt x="314359" y="585854"/>
                </a:lnTo>
                <a:lnTo>
                  <a:pt x="343121" y="551847"/>
                </a:lnTo>
                <a:lnTo>
                  <a:pt x="372957" y="518642"/>
                </a:lnTo>
                <a:lnTo>
                  <a:pt x="403844" y="486260"/>
                </a:lnTo>
                <a:lnTo>
                  <a:pt x="435759" y="454723"/>
                </a:lnTo>
                <a:lnTo>
                  <a:pt x="468677" y="424053"/>
                </a:lnTo>
                <a:lnTo>
                  <a:pt x="502576" y="394269"/>
                </a:lnTo>
                <a:lnTo>
                  <a:pt x="537432" y="365393"/>
                </a:lnTo>
                <a:lnTo>
                  <a:pt x="573222" y="337447"/>
                </a:lnTo>
                <a:lnTo>
                  <a:pt x="609922" y="310452"/>
                </a:lnTo>
                <a:lnTo>
                  <a:pt x="647509" y="284429"/>
                </a:lnTo>
                <a:lnTo>
                  <a:pt x="685959" y="259399"/>
                </a:lnTo>
                <a:lnTo>
                  <a:pt x="725249" y="235383"/>
                </a:lnTo>
                <a:lnTo>
                  <a:pt x="765356" y="212402"/>
                </a:lnTo>
                <a:lnTo>
                  <a:pt x="806256" y="190479"/>
                </a:lnTo>
                <a:lnTo>
                  <a:pt x="847925" y="169633"/>
                </a:lnTo>
                <a:lnTo>
                  <a:pt x="890341" y="149887"/>
                </a:lnTo>
                <a:lnTo>
                  <a:pt x="933480" y="131260"/>
                </a:lnTo>
                <a:lnTo>
                  <a:pt x="977318" y="113776"/>
                </a:lnTo>
                <a:lnTo>
                  <a:pt x="1021832" y="97454"/>
                </a:lnTo>
                <a:lnTo>
                  <a:pt x="1066999" y="82316"/>
                </a:lnTo>
                <a:lnTo>
                  <a:pt x="1112794" y="68383"/>
                </a:lnTo>
                <a:lnTo>
                  <a:pt x="1159196" y="55676"/>
                </a:lnTo>
                <a:lnTo>
                  <a:pt x="1206180" y="44217"/>
                </a:lnTo>
                <a:lnTo>
                  <a:pt x="1253722" y="34027"/>
                </a:lnTo>
                <a:lnTo>
                  <a:pt x="1301800" y="25126"/>
                </a:lnTo>
                <a:lnTo>
                  <a:pt x="1350390" y="17537"/>
                </a:lnTo>
                <a:lnTo>
                  <a:pt x="1399469" y="11280"/>
                </a:lnTo>
                <a:lnTo>
                  <a:pt x="1449012" y="6377"/>
                </a:lnTo>
                <a:lnTo>
                  <a:pt x="1498997" y="2848"/>
                </a:lnTo>
                <a:lnTo>
                  <a:pt x="1549401" y="715"/>
                </a:lnTo>
                <a:lnTo>
                  <a:pt x="1600200" y="0"/>
                </a:lnTo>
                <a:lnTo>
                  <a:pt x="1650991" y="715"/>
                </a:lnTo>
                <a:lnTo>
                  <a:pt x="1701388" y="2848"/>
                </a:lnTo>
                <a:lnTo>
                  <a:pt x="1751367" y="6377"/>
                </a:lnTo>
                <a:lnTo>
                  <a:pt x="1800906" y="11280"/>
                </a:lnTo>
                <a:lnTo>
                  <a:pt x="1849979" y="17537"/>
                </a:lnTo>
                <a:lnTo>
                  <a:pt x="1898565" y="25126"/>
                </a:lnTo>
                <a:lnTo>
                  <a:pt x="1946638" y="34027"/>
                </a:lnTo>
                <a:lnTo>
                  <a:pt x="1994177" y="44217"/>
                </a:lnTo>
                <a:lnTo>
                  <a:pt x="2041158" y="55676"/>
                </a:lnTo>
                <a:lnTo>
                  <a:pt x="2087557" y="68383"/>
                </a:lnTo>
                <a:lnTo>
                  <a:pt x="2133350" y="82316"/>
                </a:lnTo>
                <a:lnTo>
                  <a:pt x="2178515" y="97454"/>
                </a:lnTo>
                <a:lnTo>
                  <a:pt x="2223027" y="113776"/>
                </a:lnTo>
                <a:lnTo>
                  <a:pt x="2266864" y="131260"/>
                </a:lnTo>
                <a:lnTo>
                  <a:pt x="2310002" y="149887"/>
                </a:lnTo>
                <a:lnTo>
                  <a:pt x="2352417" y="169633"/>
                </a:lnTo>
                <a:lnTo>
                  <a:pt x="2394087" y="190479"/>
                </a:lnTo>
                <a:lnTo>
                  <a:pt x="2434987" y="212402"/>
                </a:lnTo>
                <a:lnTo>
                  <a:pt x="2475094" y="235383"/>
                </a:lnTo>
                <a:lnTo>
                  <a:pt x="2514384" y="259399"/>
                </a:lnTo>
                <a:lnTo>
                  <a:pt x="2552836" y="284429"/>
                </a:lnTo>
                <a:lnTo>
                  <a:pt x="2590423" y="310452"/>
                </a:lnTo>
                <a:lnTo>
                  <a:pt x="2627125" y="337447"/>
                </a:lnTo>
                <a:lnTo>
                  <a:pt x="2662916" y="365393"/>
                </a:lnTo>
                <a:lnTo>
                  <a:pt x="2697774" y="394269"/>
                </a:lnTo>
                <a:lnTo>
                  <a:pt x="2731674" y="424053"/>
                </a:lnTo>
                <a:lnTo>
                  <a:pt x="2764595" y="454723"/>
                </a:lnTo>
                <a:lnTo>
                  <a:pt x="2796511" y="486260"/>
                </a:lnTo>
                <a:lnTo>
                  <a:pt x="2827400" y="518642"/>
                </a:lnTo>
                <a:lnTo>
                  <a:pt x="2857239" y="551847"/>
                </a:lnTo>
                <a:lnTo>
                  <a:pt x="2886003" y="585854"/>
                </a:lnTo>
                <a:lnTo>
                  <a:pt x="2913670" y="620643"/>
                </a:lnTo>
                <a:lnTo>
                  <a:pt x="2940215" y="656191"/>
                </a:lnTo>
                <a:lnTo>
                  <a:pt x="2965616" y="692478"/>
                </a:lnTo>
                <a:lnTo>
                  <a:pt x="2989850" y="729483"/>
                </a:lnTo>
                <a:lnTo>
                  <a:pt x="3012891" y="767184"/>
                </a:lnTo>
                <a:lnTo>
                  <a:pt x="3034718" y="805560"/>
                </a:lnTo>
                <a:lnTo>
                  <a:pt x="3055307" y="844590"/>
                </a:lnTo>
                <a:lnTo>
                  <a:pt x="3074634" y="884253"/>
                </a:lnTo>
                <a:lnTo>
                  <a:pt x="3092676" y="924527"/>
                </a:lnTo>
                <a:lnTo>
                  <a:pt x="3109409" y="965392"/>
                </a:lnTo>
                <a:lnTo>
                  <a:pt x="3124810" y="1006825"/>
                </a:lnTo>
                <a:lnTo>
                  <a:pt x="3138855" y="1048807"/>
                </a:lnTo>
                <a:lnTo>
                  <a:pt x="3151522" y="1091315"/>
                </a:lnTo>
                <a:lnTo>
                  <a:pt x="3162786" y="1134329"/>
                </a:lnTo>
                <a:lnTo>
                  <a:pt x="3172625" y="1177827"/>
                </a:lnTo>
                <a:lnTo>
                  <a:pt x="3181014" y="1221789"/>
                </a:lnTo>
                <a:lnTo>
                  <a:pt x="3187930" y="1266192"/>
                </a:lnTo>
                <a:lnTo>
                  <a:pt x="3193350" y="1311016"/>
                </a:lnTo>
                <a:lnTo>
                  <a:pt x="3197251" y="1356239"/>
                </a:lnTo>
                <a:lnTo>
                  <a:pt x="3199608" y="1401841"/>
                </a:lnTo>
                <a:lnTo>
                  <a:pt x="3200400" y="1447800"/>
                </a:lnTo>
                <a:lnTo>
                  <a:pt x="3199608" y="1493758"/>
                </a:lnTo>
                <a:lnTo>
                  <a:pt x="3197251" y="1539360"/>
                </a:lnTo>
                <a:lnTo>
                  <a:pt x="3193350" y="1584583"/>
                </a:lnTo>
                <a:lnTo>
                  <a:pt x="3187930" y="1629407"/>
                </a:lnTo>
                <a:lnTo>
                  <a:pt x="3181014" y="1673810"/>
                </a:lnTo>
                <a:lnTo>
                  <a:pt x="3172625" y="1717772"/>
                </a:lnTo>
                <a:lnTo>
                  <a:pt x="3162786" y="1761270"/>
                </a:lnTo>
                <a:lnTo>
                  <a:pt x="3151522" y="1804284"/>
                </a:lnTo>
                <a:lnTo>
                  <a:pt x="3138855" y="1846792"/>
                </a:lnTo>
                <a:lnTo>
                  <a:pt x="3124810" y="1888774"/>
                </a:lnTo>
                <a:lnTo>
                  <a:pt x="3109409" y="1930207"/>
                </a:lnTo>
                <a:lnTo>
                  <a:pt x="3092676" y="1971072"/>
                </a:lnTo>
                <a:lnTo>
                  <a:pt x="3074634" y="2011346"/>
                </a:lnTo>
                <a:lnTo>
                  <a:pt x="3055307" y="2051009"/>
                </a:lnTo>
                <a:lnTo>
                  <a:pt x="3034718" y="2090039"/>
                </a:lnTo>
                <a:lnTo>
                  <a:pt x="3012891" y="2128415"/>
                </a:lnTo>
                <a:lnTo>
                  <a:pt x="2989850" y="2166116"/>
                </a:lnTo>
                <a:lnTo>
                  <a:pt x="2965616" y="2203121"/>
                </a:lnTo>
                <a:lnTo>
                  <a:pt x="2940215" y="2239408"/>
                </a:lnTo>
                <a:lnTo>
                  <a:pt x="2913670" y="2274956"/>
                </a:lnTo>
                <a:lnTo>
                  <a:pt x="2886003" y="2309745"/>
                </a:lnTo>
                <a:lnTo>
                  <a:pt x="2857239" y="2343752"/>
                </a:lnTo>
                <a:lnTo>
                  <a:pt x="2827400" y="2376957"/>
                </a:lnTo>
                <a:lnTo>
                  <a:pt x="2796511" y="2409339"/>
                </a:lnTo>
                <a:lnTo>
                  <a:pt x="2764595" y="2440876"/>
                </a:lnTo>
                <a:lnTo>
                  <a:pt x="2731674" y="2471546"/>
                </a:lnTo>
                <a:lnTo>
                  <a:pt x="2697774" y="2501330"/>
                </a:lnTo>
                <a:lnTo>
                  <a:pt x="2662916" y="2530206"/>
                </a:lnTo>
                <a:lnTo>
                  <a:pt x="2627125" y="2558152"/>
                </a:lnTo>
                <a:lnTo>
                  <a:pt x="2590423" y="2585147"/>
                </a:lnTo>
                <a:lnTo>
                  <a:pt x="2552836" y="2611170"/>
                </a:lnTo>
                <a:lnTo>
                  <a:pt x="2514384" y="2636200"/>
                </a:lnTo>
                <a:lnTo>
                  <a:pt x="2475094" y="2660216"/>
                </a:lnTo>
                <a:lnTo>
                  <a:pt x="2434987" y="2683197"/>
                </a:lnTo>
                <a:lnTo>
                  <a:pt x="2394087" y="2705120"/>
                </a:lnTo>
                <a:lnTo>
                  <a:pt x="2352417" y="2725966"/>
                </a:lnTo>
                <a:lnTo>
                  <a:pt x="2310002" y="2745712"/>
                </a:lnTo>
                <a:lnTo>
                  <a:pt x="2266864" y="2764339"/>
                </a:lnTo>
                <a:lnTo>
                  <a:pt x="2223027" y="2781823"/>
                </a:lnTo>
                <a:lnTo>
                  <a:pt x="2178515" y="2798145"/>
                </a:lnTo>
                <a:lnTo>
                  <a:pt x="2133350" y="2813283"/>
                </a:lnTo>
                <a:lnTo>
                  <a:pt x="2087557" y="2827216"/>
                </a:lnTo>
                <a:lnTo>
                  <a:pt x="2041158" y="2839923"/>
                </a:lnTo>
                <a:lnTo>
                  <a:pt x="1994177" y="2851382"/>
                </a:lnTo>
                <a:lnTo>
                  <a:pt x="1946638" y="2861572"/>
                </a:lnTo>
                <a:lnTo>
                  <a:pt x="1898565" y="2870473"/>
                </a:lnTo>
                <a:lnTo>
                  <a:pt x="1849979" y="2878062"/>
                </a:lnTo>
                <a:lnTo>
                  <a:pt x="1800906" y="2884319"/>
                </a:lnTo>
                <a:lnTo>
                  <a:pt x="1751367" y="2889222"/>
                </a:lnTo>
                <a:lnTo>
                  <a:pt x="1701388" y="2892751"/>
                </a:lnTo>
                <a:lnTo>
                  <a:pt x="1650991" y="2894884"/>
                </a:lnTo>
                <a:lnTo>
                  <a:pt x="1600200" y="2895600"/>
                </a:lnTo>
                <a:lnTo>
                  <a:pt x="1549401" y="2894884"/>
                </a:lnTo>
                <a:lnTo>
                  <a:pt x="1498997" y="2892751"/>
                </a:lnTo>
                <a:lnTo>
                  <a:pt x="1449012" y="2889222"/>
                </a:lnTo>
                <a:lnTo>
                  <a:pt x="1399469" y="2884319"/>
                </a:lnTo>
                <a:lnTo>
                  <a:pt x="1350390" y="2878062"/>
                </a:lnTo>
                <a:lnTo>
                  <a:pt x="1301800" y="2870473"/>
                </a:lnTo>
                <a:lnTo>
                  <a:pt x="1253722" y="2861572"/>
                </a:lnTo>
                <a:lnTo>
                  <a:pt x="1206180" y="2851382"/>
                </a:lnTo>
                <a:lnTo>
                  <a:pt x="1159196" y="2839923"/>
                </a:lnTo>
                <a:lnTo>
                  <a:pt x="1112794" y="2827216"/>
                </a:lnTo>
                <a:lnTo>
                  <a:pt x="1066999" y="2813283"/>
                </a:lnTo>
                <a:lnTo>
                  <a:pt x="1021832" y="2798145"/>
                </a:lnTo>
                <a:lnTo>
                  <a:pt x="977318" y="2781823"/>
                </a:lnTo>
                <a:lnTo>
                  <a:pt x="933480" y="2764339"/>
                </a:lnTo>
                <a:lnTo>
                  <a:pt x="890341" y="2745712"/>
                </a:lnTo>
                <a:lnTo>
                  <a:pt x="847925" y="2725966"/>
                </a:lnTo>
                <a:lnTo>
                  <a:pt x="806256" y="2705120"/>
                </a:lnTo>
                <a:lnTo>
                  <a:pt x="765356" y="2683197"/>
                </a:lnTo>
                <a:lnTo>
                  <a:pt x="725249" y="2660216"/>
                </a:lnTo>
                <a:lnTo>
                  <a:pt x="685959" y="2636200"/>
                </a:lnTo>
                <a:lnTo>
                  <a:pt x="647509" y="2611170"/>
                </a:lnTo>
                <a:lnTo>
                  <a:pt x="609922" y="2585147"/>
                </a:lnTo>
                <a:lnTo>
                  <a:pt x="573222" y="2558152"/>
                </a:lnTo>
                <a:lnTo>
                  <a:pt x="537432" y="2530206"/>
                </a:lnTo>
                <a:lnTo>
                  <a:pt x="502576" y="2501330"/>
                </a:lnTo>
                <a:lnTo>
                  <a:pt x="468677" y="2471547"/>
                </a:lnTo>
                <a:lnTo>
                  <a:pt x="435759" y="2440876"/>
                </a:lnTo>
                <a:lnTo>
                  <a:pt x="403844" y="2409339"/>
                </a:lnTo>
                <a:lnTo>
                  <a:pt x="372957" y="2376957"/>
                </a:lnTo>
                <a:lnTo>
                  <a:pt x="343121" y="2343752"/>
                </a:lnTo>
                <a:lnTo>
                  <a:pt x="314359" y="2309745"/>
                </a:lnTo>
                <a:lnTo>
                  <a:pt x="286695" y="2274956"/>
                </a:lnTo>
                <a:lnTo>
                  <a:pt x="260151" y="2239408"/>
                </a:lnTo>
                <a:lnTo>
                  <a:pt x="234753" y="2203121"/>
                </a:lnTo>
                <a:lnTo>
                  <a:pt x="210522" y="2166116"/>
                </a:lnTo>
                <a:lnTo>
                  <a:pt x="187483" y="2128415"/>
                </a:lnTo>
                <a:lnTo>
                  <a:pt x="165658" y="2090039"/>
                </a:lnTo>
                <a:lnTo>
                  <a:pt x="145072" y="2051009"/>
                </a:lnTo>
                <a:lnTo>
                  <a:pt x="125747" y="2011346"/>
                </a:lnTo>
                <a:lnTo>
                  <a:pt x="107708" y="1971072"/>
                </a:lnTo>
                <a:lnTo>
                  <a:pt x="90977" y="1930207"/>
                </a:lnTo>
                <a:lnTo>
                  <a:pt x="75578" y="1888774"/>
                </a:lnTo>
                <a:lnTo>
                  <a:pt x="61534" y="1846792"/>
                </a:lnTo>
                <a:lnTo>
                  <a:pt x="48869" y="1804284"/>
                </a:lnTo>
                <a:lnTo>
                  <a:pt x="37607" y="1761270"/>
                </a:lnTo>
                <a:lnTo>
                  <a:pt x="27770" y="1717772"/>
                </a:lnTo>
                <a:lnTo>
                  <a:pt x="19382" y="1673810"/>
                </a:lnTo>
                <a:lnTo>
                  <a:pt x="12467" y="1629407"/>
                </a:lnTo>
                <a:lnTo>
                  <a:pt x="7048" y="1584583"/>
                </a:lnTo>
                <a:lnTo>
                  <a:pt x="3148" y="1539360"/>
                </a:lnTo>
                <a:lnTo>
                  <a:pt x="790" y="1493758"/>
                </a:lnTo>
                <a:lnTo>
                  <a:pt x="0" y="144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4576" y="3810000"/>
            <a:ext cx="1219200" cy="517525"/>
          </a:xfrm>
          <a:custGeom>
            <a:avLst/>
            <a:gdLst/>
            <a:ahLst/>
            <a:cxnLst/>
            <a:rect l="l" t="t" r="r" b="b"/>
            <a:pathLst>
              <a:path w="1219200" h="517525">
                <a:moveTo>
                  <a:pt x="0" y="517525"/>
                </a:moveTo>
                <a:lnTo>
                  <a:pt x="1219200" y="517525"/>
                </a:lnTo>
                <a:lnTo>
                  <a:pt x="121920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4078" y="3831716"/>
            <a:ext cx="892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06600"/>
                </a:solidFill>
                <a:latin typeface="Trebuchet MS"/>
                <a:cs typeface="Trebuchet MS"/>
              </a:rPr>
              <a:t>Fitness  </a:t>
            </a:r>
            <a:r>
              <a:rPr sz="1400" b="1" spc="-40" dirty="0">
                <a:solidFill>
                  <a:srgbClr val="006600"/>
                </a:solidFill>
                <a:latin typeface="Trebuchet MS"/>
                <a:cs typeface="Trebuchet MS"/>
              </a:rPr>
              <a:t>As</a:t>
            </a:r>
            <a:r>
              <a:rPr sz="1400" b="1" spc="-70" dirty="0">
                <a:solidFill>
                  <a:srgbClr val="006600"/>
                </a:solidFill>
                <a:latin typeface="Trebuchet MS"/>
                <a:cs typeface="Trebuchet MS"/>
              </a:rPr>
              <a:t>s</a:t>
            </a:r>
            <a:r>
              <a:rPr sz="1400" b="1" spc="-45" dirty="0">
                <a:solidFill>
                  <a:srgbClr val="006600"/>
                </a:solidFill>
                <a:latin typeface="Trebuchet MS"/>
                <a:cs typeface="Trebuchet MS"/>
              </a:rPr>
              <a:t>i</a:t>
            </a:r>
            <a:r>
              <a:rPr sz="1400" b="1" spc="-50" dirty="0">
                <a:solidFill>
                  <a:srgbClr val="006600"/>
                </a:solidFill>
                <a:latin typeface="Trebuchet MS"/>
                <a:cs typeface="Trebuchet MS"/>
              </a:rPr>
              <a:t>g</a:t>
            </a:r>
            <a:r>
              <a:rPr sz="1400" b="1" spc="-80" dirty="0">
                <a:solidFill>
                  <a:srgbClr val="006600"/>
                </a:solidFill>
                <a:latin typeface="Trebuchet MS"/>
                <a:cs typeface="Trebuchet MS"/>
              </a:rPr>
              <a:t>nmen</a:t>
            </a:r>
            <a:r>
              <a:rPr sz="1400" b="1" spc="-70" dirty="0">
                <a:solidFill>
                  <a:srgbClr val="006600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67576" y="48768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7458" y="4898897"/>
            <a:ext cx="706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006600"/>
                </a:solidFill>
                <a:latin typeface="Trebuchet MS"/>
                <a:cs typeface="Trebuchet MS"/>
              </a:rPr>
              <a:t>Selection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00776" y="5730875"/>
            <a:ext cx="1066800" cy="517525"/>
          </a:xfrm>
          <a:custGeom>
            <a:avLst/>
            <a:gdLst/>
            <a:ahLst/>
            <a:cxnLst/>
            <a:rect l="l" t="t" r="r" b="b"/>
            <a:pathLst>
              <a:path w="1066800" h="517525">
                <a:moveTo>
                  <a:pt x="0" y="517525"/>
                </a:moveTo>
                <a:lnTo>
                  <a:pt x="1066800" y="517525"/>
                </a:lnTo>
                <a:lnTo>
                  <a:pt x="106680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80278" y="5753201"/>
            <a:ext cx="8477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006600"/>
                </a:solidFill>
                <a:latin typeface="Trebuchet MS"/>
                <a:cs typeface="Trebuchet MS"/>
              </a:rPr>
              <a:t>Genetic  </a:t>
            </a:r>
            <a:r>
              <a:rPr sz="1400" b="1" spc="-85" dirty="0">
                <a:solidFill>
                  <a:srgbClr val="006600"/>
                </a:solidFill>
                <a:latin typeface="Trebuchet MS"/>
                <a:cs typeface="Trebuchet MS"/>
              </a:rPr>
              <a:t>Oper</a:t>
            </a:r>
            <a:r>
              <a:rPr sz="1400" b="1" spc="-65" dirty="0">
                <a:solidFill>
                  <a:srgbClr val="006600"/>
                </a:solidFill>
                <a:latin typeface="Trebuchet MS"/>
                <a:cs typeface="Trebuchet MS"/>
              </a:rPr>
              <a:t>a</a:t>
            </a:r>
            <a:r>
              <a:rPr sz="1400" b="1" spc="-70" dirty="0">
                <a:solidFill>
                  <a:srgbClr val="006600"/>
                </a:solidFill>
                <a:latin typeface="Trebuchet MS"/>
                <a:cs typeface="Trebuchet MS"/>
              </a:rPr>
              <a:t>t</a:t>
            </a:r>
            <a:r>
              <a:rPr sz="1400" b="1" spc="-65" dirty="0">
                <a:solidFill>
                  <a:srgbClr val="006600"/>
                </a:solidFill>
                <a:latin typeface="Trebuchet MS"/>
                <a:cs typeface="Trebuchet MS"/>
              </a:rPr>
              <a:t>ion</a:t>
            </a:r>
            <a:r>
              <a:rPr sz="1400" b="1" spc="-45" dirty="0">
                <a:solidFill>
                  <a:srgbClr val="00660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6775" y="49403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304800"/>
                </a:moveTo>
                <a:lnTo>
                  <a:pt x="1066800" y="304800"/>
                </a:lnTo>
                <a:lnTo>
                  <a:pt x="1066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56150" y="4962219"/>
            <a:ext cx="876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006600"/>
                </a:solidFill>
                <a:latin typeface="Trebuchet MS"/>
                <a:cs typeface="Trebuchet MS"/>
              </a:rPr>
              <a:t>Reinsertion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29351" y="4572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22" y="2360"/>
                </a:lnTo>
                <a:lnTo>
                  <a:pt x="595087" y="9289"/>
                </a:lnTo>
                <a:lnTo>
                  <a:pt x="642544" y="20557"/>
                </a:lnTo>
                <a:lnTo>
                  <a:pt x="688044" y="35933"/>
                </a:lnTo>
                <a:lnTo>
                  <a:pt x="731338" y="55187"/>
                </a:lnTo>
                <a:lnTo>
                  <a:pt x="772176" y="78090"/>
                </a:lnTo>
                <a:lnTo>
                  <a:pt x="810308" y="104411"/>
                </a:lnTo>
                <a:lnTo>
                  <a:pt x="845486" y="133921"/>
                </a:lnTo>
                <a:lnTo>
                  <a:pt x="877460" y="166390"/>
                </a:lnTo>
                <a:lnTo>
                  <a:pt x="905980" y="201587"/>
                </a:lnTo>
                <a:lnTo>
                  <a:pt x="930796" y="239283"/>
                </a:lnTo>
                <a:lnTo>
                  <a:pt x="951660" y="279249"/>
                </a:lnTo>
                <a:lnTo>
                  <a:pt x="968322" y="321253"/>
                </a:lnTo>
                <a:lnTo>
                  <a:pt x="980532" y="365066"/>
                </a:lnTo>
                <a:lnTo>
                  <a:pt x="988041" y="410458"/>
                </a:lnTo>
                <a:lnTo>
                  <a:pt x="990600" y="457200"/>
                </a:lnTo>
                <a:lnTo>
                  <a:pt x="988041" y="503941"/>
                </a:lnTo>
                <a:lnTo>
                  <a:pt x="980532" y="549333"/>
                </a:lnTo>
                <a:lnTo>
                  <a:pt x="968322" y="593146"/>
                </a:lnTo>
                <a:lnTo>
                  <a:pt x="951660" y="635150"/>
                </a:lnTo>
                <a:lnTo>
                  <a:pt x="930796" y="675116"/>
                </a:lnTo>
                <a:lnTo>
                  <a:pt x="905980" y="712812"/>
                </a:lnTo>
                <a:lnTo>
                  <a:pt x="877460" y="748009"/>
                </a:lnTo>
                <a:lnTo>
                  <a:pt x="845486" y="780478"/>
                </a:lnTo>
                <a:lnTo>
                  <a:pt x="810308" y="809988"/>
                </a:lnTo>
                <a:lnTo>
                  <a:pt x="772176" y="836309"/>
                </a:lnTo>
                <a:lnTo>
                  <a:pt x="731338" y="859212"/>
                </a:lnTo>
                <a:lnTo>
                  <a:pt x="688044" y="878466"/>
                </a:lnTo>
                <a:lnTo>
                  <a:pt x="642544" y="893842"/>
                </a:lnTo>
                <a:lnTo>
                  <a:pt x="595087" y="905110"/>
                </a:lnTo>
                <a:lnTo>
                  <a:pt x="545922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1319" y="5195061"/>
            <a:ext cx="471170" cy="617855"/>
          </a:xfrm>
          <a:custGeom>
            <a:avLst/>
            <a:gdLst/>
            <a:ahLst/>
            <a:cxnLst/>
            <a:rect l="l" t="t" r="r" b="b"/>
            <a:pathLst>
              <a:path w="471170" h="617854">
                <a:moveTo>
                  <a:pt x="0" y="390906"/>
                </a:moveTo>
                <a:lnTo>
                  <a:pt x="35178" y="617613"/>
                </a:lnTo>
                <a:lnTo>
                  <a:pt x="256158" y="556120"/>
                </a:lnTo>
                <a:lnTo>
                  <a:pt x="192150" y="514819"/>
                </a:lnTo>
                <a:lnTo>
                  <a:pt x="245419" y="432219"/>
                </a:lnTo>
                <a:lnTo>
                  <a:pt x="64007" y="432219"/>
                </a:lnTo>
                <a:lnTo>
                  <a:pt x="0" y="390906"/>
                </a:lnTo>
                <a:close/>
              </a:path>
              <a:path w="471170" h="617854">
                <a:moveTo>
                  <a:pt x="342773" y="0"/>
                </a:moveTo>
                <a:lnTo>
                  <a:pt x="64007" y="432219"/>
                </a:lnTo>
                <a:lnTo>
                  <a:pt x="245419" y="432219"/>
                </a:lnTo>
                <a:lnTo>
                  <a:pt x="451096" y="113284"/>
                </a:lnTo>
                <a:lnTo>
                  <a:pt x="360425" y="113284"/>
                </a:lnTo>
                <a:lnTo>
                  <a:pt x="342773" y="0"/>
                </a:lnTo>
                <a:close/>
              </a:path>
              <a:path w="471170" h="617854">
                <a:moveTo>
                  <a:pt x="470915" y="82550"/>
                </a:moveTo>
                <a:lnTo>
                  <a:pt x="360425" y="113284"/>
                </a:lnTo>
                <a:lnTo>
                  <a:pt x="451096" y="113284"/>
                </a:lnTo>
                <a:lnTo>
                  <a:pt x="470915" y="825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1319" y="5195061"/>
            <a:ext cx="471170" cy="617855"/>
          </a:xfrm>
          <a:custGeom>
            <a:avLst/>
            <a:gdLst/>
            <a:ahLst/>
            <a:cxnLst/>
            <a:rect l="l" t="t" r="r" b="b"/>
            <a:pathLst>
              <a:path w="471170" h="617854">
                <a:moveTo>
                  <a:pt x="470915" y="82550"/>
                </a:moveTo>
                <a:lnTo>
                  <a:pt x="192150" y="514819"/>
                </a:lnTo>
                <a:lnTo>
                  <a:pt x="256158" y="556120"/>
                </a:lnTo>
                <a:lnTo>
                  <a:pt x="35178" y="617613"/>
                </a:lnTo>
                <a:lnTo>
                  <a:pt x="0" y="390906"/>
                </a:lnTo>
                <a:lnTo>
                  <a:pt x="64007" y="432219"/>
                </a:lnTo>
                <a:lnTo>
                  <a:pt x="342773" y="0"/>
                </a:lnTo>
                <a:lnTo>
                  <a:pt x="360425" y="113284"/>
                </a:lnTo>
                <a:lnTo>
                  <a:pt x="470915" y="82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1407" y="5335015"/>
            <a:ext cx="607695" cy="480695"/>
          </a:xfrm>
          <a:custGeom>
            <a:avLst/>
            <a:gdLst/>
            <a:ahLst/>
            <a:cxnLst/>
            <a:rect l="l" t="t" r="r" b="b"/>
            <a:pathLst>
              <a:path w="607695" h="480695">
                <a:moveTo>
                  <a:pt x="365917" y="188087"/>
                </a:moveTo>
                <a:lnTo>
                  <a:pt x="97789" y="188087"/>
                </a:lnTo>
                <a:lnTo>
                  <a:pt x="520953" y="480364"/>
                </a:lnTo>
                <a:lnTo>
                  <a:pt x="493775" y="368960"/>
                </a:lnTo>
                <a:lnTo>
                  <a:pt x="607567" y="354965"/>
                </a:lnTo>
                <a:lnTo>
                  <a:pt x="365917" y="188087"/>
                </a:lnTo>
                <a:close/>
              </a:path>
              <a:path w="607695" h="480695">
                <a:moveTo>
                  <a:pt x="227710" y="0"/>
                </a:moveTo>
                <a:lnTo>
                  <a:pt x="0" y="27940"/>
                </a:lnTo>
                <a:lnTo>
                  <a:pt x="54482" y="250825"/>
                </a:lnTo>
                <a:lnTo>
                  <a:pt x="97789" y="188087"/>
                </a:lnTo>
                <a:lnTo>
                  <a:pt x="365917" y="188087"/>
                </a:lnTo>
                <a:lnTo>
                  <a:pt x="184403" y="62738"/>
                </a:lnTo>
                <a:lnTo>
                  <a:pt x="22771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1407" y="5335015"/>
            <a:ext cx="607695" cy="480695"/>
          </a:xfrm>
          <a:custGeom>
            <a:avLst/>
            <a:gdLst/>
            <a:ahLst/>
            <a:cxnLst/>
            <a:rect l="l" t="t" r="r" b="b"/>
            <a:pathLst>
              <a:path w="607695" h="480695">
                <a:moveTo>
                  <a:pt x="520953" y="480364"/>
                </a:moveTo>
                <a:lnTo>
                  <a:pt x="97789" y="188087"/>
                </a:lnTo>
                <a:lnTo>
                  <a:pt x="54482" y="250825"/>
                </a:lnTo>
                <a:lnTo>
                  <a:pt x="0" y="27940"/>
                </a:lnTo>
                <a:lnTo>
                  <a:pt x="227710" y="0"/>
                </a:lnTo>
                <a:lnTo>
                  <a:pt x="184403" y="62738"/>
                </a:lnTo>
                <a:lnTo>
                  <a:pt x="607567" y="354965"/>
                </a:lnTo>
                <a:lnTo>
                  <a:pt x="493775" y="368960"/>
                </a:lnTo>
                <a:lnTo>
                  <a:pt x="520953" y="4803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4384" y="4285360"/>
            <a:ext cx="528320" cy="549910"/>
          </a:xfrm>
          <a:custGeom>
            <a:avLst/>
            <a:gdLst/>
            <a:ahLst/>
            <a:cxnLst/>
            <a:rect l="l" t="t" r="r" b="b"/>
            <a:pathLst>
              <a:path w="528320" h="549910">
                <a:moveTo>
                  <a:pt x="219384" y="434975"/>
                </a:moveTo>
                <a:lnTo>
                  <a:pt x="114300" y="434975"/>
                </a:lnTo>
                <a:lnTo>
                  <a:pt x="110489" y="549528"/>
                </a:lnTo>
                <a:lnTo>
                  <a:pt x="219384" y="434975"/>
                </a:lnTo>
                <a:close/>
              </a:path>
              <a:path w="528320" h="549910">
                <a:moveTo>
                  <a:pt x="527812" y="0"/>
                </a:moveTo>
                <a:lnTo>
                  <a:pt x="299212" y="19303"/>
                </a:lnTo>
                <a:lnTo>
                  <a:pt x="354456" y="71755"/>
                </a:lnTo>
                <a:lnTo>
                  <a:pt x="0" y="444626"/>
                </a:lnTo>
                <a:lnTo>
                  <a:pt x="114300" y="434975"/>
                </a:lnTo>
                <a:lnTo>
                  <a:pt x="219384" y="434975"/>
                </a:lnTo>
                <a:lnTo>
                  <a:pt x="464819" y="176783"/>
                </a:lnTo>
                <a:lnTo>
                  <a:pt x="521837" y="176783"/>
                </a:lnTo>
                <a:lnTo>
                  <a:pt x="527812" y="0"/>
                </a:lnTo>
                <a:close/>
              </a:path>
              <a:path w="528320" h="549910">
                <a:moveTo>
                  <a:pt x="521837" y="176783"/>
                </a:moveTo>
                <a:lnTo>
                  <a:pt x="464819" y="176783"/>
                </a:lnTo>
                <a:lnTo>
                  <a:pt x="520064" y="229234"/>
                </a:lnTo>
                <a:lnTo>
                  <a:pt x="521837" y="176783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4384" y="4285360"/>
            <a:ext cx="528320" cy="549910"/>
          </a:xfrm>
          <a:custGeom>
            <a:avLst/>
            <a:gdLst/>
            <a:ahLst/>
            <a:cxnLst/>
            <a:rect l="l" t="t" r="r" b="b"/>
            <a:pathLst>
              <a:path w="528320" h="549910">
                <a:moveTo>
                  <a:pt x="0" y="444626"/>
                </a:moveTo>
                <a:lnTo>
                  <a:pt x="354456" y="71755"/>
                </a:lnTo>
                <a:lnTo>
                  <a:pt x="299212" y="19303"/>
                </a:lnTo>
                <a:lnTo>
                  <a:pt x="527812" y="0"/>
                </a:lnTo>
                <a:lnTo>
                  <a:pt x="520064" y="229234"/>
                </a:lnTo>
                <a:lnTo>
                  <a:pt x="464819" y="176783"/>
                </a:lnTo>
                <a:lnTo>
                  <a:pt x="110489" y="549528"/>
                </a:lnTo>
                <a:lnTo>
                  <a:pt x="114300" y="434975"/>
                </a:lnTo>
                <a:lnTo>
                  <a:pt x="0" y="4446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6291" y="4217034"/>
            <a:ext cx="574675" cy="506095"/>
          </a:xfrm>
          <a:custGeom>
            <a:avLst/>
            <a:gdLst/>
            <a:ahLst/>
            <a:cxnLst/>
            <a:rect l="l" t="t" r="r" b="b"/>
            <a:pathLst>
              <a:path w="574675" h="506095">
                <a:moveTo>
                  <a:pt x="97916" y="0"/>
                </a:moveTo>
                <a:lnTo>
                  <a:pt x="114680" y="113537"/>
                </a:lnTo>
                <a:lnTo>
                  <a:pt x="0" y="116839"/>
                </a:lnTo>
                <a:lnTo>
                  <a:pt x="394080" y="447294"/>
                </a:lnTo>
                <a:lnTo>
                  <a:pt x="345185" y="505713"/>
                </a:lnTo>
                <a:lnTo>
                  <a:pt x="574420" y="499109"/>
                </a:lnTo>
                <a:lnTo>
                  <a:pt x="549617" y="330581"/>
                </a:lnTo>
                <a:lnTo>
                  <a:pt x="491998" y="330581"/>
                </a:lnTo>
                <a:lnTo>
                  <a:pt x="97916" y="0"/>
                </a:lnTo>
                <a:close/>
              </a:path>
              <a:path w="574675" h="506095">
                <a:moveTo>
                  <a:pt x="541019" y="272160"/>
                </a:moveTo>
                <a:lnTo>
                  <a:pt x="491998" y="330581"/>
                </a:lnTo>
                <a:lnTo>
                  <a:pt x="549617" y="330581"/>
                </a:lnTo>
                <a:lnTo>
                  <a:pt x="541019" y="27216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6291" y="4217034"/>
            <a:ext cx="574675" cy="506095"/>
          </a:xfrm>
          <a:custGeom>
            <a:avLst/>
            <a:gdLst/>
            <a:ahLst/>
            <a:cxnLst/>
            <a:rect l="l" t="t" r="r" b="b"/>
            <a:pathLst>
              <a:path w="574675" h="506095">
                <a:moveTo>
                  <a:pt x="97916" y="0"/>
                </a:moveTo>
                <a:lnTo>
                  <a:pt x="491998" y="330581"/>
                </a:lnTo>
                <a:lnTo>
                  <a:pt x="541019" y="272160"/>
                </a:lnTo>
                <a:lnTo>
                  <a:pt x="574420" y="499109"/>
                </a:lnTo>
                <a:lnTo>
                  <a:pt x="345185" y="505713"/>
                </a:lnTo>
                <a:lnTo>
                  <a:pt x="394080" y="447294"/>
                </a:lnTo>
                <a:lnTo>
                  <a:pt x="0" y="116839"/>
                </a:lnTo>
                <a:lnTo>
                  <a:pt x="114680" y="113537"/>
                </a:lnTo>
                <a:lnTo>
                  <a:pt x="979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86000" y="1890712"/>
            <a:ext cx="2209800" cy="37655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b="1" spc="-90" dirty="0">
                <a:latin typeface="Trebuchet MS"/>
                <a:cs typeface="Trebuchet MS"/>
              </a:rPr>
              <a:t>Coding </a:t>
            </a:r>
            <a:r>
              <a:rPr sz="1800" b="1" spc="-75" dirty="0">
                <a:latin typeface="Trebuchet MS"/>
                <a:cs typeface="Trebuchet MS"/>
              </a:rPr>
              <a:t>of</a:t>
            </a:r>
            <a:r>
              <a:rPr sz="1800" b="1" spc="-229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Solutions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6000" y="2347912"/>
            <a:ext cx="2209800" cy="37655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b="1" spc="-120" dirty="0">
                <a:latin typeface="Trebuchet MS"/>
                <a:cs typeface="Trebuchet MS"/>
              </a:rPr>
              <a:t>Objective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6000" y="2809938"/>
            <a:ext cx="2209800" cy="37655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b="1" spc="-114" dirty="0">
                <a:latin typeface="Trebuchet MS"/>
                <a:cs typeface="Trebuchet MS"/>
              </a:rPr>
              <a:t>Genetic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Operators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86000" y="3338512"/>
            <a:ext cx="2209800" cy="37655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100" dirty="0">
                <a:latin typeface="Trebuchet MS"/>
                <a:cs typeface="Trebuchet MS"/>
              </a:rPr>
              <a:t>Problem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Knowledge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09800" y="1585975"/>
            <a:ext cx="2362200" cy="2438400"/>
          </a:xfrm>
          <a:custGeom>
            <a:avLst/>
            <a:gdLst/>
            <a:ahLst/>
            <a:cxnLst/>
            <a:rect l="l" t="t" r="r" b="b"/>
            <a:pathLst>
              <a:path w="2362200" h="2438400">
                <a:moveTo>
                  <a:pt x="0" y="2438400"/>
                </a:moveTo>
                <a:lnTo>
                  <a:pt x="2362200" y="2438400"/>
                </a:lnTo>
                <a:lnTo>
                  <a:pt x="23622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95450" y="2652776"/>
            <a:ext cx="514350" cy="228600"/>
          </a:xfrm>
          <a:custGeom>
            <a:avLst/>
            <a:gdLst/>
            <a:ahLst/>
            <a:cxnLst/>
            <a:rect l="l" t="t" r="r" b="b"/>
            <a:pathLst>
              <a:path w="514350" h="228600">
                <a:moveTo>
                  <a:pt x="361950" y="0"/>
                </a:moveTo>
                <a:lnTo>
                  <a:pt x="3619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61950" y="171450"/>
                </a:lnTo>
                <a:lnTo>
                  <a:pt x="361950" y="228600"/>
                </a:lnTo>
                <a:lnTo>
                  <a:pt x="514350" y="114300"/>
                </a:lnTo>
                <a:lnTo>
                  <a:pt x="361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7350" y="270992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00200" y="2709926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5450" y="2652776"/>
            <a:ext cx="514350" cy="228600"/>
          </a:xfrm>
          <a:custGeom>
            <a:avLst/>
            <a:gdLst/>
            <a:ahLst/>
            <a:cxnLst/>
            <a:rect l="l" t="t" r="r" b="b"/>
            <a:pathLst>
              <a:path w="514350" h="228600">
                <a:moveTo>
                  <a:pt x="361950" y="0"/>
                </a:moveTo>
                <a:lnTo>
                  <a:pt x="3619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61950" y="171450"/>
                </a:lnTo>
                <a:lnTo>
                  <a:pt x="361950" y="228600"/>
                </a:lnTo>
                <a:lnTo>
                  <a:pt x="514350" y="114300"/>
                </a:lnTo>
                <a:lnTo>
                  <a:pt x="3619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8300" y="2709926"/>
            <a:ext cx="38100" cy="114300"/>
          </a:xfrm>
          <a:custGeom>
            <a:avLst/>
            <a:gdLst/>
            <a:ahLst/>
            <a:cxnLst/>
            <a:rect l="l" t="t" r="r" b="b"/>
            <a:pathLst>
              <a:path w="38100" h="114300">
                <a:moveTo>
                  <a:pt x="0" y="114300"/>
                </a:moveTo>
                <a:lnTo>
                  <a:pt x="38100" y="114300"/>
                </a:lnTo>
                <a:lnTo>
                  <a:pt x="38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95437" y="2705163"/>
            <a:ext cx="28575" cy="123825"/>
          </a:xfrm>
          <a:custGeom>
            <a:avLst/>
            <a:gdLst/>
            <a:ahLst/>
            <a:cxnLst/>
            <a:rect l="l" t="t" r="r" b="b"/>
            <a:pathLst>
              <a:path w="28575" h="123825">
                <a:moveTo>
                  <a:pt x="0" y="123825"/>
                </a:moveTo>
                <a:lnTo>
                  <a:pt x="28575" y="123825"/>
                </a:lnTo>
                <a:lnTo>
                  <a:pt x="2857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2025" y="2652776"/>
            <a:ext cx="514350" cy="228600"/>
          </a:xfrm>
          <a:custGeom>
            <a:avLst/>
            <a:gdLst/>
            <a:ahLst/>
            <a:cxnLst/>
            <a:rect l="l" t="t" r="r" b="b"/>
            <a:pathLst>
              <a:path w="514350" h="228600">
                <a:moveTo>
                  <a:pt x="361950" y="0"/>
                </a:moveTo>
                <a:lnTo>
                  <a:pt x="3619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61950" y="171450"/>
                </a:lnTo>
                <a:lnTo>
                  <a:pt x="361950" y="228600"/>
                </a:lnTo>
                <a:lnTo>
                  <a:pt x="514350" y="114300"/>
                </a:lnTo>
                <a:lnTo>
                  <a:pt x="361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33925" y="270992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6775" y="2709926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72025" y="2652776"/>
            <a:ext cx="514350" cy="228600"/>
          </a:xfrm>
          <a:custGeom>
            <a:avLst/>
            <a:gdLst/>
            <a:ahLst/>
            <a:cxnLst/>
            <a:rect l="l" t="t" r="r" b="b"/>
            <a:pathLst>
              <a:path w="514350" h="228600">
                <a:moveTo>
                  <a:pt x="361950" y="0"/>
                </a:moveTo>
                <a:lnTo>
                  <a:pt x="3619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61950" y="171450"/>
                </a:lnTo>
                <a:lnTo>
                  <a:pt x="361950" y="228600"/>
                </a:lnTo>
                <a:lnTo>
                  <a:pt x="514350" y="114300"/>
                </a:lnTo>
                <a:lnTo>
                  <a:pt x="3619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4875" y="2709926"/>
            <a:ext cx="38100" cy="114300"/>
          </a:xfrm>
          <a:custGeom>
            <a:avLst/>
            <a:gdLst/>
            <a:ahLst/>
            <a:cxnLst/>
            <a:rect l="l" t="t" r="r" b="b"/>
            <a:pathLst>
              <a:path w="38100" h="114300">
                <a:moveTo>
                  <a:pt x="0" y="114300"/>
                </a:moveTo>
                <a:lnTo>
                  <a:pt x="38100" y="114300"/>
                </a:lnTo>
                <a:lnTo>
                  <a:pt x="38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2012" y="2705163"/>
            <a:ext cx="28575" cy="123825"/>
          </a:xfrm>
          <a:custGeom>
            <a:avLst/>
            <a:gdLst/>
            <a:ahLst/>
            <a:cxnLst/>
            <a:rect l="l" t="t" r="r" b="b"/>
            <a:pathLst>
              <a:path w="28575" h="123825">
                <a:moveTo>
                  <a:pt x="0" y="123825"/>
                </a:moveTo>
                <a:lnTo>
                  <a:pt x="28575" y="123825"/>
                </a:lnTo>
                <a:lnTo>
                  <a:pt x="2857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24675" y="2605151"/>
            <a:ext cx="514350" cy="228600"/>
          </a:xfrm>
          <a:custGeom>
            <a:avLst/>
            <a:gdLst/>
            <a:ahLst/>
            <a:cxnLst/>
            <a:rect l="l" t="t" r="r" b="b"/>
            <a:pathLst>
              <a:path w="514350" h="228600">
                <a:moveTo>
                  <a:pt x="361950" y="0"/>
                </a:moveTo>
                <a:lnTo>
                  <a:pt x="3619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61950" y="171450"/>
                </a:lnTo>
                <a:lnTo>
                  <a:pt x="361950" y="228600"/>
                </a:lnTo>
                <a:lnTo>
                  <a:pt x="514350" y="114300"/>
                </a:lnTo>
                <a:lnTo>
                  <a:pt x="361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6575" y="2662301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425" y="2662301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24675" y="2605151"/>
            <a:ext cx="514350" cy="228600"/>
          </a:xfrm>
          <a:custGeom>
            <a:avLst/>
            <a:gdLst/>
            <a:ahLst/>
            <a:cxnLst/>
            <a:rect l="l" t="t" r="r" b="b"/>
            <a:pathLst>
              <a:path w="514350" h="228600">
                <a:moveTo>
                  <a:pt x="361950" y="0"/>
                </a:moveTo>
                <a:lnTo>
                  <a:pt x="3619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61950" y="171450"/>
                </a:lnTo>
                <a:lnTo>
                  <a:pt x="361950" y="228600"/>
                </a:lnTo>
                <a:lnTo>
                  <a:pt x="514350" y="114300"/>
                </a:lnTo>
                <a:lnTo>
                  <a:pt x="3619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67525" y="2662301"/>
            <a:ext cx="38100" cy="114300"/>
          </a:xfrm>
          <a:custGeom>
            <a:avLst/>
            <a:gdLst/>
            <a:ahLst/>
            <a:cxnLst/>
            <a:rect l="l" t="t" r="r" b="b"/>
            <a:pathLst>
              <a:path w="38100" h="114300">
                <a:moveTo>
                  <a:pt x="0" y="114300"/>
                </a:moveTo>
                <a:lnTo>
                  <a:pt x="38100" y="114300"/>
                </a:lnTo>
                <a:lnTo>
                  <a:pt x="381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24662" y="2657538"/>
            <a:ext cx="28575" cy="123825"/>
          </a:xfrm>
          <a:custGeom>
            <a:avLst/>
            <a:gdLst/>
            <a:ahLst/>
            <a:cxnLst/>
            <a:rect l="l" t="t" r="r" b="b"/>
            <a:pathLst>
              <a:path w="28575" h="123825">
                <a:moveTo>
                  <a:pt x="0" y="123825"/>
                </a:moveTo>
                <a:lnTo>
                  <a:pt x="28575" y="123825"/>
                </a:lnTo>
                <a:lnTo>
                  <a:pt x="2857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845" y="6641693"/>
            <a:ext cx="2321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CIS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530: Artifiical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Intelligence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766" y="6640169"/>
            <a:ext cx="34118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PIEAS Biomedical </a:t>
            </a:r>
            <a:r>
              <a:rPr sz="1100" dirty="0">
                <a:solidFill>
                  <a:srgbClr val="404040"/>
                </a:solidFill>
                <a:latin typeface="Arial Black"/>
                <a:cs typeface="Arial Black"/>
              </a:rPr>
              <a:t>Informatics Research</a:t>
            </a:r>
            <a:r>
              <a:rPr sz="1100" spc="-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Black"/>
                <a:cs typeface="Arial Black"/>
              </a:rPr>
              <a:t>Lab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0028" y="6612432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7385" y="183845"/>
            <a:ext cx="3727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Genetic</a:t>
            </a:r>
            <a:r>
              <a:rPr spc="-270" dirty="0"/>
              <a:t> </a:t>
            </a:r>
            <a:r>
              <a:rPr spc="-85" dirty="0"/>
              <a:t>algorithm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066736"/>
            <a:ext cx="8229600" cy="5059680"/>
          </a:xfrm>
          <a:custGeom>
            <a:avLst/>
            <a:gdLst/>
            <a:ahLst/>
            <a:cxnLst/>
            <a:rect l="l" t="t" r="r" b="b"/>
            <a:pathLst>
              <a:path w="8229600" h="5059680">
                <a:moveTo>
                  <a:pt x="0" y="5059426"/>
                </a:moveTo>
                <a:lnTo>
                  <a:pt x="8229600" y="5059426"/>
                </a:lnTo>
                <a:lnTo>
                  <a:pt x="8229600" y="0"/>
                </a:lnTo>
                <a:lnTo>
                  <a:pt x="0" y="0"/>
                </a:lnTo>
                <a:lnTo>
                  <a:pt x="0" y="505942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066736"/>
            <a:ext cx="8229600" cy="5059680"/>
          </a:xfrm>
          <a:custGeom>
            <a:avLst/>
            <a:gdLst/>
            <a:ahLst/>
            <a:cxnLst/>
            <a:rect l="l" t="t" r="r" b="b"/>
            <a:pathLst>
              <a:path w="8229600" h="5059680">
                <a:moveTo>
                  <a:pt x="0" y="5059426"/>
                </a:moveTo>
                <a:lnTo>
                  <a:pt x="8229600" y="5059426"/>
                </a:lnTo>
                <a:lnTo>
                  <a:pt x="8229600" y="0"/>
                </a:lnTo>
                <a:lnTo>
                  <a:pt x="0" y="0"/>
                </a:lnTo>
                <a:lnTo>
                  <a:pt x="0" y="50594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022959"/>
            <a:ext cx="7963534" cy="493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215" dirty="0">
                <a:solidFill>
                  <a:srgbClr val="336600"/>
                </a:solidFill>
                <a:latin typeface="Arial"/>
                <a:cs typeface="Arial"/>
              </a:rPr>
              <a:t>GENETIC_ALGORITHM</a:t>
            </a:r>
            <a:r>
              <a:rPr sz="2000" spc="-215" dirty="0">
                <a:latin typeface="Arial"/>
                <a:cs typeface="Arial"/>
              </a:rPr>
              <a:t>( </a:t>
            </a:r>
            <a:r>
              <a:rPr sz="2000" i="1" spc="-110" dirty="0">
                <a:latin typeface="Trebuchet MS"/>
                <a:cs typeface="Trebuchet MS"/>
              </a:rPr>
              <a:t>population, </a:t>
            </a:r>
            <a:r>
              <a:rPr sz="2000" spc="-235" dirty="0">
                <a:latin typeface="Arial"/>
                <a:cs typeface="Arial"/>
              </a:rPr>
              <a:t>FITNESS-FN) </a:t>
            </a:r>
            <a:r>
              <a:rPr sz="2000" spc="-20" dirty="0">
                <a:latin typeface="Arial"/>
                <a:cs typeface="Arial"/>
              </a:rPr>
              <a:t>return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individual  </a:t>
            </a:r>
            <a:r>
              <a:rPr sz="2000" spc="-15" dirty="0">
                <a:latin typeface="Arial"/>
                <a:cs typeface="Arial"/>
              </a:rPr>
              <a:t>input: </a:t>
            </a:r>
            <a:r>
              <a:rPr sz="2000" i="1" spc="-95" dirty="0">
                <a:latin typeface="Trebuchet MS"/>
                <a:cs typeface="Trebuchet MS"/>
              </a:rPr>
              <a:t>population</a:t>
            </a:r>
            <a:r>
              <a:rPr sz="2000" spc="-95" dirty="0">
                <a:latin typeface="Arial"/>
                <a:cs typeface="Arial"/>
              </a:rPr>
              <a:t>,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individuals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80"/>
              </a:lnSpc>
              <a:spcBef>
                <a:spcPts val="240"/>
              </a:spcBef>
            </a:pPr>
            <a:r>
              <a:rPr sz="2000" spc="-229" dirty="0">
                <a:solidFill>
                  <a:srgbClr val="993300"/>
                </a:solidFill>
                <a:latin typeface="Arial"/>
                <a:cs typeface="Arial"/>
              </a:rPr>
              <a:t>FITNESS-FN</a:t>
            </a:r>
            <a:r>
              <a:rPr sz="2000" spc="-229" dirty="0">
                <a:latin typeface="Arial"/>
                <a:cs typeface="Arial"/>
              </a:rPr>
              <a:t>,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65" dirty="0">
                <a:latin typeface="Arial"/>
                <a:cs typeface="Arial"/>
              </a:rPr>
              <a:t>determines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quality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spc="-45" dirty="0"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spc="-60" dirty="0">
                <a:solidFill>
                  <a:srgbClr val="993300"/>
                </a:solidFill>
                <a:latin typeface="Arial"/>
                <a:cs typeface="Arial"/>
              </a:rPr>
              <a:t>repeat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2000" i="1" spc="-95" dirty="0">
                <a:latin typeface="Trebuchet MS"/>
                <a:cs typeface="Trebuchet MS"/>
              </a:rPr>
              <a:t>new_population </a:t>
            </a:r>
            <a:r>
              <a:rPr sz="2100" i="1" spc="-95" dirty="0">
                <a:latin typeface="Symbol"/>
                <a:cs typeface="Symbol"/>
              </a:rPr>
              <a:t></a:t>
            </a:r>
            <a:r>
              <a:rPr sz="2100" i="1" spc="-9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Arial"/>
                <a:cs typeface="Arial"/>
              </a:rPr>
              <a:t>empty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2000" spc="-45" dirty="0">
                <a:latin typeface="Arial"/>
                <a:cs typeface="Arial"/>
              </a:rPr>
              <a:t>loop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from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1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SIZE(</a:t>
            </a:r>
            <a:r>
              <a:rPr sz="2000" i="1" spc="-140" dirty="0">
                <a:latin typeface="Trebuchet MS"/>
                <a:cs typeface="Trebuchet MS"/>
              </a:rPr>
              <a:t>population</a:t>
            </a:r>
            <a:r>
              <a:rPr sz="2000" spc="-140" dirty="0">
                <a:latin typeface="Arial"/>
                <a:cs typeface="Arial"/>
              </a:rPr>
              <a:t>)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1841500" marR="768350" algn="just">
              <a:lnSpc>
                <a:spcPct val="95200"/>
              </a:lnSpc>
              <a:spcBef>
                <a:spcPts val="284"/>
              </a:spcBef>
            </a:pPr>
            <a:r>
              <a:rPr sz="2000" i="1" spc="-135" dirty="0">
                <a:latin typeface="Trebuchet MS"/>
                <a:cs typeface="Trebuchet MS"/>
              </a:rPr>
              <a:t>x </a:t>
            </a:r>
            <a:r>
              <a:rPr sz="2100" i="1" spc="-95" dirty="0">
                <a:latin typeface="Symbol"/>
                <a:cs typeface="Symbol"/>
              </a:rPr>
              <a:t></a:t>
            </a:r>
            <a:r>
              <a:rPr sz="2100" i="1" spc="-95" dirty="0"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C0504D"/>
                </a:solidFill>
                <a:latin typeface="Arial"/>
                <a:cs typeface="Arial"/>
              </a:rPr>
              <a:t>RANDOM_SELECTION</a:t>
            </a:r>
            <a:r>
              <a:rPr sz="2000" spc="-175" dirty="0">
                <a:latin typeface="Arial"/>
                <a:cs typeface="Arial"/>
              </a:rPr>
              <a:t>(</a:t>
            </a:r>
            <a:r>
              <a:rPr sz="2000" i="1" spc="-175" dirty="0">
                <a:latin typeface="Trebuchet MS"/>
                <a:cs typeface="Trebuchet MS"/>
              </a:rPr>
              <a:t>population</a:t>
            </a:r>
            <a:r>
              <a:rPr sz="2000" spc="-175" dirty="0">
                <a:latin typeface="Arial"/>
                <a:cs typeface="Arial"/>
              </a:rPr>
              <a:t>, </a:t>
            </a:r>
            <a:r>
              <a:rPr sz="2000" spc="-240" dirty="0">
                <a:latin typeface="Arial"/>
                <a:cs typeface="Arial"/>
              </a:rPr>
              <a:t>FITNESS_FN)  </a:t>
            </a:r>
            <a:r>
              <a:rPr sz="2000" i="1" spc="-90" dirty="0">
                <a:latin typeface="Trebuchet MS"/>
                <a:cs typeface="Trebuchet MS"/>
              </a:rPr>
              <a:t>y </a:t>
            </a:r>
            <a:r>
              <a:rPr sz="2100" i="1" spc="-95" dirty="0">
                <a:latin typeface="Symbol"/>
                <a:cs typeface="Symbol"/>
              </a:rPr>
              <a:t></a:t>
            </a:r>
            <a:r>
              <a:rPr sz="2100" i="1" spc="-95" dirty="0"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36600"/>
                </a:solidFill>
                <a:latin typeface="Arial"/>
                <a:cs typeface="Arial"/>
              </a:rPr>
              <a:t>RANDOM_SELECTION</a:t>
            </a:r>
            <a:r>
              <a:rPr sz="2000" spc="-175" dirty="0">
                <a:latin typeface="Arial"/>
                <a:cs typeface="Arial"/>
              </a:rPr>
              <a:t>(</a:t>
            </a:r>
            <a:r>
              <a:rPr sz="2000" i="1" spc="-175" dirty="0">
                <a:latin typeface="Trebuchet MS"/>
                <a:cs typeface="Trebuchet MS"/>
              </a:rPr>
              <a:t>population</a:t>
            </a:r>
            <a:r>
              <a:rPr sz="2000" spc="-175" dirty="0">
                <a:latin typeface="Arial"/>
                <a:cs typeface="Arial"/>
              </a:rPr>
              <a:t>, </a:t>
            </a:r>
            <a:r>
              <a:rPr sz="2000" spc="-240" dirty="0">
                <a:latin typeface="Arial"/>
                <a:cs typeface="Arial"/>
              </a:rPr>
              <a:t>FITNESS_FN) </a:t>
            </a:r>
            <a:r>
              <a:rPr sz="2000" spc="-2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i="1" spc="-120" dirty="0">
                <a:solidFill>
                  <a:srgbClr val="C0504D"/>
                </a:solidFill>
                <a:latin typeface="Trebuchet MS"/>
                <a:cs typeface="Trebuchet MS"/>
              </a:rPr>
              <a:t>child </a:t>
            </a:r>
            <a:r>
              <a:rPr sz="2100" i="1" spc="-95" dirty="0">
                <a:latin typeface="Symbol"/>
                <a:cs typeface="Symbol"/>
              </a:rPr>
              <a:t></a:t>
            </a:r>
            <a:r>
              <a:rPr sz="2100" i="1" spc="-114" dirty="0"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C0504D"/>
                </a:solidFill>
                <a:latin typeface="Arial"/>
                <a:cs typeface="Arial"/>
              </a:rPr>
              <a:t>REPRODUCE</a:t>
            </a:r>
            <a:r>
              <a:rPr sz="2000" spc="-240" dirty="0">
                <a:latin typeface="Arial"/>
                <a:cs typeface="Arial"/>
              </a:rPr>
              <a:t>(</a:t>
            </a:r>
            <a:r>
              <a:rPr sz="2000" i="1" spc="-240" dirty="0">
                <a:latin typeface="Trebuchet MS"/>
                <a:cs typeface="Trebuchet MS"/>
              </a:rPr>
              <a:t>x,y</a:t>
            </a:r>
            <a:r>
              <a:rPr sz="2000" spc="-24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20"/>
              </a:spcBef>
            </a:pPr>
            <a:r>
              <a:rPr sz="2000" spc="30" dirty="0">
                <a:latin typeface="Arial"/>
                <a:cs typeface="Arial"/>
              </a:rPr>
              <a:t>if </a:t>
            </a:r>
            <a:r>
              <a:rPr sz="2000" spc="-85" dirty="0">
                <a:latin typeface="Arial"/>
                <a:cs typeface="Arial"/>
              </a:rPr>
              <a:t>(small </a:t>
            </a:r>
            <a:r>
              <a:rPr sz="2000" spc="-70" dirty="0">
                <a:latin typeface="Arial"/>
                <a:cs typeface="Arial"/>
              </a:rPr>
              <a:t>random </a:t>
            </a:r>
            <a:r>
              <a:rPr sz="2000" spc="-35" dirty="0">
                <a:latin typeface="Arial"/>
                <a:cs typeface="Arial"/>
              </a:rPr>
              <a:t>probability) </a:t>
            </a:r>
            <a:r>
              <a:rPr sz="2000" spc="-30" dirty="0">
                <a:latin typeface="Arial"/>
                <a:cs typeface="Arial"/>
              </a:rPr>
              <a:t>then </a:t>
            </a:r>
            <a:r>
              <a:rPr sz="2000" i="1" spc="-125" dirty="0">
                <a:latin typeface="Trebuchet MS"/>
                <a:cs typeface="Trebuchet MS"/>
              </a:rPr>
              <a:t>child </a:t>
            </a:r>
            <a:r>
              <a:rPr sz="2100" i="1" spc="-95" dirty="0">
                <a:latin typeface="Symbol"/>
                <a:cs typeface="Symbol"/>
              </a:rPr>
              <a:t></a:t>
            </a:r>
            <a:r>
              <a:rPr sz="2100" i="1" spc="-95" dirty="0"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C0504D"/>
                </a:solidFill>
                <a:latin typeface="Arial"/>
                <a:cs typeface="Arial"/>
              </a:rPr>
              <a:t>MUTATE</a:t>
            </a:r>
            <a:r>
              <a:rPr sz="2000" spc="-180" dirty="0">
                <a:latin typeface="Arial"/>
                <a:cs typeface="Arial"/>
              </a:rPr>
              <a:t>(</a:t>
            </a:r>
            <a:r>
              <a:rPr sz="2000" i="1" spc="-180" dirty="0">
                <a:latin typeface="Trebuchet MS"/>
                <a:cs typeface="Trebuchet MS"/>
              </a:rPr>
              <a:t>child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27100" marR="3175635" indent="914400">
              <a:lnSpc>
                <a:spcPct val="106800"/>
              </a:lnSpc>
              <a:spcBef>
                <a:spcPts val="35"/>
              </a:spcBef>
            </a:pPr>
            <a:r>
              <a:rPr sz="2000" spc="-95" dirty="0">
                <a:latin typeface="Arial"/>
                <a:cs typeface="Arial"/>
              </a:rPr>
              <a:t>add </a:t>
            </a:r>
            <a:r>
              <a:rPr sz="2000" i="1" spc="-120" dirty="0">
                <a:latin typeface="Trebuchet MS"/>
                <a:cs typeface="Trebuchet MS"/>
              </a:rPr>
              <a:t>child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i="1" spc="-95" dirty="0">
                <a:latin typeface="Trebuchet MS"/>
                <a:cs typeface="Trebuchet MS"/>
              </a:rPr>
              <a:t>new_population  </a:t>
            </a:r>
            <a:r>
              <a:rPr sz="2000" i="1" spc="-100" dirty="0">
                <a:latin typeface="Trebuchet MS"/>
                <a:cs typeface="Trebuchet MS"/>
              </a:rPr>
              <a:t>population </a:t>
            </a:r>
            <a:r>
              <a:rPr sz="2100" i="1" spc="-95" dirty="0">
                <a:latin typeface="Symbol"/>
                <a:cs typeface="Symbol"/>
              </a:rPr>
              <a:t></a:t>
            </a:r>
            <a:r>
              <a:rPr sz="2100" i="1" spc="240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rebuchet MS"/>
                <a:cs typeface="Trebuchet MS"/>
              </a:rPr>
              <a:t>new_population</a:t>
            </a:r>
            <a:endParaRPr sz="2000">
              <a:latin typeface="Trebuchet MS"/>
              <a:cs typeface="Trebuchet MS"/>
            </a:endParaRPr>
          </a:p>
          <a:p>
            <a:pPr marL="355600" marR="1198245">
              <a:lnSpc>
                <a:spcPts val="2640"/>
              </a:lnSpc>
              <a:spcBef>
                <a:spcPts val="80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until</a:t>
            </a:r>
            <a:r>
              <a:rPr sz="2000" spc="-1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993300"/>
                </a:solidFill>
                <a:latin typeface="Arial"/>
                <a:cs typeface="Arial"/>
              </a:rPr>
              <a:t>some</a:t>
            </a:r>
            <a:r>
              <a:rPr sz="2000" spc="-9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993300"/>
                </a:solidFill>
                <a:latin typeface="Arial"/>
                <a:cs typeface="Arial"/>
              </a:rPr>
              <a:t>individual</a:t>
            </a:r>
            <a:r>
              <a:rPr sz="2000" spc="-1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993300"/>
                </a:solidFill>
                <a:latin typeface="Arial"/>
                <a:cs typeface="Arial"/>
              </a:rPr>
              <a:t>is</a:t>
            </a:r>
            <a:r>
              <a:rPr sz="2000" spc="-10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993300"/>
                </a:solidFill>
                <a:latin typeface="Arial"/>
                <a:cs typeface="Arial"/>
              </a:rPr>
              <a:t>fit</a:t>
            </a:r>
            <a:r>
              <a:rPr sz="2000" spc="-10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993300"/>
                </a:solidFill>
                <a:latin typeface="Arial"/>
                <a:cs typeface="Arial"/>
              </a:rPr>
              <a:t>enough</a:t>
            </a:r>
            <a:r>
              <a:rPr sz="2000" spc="-13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993300"/>
                </a:solidFill>
                <a:latin typeface="Arial"/>
                <a:cs typeface="Arial"/>
              </a:rPr>
              <a:t>or</a:t>
            </a:r>
            <a:r>
              <a:rPr sz="2000" spc="-10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993300"/>
                </a:solidFill>
                <a:latin typeface="Arial"/>
                <a:cs typeface="Arial"/>
              </a:rPr>
              <a:t>enough</a:t>
            </a:r>
            <a:r>
              <a:rPr sz="2000" spc="-1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993300"/>
                </a:solidFill>
                <a:latin typeface="Arial"/>
                <a:cs typeface="Arial"/>
              </a:rPr>
              <a:t>time</a:t>
            </a:r>
            <a:r>
              <a:rPr sz="2000" spc="-9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993300"/>
                </a:solidFill>
                <a:latin typeface="Arial"/>
                <a:cs typeface="Arial"/>
              </a:rPr>
              <a:t>has</a:t>
            </a:r>
            <a:r>
              <a:rPr sz="2000" spc="-10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993300"/>
                </a:solidFill>
                <a:latin typeface="Arial"/>
                <a:cs typeface="Arial"/>
              </a:rPr>
              <a:t>elapsed  </a:t>
            </a:r>
            <a:r>
              <a:rPr sz="2000" spc="-20" dirty="0">
                <a:latin typeface="Arial"/>
                <a:cs typeface="Arial"/>
              </a:rPr>
              <a:t>return </a:t>
            </a:r>
            <a:r>
              <a:rPr sz="2000" spc="-20" dirty="0">
                <a:solidFill>
                  <a:srgbClr val="993300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993300"/>
                </a:solidFill>
                <a:latin typeface="Arial"/>
                <a:cs typeface="Arial"/>
              </a:rPr>
              <a:t>best</a:t>
            </a:r>
            <a:r>
              <a:rPr sz="2000" spc="-26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993300"/>
                </a:solidFill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62912" y="2119312"/>
          <a:ext cx="381000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7073" y="183845"/>
            <a:ext cx="5689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Genetic </a:t>
            </a:r>
            <a:r>
              <a:rPr spc="-90" dirty="0"/>
              <a:t>Algorithm </a:t>
            </a:r>
            <a:r>
              <a:rPr spc="-235" dirty="0"/>
              <a:t>–</a:t>
            </a:r>
            <a:r>
              <a:rPr spc="-420" dirty="0"/>
              <a:t> </a:t>
            </a:r>
            <a:r>
              <a:rPr spc="-245" dirty="0"/>
              <a:t>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285443"/>
            <a:ext cx="6993890" cy="3662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8996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447040" algn="l"/>
                <a:tab pos="447675" algn="l"/>
              </a:tabLst>
            </a:pPr>
            <a:r>
              <a:rPr sz="3200" spc="-195" dirty="0">
                <a:latin typeface="Arial"/>
                <a:cs typeface="Arial"/>
              </a:rPr>
              <a:t>Chromosomes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50" dirty="0">
                <a:latin typeface="Arial"/>
                <a:cs typeface="Arial"/>
              </a:rPr>
              <a:t>encoded </a:t>
            </a:r>
            <a:r>
              <a:rPr sz="3200" spc="-135" dirty="0">
                <a:latin typeface="Arial"/>
                <a:cs typeface="Arial"/>
              </a:rPr>
              <a:t>by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bit  </a:t>
            </a:r>
            <a:r>
              <a:rPr sz="3200" spc="-130" dirty="0">
                <a:latin typeface="Arial"/>
                <a:cs typeface="Arial"/>
              </a:rPr>
              <a:t>strings</a:t>
            </a:r>
            <a:endParaRPr sz="3200">
              <a:latin typeface="Arial"/>
              <a:cs typeface="Arial"/>
            </a:endParaRPr>
          </a:p>
          <a:p>
            <a:pPr marL="355600" marR="37401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447040" algn="l"/>
                <a:tab pos="447675" algn="l"/>
              </a:tabLst>
            </a:pPr>
            <a:r>
              <a:rPr sz="3200" spc="-225" dirty="0">
                <a:latin typeface="Arial"/>
                <a:cs typeface="Arial"/>
              </a:rPr>
              <a:t>Every </a:t>
            </a:r>
            <a:r>
              <a:rPr sz="3200" spc="30" dirty="0">
                <a:latin typeface="Arial"/>
                <a:cs typeface="Arial"/>
              </a:rPr>
              <a:t>bit </a:t>
            </a:r>
            <a:r>
              <a:rPr sz="3200" spc="-90" dirty="0">
                <a:latin typeface="Arial"/>
                <a:cs typeface="Arial"/>
              </a:rPr>
              <a:t>string </a:t>
            </a:r>
            <a:r>
              <a:rPr sz="3200" spc="-65" dirty="0">
                <a:latin typeface="Arial"/>
                <a:cs typeface="Arial"/>
              </a:rPr>
              <a:t>therefore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solution 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160" dirty="0">
                <a:latin typeface="Arial"/>
                <a:cs typeface="Arial"/>
              </a:rPr>
              <a:t>necessarily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best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 marL="355600" marR="77025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447040" algn="l"/>
                <a:tab pos="44767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way </a:t>
            </a:r>
            <a:r>
              <a:rPr sz="3200" spc="30" dirty="0">
                <a:latin typeface="Arial"/>
                <a:cs typeface="Arial"/>
              </a:rPr>
              <a:t>bit </a:t>
            </a:r>
            <a:r>
              <a:rPr sz="3200" spc="-125" dirty="0">
                <a:latin typeface="Arial"/>
                <a:cs typeface="Arial"/>
              </a:rPr>
              <a:t>strings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65" dirty="0">
                <a:latin typeface="Arial"/>
                <a:cs typeface="Arial"/>
              </a:rPr>
              <a:t>code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differs 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85" dirty="0">
                <a:latin typeface="Arial"/>
                <a:cs typeface="Arial"/>
              </a:rPr>
              <a:t>problem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Either: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sequence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on/off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number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74165"/>
            <a:ext cx="7995284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7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70" dirty="0">
                <a:latin typeface="Arial"/>
                <a:cs typeface="Arial"/>
              </a:rPr>
              <a:t>Decoding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40" dirty="0">
                <a:latin typeface="Arial"/>
                <a:cs typeface="Arial"/>
              </a:rPr>
              <a:t>chromosome </a:t>
            </a:r>
            <a:r>
              <a:rPr sz="3200" spc="-90" dirty="0">
                <a:latin typeface="Arial"/>
                <a:cs typeface="Arial"/>
              </a:rPr>
              <a:t>representation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into  </a:t>
            </a:r>
            <a:r>
              <a:rPr sz="3200" spc="-135" dirty="0">
                <a:latin typeface="Arial"/>
                <a:cs typeface="Arial"/>
              </a:rPr>
              <a:t>decision </a:t>
            </a:r>
            <a:r>
              <a:rPr sz="3200" spc="-110" dirty="0">
                <a:latin typeface="Arial"/>
                <a:cs typeface="Arial"/>
              </a:rPr>
              <a:t>variable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domain</a:t>
            </a:r>
            <a:endParaRPr sz="3200">
              <a:latin typeface="Arial"/>
              <a:cs typeface="Arial"/>
            </a:endParaRPr>
          </a:p>
          <a:p>
            <a:pPr marL="355600" marR="168846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Objective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125" dirty="0">
                <a:latin typeface="Arial"/>
                <a:cs typeface="Arial"/>
              </a:rPr>
              <a:t>characterizing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an  </a:t>
            </a:r>
            <a:r>
              <a:rPr sz="3200" spc="-100" dirty="0">
                <a:latin typeface="Arial"/>
                <a:cs typeface="Arial"/>
              </a:rPr>
              <a:t>individual’s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performance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85" dirty="0">
                <a:latin typeface="Arial"/>
                <a:cs typeface="Arial"/>
              </a:rPr>
              <a:t>Fitness </a:t>
            </a:r>
            <a:r>
              <a:rPr sz="3200" spc="-175" dirty="0">
                <a:latin typeface="Arial"/>
                <a:cs typeface="Arial"/>
              </a:rPr>
              <a:t>values </a:t>
            </a:r>
            <a:r>
              <a:rPr sz="3200" spc="-200" dirty="0">
                <a:latin typeface="Arial"/>
                <a:cs typeface="Arial"/>
              </a:rPr>
              <a:t>assigned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05" dirty="0">
                <a:latin typeface="Arial"/>
                <a:cs typeface="Arial"/>
              </a:rPr>
              <a:t>raw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performance  </a:t>
            </a:r>
            <a:r>
              <a:rPr sz="3200" spc="-170" dirty="0">
                <a:latin typeface="Arial"/>
                <a:cs typeface="Arial"/>
              </a:rPr>
              <a:t>measure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75" dirty="0">
                <a:latin typeface="Arial"/>
                <a:cs typeface="Arial"/>
              </a:rPr>
              <a:t>an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individual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CIS </a:t>
            </a:r>
            <a:r>
              <a:rPr spc="-5" dirty="0"/>
              <a:t>530: Artifiical</a:t>
            </a:r>
            <a:r>
              <a:rPr spc="-5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pc="-5" dirty="0"/>
              <a:t>PIEAS Biomedical </a:t>
            </a:r>
            <a:r>
              <a:rPr dirty="0"/>
              <a:t>Informatics Research</a:t>
            </a:r>
            <a:r>
              <a:rPr spc="-6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650" y="217373"/>
            <a:ext cx="7524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8110" algn="l"/>
              </a:tabLst>
            </a:pPr>
            <a:r>
              <a:rPr sz="3600" spc="-165" dirty="0"/>
              <a:t>Genetic</a:t>
            </a:r>
            <a:r>
              <a:rPr sz="3600" spc="-180" dirty="0"/>
              <a:t> </a:t>
            </a:r>
            <a:r>
              <a:rPr sz="3600" spc="-80" dirty="0"/>
              <a:t>Algorithm</a:t>
            </a:r>
            <a:r>
              <a:rPr sz="3600" spc="-190" dirty="0"/>
              <a:t> </a:t>
            </a:r>
            <a:r>
              <a:rPr sz="3600" spc="-210" dirty="0"/>
              <a:t>–	Fitness</a:t>
            </a:r>
            <a:r>
              <a:rPr sz="3600" spc="-240" dirty="0"/>
              <a:t> Assessment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2817</Words>
  <Application>Microsoft Office PowerPoint</Application>
  <PresentationFormat>On-screen Show (4:3)</PresentationFormat>
  <Paragraphs>593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Symbol</vt:lpstr>
      <vt:lpstr>Tahoma</vt:lpstr>
      <vt:lpstr>Times New Roman</vt:lpstr>
      <vt:lpstr>Trebuchet MS</vt:lpstr>
      <vt:lpstr>Office Theme</vt:lpstr>
      <vt:lpstr>PowerPoint Presentation</vt:lpstr>
      <vt:lpstr>Local search and optimization</vt:lpstr>
      <vt:lpstr>Local search and optimization</vt:lpstr>
      <vt:lpstr>Local search and optimization</vt:lpstr>
      <vt:lpstr>Genetic Algorithms</vt:lpstr>
      <vt:lpstr>Genetic Algorithms</vt:lpstr>
      <vt:lpstr>Genetic algorithm</vt:lpstr>
      <vt:lpstr>Genetic Algorithm – Coding</vt:lpstr>
      <vt:lpstr>Genetic Algorithm – Fitness Assessment</vt:lpstr>
      <vt:lpstr>Genetic Algorithms - Selection</vt:lpstr>
      <vt:lpstr>Genetic Algorithm – Cross Over</vt:lpstr>
      <vt:lpstr>Genetic Algorithm – Mutation</vt:lpstr>
      <vt:lpstr>Generation of New Population</vt:lpstr>
      <vt:lpstr>Simple Example</vt:lpstr>
      <vt:lpstr>Simple Example: GA Problem Formulation</vt:lpstr>
      <vt:lpstr>PowerPoint Presentation</vt:lpstr>
      <vt:lpstr>Advantages of GA</vt:lpstr>
      <vt:lpstr>Application Areas of GA</vt:lpstr>
      <vt:lpstr>Variations &amp; Enhancements in GA</vt:lpstr>
      <vt:lpstr>Variations in Simple Genetic Algorithm</vt:lpstr>
      <vt:lpstr>Variations in Chromosome Encoding</vt:lpstr>
      <vt:lpstr>Variations in Chromosome Encoding…</vt:lpstr>
      <vt:lpstr>Variations in Chromosome Encoding…</vt:lpstr>
      <vt:lpstr>Variations in Chromosome Encoding…</vt:lpstr>
      <vt:lpstr>Variations in Selection</vt:lpstr>
      <vt:lpstr>Variations in Selection…</vt:lpstr>
      <vt:lpstr>Variations in Operators: Recombination</vt:lpstr>
      <vt:lpstr>Discrete Recombination</vt:lpstr>
      <vt:lpstr>Effect of Discrete Recombination</vt:lpstr>
      <vt:lpstr>Intermediate Recombination</vt:lpstr>
      <vt:lpstr>Single Point Crossover</vt:lpstr>
      <vt:lpstr>Multi-point Crossover</vt:lpstr>
      <vt:lpstr>Uniform Crossover</vt:lpstr>
      <vt:lpstr>Variations in Operators: Mutation</vt:lpstr>
      <vt:lpstr>Real Valued Mutation</vt:lpstr>
      <vt:lpstr>Binary Valued Mutation</vt:lpstr>
      <vt:lpstr>Variations in Reinsertion Strategies</vt:lpstr>
      <vt:lpstr>Global Reinsertion</vt:lpstr>
      <vt:lpstr>Local reinsertion</vt:lpstr>
      <vt:lpstr>Some Observations on Genetic Algorithms</vt:lpstr>
      <vt:lpstr>Some Observations on Genetic Algorithms…</vt:lpstr>
      <vt:lpstr>Some Observations on Genetic Algorithms…</vt:lpstr>
      <vt:lpstr>Some Applications of Genetic Algorithms</vt:lpstr>
      <vt:lpstr>Some Applications of Genetic Algorithms…</vt:lpstr>
      <vt:lpstr>Some Applications of Genetic Algorithms…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Heuristics</dc:title>
  <dc:creator>afsar</dc:creator>
  <cp:lastModifiedBy>kanza hamid</cp:lastModifiedBy>
  <cp:revision>2</cp:revision>
  <dcterms:created xsi:type="dcterms:W3CDTF">2019-05-14T04:41:14Z</dcterms:created>
  <dcterms:modified xsi:type="dcterms:W3CDTF">2019-12-20T07:58:44Z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2019-05-14T00:00:00Z</vt:filetime>
  </property>
</Properties>
</file>