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11249" y="1341246"/>
            <a:ext cx="8969501" cy="2110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28415" y="1747015"/>
            <a:ext cx="4535169" cy="10598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139" y="1854454"/>
            <a:ext cx="10155555" cy="4294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62893" y="6293433"/>
            <a:ext cx="248920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876300" marR="5080" indent="-864235">
              <a:lnSpc>
                <a:spcPts val="7780"/>
              </a:lnSpc>
              <a:spcBef>
                <a:spcPts val="1075"/>
              </a:spcBef>
            </a:pPr>
            <a:r>
              <a:rPr dirty="0"/>
              <a:t>Introduction </a:t>
            </a:r>
            <a:r>
              <a:rPr spc="-5" dirty="0"/>
              <a:t>to</a:t>
            </a:r>
            <a:r>
              <a:rPr spc="-90" dirty="0"/>
              <a:t> </a:t>
            </a:r>
            <a:r>
              <a:rPr spc="-5" dirty="0"/>
              <a:t>Deep  </a:t>
            </a:r>
            <a:r>
              <a:rPr dirty="0"/>
              <a:t>Neural</a:t>
            </a:r>
            <a:r>
              <a:rPr spc="-20" dirty="0"/>
              <a:t> </a:t>
            </a:r>
            <a:r>
              <a:rPr spc="-5" dirty="0"/>
              <a:t>Networks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3764" y="743791"/>
            <a:ext cx="9399055" cy="53566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1996" y="719497"/>
            <a:ext cx="9656933" cy="5409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3764" y="743791"/>
            <a:ext cx="9399055" cy="53566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0671" y="717592"/>
            <a:ext cx="9659292" cy="53138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9363" y="785060"/>
            <a:ext cx="9705606" cy="5269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0671" y="717592"/>
            <a:ext cx="9659292" cy="53138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123" y="693910"/>
            <a:ext cx="10015806" cy="5371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204" y="661339"/>
            <a:ext cx="9315982" cy="5435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842438" cy="63023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78939" y="142077"/>
            <a:ext cx="8534400" cy="6464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83797" y="6276543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84501" y="1130553"/>
            <a:ext cx="7221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00"/>
                </a:solidFill>
                <a:latin typeface="Arial"/>
                <a:cs typeface="Arial"/>
              </a:rPr>
              <a:t>Single </a:t>
            </a:r>
            <a:r>
              <a:rPr sz="2400" b="1" spc="-10" dirty="0">
                <a:solidFill>
                  <a:srgbClr val="000000"/>
                </a:solidFill>
                <a:latin typeface="Arial"/>
                <a:cs typeface="Arial"/>
              </a:rPr>
              <a:t>Layer </a:t>
            </a:r>
            <a:r>
              <a:rPr sz="2400" b="1" spc="-5" dirty="0">
                <a:solidFill>
                  <a:srgbClr val="000000"/>
                </a:solidFill>
                <a:latin typeface="Arial"/>
                <a:cs typeface="Arial"/>
              </a:rPr>
              <a:t>Perceptron for Pattern</a:t>
            </a:r>
            <a:r>
              <a:rPr sz="2400" b="1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Classification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0194" y="1823974"/>
            <a:ext cx="186943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Architecture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0194" y="3500704"/>
            <a:ext cx="32181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Thus the Neuron fires</a:t>
            </a:r>
            <a:r>
              <a:rPr sz="2000" b="1" spc="-114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if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0194" y="4842128"/>
            <a:ext cx="36017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spcBef>
                <a:spcPts val="340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Thus </a:t>
            </a:r>
            <a:r>
              <a:rPr sz="2000" b="1" i="1" dirty="0">
                <a:solidFill>
                  <a:srgbClr val="003366"/>
                </a:solidFill>
                <a:latin typeface="Arial"/>
                <a:cs typeface="Arial"/>
              </a:rPr>
              <a:t>–b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can be thought of  as a threshold </a:t>
            </a:r>
            <a:r>
              <a:rPr sz="2000" b="1" spc="5" dirty="0">
                <a:solidFill>
                  <a:srgbClr val="003366"/>
                </a:solidFill>
                <a:latin typeface="Arial"/>
                <a:cs typeface="Arial"/>
              </a:rPr>
              <a:t>which</a:t>
            </a:r>
            <a:r>
              <a:rPr sz="2000" b="1" spc="-1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003366"/>
                </a:solidFill>
                <a:latin typeface="Arial"/>
                <a:cs typeface="Arial"/>
              </a:rPr>
              <a:t>when 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exceeded </a:t>
            </a:r>
            <a:r>
              <a:rPr sz="2000" b="1" spc="5" dirty="0">
                <a:solidFill>
                  <a:srgbClr val="003366"/>
                </a:solidFill>
                <a:latin typeface="Arial"/>
                <a:cs typeface="Arial"/>
              </a:rPr>
              <a:t>would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cause the  neuron to</a:t>
            </a:r>
            <a:r>
              <a:rPr sz="20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fire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30693" y="1823843"/>
            <a:ext cx="4019420" cy="39911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38769" y="2286000"/>
            <a:ext cx="2809244" cy="666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90800" y="2971800"/>
            <a:ext cx="2438400" cy="615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13644" y="3816098"/>
            <a:ext cx="109220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i="1" spc="15" dirty="0">
                <a:latin typeface="Times New Roman"/>
                <a:cs typeface="Times New Roman"/>
              </a:rPr>
              <a:t>T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60264" y="4172466"/>
            <a:ext cx="67310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i="1" spc="5" dirty="0">
                <a:latin typeface="Times New Roman"/>
                <a:cs typeface="Times New Roman"/>
              </a:rPr>
              <a:t>i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16767" y="3822696"/>
            <a:ext cx="913765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i="1" dirty="0">
                <a:latin typeface="Times New Roman"/>
                <a:cs typeface="Times New Roman"/>
              </a:rPr>
              <a:t>net </a:t>
            </a:r>
            <a:r>
              <a:rPr sz="2000" spc="20" dirty="0">
                <a:latin typeface="Symbol"/>
                <a:cs typeface="Symbol"/>
              </a:rPr>
              <a:t>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i="1" spc="20" dirty="0">
                <a:latin typeface="Times New Roman"/>
                <a:cs typeface="Times New Roman"/>
              </a:rPr>
              <a:t>b</a:t>
            </a:r>
            <a:r>
              <a:rPr sz="2000" i="1" spc="-33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Symbol"/>
                <a:cs typeface="Symbol"/>
              </a:rPr>
              <a:t>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48404" y="3760770"/>
            <a:ext cx="710565" cy="485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38150" algn="l"/>
                <a:tab pos="655320" algn="l"/>
              </a:tabLst>
            </a:pPr>
            <a:r>
              <a:rPr sz="3000" spc="45" dirty="0">
                <a:latin typeface="Symbol"/>
                <a:cs typeface="Symbol"/>
              </a:rPr>
              <a:t></a:t>
            </a:r>
            <a:r>
              <a:rPr sz="3000" spc="45" dirty="0">
                <a:latin typeface="Times New Roman"/>
                <a:cs typeface="Times New Roman"/>
              </a:rPr>
              <a:t>	</a:t>
            </a:r>
            <a:r>
              <a:rPr sz="1150" i="1" spc="5" dirty="0">
                <a:latin typeface="Times New Roman"/>
                <a:cs typeface="Times New Roman"/>
              </a:rPr>
              <a:t>i	i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67214" y="3822696"/>
            <a:ext cx="1846580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i="1" spc="15" dirty="0">
                <a:latin typeface="Times New Roman"/>
                <a:cs typeface="Times New Roman"/>
              </a:rPr>
              <a:t>x </a:t>
            </a:r>
            <a:r>
              <a:rPr sz="2000" i="1" spc="25" dirty="0">
                <a:latin typeface="Times New Roman"/>
                <a:cs typeface="Times New Roman"/>
              </a:rPr>
              <a:t>w </a:t>
            </a:r>
            <a:r>
              <a:rPr sz="2000" spc="20" dirty="0">
                <a:latin typeface="Symbol"/>
                <a:cs typeface="Symbol"/>
              </a:rPr>
              <a:t>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b="1" spc="30" dirty="0">
                <a:latin typeface="Times New Roman"/>
                <a:cs typeface="Times New Roman"/>
              </a:rPr>
              <a:t>w </a:t>
            </a:r>
            <a:r>
              <a:rPr sz="2000" b="1" spc="20" dirty="0">
                <a:latin typeface="Times New Roman"/>
                <a:cs typeface="Times New Roman"/>
              </a:rPr>
              <a:t>x </a:t>
            </a:r>
            <a:r>
              <a:rPr sz="2000" spc="20" dirty="0">
                <a:latin typeface="Symbol"/>
                <a:cs typeface="Symbol"/>
              </a:rPr>
              <a:t>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i="1" spc="20" dirty="0">
                <a:latin typeface="Times New Roman"/>
                <a:cs typeface="Times New Roman"/>
              </a:rPr>
              <a:t>b </a:t>
            </a:r>
            <a:r>
              <a:rPr sz="2000" spc="20" dirty="0">
                <a:latin typeface="Symbol"/>
                <a:cs typeface="Symbol"/>
              </a:rPr>
              <a:t>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16767" y="4421725"/>
            <a:ext cx="984885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b="1" spc="40" dirty="0">
                <a:latin typeface="Times New Roman"/>
                <a:cs typeface="Times New Roman"/>
              </a:rPr>
              <a:t>w</a:t>
            </a:r>
            <a:r>
              <a:rPr sz="1725" i="1" spc="60" baseline="43478" dirty="0">
                <a:latin typeface="Times New Roman"/>
                <a:cs typeface="Times New Roman"/>
              </a:rPr>
              <a:t>T </a:t>
            </a:r>
            <a:r>
              <a:rPr sz="2000" b="1" spc="20" dirty="0">
                <a:latin typeface="Times New Roman"/>
                <a:cs typeface="Times New Roman"/>
              </a:rPr>
              <a:t>x </a:t>
            </a:r>
            <a:r>
              <a:rPr sz="2000" spc="20" dirty="0">
                <a:latin typeface="Symbol"/>
                <a:cs typeface="Symbol"/>
              </a:rPr>
              <a:t></a:t>
            </a:r>
            <a:r>
              <a:rPr sz="2000" spc="-32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Symbol"/>
                <a:cs typeface="Symbol"/>
              </a:rPr>
              <a:t></a:t>
            </a:r>
            <a:r>
              <a:rPr sz="2000" i="1" spc="1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41194" y="6119571"/>
            <a:ext cx="5203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solidFill>
                  <a:srgbClr val="006600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Answer: </a:t>
            </a:r>
            <a:r>
              <a:rPr sz="2400" spc="-10" dirty="0">
                <a:solidFill>
                  <a:srgbClr val="006600"/>
                </a:solidFill>
                <a:latin typeface="Times New Roman"/>
                <a:cs typeface="Times New Roman"/>
              </a:rPr>
              <a:t>Why 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have a </a:t>
            </a: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bias 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or</a:t>
            </a:r>
            <a:r>
              <a:rPr sz="2400" spc="-12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threshold?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38600" y="4132326"/>
            <a:ext cx="2438400" cy="744855"/>
          </a:xfrm>
          <a:custGeom>
            <a:avLst/>
            <a:gdLst/>
            <a:ahLst/>
            <a:cxnLst/>
            <a:rect l="l" t="t" r="r" b="b"/>
            <a:pathLst>
              <a:path w="2438400" h="744854">
                <a:moveTo>
                  <a:pt x="2336800" y="134874"/>
                </a:moveTo>
                <a:lnTo>
                  <a:pt x="101600" y="134874"/>
                </a:lnTo>
                <a:lnTo>
                  <a:pt x="62043" y="142855"/>
                </a:lnTo>
                <a:lnTo>
                  <a:pt x="29749" y="164623"/>
                </a:lnTo>
                <a:lnTo>
                  <a:pt x="7981" y="196917"/>
                </a:lnTo>
                <a:lnTo>
                  <a:pt x="0" y="236474"/>
                </a:lnTo>
                <a:lnTo>
                  <a:pt x="0" y="642874"/>
                </a:lnTo>
                <a:lnTo>
                  <a:pt x="7981" y="682430"/>
                </a:lnTo>
                <a:lnTo>
                  <a:pt x="29749" y="714724"/>
                </a:lnTo>
                <a:lnTo>
                  <a:pt x="62043" y="736492"/>
                </a:lnTo>
                <a:lnTo>
                  <a:pt x="101600" y="744474"/>
                </a:lnTo>
                <a:lnTo>
                  <a:pt x="2336800" y="744474"/>
                </a:lnTo>
                <a:lnTo>
                  <a:pt x="2376356" y="736492"/>
                </a:lnTo>
                <a:lnTo>
                  <a:pt x="2408650" y="714724"/>
                </a:lnTo>
                <a:lnTo>
                  <a:pt x="2430418" y="682430"/>
                </a:lnTo>
                <a:lnTo>
                  <a:pt x="2438400" y="642874"/>
                </a:lnTo>
                <a:lnTo>
                  <a:pt x="2438400" y="236474"/>
                </a:lnTo>
                <a:lnTo>
                  <a:pt x="2430418" y="196917"/>
                </a:lnTo>
                <a:lnTo>
                  <a:pt x="2408650" y="164623"/>
                </a:lnTo>
                <a:lnTo>
                  <a:pt x="2376356" y="142855"/>
                </a:lnTo>
                <a:lnTo>
                  <a:pt x="2336800" y="134874"/>
                </a:lnTo>
                <a:close/>
              </a:path>
              <a:path w="2438400" h="744854">
                <a:moveTo>
                  <a:pt x="887476" y="0"/>
                </a:moveTo>
                <a:lnTo>
                  <a:pt x="406400" y="134874"/>
                </a:lnTo>
                <a:lnTo>
                  <a:pt x="1016000" y="134874"/>
                </a:lnTo>
                <a:lnTo>
                  <a:pt x="887476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38600" y="4132326"/>
            <a:ext cx="2438400" cy="744855"/>
          </a:xfrm>
          <a:custGeom>
            <a:avLst/>
            <a:gdLst/>
            <a:ahLst/>
            <a:cxnLst/>
            <a:rect l="l" t="t" r="r" b="b"/>
            <a:pathLst>
              <a:path w="2438400" h="744854">
                <a:moveTo>
                  <a:pt x="0" y="236474"/>
                </a:moveTo>
                <a:lnTo>
                  <a:pt x="7981" y="196917"/>
                </a:lnTo>
                <a:lnTo>
                  <a:pt x="29749" y="164623"/>
                </a:lnTo>
                <a:lnTo>
                  <a:pt x="62043" y="142855"/>
                </a:lnTo>
                <a:lnTo>
                  <a:pt x="101600" y="134874"/>
                </a:lnTo>
                <a:lnTo>
                  <a:pt x="406400" y="134874"/>
                </a:lnTo>
                <a:lnTo>
                  <a:pt x="887476" y="0"/>
                </a:lnTo>
                <a:lnTo>
                  <a:pt x="1016000" y="134874"/>
                </a:lnTo>
                <a:lnTo>
                  <a:pt x="2336800" y="134874"/>
                </a:lnTo>
                <a:lnTo>
                  <a:pt x="2376356" y="142855"/>
                </a:lnTo>
                <a:lnTo>
                  <a:pt x="2408650" y="164623"/>
                </a:lnTo>
                <a:lnTo>
                  <a:pt x="2430418" y="196917"/>
                </a:lnTo>
                <a:lnTo>
                  <a:pt x="2438400" y="236474"/>
                </a:lnTo>
                <a:lnTo>
                  <a:pt x="2438400" y="388874"/>
                </a:lnTo>
                <a:lnTo>
                  <a:pt x="2438400" y="642874"/>
                </a:lnTo>
                <a:lnTo>
                  <a:pt x="2430418" y="682430"/>
                </a:lnTo>
                <a:lnTo>
                  <a:pt x="2408650" y="714724"/>
                </a:lnTo>
                <a:lnTo>
                  <a:pt x="2376356" y="736492"/>
                </a:lnTo>
                <a:lnTo>
                  <a:pt x="2336800" y="744474"/>
                </a:lnTo>
                <a:lnTo>
                  <a:pt x="1016000" y="744474"/>
                </a:lnTo>
                <a:lnTo>
                  <a:pt x="406400" y="744474"/>
                </a:lnTo>
                <a:lnTo>
                  <a:pt x="101600" y="744474"/>
                </a:lnTo>
                <a:lnTo>
                  <a:pt x="62043" y="736492"/>
                </a:lnTo>
                <a:lnTo>
                  <a:pt x="29749" y="714724"/>
                </a:lnTo>
                <a:lnTo>
                  <a:pt x="7981" y="682430"/>
                </a:lnTo>
                <a:lnTo>
                  <a:pt x="0" y="642874"/>
                </a:lnTo>
                <a:lnTo>
                  <a:pt x="0" y="388874"/>
                </a:lnTo>
                <a:lnTo>
                  <a:pt x="0" y="23647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147565" y="4324857"/>
            <a:ext cx="2128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Discrimination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Hyper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47565" y="4599178"/>
            <a:ext cx="582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</a:t>
            </a:r>
            <a:r>
              <a:rPr sz="1800" spc="-1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4654" y="627654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6450" y="247649"/>
            <a:ext cx="9153525" cy="6610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3617" y="336296"/>
            <a:ext cx="3065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0000"/>
                </a:solidFill>
                <a:latin typeface="Arial"/>
                <a:cs typeface="Arial"/>
              </a:rPr>
              <a:t>Back</a:t>
            </a:r>
            <a:r>
              <a:rPr sz="2800" b="1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00"/>
                </a:solidFill>
                <a:latin typeface="Arial"/>
                <a:cs typeface="Arial"/>
              </a:rPr>
              <a:t>Propogation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943101"/>
            <a:ext cx="10024364" cy="258635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Advantages</a:t>
            </a:r>
            <a:endParaRPr sz="2400" dirty="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Multi layer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networks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trained by back propogation algorithm  allow any mapping between input and</a:t>
            </a:r>
            <a:r>
              <a:rPr sz="2400" spc="7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output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What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wrong with back</a:t>
            </a:r>
            <a:r>
              <a:rPr sz="2400" spc="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propogation?</a:t>
            </a:r>
            <a:endParaRPr sz="2400" dirty="0">
              <a:latin typeface="Arial"/>
              <a:cs typeface="Arial"/>
            </a:endParaRPr>
          </a:p>
          <a:p>
            <a:pPr marL="927100" marR="3830320" lvl="1" indent="-457200">
              <a:lnSpc>
                <a:spcPct val="12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Requires labeled training data  </a:t>
            </a:r>
            <a:endParaRPr lang="en-US" sz="2400" spc="-5" dirty="0" smtClean="0">
              <a:solidFill>
                <a:srgbClr val="003366"/>
              </a:solidFill>
              <a:latin typeface="Arial"/>
              <a:cs typeface="Arial"/>
            </a:endParaRPr>
          </a:p>
          <a:p>
            <a:pPr marL="927100" marR="3830320" lvl="1" indent="-457200">
              <a:lnSpc>
                <a:spcPct val="12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 smtClean="0">
                <a:solidFill>
                  <a:srgbClr val="003366"/>
                </a:solidFill>
                <a:latin typeface="Arial"/>
                <a:cs typeface="Arial"/>
              </a:rPr>
              <a:t>Almost</a:t>
            </a:r>
            <a:r>
              <a:rPr lang="en-US" sz="2400" spc="-5" dirty="0" smtClean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 smtClean="0">
                <a:solidFill>
                  <a:srgbClr val="003366"/>
                </a:solidFill>
                <a:latin typeface="Arial"/>
                <a:cs typeface="Arial"/>
              </a:rPr>
              <a:t>all </a:t>
            </a:r>
            <a:r>
              <a:rPr lang="en-US" sz="2400" spc="-5" dirty="0" smtClean="0">
                <a:solidFill>
                  <a:srgbClr val="003366"/>
                </a:solidFill>
                <a:latin typeface="Arial"/>
                <a:cs typeface="Arial"/>
              </a:rPr>
              <a:t>d</a:t>
            </a:r>
            <a:r>
              <a:rPr sz="2400" spc="-5" dirty="0" smtClean="0">
                <a:solidFill>
                  <a:srgbClr val="003366"/>
                </a:solidFill>
                <a:latin typeface="Arial"/>
                <a:cs typeface="Arial"/>
              </a:rPr>
              <a:t>ata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is</a:t>
            </a:r>
            <a:r>
              <a:rPr sz="24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unlabeled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3529456"/>
            <a:ext cx="10024364" cy="299248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Learning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time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does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not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scale</a:t>
            </a:r>
            <a:r>
              <a:rPr sz="2400" spc="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 smtClean="0">
                <a:solidFill>
                  <a:srgbClr val="003366"/>
                </a:solidFill>
                <a:latin typeface="Arial"/>
                <a:cs typeface="Arial"/>
              </a:rPr>
              <a:t>well</a:t>
            </a:r>
            <a:endParaRPr lang="en-US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 smtClean="0">
                <a:solidFill>
                  <a:srgbClr val="003366"/>
                </a:solidFill>
                <a:latin typeface="Arial"/>
                <a:cs typeface="Arial"/>
              </a:rPr>
              <a:t>Very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slow with multiple hidden</a:t>
            </a:r>
            <a:r>
              <a:rPr sz="2400" spc="8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layers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Vanishing</a:t>
            </a:r>
            <a:r>
              <a:rPr sz="2400" spc="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gradients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Overfitting</a:t>
            </a:r>
            <a:endParaRPr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90’s,one of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important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reasons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of Backpropagators 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not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providing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satisfactory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results on complicated problems  was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hardware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processing was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not that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advanced  </a:t>
            </a:r>
            <a:r>
              <a:rPr sz="2400" dirty="0">
                <a:solidFill>
                  <a:srgbClr val="00AF50"/>
                </a:solidFill>
                <a:latin typeface="Arial"/>
                <a:cs typeface="Arial"/>
              </a:rPr>
              <a:t>as it is</a:t>
            </a:r>
            <a:r>
              <a:rPr sz="2400" spc="-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Arial"/>
                <a:cs typeface="Arial"/>
              </a:rPr>
              <a:t>today.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74654" y="627654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962893" y="6293433"/>
            <a:ext cx="249554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7692" y="3384880"/>
            <a:ext cx="6432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00"/>
                </a:solidFill>
              </a:rPr>
              <a:t>But Still We need Deep Neural</a:t>
            </a:r>
            <a:r>
              <a:rPr sz="2800" spc="8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Networks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57760" y="408627"/>
            <a:ext cx="7366512" cy="5729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962893" y="6293433"/>
            <a:ext cx="249554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8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008867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170</Words>
  <Application>Microsoft Office PowerPoint</Application>
  <PresentationFormat>Widescreen</PresentationFormat>
  <Paragraphs>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Symbol</vt:lpstr>
      <vt:lpstr>Times New Roman</vt:lpstr>
      <vt:lpstr>Wingdings</vt:lpstr>
      <vt:lpstr>Office Theme</vt:lpstr>
      <vt:lpstr>Introduction to Deep  Neural Networks</vt:lpstr>
      <vt:lpstr>PowerPoint Presentation</vt:lpstr>
      <vt:lpstr>PowerPoint Presentation</vt:lpstr>
      <vt:lpstr>Single Layer Perceptron for Pattern Classification</vt:lpstr>
      <vt:lpstr>PowerPoint Presentation</vt:lpstr>
      <vt:lpstr>Back Propogation</vt:lpstr>
      <vt:lpstr>But Still We need Deep Neural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Neural Networks</dc:title>
  <dc:creator>ahmad raza</dc:creator>
  <cp:lastModifiedBy>Windows User</cp:lastModifiedBy>
  <cp:revision>2</cp:revision>
  <dcterms:created xsi:type="dcterms:W3CDTF">2019-05-29T08:47:33Z</dcterms:created>
  <dcterms:modified xsi:type="dcterms:W3CDTF">2019-05-29T08:59:36Z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2019-05-29T00:00:00Z</vt:filetime>
  </property>
</Properties>
</file>