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6"/>
  </p:notesMasterIdLst>
  <p:handoutMasterIdLst>
    <p:handoutMasterId r:id="rId47"/>
  </p:handoutMasterIdLst>
  <p:sldIdLst>
    <p:sldId id="359" r:id="rId2"/>
    <p:sldId id="278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4" r:id="rId30"/>
    <p:sldId id="343" r:id="rId31"/>
    <p:sldId id="345" r:id="rId32"/>
    <p:sldId id="346" r:id="rId33"/>
    <p:sldId id="347" r:id="rId34"/>
    <p:sldId id="348" r:id="rId35"/>
    <p:sldId id="349" r:id="rId36"/>
    <p:sldId id="357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</p:sldIdLst>
  <p:sldSz cx="9144000" cy="6858000" type="screen4x3"/>
  <p:notesSz cx="6858000" cy="9144000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00"/>
    <a:srgbClr val="FFFFFF"/>
    <a:srgbClr val="0000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80" autoAdjust="0"/>
    <p:restoredTop sz="63188" autoAdjust="0"/>
  </p:normalViewPr>
  <p:slideViewPr>
    <p:cSldViewPr>
      <p:cViewPr varScale="1">
        <p:scale>
          <a:sx n="58" d="100"/>
          <a:sy n="58" d="100"/>
        </p:scale>
        <p:origin x="180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923E2B-B77E-4AFB-BBD7-018C5DB2A5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52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D5C6E-2749-4ED2-B8E0-378B5FB3810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63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330D4-C92C-4788-9B58-82F7F51A1FC1}" type="slidenum">
              <a:rPr lang="en-GB"/>
              <a:pPr/>
              <a:t>1</a:t>
            </a:fld>
            <a:endParaRPr lang="en-GB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8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GB" dirty="0" smtClean="0"/>
              <a:t>Consider the groups that are formed</a:t>
            </a:r>
          </a:p>
          <a:p>
            <a:pPr>
              <a:buFontTx/>
              <a:buChar char="•"/>
            </a:pPr>
            <a:r>
              <a:rPr lang="en-GB" dirty="0" smtClean="0"/>
              <a:t>Starting with A=0 map. The cells 1 and 5 form a group of two cells.</a:t>
            </a:r>
          </a:p>
          <a:p>
            <a:pPr>
              <a:buFontTx/>
              <a:buChar char="•"/>
            </a:pPr>
            <a:r>
              <a:rPr lang="en-GB" dirty="0" smtClean="0"/>
              <a:t>These two cells along with cells 17 and 21 in map A=1 from a group of 4 cells.</a:t>
            </a:r>
          </a:p>
          <a:p>
            <a:pPr>
              <a:buFontTx/>
              <a:buChar char="•"/>
            </a:pPr>
            <a:r>
              <a:rPr lang="en-GB" dirty="0" smtClean="0"/>
              <a:t>This group of 4 cells represents the term B*D*E  </a:t>
            </a:r>
          </a:p>
          <a:p>
            <a:pPr>
              <a:buFontTx/>
              <a:buChar char="•"/>
            </a:pPr>
            <a:r>
              <a:rPr lang="en-GB" dirty="0" smtClean="0"/>
              <a:t>Consider the cell 2 in map A=0. </a:t>
            </a:r>
          </a:p>
          <a:p>
            <a:pPr>
              <a:buFontTx/>
              <a:buChar char="•"/>
            </a:pPr>
            <a:r>
              <a:rPr lang="en-GB" dirty="0" smtClean="0"/>
              <a:t>Cell 2 does not form a group with any adjacent cells. Therefore it is a group of single cell having the product term A*B*C*DE*</a:t>
            </a:r>
          </a:p>
          <a:p>
            <a:pPr>
              <a:buFontTx/>
              <a:buChar char="•"/>
            </a:pPr>
            <a:r>
              <a:rPr lang="en-GB" dirty="0" smtClean="0"/>
              <a:t>Consider the cells 10 and 11 in map A=0. These two cells form a group of four with adjacent cells 26 and 27 in map A=1</a:t>
            </a:r>
          </a:p>
          <a:p>
            <a:pPr>
              <a:buFontTx/>
              <a:buChar char="•"/>
            </a:pPr>
            <a:r>
              <a:rPr lang="en-GB" dirty="0" smtClean="0"/>
              <a:t>Therefore the group of 4 cells represents the product term BC*D</a:t>
            </a:r>
          </a:p>
          <a:p>
            <a:pPr>
              <a:buFontTx/>
              <a:buChar char="•"/>
            </a:pPr>
            <a:r>
              <a:rPr lang="en-GB" dirty="0" smtClean="0"/>
              <a:t>Similarly the cells 11 and 14 in map A=0 and cells 26 and 30 represent a group of 4 cells representing the product term BDE*</a:t>
            </a:r>
          </a:p>
          <a:p>
            <a:pPr>
              <a:buFontTx/>
              <a:buChar char="•"/>
            </a:pPr>
            <a:r>
              <a:rPr lang="en-GB" dirty="0" smtClean="0"/>
              <a:t>Now considering the map A=1.</a:t>
            </a:r>
          </a:p>
          <a:p>
            <a:pPr>
              <a:buFontTx/>
              <a:buChar char="•"/>
            </a:pPr>
            <a:r>
              <a:rPr lang="en-GB" dirty="0" smtClean="0"/>
              <a:t>The 4 cells 16, 17, 20 and 21 represent the product term AB*D*</a:t>
            </a:r>
          </a:p>
          <a:p>
            <a:pPr>
              <a:buFontTx/>
              <a:buChar char="•"/>
            </a:pPr>
            <a:r>
              <a:rPr lang="en-GB" dirty="0" smtClean="0"/>
              <a:t>The cell 25 along with cell 27 in map A=1 represent the product term ABC*E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D5C6E-2749-4ED2-B8E0-378B5FB3810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51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13107-040F-4C2B-ADFE-2A50DB8CF7EE}" type="slidenum">
              <a:rPr lang="en-GB"/>
              <a:pPr/>
              <a:t>19</a:t>
            </a:fld>
            <a:endParaRPr lang="en-GB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dirty="0"/>
              <a:t>Consider the groups that are formed</a:t>
            </a:r>
          </a:p>
          <a:p>
            <a:pPr>
              <a:buFontTx/>
              <a:buChar char="•"/>
            </a:pPr>
            <a:r>
              <a:rPr lang="en-GB" dirty="0"/>
              <a:t>Starting with A=0 map. The cells 1 and 5 form a group of two cells.</a:t>
            </a:r>
          </a:p>
          <a:p>
            <a:pPr>
              <a:buFontTx/>
              <a:buChar char="•"/>
            </a:pPr>
            <a:r>
              <a:rPr lang="en-GB" dirty="0"/>
              <a:t>These two cells along with cells 17 and 21 in map A=1 from a group of 4 cells.</a:t>
            </a:r>
          </a:p>
          <a:p>
            <a:pPr>
              <a:buFontTx/>
              <a:buChar char="•"/>
            </a:pPr>
            <a:r>
              <a:rPr lang="en-GB" dirty="0"/>
              <a:t>This group of 4 cells represents the term B*D*E  </a:t>
            </a:r>
          </a:p>
          <a:p>
            <a:pPr>
              <a:buFontTx/>
              <a:buChar char="•"/>
            </a:pPr>
            <a:r>
              <a:rPr lang="en-GB" dirty="0"/>
              <a:t>Consider the cell 2 in map A=0. </a:t>
            </a:r>
          </a:p>
          <a:p>
            <a:pPr>
              <a:buFontTx/>
              <a:buChar char="•"/>
            </a:pPr>
            <a:r>
              <a:rPr lang="en-GB" dirty="0"/>
              <a:t>Cell 2 does not form a group with any adjacent cells. Therefore it is a group of single cell having the product term A*B*C*DE*</a:t>
            </a:r>
          </a:p>
          <a:p>
            <a:pPr>
              <a:buFontTx/>
              <a:buChar char="•"/>
            </a:pPr>
            <a:r>
              <a:rPr lang="en-GB" dirty="0"/>
              <a:t>Consider the cells 10 and 11 in map A=0. These two cells form a group of four with adjacent cells 26 and 27 in map A=1</a:t>
            </a:r>
          </a:p>
          <a:p>
            <a:pPr>
              <a:buFontTx/>
              <a:buChar char="•"/>
            </a:pPr>
            <a:r>
              <a:rPr lang="en-GB" dirty="0"/>
              <a:t>Therefore the group of 4 cells represents the product term BC*D</a:t>
            </a:r>
          </a:p>
          <a:p>
            <a:pPr>
              <a:buFontTx/>
              <a:buChar char="•"/>
            </a:pPr>
            <a:r>
              <a:rPr lang="en-GB" dirty="0"/>
              <a:t>Similarly the cells 11 and 14 in map A=0 and cells 26 and 30 represent a group of 4 cells representing the product term BDE*</a:t>
            </a:r>
          </a:p>
          <a:p>
            <a:pPr>
              <a:buFontTx/>
              <a:buChar char="•"/>
            </a:pPr>
            <a:r>
              <a:rPr lang="en-GB" dirty="0"/>
              <a:t>Now considering the map A=1.</a:t>
            </a:r>
          </a:p>
          <a:p>
            <a:pPr>
              <a:buFontTx/>
              <a:buChar char="•"/>
            </a:pPr>
            <a:r>
              <a:rPr lang="en-GB" dirty="0"/>
              <a:t>The 4 cells 16, 17, 20 and 21 represent the product term AB*D*</a:t>
            </a:r>
          </a:p>
          <a:p>
            <a:pPr>
              <a:buFontTx/>
              <a:buChar char="•"/>
            </a:pPr>
            <a:r>
              <a:rPr lang="en-GB" dirty="0"/>
              <a:t>The cell 25 along with cell 27 in map A=1 represent the product term ABC*E </a:t>
            </a:r>
          </a:p>
        </p:txBody>
      </p:sp>
    </p:spTree>
    <p:extLst>
      <p:ext uri="{BB962C8B-B14F-4D97-AF65-F5344CB8AC3E}">
        <p14:creationId xmlns:p14="http://schemas.microsoft.com/office/powerpoint/2010/main" val="166113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4DBE-1EC7-41AA-A8C8-4FF7B23C674C}" type="slidenum">
              <a:rPr lang="en-GB"/>
              <a:pPr/>
              <a:t>21</a:t>
            </a:fld>
            <a:endParaRPr lang="en-GB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7-Segment display is shaped like the number 8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It has 7-segments that can be lit in  different combinations to display any digit between 0 to 9.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7-segments are identified by segment numbers a, b, c, d, e, f and g.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three horizontal segments starting from the top are a, g and f respectively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two vertical segments on the right side are segments b and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two vertical segments on the left side are segments f and 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To display the numbers 0 to 9 different set of segments are turned 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0	a, b, c, d, e, f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1	b,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2	a, b, d, e,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3	a, b, c, d,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4	b, c,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5	a, c, d,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6	a, c, d, e,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7	a, b, c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8	a, b, c, d, e,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9 	a, b, c, d, f, 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segment a, for example is turned on when numbers 0, 2, 3, 5, 6, 7 and 8 are displayed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segment d, for example is turned on when the numbers 0, 2, 3, 5, 6 and 8 re displayed.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Similarly different sets of segments are selected to display different digits.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7-segment display circuit basically can be considered to be 7 different circuits having 4 inputs and 1 output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The 4-bit input of the circuit accepts BCD numbers and the output controls a single segment.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GB" sz="1000" dirty="0"/>
              <a:t>Before implementing the 7 circuits, function tables for each of the 7 circuits have to be prepared.     </a:t>
            </a:r>
          </a:p>
        </p:txBody>
      </p:sp>
    </p:spTree>
    <p:extLst>
      <p:ext uri="{BB962C8B-B14F-4D97-AF65-F5344CB8AC3E}">
        <p14:creationId xmlns:p14="http://schemas.microsoft.com/office/powerpoint/2010/main" val="50562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11BE2E-4141-41FD-A10D-FA57B8DC0682}" type="slidenum">
              <a:rPr lang="en-GB"/>
              <a:pPr/>
              <a:t>22</a:t>
            </a:fld>
            <a:endParaRPr lang="en-GB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9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2CB47-BC5C-4CEE-A030-08392259A86F}" type="slidenum">
              <a:rPr lang="en-GB"/>
              <a:pPr/>
              <a:t>23</a:t>
            </a:fld>
            <a:endParaRPr lang="en-GB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9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2A32E-E685-444D-A60D-309C9D19C220}" type="slidenum">
              <a:rPr lang="en-GB"/>
              <a:pPr/>
              <a:t>24</a:t>
            </a:fld>
            <a:endParaRPr lang="en-GB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43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F96E2-11A1-4EEC-BD6D-246C1844F1C0}" type="slidenum">
              <a:rPr lang="en-GB"/>
              <a:pPr/>
              <a:t>25</a:t>
            </a:fld>
            <a:endParaRPr lang="en-GB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20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814A7-902B-4C8F-AEA5-665D779089E2}" type="slidenum">
              <a:rPr lang="en-GB"/>
              <a:pPr/>
              <a:t>26</a:t>
            </a:fld>
            <a:endParaRPr lang="en-GB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34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270C4-7DD9-4B49-9EEA-C01A670D89A7}" type="slidenum">
              <a:rPr lang="en-GB"/>
              <a:pPr/>
              <a:t>27</a:t>
            </a:fld>
            <a:endParaRPr lang="en-GB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59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5756F-44BA-4D67-A335-A5B6493B6CF0}" type="slidenum">
              <a:rPr lang="en-GB"/>
              <a:pPr/>
              <a:t>28</a:t>
            </a:fld>
            <a:endParaRPr lang="en-GB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5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DBB171-5EAE-4F08-BAC6-6128BE6808CF}" type="slidenum">
              <a:rPr lang="en-GB"/>
              <a:pPr/>
              <a:t>4</a:t>
            </a:fld>
            <a:endParaRPr lang="en-GB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Standard POS expression having a domain of 3 variables.</a:t>
            </a:r>
          </a:p>
          <a:p>
            <a:pPr>
              <a:buFontTx/>
              <a:buChar char="•"/>
            </a:pPr>
            <a:r>
              <a:rPr lang="en-GB"/>
              <a:t>A 3-variable K-map is used as the POS expression has a domain of 3 variables.</a:t>
            </a:r>
          </a:p>
          <a:p>
            <a:pPr>
              <a:buFontTx/>
              <a:buChar char="•"/>
            </a:pPr>
            <a:r>
              <a:rPr lang="en-GB"/>
              <a:t>The Standard POS expression has four maxterms 1, 2, 5 and 7</a:t>
            </a:r>
          </a:p>
          <a:p>
            <a:pPr>
              <a:buFontTx/>
              <a:buChar char="•"/>
            </a:pPr>
            <a:r>
              <a:rPr lang="en-GB"/>
              <a:t>The cells representing the four maxterms are marked with 0s, remaining cells are marked with 1s.</a:t>
            </a:r>
          </a:p>
          <a:p>
            <a:pPr>
              <a:buFontTx/>
              <a:buChar char="•"/>
            </a:pPr>
            <a:r>
              <a:rPr lang="en-GB"/>
              <a:t>Any of the two K-maps can be used</a:t>
            </a:r>
          </a:p>
          <a:p>
            <a:r>
              <a:rPr lang="en-GB"/>
              <a:t> 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81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7690C-FCF2-4A44-9251-7D523AE90CE4}" type="slidenum">
              <a:rPr lang="en-GB"/>
              <a:pPr/>
              <a:t>29</a:t>
            </a:fld>
            <a:endParaRPr lang="en-GB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7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C9A8B-2CF5-4888-91BA-A937B1428CB2}" type="slidenum">
              <a:rPr lang="en-GB"/>
              <a:pPr/>
              <a:t>30</a:t>
            </a:fld>
            <a:endParaRPr lang="en-GB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3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37F6-BCFD-42C5-AFE4-0ACA31CE5EEA}" type="slidenum">
              <a:rPr lang="en-GB"/>
              <a:pPr/>
              <a:t>31</a:t>
            </a:fld>
            <a:endParaRPr lang="en-GB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D321C-2C16-4171-90EF-F72DF79C9620}" type="slidenum">
              <a:rPr lang="en-GB"/>
              <a:pPr/>
              <a:t>32</a:t>
            </a:fld>
            <a:endParaRPr lang="en-GB"/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6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4EE63-7513-463D-8552-6D755DD63770}" type="slidenum">
              <a:rPr lang="en-GB"/>
              <a:pPr/>
              <a:t>33</a:t>
            </a:fld>
            <a:endParaRPr lang="en-GB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0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AC753-60D4-4592-BF0D-5BE882170765}" type="slidenum">
              <a:rPr lang="en-GB"/>
              <a:pPr/>
              <a:t>34</a:t>
            </a:fld>
            <a:endParaRPr lang="en-GB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53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8B115-5E86-40E8-B42D-8D34237A966C}" type="slidenum">
              <a:rPr lang="en-GB"/>
              <a:pPr/>
              <a:t>35</a:t>
            </a:fld>
            <a:endParaRPr lang="en-GB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6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0026F-1B48-4A11-BF1A-083D1CC31D6D}" type="slidenum">
              <a:rPr lang="en-GB"/>
              <a:pPr/>
              <a:t>38</a:t>
            </a:fld>
            <a:endParaRPr lang="en-GB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A&gt;B represents the output of the circuit output logic line representing A&gt;B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A&gt;B line is set to 1 when A&gt;B.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01 00, 10 00, 10 01, 11 00, 11 01 and 11 10 the output A&gt;B is 1 </a:t>
            </a:r>
          </a:p>
        </p:txBody>
      </p:sp>
    </p:spTree>
    <p:extLst>
      <p:ext uri="{BB962C8B-B14F-4D97-AF65-F5344CB8AC3E}">
        <p14:creationId xmlns:p14="http://schemas.microsoft.com/office/powerpoint/2010/main" val="99675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AC419C-E817-4DA9-9704-A35E05990C36}" type="slidenum">
              <a:rPr lang="en-GB"/>
              <a:pPr/>
              <a:t>39</a:t>
            </a:fld>
            <a:endParaRPr lang="en-GB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A=B represents the output of the circuit logic line representing A=B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A=B line is set to 1 when A=B.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00 00, 01 01, 10 10 and 11 11 the output A=B is 1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6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85E3C-F089-4D51-93AC-DF3B5215751B}" type="slidenum">
              <a:rPr lang="en-GB"/>
              <a:pPr/>
              <a:t>40</a:t>
            </a:fld>
            <a:endParaRPr lang="en-GB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The function table for the output A&lt;B represents the output of the circuit logic line representing A&lt;B for 16 combinations of the 2-bit numbers A and B.</a:t>
            </a:r>
          </a:p>
          <a:p>
            <a:pPr>
              <a:buFontTx/>
              <a:buChar char="•"/>
            </a:pPr>
            <a:r>
              <a:rPr lang="en-GB"/>
              <a:t>The input numbers A and B are represented by A</a:t>
            </a:r>
            <a:r>
              <a:rPr lang="en-GB" baseline="-25000"/>
              <a:t>1</a:t>
            </a:r>
            <a:r>
              <a:rPr lang="en-GB"/>
              <a:t>A</a:t>
            </a:r>
            <a:r>
              <a:rPr lang="en-GB" baseline="-25000"/>
              <a:t>0</a:t>
            </a:r>
            <a:r>
              <a:rPr lang="en-GB"/>
              <a:t> and B</a:t>
            </a:r>
            <a:r>
              <a:rPr lang="en-GB" baseline="-25000"/>
              <a:t>1</a:t>
            </a:r>
            <a:r>
              <a:rPr lang="en-GB"/>
              <a:t>B</a:t>
            </a:r>
            <a:r>
              <a:rPr lang="en-GB" baseline="-25000"/>
              <a:t>0 </a:t>
            </a:r>
            <a:r>
              <a:rPr lang="en-GB"/>
              <a:t>columns of the function table</a:t>
            </a:r>
          </a:p>
          <a:p>
            <a:pPr>
              <a:buFontTx/>
              <a:buChar char="•"/>
            </a:pPr>
            <a:r>
              <a:rPr lang="en-GB"/>
              <a:t>Output A&lt;B line is set to 1 when A&lt;B.</a:t>
            </a:r>
          </a:p>
          <a:p>
            <a:pPr>
              <a:buFontTx/>
              <a:buChar char="•"/>
            </a:pPr>
            <a:r>
              <a:rPr lang="en-GB"/>
              <a:t>Thus for input combinations of A and B that is 00 01, 00 10, 00 11, 01 10, 01 11 and 10 11 the output A&lt;B is 1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9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E1B44-1450-4702-8240-BF12D68DD164}" type="slidenum">
              <a:rPr lang="en-GB"/>
              <a:pPr/>
              <a:t>6</a:t>
            </a:fld>
            <a:endParaRPr lang="en-GB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61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367E2-807B-4983-B6B6-DB4FA554B01C}" type="slidenum">
              <a:rPr lang="en-GB"/>
              <a:pPr/>
              <a:t>41</a:t>
            </a:fld>
            <a:endParaRPr lang="en-GB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A&gt;B through a 4-variable K-map yields A1B1*+A0B1*B0*+A1A0B0*</a:t>
            </a:r>
          </a:p>
          <a:p>
            <a:pPr>
              <a:buFontTx/>
              <a:buChar char="•"/>
            </a:pPr>
            <a:r>
              <a:rPr lang="en-GB"/>
              <a:t>Note that the left most column has binary values 00, 01, 11 and 10 representing A1A0</a:t>
            </a:r>
          </a:p>
          <a:p>
            <a:pPr>
              <a:buFontTx/>
              <a:buChar char="•"/>
            </a:pPr>
            <a:r>
              <a:rPr lang="en-GB"/>
              <a:t>The top row has binary values 00, 01, 11 and 10 representing B1B0</a:t>
            </a:r>
          </a:p>
          <a:p>
            <a:pPr>
              <a:buFontTx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8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20742-E0AC-49B2-A042-FEDFAF9C8E3A}" type="slidenum">
              <a:rPr lang="en-GB"/>
              <a:pPr/>
              <a:t>42</a:t>
            </a:fld>
            <a:endParaRPr lang="en-GB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A=B through a 4-variable K-map yields A1*A0*B1*B0*+A1*A0B1*B0+A1A0B1B0+A1A0*B1B0*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595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FD9EF-D708-4824-B09A-96A9F925BB77}" type="slidenum">
              <a:rPr lang="en-GB"/>
              <a:pPr/>
              <a:t>43</a:t>
            </a:fld>
            <a:endParaRPr lang="en-GB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Simplifying expression for A&lt;B through a 4-variable K-map yields A1*B1+A1*A0*B0+A0*B1B0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0A22A3-A1A1-4F1E-916E-D4798A1FB29D}" type="slidenum">
              <a:rPr lang="en-GB"/>
              <a:pPr/>
              <a:t>7</a:t>
            </a:fld>
            <a:endParaRPr lang="en-GB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a three term POS expression mapped to a 3-variable column based K-map</a:t>
            </a:r>
          </a:p>
          <a:p>
            <a:pPr>
              <a:buFontTx/>
              <a:buChar char="•"/>
            </a:pPr>
            <a:r>
              <a:rPr lang="en-GB"/>
              <a:t>A single group of two cells and a group of one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 and 4 forms the sum term (B+C)</a:t>
            </a:r>
          </a:p>
          <a:p>
            <a:pPr>
              <a:buFontTx/>
              <a:buChar char="•"/>
            </a:pPr>
            <a:r>
              <a:rPr lang="en-GB"/>
              <a:t>The second group comprising of cell 3 forms the sum term (A+B*+C*)</a:t>
            </a:r>
          </a:p>
          <a:p>
            <a:pPr>
              <a:buFontTx/>
              <a:buChar char="•"/>
            </a:pPr>
            <a:r>
              <a:rPr lang="en-GB"/>
              <a:t>The simplified POS expression has to terms.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4 term POS expression mapped to the 3-variable row based K-map.</a:t>
            </a:r>
          </a:p>
          <a:p>
            <a:pPr>
              <a:buFontTx/>
              <a:buChar char="•"/>
            </a:pPr>
            <a:r>
              <a:rPr lang="en-GB"/>
              <a:t>Two groups of 2 cells each and a third group of single cell are formed.</a:t>
            </a:r>
          </a:p>
          <a:p>
            <a:pPr>
              <a:buFontTx/>
              <a:buChar char="•"/>
            </a:pPr>
            <a:r>
              <a:rPr lang="en-GB"/>
              <a:t>The single cell group comprising of cell 0 forms the sum term (A+B+C)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5 and 7 forms the sum term (A*+C*)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6 and 7 forms the sum term (A*+B*)</a:t>
            </a:r>
          </a:p>
          <a:p>
            <a:pPr>
              <a:buFontTx/>
              <a:buChar char="•"/>
            </a:pPr>
            <a:r>
              <a:rPr lang="en-GB"/>
              <a:t>The POS expression simplifies to a 3 term POS expression.  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84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7ABA9-A83E-4165-A26B-9A91C95F2384}" type="slidenum">
              <a:rPr lang="en-GB"/>
              <a:pPr/>
              <a:t>8</a:t>
            </a:fld>
            <a:endParaRPr lang="en-GB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3 term POS expression mapped to the 3-variable column based K-map</a:t>
            </a:r>
          </a:p>
          <a:p>
            <a:pPr>
              <a:buFontTx/>
              <a:buChar char="•"/>
            </a:pPr>
            <a:r>
              <a:rPr lang="en-GB"/>
              <a:t>Two groups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 and 1 forms the sum term (A+B)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0 and 4 forms the sum term (B+C)</a:t>
            </a:r>
          </a:p>
          <a:p>
            <a:pPr>
              <a:buFontTx/>
              <a:buChar char="•"/>
            </a:pPr>
            <a:r>
              <a:rPr lang="en-GB"/>
              <a:t>The POS expression simplifies to 2 terms.</a:t>
            </a:r>
          </a:p>
          <a:p>
            <a:pPr>
              <a:buFontTx/>
              <a:buChar char="•"/>
            </a:pPr>
            <a:endParaRPr lang="en-GB"/>
          </a:p>
          <a:p>
            <a:pPr>
              <a:buFontTx/>
              <a:buChar char="•"/>
            </a:pPr>
            <a:r>
              <a:rPr lang="en-GB"/>
              <a:t>Consider the 3 term POS expression mapped to the 3-variable row based K-map.</a:t>
            </a:r>
          </a:p>
          <a:p>
            <a:pPr>
              <a:buFontTx/>
              <a:buChar char="•"/>
            </a:pPr>
            <a:r>
              <a:rPr lang="en-GB"/>
              <a:t>One group of 2 cells and another group of single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 0 and 1 forms the sum term (A+B)</a:t>
            </a:r>
          </a:p>
          <a:p>
            <a:pPr>
              <a:buFontTx/>
              <a:buChar char="•"/>
            </a:pPr>
            <a:r>
              <a:rPr lang="en-GB"/>
              <a:t>The second group comprising of cell 6 forms the sum term (A*+B*+C)</a:t>
            </a:r>
          </a:p>
          <a:p>
            <a:pPr>
              <a:buFontTx/>
              <a:buChar char="•"/>
            </a:pPr>
            <a:r>
              <a:rPr lang="en-GB"/>
              <a:t>The POS expression has simplified to a two term POS expression.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19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ECDC0-4AA5-4483-9CDE-8F9242A70588}" type="slidenum">
              <a:rPr lang="en-GB"/>
              <a:pPr/>
              <a:t>9</a:t>
            </a:fld>
            <a:endParaRPr lang="en-GB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5 term POS expression mapped to the 4-variable K-map</a:t>
            </a:r>
          </a:p>
          <a:p>
            <a:pPr>
              <a:buFontTx/>
              <a:buChar char="•"/>
            </a:pPr>
            <a:r>
              <a:rPr lang="en-GB"/>
              <a:t>Three groups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4 and 5 forms the sum term (A+B*+C)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0 and 4 forms the sum term (A+C+D)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2 and 10 forms the sum term (B+C*+D)</a:t>
            </a:r>
          </a:p>
          <a:p>
            <a:pPr>
              <a:buFontTx/>
              <a:buChar char="•"/>
            </a:pPr>
            <a:r>
              <a:rPr lang="en-GB"/>
              <a:t>The POS expression has reduced to a 3 term POS expression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460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6A553-A944-4C39-B8E5-08D3FAF90B10}" type="slidenum">
              <a:rPr lang="en-GB"/>
              <a:pPr/>
              <a:t>10</a:t>
            </a:fld>
            <a:endParaRPr lang="en-GB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8 term POS expression mapped to the 4-variable K-map</a:t>
            </a:r>
          </a:p>
          <a:p>
            <a:pPr>
              <a:buFontTx/>
              <a:buChar char="•"/>
            </a:pPr>
            <a:r>
              <a:rPr lang="en-GB"/>
              <a:t>Two groups of 4 cells and one group of two cells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0, 1, 4 and 5 forms the sum term (A+C)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1, 5, 9 and 13 forms the sum term (C+D*)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2 and 10 forms the sum term (B+C*+D)</a:t>
            </a:r>
          </a:p>
          <a:p>
            <a:pPr>
              <a:buFontTx/>
              <a:buChar char="•"/>
            </a:pPr>
            <a:r>
              <a:rPr lang="en-GB"/>
              <a:t>The POS expression has reduced to a 3 term POS expression. 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658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7F924-A73F-4C29-B3C7-340741504AE4}" type="slidenum">
              <a:rPr lang="en-GB"/>
              <a:pPr/>
              <a:t>11</a:t>
            </a:fld>
            <a:endParaRPr lang="en-GB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/>
              <a:t>Consider the 4-variable K-map</a:t>
            </a:r>
          </a:p>
          <a:p>
            <a:pPr>
              <a:buFontTx/>
              <a:buChar char="•"/>
            </a:pPr>
            <a:r>
              <a:rPr lang="en-GB"/>
              <a:t>Three groups of 2 cells and one group of a single cell are formed.</a:t>
            </a:r>
          </a:p>
          <a:p>
            <a:pPr>
              <a:buFontTx/>
              <a:buChar char="•"/>
            </a:pPr>
            <a:r>
              <a:rPr lang="en-GB"/>
              <a:t>The first group of 0s comprising of cells 4 and 5 forms the sum term (A+B*+C)</a:t>
            </a:r>
          </a:p>
          <a:p>
            <a:pPr>
              <a:buFontTx/>
              <a:buChar char="•"/>
            </a:pPr>
            <a:r>
              <a:rPr lang="en-GB"/>
              <a:t>The second group of 0s comprising of cells 5 and 7 forms the sum term (A+B*+D*)</a:t>
            </a:r>
          </a:p>
          <a:p>
            <a:pPr>
              <a:buFontTx/>
              <a:buChar char="•"/>
            </a:pPr>
            <a:r>
              <a:rPr lang="en-GB"/>
              <a:t>The third group of 0s comprising of cells 1 and 9 forms the sum term (B+C+D*) </a:t>
            </a:r>
          </a:p>
          <a:p>
            <a:pPr>
              <a:buFontTx/>
              <a:buChar char="•"/>
            </a:pPr>
            <a:r>
              <a:rPr lang="en-GB"/>
              <a:t>The fourth group comprising of cell 14 forms the sum term (A*+B*+C*+D)</a:t>
            </a:r>
          </a:p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35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0B5B6-96D5-4271-A6EC-41D545DD8B89}" type="slidenum">
              <a:rPr lang="en-GB"/>
              <a:pPr/>
              <a:t>13</a:t>
            </a:fld>
            <a:endParaRPr lang="en-GB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GB" dirty="0"/>
              <a:t>Consider the 4-variable K-map used to simplify the POS expression.</a:t>
            </a:r>
          </a:p>
          <a:p>
            <a:pPr>
              <a:buFontTx/>
              <a:buChar char="•"/>
            </a:pPr>
            <a:r>
              <a:rPr lang="en-GB" dirty="0"/>
              <a:t>If the same K-map is used but instead of grouping of 0s groups of 1s are formed an SOP expression is obtained.</a:t>
            </a:r>
          </a:p>
          <a:p>
            <a:pPr>
              <a:buFontTx/>
              <a:buChar char="•"/>
            </a:pPr>
            <a:r>
              <a:rPr lang="en-GB" dirty="0"/>
              <a:t>Two groups of 4 cells and three groups of 2 cells are formed.</a:t>
            </a:r>
          </a:p>
          <a:p>
            <a:pPr>
              <a:buFontTx/>
              <a:buChar char="•"/>
            </a:pPr>
            <a:r>
              <a:rPr lang="en-GB" dirty="0"/>
              <a:t>The first group of 1s comprising of cells 0, 2, 8 and 10 forms the product term B*D*</a:t>
            </a:r>
          </a:p>
          <a:p>
            <a:pPr>
              <a:buFontTx/>
              <a:buChar char="•"/>
            </a:pPr>
            <a:r>
              <a:rPr lang="en-GB" dirty="0"/>
              <a:t>The second group of 1s comprising of cells 2, 3, 10 and 11 forms the product term B*C</a:t>
            </a:r>
          </a:p>
          <a:p>
            <a:pPr>
              <a:buFontTx/>
              <a:buChar char="•"/>
            </a:pPr>
            <a:r>
              <a:rPr lang="en-GB" dirty="0"/>
              <a:t>The third group of 1s comprising of cells 12 and 13 forms the product term ABC* </a:t>
            </a:r>
          </a:p>
          <a:p>
            <a:pPr>
              <a:buFontTx/>
              <a:buChar char="•"/>
            </a:pPr>
            <a:r>
              <a:rPr lang="en-GB" dirty="0"/>
              <a:t>The fourth group of 1s comprising of cells 13 and 15 forms the product term ABD</a:t>
            </a:r>
          </a:p>
          <a:p>
            <a:pPr>
              <a:buFontTx/>
              <a:buChar char="•"/>
            </a:pPr>
            <a:r>
              <a:rPr lang="en-GB" dirty="0"/>
              <a:t>The fifth group of 1s comprising of cells 2 and 6 forms the product term A*CD* </a:t>
            </a:r>
          </a:p>
          <a:p>
            <a:pPr>
              <a:buFontTx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71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19519-1823-4CA1-AE86-743FB426F17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60475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Digital Logic and Design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3013075"/>
            <a:ext cx="8229600" cy="3159125"/>
          </a:xfrm>
        </p:spPr>
        <p:txBody>
          <a:bodyPr/>
          <a:lstStyle/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smtClean="0"/>
              <a:t>Waqar Baig</a:t>
            </a:r>
            <a:endParaRPr lang="en-US" sz="2800" dirty="0"/>
          </a:p>
          <a:p>
            <a:pPr algn="ctr">
              <a:buFont typeface="Wingdings" pitchFamily="2" charset="2"/>
              <a:buNone/>
            </a:pPr>
            <a:endParaRPr lang="en-GB" sz="2800" dirty="0"/>
          </a:p>
          <a:p>
            <a:pPr algn="ctr">
              <a:buFont typeface="Wingdings" pitchFamily="2" charset="2"/>
              <a:buNone/>
            </a:pPr>
            <a:endParaRPr lang="en-GB" sz="2800" dirty="0"/>
          </a:p>
          <a:p>
            <a:pPr algn="ctr">
              <a:buFont typeface="Wingdings" pitchFamily="2" charset="2"/>
              <a:buNone/>
            </a:pPr>
            <a:r>
              <a:rPr lang="en-GB" sz="2800" dirty="0"/>
              <a:t>Lecture No. </a:t>
            </a:r>
            <a:r>
              <a:rPr lang="en-GB" sz="2800" dirty="0" smtClean="0"/>
              <a:t>09</a:t>
            </a:r>
            <a:endParaRPr lang="en-GB" sz="2800" dirty="0"/>
          </a:p>
        </p:txBody>
      </p:sp>
    </p:spTree>
  </p:cSld>
  <p:clrMapOvr>
    <a:masterClrMapping/>
  </p:clrMapOvr>
  <p:transition advTm="32812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9587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959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8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600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9601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639" name="Oval 55"/>
          <p:cNvSpPr>
            <a:spLocks noChangeArrowheads="1"/>
          </p:cNvSpPr>
          <p:nvPr/>
        </p:nvSpPr>
        <p:spPr bwMode="auto">
          <a:xfrm>
            <a:off x="4343400" y="3581400"/>
            <a:ext cx="6096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0" name="Oval 56"/>
          <p:cNvSpPr>
            <a:spLocks noChangeArrowheads="1"/>
          </p:cNvSpPr>
          <p:nvPr/>
        </p:nvSpPr>
        <p:spPr bwMode="auto">
          <a:xfrm>
            <a:off x="3352800" y="3581400"/>
            <a:ext cx="17526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1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643" name="Freeform 59"/>
          <p:cNvSpPr>
            <a:spLocks/>
          </p:cNvSpPr>
          <p:nvPr/>
        </p:nvSpPr>
        <p:spPr bwMode="auto">
          <a:xfrm rot="10665632">
            <a:off x="5943600" y="5715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4" name="Freeform 60"/>
          <p:cNvSpPr>
            <a:spLocks/>
          </p:cNvSpPr>
          <p:nvPr/>
        </p:nvSpPr>
        <p:spPr bwMode="auto">
          <a:xfrm>
            <a:off x="5943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9646" name="Rectangle 6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9645" name="Object 61"/>
          <p:cNvGraphicFramePr>
            <a:graphicFrameLocks noChangeAspect="1"/>
          </p:cNvGraphicFramePr>
          <p:nvPr/>
        </p:nvGraphicFramePr>
        <p:xfrm>
          <a:off x="762000" y="1905000"/>
          <a:ext cx="4414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53" name="Equation" r:id="rId4" imgW="1739880" imgH="241200" progId="Equation.3">
                  <p:embed/>
                </p:oleObj>
              </mc:Choice>
              <mc:Fallback>
                <p:oleObj name="Equation" r:id="rId4" imgW="1739880" imgH="24120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44148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81635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6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39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0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1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2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1643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4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5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6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7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48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1649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1687" name="Oval 55"/>
          <p:cNvSpPr>
            <a:spLocks noChangeArrowheads="1"/>
          </p:cNvSpPr>
          <p:nvPr/>
        </p:nvSpPr>
        <p:spPr bwMode="auto">
          <a:xfrm>
            <a:off x="5867400" y="5029200"/>
            <a:ext cx="533400" cy="533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88" name="Oval 56"/>
          <p:cNvSpPr>
            <a:spLocks noChangeArrowheads="1"/>
          </p:cNvSpPr>
          <p:nvPr/>
        </p:nvSpPr>
        <p:spPr bwMode="auto">
          <a:xfrm>
            <a:off x="3505200" y="42672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89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90" name="Freeform 58"/>
          <p:cNvSpPr>
            <a:spLocks/>
          </p:cNvSpPr>
          <p:nvPr/>
        </p:nvSpPr>
        <p:spPr bwMode="auto">
          <a:xfrm rot="10665632">
            <a:off x="4419600" y="5715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91" name="Freeform 59"/>
          <p:cNvSpPr>
            <a:spLocks/>
          </p:cNvSpPr>
          <p:nvPr/>
        </p:nvSpPr>
        <p:spPr bwMode="auto">
          <a:xfrm>
            <a:off x="4419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1692" name="Rectangle 6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1695" name="Rectangle 6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1694" name="Object 62"/>
          <p:cNvGraphicFramePr>
            <a:graphicFrameLocks noChangeAspect="1"/>
          </p:cNvGraphicFramePr>
          <p:nvPr/>
        </p:nvGraphicFramePr>
        <p:xfrm>
          <a:off x="533400" y="1981200"/>
          <a:ext cx="81359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02" name="Equation" r:id="rId4" imgW="3213100" imgH="241300" progId="Equation.3">
                  <p:embed/>
                </p:oleObj>
              </mc:Choice>
              <mc:Fallback>
                <p:oleObj name="Equation" r:id="rId4" imgW="3213100" imgH="2413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8135938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96" name="Oval 64"/>
          <p:cNvSpPr>
            <a:spLocks noChangeArrowheads="1"/>
          </p:cNvSpPr>
          <p:nvPr/>
        </p:nvSpPr>
        <p:spPr bwMode="auto">
          <a:xfrm>
            <a:off x="4267200" y="42672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/>
              <a:t>Conversion between SOP &amp; POS using K-map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Groups of 1s represents SOP expression</a:t>
            </a:r>
          </a:p>
          <a:p>
            <a:r>
              <a:rPr lang="en-GB"/>
              <a:t>Groups of 0s represents POS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Conversion between SOP &amp; POS using K-map</a:t>
            </a:r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0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4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715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6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7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4721" name="Group 17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59" name="Oval 55"/>
          <p:cNvSpPr>
            <a:spLocks noChangeArrowheads="1"/>
          </p:cNvSpPr>
          <p:nvPr/>
        </p:nvSpPr>
        <p:spPr bwMode="auto">
          <a:xfrm>
            <a:off x="5867400" y="3657600"/>
            <a:ext cx="5334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0" name="Oval 56"/>
          <p:cNvSpPr>
            <a:spLocks noChangeArrowheads="1"/>
          </p:cNvSpPr>
          <p:nvPr/>
        </p:nvSpPr>
        <p:spPr bwMode="auto">
          <a:xfrm>
            <a:off x="3505200" y="49530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1" name="Rectangle 5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4" name="Rectangle 60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5" name="Rectangle 6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767" name="Oval 63"/>
          <p:cNvSpPr>
            <a:spLocks noChangeArrowheads="1"/>
          </p:cNvSpPr>
          <p:nvPr/>
        </p:nvSpPr>
        <p:spPr bwMode="auto">
          <a:xfrm>
            <a:off x="4267200" y="4953000"/>
            <a:ext cx="14478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768" name="Freeform 64"/>
          <p:cNvSpPr>
            <a:spLocks/>
          </p:cNvSpPr>
          <p:nvPr/>
        </p:nvSpPr>
        <p:spPr bwMode="auto">
          <a:xfrm rot="41533151">
            <a:off x="3505200" y="36576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69" name="Freeform 65"/>
          <p:cNvSpPr>
            <a:spLocks/>
          </p:cNvSpPr>
          <p:nvPr/>
        </p:nvSpPr>
        <p:spPr bwMode="auto">
          <a:xfrm rot="47110679">
            <a:off x="5957887" y="35671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0" name="Freeform 66"/>
          <p:cNvSpPr>
            <a:spLocks/>
          </p:cNvSpPr>
          <p:nvPr/>
        </p:nvSpPr>
        <p:spPr bwMode="auto">
          <a:xfrm rot="35180043">
            <a:off x="3657601" y="5715000"/>
            <a:ext cx="512762" cy="541337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1" name="Freeform 67"/>
          <p:cNvSpPr>
            <a:spLocks/>
          </p:cNvSpPr>
          <p:nvPr/>
        </p:nvSpPr>
        <p:spPr bwMode="auto">
          <a:xfrm rot="52153217">
            <a:off x="5943600" y="56388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2" name="Freeform 68"/>
          <p:cNvSpPr>
            <a:spLocks/>
          </p:cNvSpPr>
          <p:nvPr/>
        </p:nvSpPr>
        <p:spPr bwMode="auto">
          <a:xfrm rot="10800000">
            <a:off x="5029200" y="56388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3" name="Freeform 69"/>
          <p:cNvSpPr>
            <a:spLocks/>
          </p:cNvSpPr>
          <p:nvPr/>
        </p:nvSpPr>
        <p:spPr bwMode="auto">
          <a:xfrm>
            <a:off x="5105400" y="3581400"/>
            <a:ext cx="14478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4775" name="Rectangle 7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84774" name="Object 70"/>
          <p:cNvGraphicFramePr>
            <a:graphicFrameLocks noChangeAspect="1"/>
          </p:cNvGraphicFramePr>
          <p:nvPr/>
        </p:nvGraphicFramePr>
        <p:xfrm>
          <a:off x="1143000" y="1905000"/>
          <a:ext cx="48085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2" name="Equation" r:id="rId4" imgW="1954951" imgH="215806" progId="Equation.3">
                  <p:embed/>
                </p:oleObj>
              </mc:Choice>
              <mc:Fallback>
                <p:oleObj name="Equation" r:id="rId4" imgW="1954951" imgH="215806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4808538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5-Variable K-map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530725"/>
          </a:xfrm>
        </p:spPr>
        <p:txBody>
          <a:bodyPr/>
          <a:lstStyle/>
          <a:p>
            <a:r>
              <a:rPr lang="en-GB"/>
              <a:t>Represented as two, 4 variable K-map</a:t>
            </a:r>
          </a:p>
          <a:p>
            <a:pPr>
              <a:buFont typeface="Wingdings" pitchFamily="2" charset="2"/>
              <a:buNone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</a:t>
            </a:r>
          </a:p>
        </p:txBody>
      </p:sp>
      <p:graphicFrame>
        <p:nvGraphicFramePr>
          <p:cNvPr id="590900" name="Group 52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0907" name="Rectangle 5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0906" name="Object 58"/>
          <p:cNvGraphicFramePr>
            <a:graphicFrameLocks noChangeAspect="1"/>
          </p:cNvGraphicFramePr>
          <p:nvPr/>
        </p:nvGraphicFramePr>
        <p:xfrm>
          <a:off x="1985963" y="1714500"/>
          <a:ext cx="771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914" name="Equation" r:id="rId3" imgW="393480" imgH="177480" progId="Equation.3">
                  <p:embed/>
                </p:oleObj>
              </mc:Choice>
              <mc:Fallback>
                <p:oleObj name="Equation" r:id="rId3" imgW="393480" imgH="17748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714500"/>
                        <a:ext cx="771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>
                <a:latin typeface="Arial" pitchFamily="34" charset="0"/>
                <a:cs typeface="Arial" pitchFamily="34" charset="0"/>
              </a:rPr>
              <a:t>5-Varaible K-map</a:t>
            </a:r>
          </a:p>
        </p:txBody>
      </p:sp>
      <p:graphicFrame>
        <p:nvGraphicFramePr>
          <p:cNvPr id="594947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28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29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24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25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27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26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985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4986" name="Object 42"/>
          <p:cNvGraphicFramePr>
            <a:graphicFrameLocks noChangeAspect="1"/>
          </p:cNvGraphicFramePr>
          <p:nvPr/>
        </p:nvGraphicFramePr>
        <p:xfrm>
          <a:off x="2009775" y="1727200"/>
          <a:ext cx="722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4" name="Equation" r:id="rId3" imgW="368280" imgH="164880" progId="Equation.3">
                  <p:embed/>
                </p:oleObj>
              </mc:Choice>
              <mc:Fallback>
                <p:oleObj name="Equation" r:id="rId3" imgW="36828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27200"/>
                        <a:ext cx="7223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a </a:t>
            </a:r>
            <a:br>
              <a:rPr lang="en-GB" sz="3800" b="0">
                <a:latin typeface="Arial" pitchFamily="34" charset="0"/>
                <a:cs typeface="Arial" pitchFamily="34" charset="0"/>
              </a:rPr>
            </a:br>
            <a:r>
              <a:rPr lang="en-GB" sz="3800" b="0">
                <a:latin typeface="Arial" pitchFamily="34" charset="0"/>
                <a:cs typeface="Arial" pitchFamily="34" charset="0"/>
              </a:rPr>
              <a:t>5-Variable K-map</a:t>
            </a:r>
          </a:p>
        </p:txBody>
      </p:sp>
      <p:sp>
        <p:nvSpPr>
          <p:cNvPr id="59597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5 variable K-map mapping</a:t>
            </a:r>
          </a:p>
          <a:p>
            <a:r>
              <a:rPr lang="en-GB"/>
              <a:t>5 variable K-map grouping</a:t>
            </a:r>
          </a:p>
          <a:p>
            <a:r>
              <a:rPr lang="en-GB"/>
              <a:t>5 variable K-map simplification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 simplification</a:t>
            </a:r>
          </a:p>
        </p:txBody>
      </p:sp>
      <p:graphicFrame>
        <p:nvGraphicFramePr>
          <p:cNvPr id="596995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7033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7034" name="Object 42"/>
          <p:cNvGraphicFramePr>
            <a:graphicFrameLocks noChangeAspect="1"/>
          </p:cNvGraphicFramePr>
          <p:nvPr/>
        </p:nvGraphicFramePr>
        <p:xfrm>
          <a:off x="1985963" y="1714500"/>
          <a:ext cx="7715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042"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1714500"/>
                        <a:ext cx="7715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5-Varaible K-map simplification</a:t>
            </a:r>
          </a:p>
        </p:txBody>
      </p:sp>
      <p:graphicFrame>
        <p:nvGraphicFramePr>
          <p:cNvPr id="598019" name="Group 3"/>
          <p:cNvGraphicFramePr>
            <a:graphicFrameLocks noGrp="1"/>
          </p:cNvGraphicFramePr>
          <p:nvPr>
            <p:ph type="tbl" idx="1"/>
          </p:nvPr>
        </p:nvGraphicFramePr>
        <p:xfrm>
          <a:off x="2133600" y="2438400"/>
          <a:ext cx="4876800" cy="3265488"/>
        </p:xfrm>
        <a:graphic>
          <a:graphicData uri="http://schemas.openxmlformats.org/drawingml/2006/table">
            <a:tbl>
              <a:tblPr/>
              <a:tblGrid>
                <a:gridCol w="974725"/>
                <a:gridCol w="974725"/>
                <a:gridCol w="977900"/>
                <a:gridCol w="974725"/>
                <a:gridCol w="974725"/>
              </a:tblGrid>
              <a:tr h="609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BC\DE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8057" name="Rectangle 4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8058" name="Object 42"/>
          <p:cNvGraphicFramePr>
            <a:graphicFrameLocks noChangeAspect="1"/>
          </p:cNvGraphicFramePr>
          <p:nvPr/>
        </p:nvGraphicFramePr>
        <p:xfrm>
          <a:off x="2009775" y="1727200"/>
          <a:ext cx="7223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066" name="Equation" r:id="rId4" imgW="368280" imgH="164880" progId="Equation.3">
                  <p:embed/>
                </p:oleObj>
              </mc:Choice>
              <mc:Fallback>
                <p:oleObj name="Equation" r:id="rId4" imgW="368280" imgH="1648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1727200"/>
                        <a:ext cx="722313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>
                <a:latin typeface="Arial" pitchFamily="34" charset="0"/>
                <a:cs typeface="Arial" pitchFamily="34" charset="0"/>
              </a:rPr>
              <a:t>Recap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Karnaugh Maps</a:t>
            </a:r>
          </a:p>
          <a:p>
            <a:r>
              <a:rPr lang="en-GB"/>
              <a:t>Mapping Standard SOP expressions</a:t>
            </a:r>
          </a:p>
          <a:p>
            <a:r>
              <a:rPr lang="en-GB"/>
              <a:t>Mapping Non-Standard SOP expressions</a:t>
            </a:r>
          </a:p>
          <a:p>
            <a:r>
              <a:rPr lang="en-GB"/>
              <a:t>Simplification of K-maps</a:t>
            </a:r>
          </a:p>
          <a:p>
            <a:r>
              <a:rPr lang="en-GB"/>
              <a:t>Don’t care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Functions having multiple outputs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Ckt receives a BCD number input</a:t>
            </a:r>
          </a:p>
          <a:p>
            <a:r>
              <a:rPr lang="en-GB"/>
              <a:t>Displays decimal number 0 to 9 on a single digit 7-segment display</a:t>
            </a:r>
          </a:p>
          <a:p>
            <a:r>
              <a:rPr lang="en-GB"/>
              <a:t>Ckt receives two 2-bit numbers A and B</a:t>
            </a:r>
          </a:p>
          <a:p>
            <a:r>
              <a:rPr lang="en-GB"/>
              <a:t>Sets one of three outputs to &gt;, =, or &lt; 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7-Segment Display</a:t>
            </a:r>
          </a:p>
        </p:txBody>
      </p:sp>
      <p:graphicFrame>
        <p:nvGraphicFramePr>
          <p:cNvPr id="60109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3351213" y="1600200"/>
          <a:ext cx="243998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03" name="Visio" r:id="rId4" imgW="3610051" imgH="6696151" progId="Visio.Drawing.11">
                  <p:embed/>
                </p:oleObj>
              </mc:Choice>
              <mc:Fallback>
                <p:oleObj name="Visio" r:id="rId4" imgW="3610051" imgH="6696151" progId="Visio.Drawing.11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1600200"/>
                        <a:ext cx="243998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3" name="Rectangle 13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‘a’</a:t>
            </a:r>
          </a:p>
        </p:txBody>
      </p:sp>
      <p:graphicFrame>
        <p:nvGraphicFramePr>
          <p:cNvPr id="604163" name="Group 3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228" name="Group 68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34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‘b’</a:t>
            </a:r>
          </a:p>
        </p:txBody>
      </p:sp>
      <p:graphicFrame>
        <p:nvGraphicFramePr>
          <p:cNvPr id="60621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627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388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‘c’</a:t>
            </a:r>
          </a:p>
        </p:txBody>
      </p:sp>
      <p:graphicFrame>
        <p:nvGraphicFramePr>
          <p:cNvPr id="608258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8323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436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‘d’</a:t>
            </a:r>
          </a:p>
        </p:txBody>
      </p:sp>
      <p:graphicFrame>
        <p:nvGraphicFramePr>
          <p:cNvPr id="610437" name="Group 133"/>
          <p:cNvGraphicFramePr>
            <a:graphicFrameLocks noGrp="1"/>
          </p:cNvGraphicFramePr>
          <p:nvPr>
            <p:ph sz="half" idx="1"/>
          </p:nvPr>
        </p:nvGraphicFramePr>
        <p:xfrm>
          <a:off x="533400" y="2209800"/>
          <a:ext cx="3962400" cy="4055745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0371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484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‘e’</a:t>
            </a:r>
          </a:p>
        </p:txBody>
      </p:sp>
      <p:graphicFrame>
        <p:nvGraphicFramePr>
          <p:cNvPr id="612354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2419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32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‘f’</a:t>
            </a:r>
          </a:p>
        </p:txBody>
      </p:sp>
      <p:graphicFrame>
        <p:nvGraphicFramePr>
          <p:cNvPr id="614402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467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8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Segment ‘g’</a:t>
            </a:r>
          </a:p>
        </p:txBody>
      </p:sp>
      <p:graphicFrame>
        <p:nvGraphicFramePr>
          <p:cNvPr id="61645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651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‘a’ </a:t>
            </a:r>
          </a:p>
        </p:txBody>
      </p:sp>
      <p:sp>
        <p:nvSpPr>
          <p:cNvPr id="62054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0548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0586" name="Oval 42"/>
          <p:cNvSpPr>
            <a:spLocks noChangeArrowheads="1"/>
          </p:cNvSpPr>
          <p:nvPr/>
        </p:nvSpPr>
        <p:spPr bwMode="auto">
          <a:xfrm>
            <a:off x="5029200" y="3352800"/>
            <a:ext cx="15240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87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0588" name="Object 44"/>
          <p:cNvGraphicFramePr>
            <a:graphicFrameLocks noChangeAspect="1"/>
          </p:cNvGraphicFramePr>
          <p:nvPr/>
        </p:nvGraphicFramePr>
        <p:xfrm>
          <a:off x="1060450" y="1828800"/>
          <a:ext cx="26733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96" name="Equation" r:id="rId4" imgW="1091880" imgH="215640" progId="Equation.3">
                  <p:embed/>
                </p:oleObj>
              </mc:Choice>
              <mc:Fallback>
                <p:oleObj name="Equation" r:id="rId4" imgW="10918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828800"/>
                        <a:ext cx="26733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89" name="Oval 45"/>
          <p:cNvSpPr>
            <a:spLocks noChangeArrowheads="1"/>
          </p:cNvSpPr>
          <p:nvPr/>
        </p:nvSpPr>
        <p:spPr bwMode="auto">
          <a:xfrm>
            <a:off x="4267200" y="39624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90" name="Oval 46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0591" name="Freeform 47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2" name="Freeform 48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3" name="Freeform 49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0594" name="Freeform 50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Mapping a Standard POS expression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98675"/>
            <a:ext cx="8229600" cy="4530725"/>
          </a:xfrm>
        </p:spPr>
        <p:txBody>
          <a:bodyPr/>
          <a:lstStyle/>
          <a:p>
            <a:r>
              <a:rPr lang="en-GB"/>
              <a:t>Selecting n-variable K-map  </a:t>
            </a:r>
          </a:p>
          <a:p>
            <a:r>
              <a:rPr lang="en-GB"/>
              <a:t>0 marked in cell for each maxterm </a:t>
            </a:r>
          </a:p>
          <a:p>
            <a:r>
              <a:rPr lang="en-GB"/>
              <a:t>Remaining cells marked with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‘b’ 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850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538" name="Oval 42"/>
          <p:cNvSpPr>
            <a:spLocks noChangeArrowheads="1"/>
          </p:cNvSpPr>
          <p:nvPr/>
        </p:nvSpPr>
        <p:spPr bwMode="auto">
          <a:xfrm>
            <a:off x="3505200" y="3352800"/>
            <a:ext cx="6096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39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8540" name="Object 44"/>
          <p:cNvGraphicFramePr>
            <a:graphicFrameLocks noChangeAspect="1"/>
          </p:cNvGraphicFramePr>
          <p:nvPr/>
        </p:nvGraphicFramePr>
        <p:xfrm>
          <a:off x="1355725" y="1828800"/>
          <a:ext cx="2082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8" name="Equation" r:id="rId4" imgW="850680" imgH="215640" progId="Equation.3">
                  <p:embed/>
                </p:oleObj>
              </mc:Choice>
              <mc:Fallback>
                <p:oleObj name="Equation" r:id="rId4" imgW="8506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828800"/>
                        <a:ext cx="20828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547" name="Oval 51"/>
          <p:cNvSpPr>
            <a:spLocks noChangeArrowheads="1"/>
          </p:cNvSpPr>
          <p:nvPr/>
        </p:nvSpPr>
        <p:spPr bwMode="auto">
          <a:xfrm>
            <a:off x="5029200" y="3352800"/>
            <a:ext cx="609600" cy="2438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8548" name="Freeform 52"/>
          <p:cNvSpPr>
            <a:spLocks/>
          </p:cNvSpPr>
          <p:nvPr/>
        </p:nvSpPr>
        <p:spPr bwMode="auto">
          <a:xfrm rot="10800000">
            <a:off x="3429000" y="5105400"/>
            <a:ext cx="31242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8549" name="Freeform 53"/>
          <p:cNvSpPr>
            <a:spLocks/>
          </p:cNvSpPr>
          <p:nvPr/>
        </p:nvSpPr>
        <p:spPr bwMode="auto">
          <a:xfrm>
            <a:off x="3429000" y="3429000"/>
            <a:ext cx="3124200" cy="6096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‘c’ </a:t>
            </a:r>
          </a:p>
        </p:txBody>
      </p:sp>
      <p:sp>
        <p:nvSpPr>
          <p:cNvPr id="622595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2596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2634" name="Oval 42"/>
          <p:cNvSpPr>
            <a:spLocks noChangeArrowheads="1"/>
          </p:cNvSpPr>
          <p:nvPr/>
        </p:nvSpPr>
        <p:spPr bwMode="auto">
          <a:xfrm>
            <a:off x="3581400" y="3200400"/>
            <a:ext cx="12192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2635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2636" name="Object 44"/>
          <p:cNvGraphicFramePr>
            <a:graphicFrameLocks noChangeAspect="1"/>
          </p:cNvGraphicFramePr>
          <p:nvPr/>
        </p:nvGraphicFramePr>
        <p:xfrm>
          <a:off x="1619250" y="1828800"/>
          <a:ext cx="1554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44" name="Equation" r:id="rId4" imgW="634680" imgH="215640" progId="Equation.3">
                  <p:embed/>
                </p:oleObj>
              </mc:Choice>
              <mc:Fallback>
                <p:oleObj name="Equation" r:id="rId4" imgW="6346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28800"/>
                        <a:ext cx="1554163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640" name="Oval 48"/>
          <p:cNvSpPr>
            <a:spLocks noChangeArrowheads="1"/>
          </p:cNvSpPr>
          <p:nvPr/>
        </p:nvSpPr>
        <p:spPr bwMode="auto">
          <a:xfrm>
            <a:off x="4419600" y="3200400"/>
            <a:ext cx="12192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2641" name="Oval 49"/>
          <p:cNvSpPr>
            <a:spLocks noChangeArrowheads="1"/>
          </p:cNvSpPr>
          <p:nvPr/>
        </p:nvSpPr>
        <p:spPr bwMode="auto">
          <a:xfrm>
            <a:off x="3352800" y="39624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‘d’ 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644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682" name="Oval 42"/>
          <p:cNvSpPr>
            <a:spLocks noChangeArrowheads="1"/>
          </p:cNvSpPr>
          <p:nvPr/>
        </p:nvSpPr>
        <p:spPr bwMode="auto">
          <a:xfrm>
            <a:off x="4267200" y="3962400"/>
            <a:ext cx="6096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3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684" name="Object 44"/>
          <p:cNvGraphicFramePr>
            <a:graphicFrameLocks noChangeAspect="1"/>
          </p:cNvGraphicFramePr>
          <p:nvPr/>
        </p:nvGraphicFramePr>
        <p:xfrm>
          <a:off x="838200" y="1828800"/>
          <a:ext cx="3978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92" name="Equation" r:id="rId4" imgW="1625400" imgH="215640" progId="Equation.3">
                  <p:embed/>
                </p:oleObj>
              </mc:Choice>
              <mc:Fallback>
                <p:oleObj name="Equation" r:id="rId4" imgW="162540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397827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5" name="Oval 45"/>
          <p:cNvSpPr>
            <a:spLocks noChangeArrowheads="1"/>
          </p:cNvSpPr>
          <p:nvPr/>
        </p:nvSpPr>
        <p:spPr bwMode="auto">
          <a:xfrm>
            <a:off x="5791200" y="32004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687" name="Freeform 47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88" name="Freeform 48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89" name="Freeform 49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0" name="Freeform 50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1" name="Freeform 51"/>
          <p:cNvSpPr>
            <a:spLocks/>
          </p:cNvSpPr>
          <p:nvPr/>
        </p:nvSpPr>
        <p:spPr bwMode="auto">
          <a:xfrm>
            <a:off x="5105400" y="34290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2" name="Freeform 52"/>
          <p:cNvSpPr>
            <a:spLocks/>
          </p:cNvSpPr>
          <p:nvPr/>
        </p:nvSpPr>
        <p:spPr bwMode="auto">
          <a:xfrm rot="10800000">
            <a:off x="5105400" y="51054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693" name="Oval 53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‘e’ 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6692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6731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6732" name="Object 44"/>
          <p:cNvGraphicFramePr>
            <a:graphicFrameLocks noChangeAspect="1"/>
          </p:cNvGraphicFramePr>
          <p:nvPr/>
        </p:nvGraphicFramePr>
        <p:xfrm>
          <a:off x="1665288" y="1828800"/>
          <a:ext cx="1460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40" name="Equation" r:id="rId4" imgW="596880" imgH="215640" progId="Equation.3">
                  <p:embed/>
                </p:oleObj>
              </mc:Choice>
              <mc:Fallback>
                <p:oleObj name="Equation" r:id="rId4" imgW="596880" imgH="215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1828800"/>
                        <a:ext cx="14605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733" name="Oval 45"/>
          <p:cNvSpPr>
            <a:spLocks noChangeArrowheads="1"/>
          </p:cNvSpPr>
          <p:nvPr/>
        </p:nvSpPr>
        <p:spPr bwMode="auto">
          <a:xfrm>
            <a:off x="5791200" y="32004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734" name="Freeform 46"/>
          <p:cNvSpPr>
            <a:spLocks/>
          </p:cNvSpPr>
          <p:nvPr/>
        </p:nvSpPr>
        <p:spPr bwMode="auto">
          <a:xfrm rot="41533151">
            <a:off x="3505200" y="34290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5" name="Freeform 47"/>
          <p:cNvSpPr>
            <a:spLocks/>
          </p:cNvSpPr>
          <p:nvPr/>
        </p:nvSpPr>
        <p:spPr bwMode="auto">
          <a:xfrm rot="46791595">
            <a:off x="5881687" y="3338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6" name="Freeform 48"/>
          <p:cNvSpPr>
            <a:spLocks/>
          </p:cNvSpPr>
          <p:nvPr/>
        </p:nvSpPr>
        <p:spPr bwMode="auto">
          <a:xfrm rot="57169036">
            <a:off x="3595687" y="51673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6737" name="Freeform 49"/>
          <p:cNvSpPr>
            <a:spLocks/>
          </p:cNvSpPr>
          <p:nvPr/>
        </p:nvSpPr>
        <p:spPr bwMode="auto">
          <a:xfrm rot="52312811">
            <a:off x="5943600" y="5105400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‘f’ 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874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8778" name="Rectangle 4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8779" name="Object 43"/>
          <p:cNvGraphicFramePr>
            <a:graphicFrameLocks noChangeAspect="1"/>
          </p:cNvGraphicFramePr>
          <p:nvPr/>
        </p:nvGraphicFramePr>
        <p:xfrm>
          <a:off x="950913" y="1828800"/>
          <a:ext cx="28908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87" name="Equation" r:id="rId4" imgW="1180800" imgH="215640" progId="Equation.3">
                  <p:embed/>
                </p:oleObj>
              </mc:Choice>
              <mc:Fallback>
                <p:oleObj name="Equation" r:id="rId4" imgW="1180800" imgH="215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828800"/>
                        <a:ext cx="28908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0" name="Oval 44"/>
          <p:cNvSpPr>
            <a:spLocks noChangeArrowheads="1"/>
          </p:cNvSpPr>
          <p:nvPr/>
        </p:nvSpPr>
        <p:spPr bwMode="auto">
          <a:xfrm>
            <a:off x="3505200" y="31242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8785" name="Oval 49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8786" name="Freeform 50"/>
          <p:cNvSpPr>
            <a:spLocks/>
          </p:cNvSpPr>
          <p:nvPr/>
        </p:nvSpPr>
        <p:spPr bwMode="auto">
          <a:xfrm rot="5400000">
            <a:off x="5524500" y="43815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87" name="Freeform 51"/>
          <p:cNvSpPr>
            <a:spLocks/>
          </p:cNvSpPr>
          <p:nvPr/>
        </p:nvSpPr>
        <p:spPr bwMode="auto">
          <a:xfrm rot="16200000">
            <a:off x="3162300" y="43053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3352800" y="3962400"/>
            <a:ext cx="16002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Karnaugh Map for Segment ‘g’ 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88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0826" name="Rectangle 4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827" name="Object 43"/>
          <p:cNvGraphicFramePr>
            <a:graphicFrameLocks noChangeAspect="1"/>
          </p:cNvGraphicFramePr>
          <p:nvPr/>
        </p:nvGraphicFramePr>
        <p:xfrm>
          <a:off x="935038" y="1828800"/>
          <a:ext cx="292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35" name="Equation" r:id="rId4" imgW="1193760" imgH="215640" progId="Equation.3">
                  <p:embed/>
                </p:oleObj>
              </mc:Choice>
              <mc:Fallback>
                <p:oleObj name="Equation" r:id="rId4" imgW="1193760" imgH="2156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828800"/>
                        <a:ext cx="292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828" name="Oval 44"/>
          <p:cNvSpPr>
            <a:spLocks noChangeArrowheads="1"/>
          </p:cNvSpPr>
          <p:nvPr/>
        </p:nvSpPr>
        <p:spPr bwMode="auto">
          <a:xfrm>
            <a:off x="5791200" y="3276600"/>
            <a:ext cx="685800" cy="2667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29" name="Oval 45"/>
          <p:cNvSpPr>
            <a:spLocks noChangeArrowheads="1"/>
          </p:cNvSpPr>
          <p:nvPr/>
        </p:nvSpPr>
        <p:spPr bwMode="auto">
          <a:xfrm>
            <a:off x="3352800" y="4572000"/>
            <a:ext cx="33528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3429000" y="39624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0833" name="Freeform 49"/>
          <p:cNvSpPr>
            <a:spLocks/>
          </p:cNvSpPr>
          <p:nvPr/>
        </p:nvSpPr>
        <p:spPr bwMode="auto">
          <a:xfrm rot="10800000">
            <a:off x="5105400" y="51054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0834" name="Freeform 50"/>
          <p:cNvSpPr>
            <a:spLocks/>
          </p:cNvSpPr>
          <p:nvPr/>
        </p:nvSpPr>
        <p:spPr bwMode="auto">
          <a:xfrm>
            <a:off x="5105400" y="3429000"/>
            <a:ext cx="1295400" cy="457200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60" y="180"/>
              </a:cxn>
              <a:cxn ang="0">
                <a:pos x="420" y="360"/>
              </a:cxn>
              <a:cxn ang="0">
                <a:pos x="960" y="360"/>
              </a:cxn>
              <a:cxn ang="0">
                <a:pos x="1320" y="180"/>
              </a:cxn>
              <a:cxn ang="0">
                <a:pos x="1320" y="0"/>
              </a:cxn>
            </a:cxnLst>
            <a:rect l="0" t="0" r="r" b="b"/>
            <a:pathLst>
              <a:path w="1380" h="390">
                <a:moveTo>
                  <a:pt x="60" y="0"/>
                </a:moveTo>
                <a:cubicBezTo>
                  <a:pt x="30" y="60"/>
                  <a:pt x="0" y="120"/>
                  <a:pt x="60" y="180"/>
                </a:cubicBezTo>
                <a:cubicBezTo>
                  <a:pt x="120" y="240"/>
                  <a:pt x="270" y="330"/>
                  <a:pt x="420" y="360"/>
                </a:cubicBezTo>
                <a:cubicBezTo>
                  <a:pt x="570" y="390"/>
                  <a:pt x="810" y="390"/>
                  <a:pt x="960" y="360"/>
                </a:cubicBezTo>
                <a:cubicBezTo>
                  <a:pt x="1110" y="330"/>
                  <a:pt x="1260" y="240"/>
                  <a:pt x="1320" y="180"/>
                </a:cubicBezTo>
                <a:cubicBezTo>
                  <a:pt x="1380" y="120"/>
                  <a:pt x="1290" y="30"/>
                  <a:pt x="1320" y="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7-Segment Circuit</a:t>
            </a:r>
          </a:p>
        </p:txBody>
      </p:sp>
      <p:graphicFrame>
        <p:nvGraphicFramePr>
          <p:cNvPr id="64717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058988" y="2657475"/>
          <a:ext cx="5026025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85" name="Visio" r:id="rId3" imgW="5026457" imgH="2411578" progId="Visio.Drawing.11">
                  <p:embed/>
                </p:oleObj>
              </mc:Choice>
              <mc:Fallback>
                <p:oleObj name="Visio" r:id="rId3" imgW="5026457" imgH="2411578" progId="Visio.Drawing.11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657475"/>
                        <a:ext cx="5026025" cy="241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/>
              <a:t>Comparator Circuit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Inputs two 2-bit binary numbers A and B</a:t>
            </a:r>
          </a:p>
          <a:p>
            <a:r>
              <a:rPr lang="en-GB"/>
              <a:t>Has three outputs</a:t>
            </a:r>
          </a:p>
          <a:p>
            <a:r>
              <a:rPr lang="en-GB"/>
              <a:t>A&gt;B </a:t>
            </a:r>
          </a:p>
          <a:p>
            <a:r>
              <a:rPr lang="en-GB"/>
              <a:t>A=B</a:t>
            </a:r>
          </a:p>
          <a:p>
            <a:r>
              <a:rPr lang="en-GB"/>
              <a:t>A&lt;B</a:t>
            </a:r>
          </a:p>
        </p:txBody>
      </p:sp>
    </p:spTree>
    <p:extLst>
      <p:ext uri="{BB962C8B-B14F-4D97-AF65-F5344CB8AC3E}">
        <p14:creationId xmlns:p14="http://schemas.microsoft.com/office/powerpoint/2010/main" val="365043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964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/>
              <a:t>Function Table for A&gt;B</a:t>
            </a:r>
          </a:p>
        </p:txBody>
      </p:sp>
      <p:graphicFrame>
        <p:nvGraphicFramePr>
          <p:cNvPr id="632834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A&gt;B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2899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A&gt;B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3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12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Function Table for A=B</a:t>
            </a:r>
          </a:p>
        </p:txBody>
      </p:sp>
      <p:graphicFrame>
        <p:nvGraphicFramePr>
          <p:cNvPr id="634882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A=B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4947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A=B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62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Mapping of Standard POS expression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/>
              <a:t>POS expression</a:t>
            </a:r>
          </a:p>
        </p:txBody>
      </p:sp>
      <p:graphicFrame>
        <p:nvGraphicFramePr>
          <p:cNvPr id="566276" name="Group 4"/>
          <p:cNvGraphicFramePr>
            <a:graphicFrameLocks noGrp="1"/>
          </p:cNvGraphicFramePr>
          <p:nvPr>
            <p:ph sz="quarter" idx="2"/>
          </p:nvPr>
        </p:nvGraphicFramePr>
        <p:xfrm>
          <a:off x="990600" y="2743200"/>
          <a:ext cx="2362200" cy="3429002"/>
        </p:xfrm>
        <a:graphic>
          <a:graphicData uri="http://schemas.openxmlformats.org/drawingml/2006/table">
            <a:tbl>
              <a:tblPr/>
              <a:tblGrid>
                <a:gridCol w="815975"/>
                <a:gridCol w="773113"/>
                <a:gridCol w="773112"/>
              </a:tblGrid>
              <a:tr h="8112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6303" name="Group 31"/>
          <p:cNvGraphicFramePr>
            <a:graphicFrameLocks noGrp="1"/>
          </p:cNvGraphicFramePr>
          <p:nvPr>
            <p:ph sz="quarter" idx="3"/>
          </p:nvPr>
        </p:nvGraphicFramePr>
        <p:xfrm>
          <a:off x="4267200" y="3962400"/>
          <a:ext cx="4038600" cy="2189163"/>
        </p:xfrm>
        <a:graphic>
          <a:graphicData uri="http://schemas.openxmlformats.org/drawingml/2006/table">
            <a:tbl>
              <a:tblPr/>
              <a:tblGrid>
                <a:gridCol w="841375"/>
                <a:gridCol w="800100"/>
                <a:gridCol w="798513"/>
                <a:gridCol w="800100"/>
                <a:gridCol w="798512"/>
              </a:tblGrid>
              <a:tr h="874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6330" name="Rectangle 5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6329" name="Object 57"/>
          <p:cNvGraphicFramePr>
            <a:graphicFrameLocks noChangeAspect="1"/>
          </p:cNvGraphicFramePr>
          <p:nvPr/>
        </p:nvGraphicFramePr>
        <p:xfrm>
          <a:off x="838200" y="2057400"/>
          <a:ext cx="7550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337" name="Equation" r:id="rId4" imgW="2984500" imgH="241300" progId="Equation.3">
                  <p:embed/>
                </p:oleObj>
              </mc:Choice>
              <mc:Fallback>
                <p:oleObj name="Equation" r:id="rId4" imgW="2984500" imgH="2413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75501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060" name="Rectangle 13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Function Table for A&lt;B</a:t>
            </a:r>
          </a:p>
        </p:txBody>
      </p:sp>
      <p:graphicFrame>
        <p:nvGraphicFramePr>
          <p:cNvPr id="636930" name="Group 2"/>
          <p:cNvGraphicFramePr>
            <a:graphicFrameLocks noGrp="1"/>
          </p:cNvGraphicFramePr>
          <p:nvPr>
            <p:ph sz="half" idx="1"/>
          </p:nvPr>
        </p:nvGraphicFramePr>
        <p:xfrm>
          <a:off x="457200" y="2209800"/>
          <a:ext cx="4038600" cy="405574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A&lt;B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36995" name="Group 67"/>
          <p:cNvGraphicFramePr>
            <a:graphicFrameLocks noGrp="1"/>
          </p:cNvGraphicFramePr>
          <p:nvPr>
            <p:ph sz="half" idx="2"/>
          </p:nvPr>
        </p:nvGraphicFramePr>
        <p:xfrm>
          <a:off x="4648200" y="2209800"/>
          <a:ext cx="4038600" cy="4045585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990600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Inputs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Output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A&lt;B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4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A&gt;B 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8980" name="Group 4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-2500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9018" name="Oval 42"/>
          <p:cNvSpPr>
            <a:spLocks noChangeArrowheads="1"/>
          </p:cNvSpPr>
          <p:nvPr/>
        </p:nvSpPr>
        <p:spPr bwMode="auto">
          <a:xfrm>
            <a:off x="3505200" y="3886200"/>
            <a:ext cx="609600" cy="12192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9019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9020" name="Object 44"/>
          <p:cNvGraphicFramePr>
            <a:graphicFrameLocks noChangeAspect="1"/>
          </p:cNvGraphicFramePr>
          <p:nvPr/>
        </p:nvGraphicFramePr>
        <p:xfrm>
          <a:off x="1493838" y="1704975"/>
          <a:ext cx="4165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99" name="Equation" r:id="rId4" imgW="1701720" imgH="253800" progId="Equation.3">
                  <p:embed/>
                </p:oleObj>
              </mc:Choice>
              <mc:Fallback>
                <p:oleObj name="Equation" r:id="rId4" imgW="1701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704975"/>
                        <a:ext cx="4165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021" name="Oval 45"/>
          <p:cNvSpPr>
            <a:spLocks noChangeArrowheads="1"/>
          </p:cNvSpPr>
          <p:nvPr/>
        </p:nvSpPr>
        <p:spPr bwMode="auto">
          <a:xfrm>
            <a:off x="3429000" y="44958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9023" name="Freeform 47"/>
          <p:cNvSpPr>
            <a:spLocks/>
          </p:cNvSpPr>
          <p:nvPr/>
        </p:nvSpPr>
        <p:spPr bwMode="auto">
          <a:xfrm rot="39080211">
            <a:off x="3519487" y="46339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9024" name="Freeform 48"/>
          <p:cNvSpPr>
            <a:spLocks/>
          </p:cNvSpPr>
          <p:nvPr/>
        </p:nvSpPr>
        <p:spPr bwMode="auto">
          <a:xfrm rot="49284653">
            <a:off x="5957887" y="4481513"/>
            <a:ext cx="512763" cy="541338"/>
          </a:xfrm>
          <a:custGeom>
            <a:avLst/>
            <a:gdLst/>
            <a:ahLst/>
            <a:cxnLst>
              <a:cxn ang="0">
                <a:pos x="720" y="0"/>
              </a:cxn>
              <a:cxn ang="0">
                <a:pos x="540" y="540"/>
              </a:cxn>
              <a:cxn ang="0">
                <a:pos x="0" y="180"/>
              </a:cxn>
            </a:cxnLst>
            <a:rect l="0" t="0" r="r" b="b"/>
            <a:pathLst>
              <a:path w="720" h="570">
                <a:moveTo>
                  <a:pt x="720" y="0"/>
                </a:moveTo>
                <a:cubicBezTo>
                  <a:pt x="690" y="255"/>
                  <a:pt x="660" y="510"/>
                  <a:pt x="540" y="540"/>
                </a:cubicBezTo>
                <a:cubicBezTo>
                  <a:pt x="420" y="570"/>
                  <a:pt x="210" y="375"/>
                  <a:pt x="0" y="180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12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A=B 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1076" name="Group 52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1066" name="Oval 42"/>
          <p:cNvSpPr>
            <a:spLocks noChangeArrowheads="1"/>
          </p:cNvSpPr>
          <p:nvPr/>
        </p:nvSpPr>
        <p:spPr bwMode="auto">
          <a:xfrm>
            <a:off x="3505200" y="34290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67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1068" name="Object 44"/>
          <p:cNvGraphicFramePr>
            <a:graphicFrameLocks noChangeAspect="1"/>
          </p:cNvGraphicFramePr>
          <p:nvPr/>
        </p:nvGraphicFramePr>
        <p:xfrm>
          <a:off x="334963" y="1704975"/>
          <a:ext cx="77422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23" name="Equation" r:id="rId4" imgW="3162240" imgH="253800" progId="Equation.3">
                  <p:embed/>
                </p:oleObj>
              </mc:Choice>
              <mc:Fallback>
                <p:oleObj name="Equation" r:id="rId4" imgW="31622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704975"/>
                        <a:ext cx="774223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72" name="Oval 48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73" name="Oval 49"/>
          <p:cNvSpPr>
            <a:spLocks noChangeArrowheads="1"/>
          </p:cNvSpPr>
          <p:nvPr/>
        </p:nvSpPr>
        <p:spPr bwMode="auto">
          <a:xfrm>
            <a:off x="5105400" y="44958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1074" name="Oval 50"/>
          <p:cNvSpPr>
            <a:spLocks noChangeArrowheads="1"/>
          </p:cNvSpPr>
          <p:nvPr/>
        </p:nvSpPr>
        <p:spPr bwMode="auto">
          <a:xfrm>
            <a:off x="5867400" y="5105400"/>
            <a:ext cx="609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3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800" b="0"/>
              <a:t>Karnaugh Map for A&lt;B 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781175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3125" name="Group 53"/>
          <p:cNvGraphicFramePr>
            <a:graphicFrameLocks noGrp="1"/>
          </p:cNvGraphicFramePr>
          <p:nvPr/>
        </p:nvGraphicFramePr>
        <p:xfrm>
          <a:off x="2438400" y="2590800"/>
          <a:ext cx="4114800" cy="3124202"/>
        </p:xfrm>
        <a:graphic>
          <a:graphicData uri="http://schemas.openxmlformats.org/drawingml/2006/table">
            <a:tbl>
              <a:tblPr/>
              <a:tblGrid>
                <a:gridCol w="990600"/>
                <a:gridCol w="781050"/>
                <a:gridCol w="781050"/>
                <a:gridCol w="781050"/>
                <a:gridCol w="781050"/>
              </a:tblGrid>
              <a:tr h="779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GB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3115" name="Rectangle 4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3116" name="Object 44"/>
          <p:cNvGraphicFramePr>
            <a:graphicFrameLocks noChangeAspect="1"/>
          </p:cNvGraphicFramePr>
          <p:nvPr/>
        </p:nvGraphicFramePr>
        <p:xfrm>
          <a:off x="2185988" y="1704975"/>
          <a:ext cx="40401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47" name="Equation" r:id="rId4" imgW="1650960" imgH="253800" progId="Equation.3">
                  <p:embed/>
                </p:oleObj>
              </mc:Choice>
              <mc:Fallback>
                <p:oleObj name="Equation" r:id="rId4" imgW="1650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704975"/>
                        <a:ext cx="404018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20" name="Oval 48"/>
          <p:cNvSpPr>
            <a:spLocks noChangeArrowheads="1"/>
          </p:cNvSpPr>
          <p:nvPr/>
        </p:nvSpPr>
        <p:spPr bwMode="auto">
          <a:xfrm>
            <a:off x="5029200" y="3352800"/>
            <a:ext cx="1524000" cy="11430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1" name="Oval 49"/>
          <p:cNvSpPr>
            <a:spLocks noChangeArrowheads="1"/>
          </p:cNvSpPr>
          <p:nvPr/>
        </p:nvSpPr>
        <p:spPr bwMode="auto">
          <a:xfrm>
            <a:off x="4267200" y="3352800"/>
            <a:ext cx="1371600" cy="6096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2" name="Freeform 50"/>
          <p:cNvSpPr>
            <a:spLocks/>
          </p:cNvSpPr>
          <p:nvPr/>
        </p:nvSpPr>
        <p:spPr bwMode="auto">
          <a:xfrm>
            <a:off x="51054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3123" name="Freeform 51"/>
          <p:cNvSpPr>
            <a:spLocks/>
          </p:cNvSpPr>
          <p:nvPr/>
        </p:nvSpPr>
        <p:spPr bwMode="auto">
          <a:xfrm rot="10800000">
            <a:off x="5105400" y="5181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8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800" b="0"/>
              <a:t>Odd Prime Number Circuit 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detects odd prime numbers for a 5-bit input number</a:t>
            </a:r>
          </a:p>
          <a:p>
            <a:r>
              <a:rPr lang="en-GB" dirty="0"/>
              <a:t>Function represented by </a:t>
            </a:r>
            <a:r>
              <a:rPr lang="en-GB" dirty="0" err="1"/>
              <a:t>minterms</a:t>
            </a:r>
            <a:endParaRPr lang="en-GB" dirty="0"/>
          </a:p>
          <a:p>
            <a:pPr>
              <a:buFont typeface="Wingdings" pitchFamily="2" charset="2"/>
              <a:buNone/>
            </a:pPr>
            <a:r>
              <a:rPr lang="en-GB"/>
              <a:t>	</a:t>
            </a:r>
            <a:r>
              <a:rPr lang="en-GB" smtClean="0"/>
              <a:t>3</a:t>
            </a:r>
            <a:r>
              <a:rPr lang="en-GB"/>
              <a:t>, 5, 7, 11, 13, 17, 19, 23, 29 and 31</a:t>
            </a:r>
          </a:p>
        </p:txBody>
      </p:sp>
    </p:spTree>
    <p:extLst>
      <p:ext uri="{BB962C8B-B14F-4D97-AF65-F5344CB8AC3E}">
        <p14:creationId xmlns:p14="http://schemas.microsoft.com/office/powerpoint/2010/main" val="391808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>
                <a:cs typeface="Arial" pitchFamily="34" charset="0"/>
              </a:rPr>
              <a:t>Mapping of expression</a:t>
            </a:r>
          </a:p>
          <a:p>
            <a:r>
              <a:rPr lang="en-GB">
                <a:cs typeface="Arial" pitchFamily="34" charset="0"/>
              </a:rPr>
              <a:t>Forming of Groups of 0s</a:t>
            </a:r>
          </a:p>
          <a:p>
            <a:r>
              <a:rPr lang="en-GB">
                <a:cs typeface="Arial" pitchFamily="34" charset="0"/>
              </a:rPr>
              <a:t>Each group represents sum term</a:t>
            </a:r>
          </a:p>
          <a:p>
            <a:r>
              <a:rPr lang="en-GB">
                <a:cs typeface="Arial" pitchFamily="34" charset="0"/>
              </a:rPr>
              <a:t>3-variable K-map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1 cell group yields a 3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2 cell group yields a 2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4 cell group yields a 1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  <a:cs typeface="Arial" pitchFamily="34" charset="0"/>
              </a:rPr>
              <a:t>8 cell group yields a value of 0 for function</a:t>
            </a:r>
            <a:endParaRPr lang="en-GB" sz="32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800" b="0"/>
              <a:t>Simplification of POS expressions using K-map3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4-variable K-map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1 cell group yields a 4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2 cell group yields a 3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4 cell group yields a 2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8 cell group yields a 1 variable sum term</a:t>
            </a:r>
          </a:p>
          <a:p>
            <a:pPr lvl="1">
              <a:buClr>
                <a:schemeClr val="tx1"/>
              </a:buClr>
            </a:pPr>
            <a:r>
              <a:rPr lang="en-GB" sz="3200">
                <a:effectLst/>
                <a:latin typeface="Arial" pitchFamily="34" charset="0"/>
              </a:rPr>
              <a:t>16 cell group yields a value of 0 for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0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1403" name="Group 11"/>
          <p:cNvGraphicFramePr>
            <a:graphicFrameLocks noGrp="1"/>
          </p:cNvGraphicFramePr>
          <p:nvPr/>
        </p:nvGraphicFramePr>
        <p:xfrm>
          <a:off x="914400" y="27432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29" name="Rectangle 37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1430" name="Rectangle 38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1431" name="Group 39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1457" name="Rectangle 6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460" name="Oval 68"/>
          <p:cNvSpPr>
            <a:spLocks noChangeArrowheads="1"/>
          </p:cNvSpPr>
          <p:nvPr/>
        </p:nvSpPr>
        <p:spPr bwMode="auto">
          <a:xfrm rot="5400000">
            <a:off x="6421438" y="37893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1" name="Oval 69"/>
          <p:cNvSpPr>
            <a:spLocks noChangeArrowheads="1"/>
          </p:cNvSpPr>
          <p:nvPr/>
        </p:nvSpPr>
        <p:spPr bwMode="auto">
          <a:xfrm rot="5400000">
            <a:off x="7353300" y="37719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2" name="Oval 70"/>
          <p:cNvSpPr>
            <a:spLocks noChangeArrowheads="1"/>
          </p:cNvSpPr>
          <p:nvPr/>
        </p:nvSpPr>
        <p:spPr bwMode="auto">
          <a:xfrm>
            <a:off x="2590800" y="39624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3" name="Rectangle 7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1467" name="Rectangle 7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1466" name="Object 74"/>
          <p:cNvGraphicFramePr>
            <a:graphicFrameLocks noChangeAspect="1"/>
          </p:cNvGraphicFramePr>
          <p:nvPr/>
        </p:nvGraphicFramePr>
        <p:xfrm>
          <a:off x="685800" y="1905000"/>
          <a:ext cx="3117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83" name="Equation" r:id="rId4" imgW="1231366" imgH="241195" progId="Equation.3">
                  <p:embed/>
                </p:oleObj>
              </mc:Choice>
              <mc:Fallback>
                <p:oleObj name="Equation" r:id="rId4" imgW="1231366" imgH="24119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1178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65" name="Freeform 73"/>
          <p:cNvSpPr>
            <a:spLocks/>
          </p:cNvSpPr>
          <p:nvPr/>
        </p:nvSpPr>
        <p:spPr bwMode="auto">
          <a:xfrm>
            <a:off x="18288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399" name="Freeform 7"/>
          <p:cNvSpPr>
            <a:spLocks/>
          </p:cNvSpPr>
          <p:nvPr/>
        </p:nvSpPr>
        <p:spPr bwMode="auto">
          <a:xfrm rot="10665632">
            <a:off x="1828800" y="52578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1469" name="Rectangle 7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1468" name="Object 76"/>
          <p:cNvGraphicFramePr>
            <a:graphicFrameLocks noChangeAspect="1"/>
          </p:cNvGraphicFramePr>
          <p:nvPr/>
        </p:nvGraphicFramePr>
        <p:xfrm>
          <a:off x="4114800" y="5105400"/>
          <a:ext cx="4441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84" name="Equation" r:id="rId6" imgW="1752600" imgH="241300" progId="Equation.3">
                  <p:embed/>
                </p:oleObj>
              </mc:Choice>
              <mc:Fallback>
                <p:oleObj name="Equation" r:id="rId6" imgW="17526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05400"/>
                        <a:ext cx="44418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470" name="Oval 78"/>
          <p:cNvSpPr>
            <a:spLocks noChangeArrowheads="1"/>
          </p:cNvSpPr>
          <p:nvPr/>
        </p:nvSpPr>
        <p:spPr bwMode="auto">
          <a:xfrm>
            <a:off x="5257800" y="38100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3443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7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48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3449" name="Group 9"/>
          <p:cNvGraphicFramePr>
            <a:graphicFrameLocks noGrp="1"/>
          </p:cNvGraphicFramePr>
          <p:nvPr/>
        </p:nvGraphicFramePr>
        <p:xfrm>
          <a:off x="914400" y="2743200"/>
          <a:ext cx="2286000" cy="3141664"/>
        </p:xfrm>
        <a:graphic>
          <a:graphicData uri="http://schemas.openxmlformats.org/drawingml/2006/table">
            <a:tbl>
              <a:tblPr/>
              <a:tblGrid>
                <a:gridCol w="788988"/>
                <a:gridCol w="747712"/>
                <a:gridCol w="749300"/>
              </a:tblGrid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        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475" name="Rectangle 35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476" name="Rectangle 36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73477" name="Group 37"/>
          <p:cNvGraphicFramePr>
            <a:graphicFrameLocks noGrp="1"/>
          </p:cNvGraphicFramePr>
          <p:nvPr/>
        </p:nvGraphicFramePr>
        <p:xfrm>
          <a:off x="4343400" y="3276600"/>
          <a:ext cx="3962400" cy="1600201"/>
        </p:xfrm>
        <a:graphic>
          <a:graphicData uri="http://schemas.openxmlformats.org/drawingml/2006/table">
            <a:tbl>
              <a:tblPr/>
              <a:tblGrid>
                <a:gridCol w="825500"/>
                <a:gridCol w="774700"/>
                <a:gridCol w="793750"/>
                <a:gridCol w="730250"/>
                <a:gridCol w="8382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A\BC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503" name="Rectangle 6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4" name="Oval 64"/>
          <p:cNvSpPr>
            <a:spLocks noChangeArrowheads="1"/>
          </p:cNvSpPr>
          <p:nvPr/>
        </p:nvSpPr>
        <p:spPr bwMode="auto">
          <a:xfrm rot="5400000">
            <a:off x="2154238" y="2874962"/>
            <a:ext cx="533400" cy="164147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5" name="Oval 65"/>
          <p:cNvSpPr>
            <a:spLocks noChangeArrowheads="1"/>
          </p:cNvSpPr>
          <p:nvPr/>
        </p:nvSpPr>
        <p:spPr bwMode="auto">
          <a:xfrm rot="5400000">
            <a:off x="5600700" y="3162300"/>
            <a:ext cx="533400" cy="1676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7" name="Rectangle 6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08" name="Rectangle 6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10" name="Freeform 70"/>
          <p:cNvSpPr>
            <a:spLocks/>
          </p:cNvSpPr>
          <p:nvPr/>
        </p:nvSpPr>
        <p:spPr bwMode="auto">
          <a:xfrm>
            <a:off x="1828800" y="34290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1" name="Freeform 71"/>
          <p:cNvSpPr>
            <a:spLocks/>
          </p:cNvSpPr>
          <p:nvPr/>
        </p:nvSpPr>
        <p:spPr bwMode="auto">
          <a:xfrm rot="10665632">
            <a:off x="1828800" y="52578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2" name="Rectangle 72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3514" name="Oval 74"/>
          <p:cNvSpPr>
            <a:spLocks noChangeArrowheads="1"/>
          </p:cNvSpPr>
          <p:nvPr/>
        </p:nvSpPr>
        <p:spPr bwMode="auto">
          <a:xfrm>
            <a:off x="7620000" y="4343400"/>
            <a:ext cx="495300" cy="492125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6" name="Rectangle 76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15" name="Object 75"/>
          <p:cNvGraphicFramePr>
            <a:graphicFrameLocks noChangeAspect="1"/>
          </p:cNvGraphicFramePr>
          <p:nvPr/>
        </p:nvGraphicFramePr>
        <p:xfrm>
          <a:off x="609600" y="2057400"/>
          <a:ext cx="24860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2" name="Equation" r:id="rId4" imgW="990170" imgH="203112" progId="Equation.3">
                  <p:embed/>
                </p:oleObj>
              </mc:Choice>
              <mc:Fallback>
                <p:oleObj name="Equation" r:id="rId4" imgW="990170" imgH="203112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24860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8" name="Rectangle 7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517" name="Object 77"/>
          <p:cNvGraphicFramePr>
            <a:graphicFrameLocks noChangeAspect="1"/>
          </p:cNvGraphicFramePr>
          <p:nvPr/>
        </p:nvGraphicFramePr>
        <p:xfrm>
          <a:off x="4800600" y="5105400"/>
          <a:ext cx="3162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3" name="Equation" r:id="rId6" imgW="1244600" imgH="241300" progId="Equation.3">
                  <p:embed/>
                </p:oleObj>
              </mc:Choice>
              <mc:Fallback>
                <p:oleObj name="Equation" r:id="rId6" imgW="1244600" imgH="2413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5400"/>
                        <a:ext cx="31623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GB" sz="3800" b="0">
                <a:latin typeface="Arial" pitchFamily="34" charset="0"/>
                <a:cs typeface="Arial" pitchFamily="34" charset="0"/>
              </a:rPr>
              <a:t>Simplification of POS expressions using K-map</a:t>
            </a:r>
          </a:p>
        </p:txBody>
      </p:sp>
      <p:sp>
        <p:nvSpPr>
          <p:cNvPr id="577539" name="Rectangle 3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3" name="Rectangle 7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4" name="Rectangle 8"/>
          <p:cNvSpPr>
            <a:spLocks noChangeArrowheads="1"/>
          </p:cNvSpPr>
          <p:nvPr/>
        </p:nvSpPr>
        <p:spPr bwMode="auto">
          <a:xfrm>
            <a:off x="3986213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5" name="Rectangle 9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solidFill>
            <a:srgbClr val="D9D9D9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6" name="Rectangle 10"/>
          <p:cNvSpPr>
            <a:spLocks noChangeArrowheads="1"/>
          </p:cNvSpPr>
          <p:nvPr/>
        </p:nvSpPr>
        <p:spPr bwMode="auto">
          <a:xfrm>
            <a:off x="3602038" y="2951163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7547" name="Rectangle 11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8" name="Rectangle 1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49" name="Rectangle 13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0" name="Rectangle 14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1" name="Rectangle 1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7553" name="Rectangle 17"/>
          <p:cNvSpPr>
            <a:spLocks noChangeArrowheads="1"/>
          </p:cNvSpPr>
          <p:nvPr/>
        </p:nvSpPr>
        <p:spPr bwMode="auto">
          <a:xfrm>
            <a:off x="1779588" y="2701925"/>
            <a:ext cx="384175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7554" name="Group 18"/>
          <p:cNvGraphicFramePr>
            <a:graphicFrameLocks noGrp="1"/>
          </p:cNvGraphicFramePr>
          <p:nvPr/>
        </p:nvGraphicFramePr>
        <p:xfrm>
          <a:off x="2362200" y="2743200"/>
          <a:ext cx="4191000" cy="3581401"/>
        </p:xfrm>
        <a:graphic>
          <a:graphicData uri="http://schemas.openxmlformats.org/drawingml/2006/table">
            <a:tbl>
              <a:tblPr/>
              <a:tblGrid>
                <a:gridCol w="1112838"/>
                <a:gridCol w="768350"/>
                <a:gridCol w="769937"/>
                <a:gridCol w="771525"/>
                <a:gridCol w="7683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AB\CD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7592" name="Oval 56"/>
          <p:cNvSpPr>
            <a:spLocks noChangeArrowheads="1"/>
          </p:cNvSpPr>
          <p:nvPr/>
        </p:nvSpPr>
        <p:spPr bwMode="auto">
          <a:xfrm>
            <a:off x="3581400" y="3505200"/>
            <a:ext cx="533400" cy="1295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3" name="Oval 57"/>
          <p:cNvSpPr>
            <a:spLocks noChangeArrowheads="1"/>
          </p:cNvSpPr>
          <p:nvPr/>
        </p:nvSpPr>
        <p:spPr bwMode="auto">
          <a:xfrm>
            <a:off x="3429000" y="4267200"/>
            <a:ext cx="1600200" cy="533400"/>
          </a:xfrm>
          <a:prstGeom prst="ellipse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7" name="Rectangle 61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7596" name="Object 60"/>
          <p:cNvGraphicFramePr>
            <a:graphicFrameLocks noChangeAspect="1"/>
          </p:cNvGraphicFramePr>
          <p:nvPr/>
        </p:nvGraphicFramePr>
        <p:xfrm>
          <a:off x="685800" y="1905000"/>
          <a:ext cx="5667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604" name="Equation" r:id="rId4" imgW="2235200" imgH="241300" progId="Equation.3">
                  <p:embed/>
                </p:oleObj>
              </mc:Choice>
              <mc:Fallback>
                <p:oleObj name="Equation" r:id="rId4" imgW="2235200" imgH="2413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6673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98" name="Freeform 62"/>
          <p:cNvSpPr>
            <a:spLocks/>
          </p:cNvSpPr>
          <p:nvPr/>
        </p:nvSpPr>
        <p:spPr bwMode="auto">
          <a:xfrm rot="10665632">
            <a:off x="5943600" y="57912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7599" name="Freeform 63"/>
          <p:cNvSpPr>
            <a:spLocks/>
          </p:cNvSpPr>
          <p:nvPr/>
        </p:nvSpPr>
        <p:spPr bwMode="auto">
          <a:xfrm>
            <a:off x="5943600" y="3657600"/>
            <a:ext cx="457200" cy="457200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30" y="180"/>
              </a:cxn>
              <a:cxn ang="0">
                <a:pos x="210" y="360"/>
              </a:cxn>
              <a:cxn ang="0">
                <a:pos x="390" y="180"/>
              </a:cxn>
              <a:cxn ang="0">
                <a:pos x="390" y="0"/>
              </a:cxn>
            </a:cxnLst>
            <a:rect l="0" t="0" r="r" b="b"/>
            <a:pathLst>
              <a:path w="420" h="360">
                <a:moveTo>
                  <a:pt x="30" y="0"/>
                </a:moveTo>
                <a:cubicBezTo>
                  <a:pt x="15" y="60"/>
                  <a:pt x="0" y="120"/>
                  <a:pt x="30" y="180"/>
                </a:cubicBezTo>
                <a:cubicBezTo>
                  <a:pt x="60" y="240"/>
                  <a:pt x="150" y="360"/>
                  <a:pt x="210" y="360"/>
                </a:cubicBezTo>
                <a:cubicBezTo>
                  <a:pt x="270" y="360"/>
                  <a:pt x="360" y="240"/>
                  <a:pt x="390" y="180"/>
                </a:cubicBezTo>
                <a:cubicBezTo>
                  <a:pt x="420" y="120"/>
                  <a:pt x="405" y="60"/>
                  <a:pt x="39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15535</TotalTime>
  <Words>3582</Words>
  <Application>Microsoft Office PowerPoint</Application>
  <PresentationFormat>On-screen Show (4:3)</PresentationFormat>
  <Paragraphs>1729</Paragraphs>
  <Slides>44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Visio</vt:lpstr>
      <vt:lpstr>Equation</vt:lpstr>
      <vt:lpstr>Digital Logic and Design</vt:lpstr>
      <vt:lpstr>Recap</vt:lpstr>
      <vt:lpstr>Mapping a Standard POS expression</vt:lpstr>
      <vt:lpstr>Mapping of Standard POS expression</vt:lpstr>
      <vt:lpstr>Simplification of POS expressions using K-map</vt:lpstr>
      <vt:lpstr>Simplification of POS expressions using K-map3</vt:lpstr>
      <vt:lpstr>Simplification of POS expressions using K-map</vt:lpstr>
      <vt:lpstr>Simplification of POS expressions using K-map</vt:lpstr>
      <vt:lpstr>Simplification of POS expressions using K-map</vt:lpstr>
      <vt:lpstr>Simplification of POS expressions using K-map</vt:lpstr>
      <vt:lpstr>Simplification of POS expressions using K-map</vt:lpstr>
      <vt:lpstr>Conversion between SOP &amp; POS using K-map</vt:lpstr>
      <vt:lpstr>Conversion between SOP &amp; POS using K-map</vt:lpstr>
      <vt:lpstr>5-Variable K-map</vt:lpstr>
      <vt:lpstr>5-Varaible K-map</vt:lpstr>
      <vt:lpstr>5-Varaible K-map</vt:lpstr>
      <vt:lpstr>Simplification of a  5-Variable K-map</vt:lpstr>
      <vt:lpstr>5-Varaible K-map simplification</vt:lpstr>
      <vt:lpstr>5-Varaible K-map simplification</vt:lpstr>
      <vt:lpstr>Functions having multiple outputs</vt:lpstr>
      <vt:lpstr>7-Segment Display</vt:lpstr>
      <vt:lpstr>Function Table for Segment ‘a’</vt:lpstr>
      <vt:lpstr>Function Table for Segment ‘b’</vt:lpstr>
      <vt:lpstr>Function Table for Segment ‘c’</vt:lpstr>
      <vt:lpstr>Function Table for Segment ‘d’</vt:lpstr>
      <vt:lpstr>Function Table for Segment ‘e’</vt:lpstr>
      <vt:lpstr>Function Table for Segment ‘f’</vt:lpstr>
      <vt:lpstr>Function Table for Segment ‘g’</vt:lpstr>
      <vt:lpstr>Karnaugh Map for Segment ‘a’ </vt:lpstr>
      <vt:lpstr>Karnaugh Map for Segment ‘b’ </vt:lpstr>
      <vt:lpstr>Karnaugh Map for Segment ‘c’ </vt:lpstr>
      <vt:lpstr>Karnaugh Map for Segment ‘d’ </vt:lpstr>
      <vt:lpstr>Karnaugh Map for Segment ‘e’ </vt:lpstr>
      <vt:lpstr>Karnaugh Map for Segment ‘f’ </vt:lpstr>
      <vt:lpstr>Karnaugh Map for Segment ‘g’ </vt:lpstr>
      <vt:lpstr>7-Segment Circuit</vt:lpstr>
      <vt:lpstr>Comparator Circuit</vt:lpstr>
      <vt:lpstr>Function Table for A&gt;B</vt:lpstr>
      <vt:lpstr>Function Table for A=B</vt:lpstr>
      <vt:lpstr>Function Table for A&lt;B</vt:lpstr>
      <vt:lpstr>Karnaugh Map for A&gt;B </vt:lpstr>
      <vt:lpstr>Karnaugh Map for A=B </vt:lpstr>
      <vt:lpstr>Karnaugh Map for A&lt;B </vt:lpstr>
      <vt:lpstr>Odd Prime Number Circuit </vt:lpstr>
    </vt:vector>
  </TitlesOfParts>
  <Company>NU_FAST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 1</dc:title>
  <dc:creator>waseem</dc:creator>
  <cp:lastModifiedBy>Mirza Waqar Baig</cp:lastModifiedBy>
  <cp:revision>517</cp:revision>
  <dcterms:created xsi:type="dcterms:W3CDTF">2003-07-15T08:28:34Z</dcterms:created>
  <dcterms:modified xsi:type="dcterms:W3CDTF">2016-02-26T03:46:52Z</dcterms:modified>
</cp:coreProperties>
</file>