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83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82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F9F6B-19F2-4FAC-8436-835A36B723E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C4BE1-D084-4D2B-8BB5-E99F5342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7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6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1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2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8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5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8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0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EE227 – 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Care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logical sum of the </a:t>
            </a:r>
            <a:r>
              <a:rPr lang="en-US" dirty="0" err="1"/>
              <a:t>minterms</a:t>
            </a:r>
            <a:r>
              <a:rPr lang="en-US" dirty="0"/>
              <a:t> associated with a Boolean function specifies the </a:t>
            </a:r>
            <a:r>
              <a:rPr lang="en-US" dirty="0" smtClean="0"/>
              <a:t>conditions under </a:t>
            </a:r>
            <a:r>
              <a:rPr lang="en-US" dirty="0"/>
              <a:t>which the function is equal to </a:t>
            </a:r>
            <a:r>
              <a:rPr lang="en-US" dirty="0" smtClean="0"/>
              <a:t>1</a:t>
            </a:r>
          </a:p>
          <a:p>
            <a:r>
              <a:rPr lang="en-US" dirty="0" smtClean="0"/>
              <a:t>The </a:t>
            </a:r>
            <a:r>
              <a:rPr lang="en-US" dirty="0"/>
              <a:t>function is equal to 0 for the rest </a:t>
            </a:r>
            <a:r>
              <a:rPr lang="en-US" dirty="0" smtClean="0"/>
              <a:t>of the </a:t>
            </a:r>
            <a:r>
              <a:rPr lang="en-US" dirty="0" err="1" smtClean="0"/>
              <a:t>minterms</a:t>
            </a:r>
            <a:endParaRPr lang="en-US" dirty="0" smtClean="0"/>
          </a:p>
          <a:p>
            <a:r>
              <a:rPr lang="en-US" dirty="0" smtClean="0"/>
              <a:t>Functions that have unspecified outputs for some </a:t>
            </a:r>
            <a:r>
              <a:rPr lang="en-US" dirty="0"/>
              <a:t>input combinations are called incompletely specified </a:t>
            </a:r>
            <a:r>
              <a:rPr lang="en-US" dirty="0" smtClean="0"/>
              <a:t>functions</a:t>
            </a:r>
          </a:p>
          <a:p>
            <a:r>
              <a:rPr lang="en-US" dirty="0"/>
              <a:t>A don’t-care </a:t>
            </a:r>
            <a:r>
              <a:rPr lang="en-US" dirty="0" err="1"/>
              <a:t>minterm</a:t>
            </a:r>
            <a:r>
              <a:rPr lang="en-US" dirty="0"/>
              <a:t> is a combination of variables whose logical value is not </a:t>
            </a:r>
            <a:r>
              <a:rPr lang="en-US" dirty="0" smtClean="0"/>
              <a:t>specified</a:t>
            </a:r>
          </a:p>
          <a:p>
            <a:r>
              <a:rPr lang="en-US" dirty="0" smtClean="0"/>
              <a:t>Don’t care conditions are indicated with X in k-map and truth tables and can be taken as 0 or 1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5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Practice 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Simplify the Boolean Function</a:t>
            </a:r>
          </a:p>
          <a:p>
            <a:endParaRPr lang="en-US" dirty="0"/>
          </a:p>
          <a:p>
            <a:r>
              <a:rPr lang="en-US" dirty="0" smtClean="0"/>
              <a:t>Which has the don’t care conditions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830606"/>
              </p:ext>
            </p:extLst>
          </p:nvPr>
        </p:nvGraphicFramePr>
        <p:xfrm>
          <a:off x="2286000" y="1803400"/>
          <a:ext cx="393319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3" imgW="2070000" imgH="253800" progId="Equation.DSMT4">
                  <p:embed/>
                </p:oleObj>
              </mc:Choice>
              <mc:Fallback>
                <p:oleObj name="Equation" r:id="rId3" imgW="2070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1803400"/>
                        <a:ext cx="393319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981976"/>
              </p:ext>
            </p:extLst>
          </p:nvPr>
        </p:nvGraphicFramePr>
        <p:xfrm>
          <a:off x="3124200" y="2895600"/>
          <a:ext cx="261239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5" imgW="1536480" imgH="253800" progId="Equation.DSMT4">
                  <p:embed/>
                </p:oleObj>
              </mc:Choice>
              <mc:Fallback>
                <p:oleObj name="Equation" r:id="rId5" imgW="1536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2895600"/>
                        <a:ext cx="261239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811" y="3398520"/>
            <a:ext cx="6119789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460422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Both Results are Valid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52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Practice 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Simplify the Boolean Function in POS form</a:t>
            </a:r>
          </a:p>
          <a:p>
            <a:endParaRPr lang="en-US" dirty="0"/>
          </a:p>
          <a:p>
            <a:r>
              <a:rPr lang="en-US" dirty="0" smtClean="0"/>
              <a:t>Which has the don’t care conditions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421220"/>
              </p:ext>
            </p:extLst>
          </p:nvPr>
        </p:nvGraphicFramePr>
        <p:xfrm>
          <a:off x="2286000" y="1803400"/>
          <a:ext cx="393319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3" imgW="2070000" imgH="253800" progId="Equation.DSMT4">
                  <p:embed/>
                </p:oleObj>
              </mc:Choice>
              <mc:Fallback>
                <p:oleObj name="Equation" r:id="rId3" imgW="2070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1803400"/>
                        <a:ext cx="393319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044503"/>
              </p:ext>
            </p:extLst>
          </p:nvPr>
        </p:nvGraphicFramePr>
        <p:xfrm>
          <a:off x="3124200" y="2895600"/>
          <a:ext cx="261239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5" imgW="1536480" imgH="253800" progId="Equation.DSMT4">
                  <p:embed/>
                </p:oleObj>
              </mc:Choice>
              <mc:Fallback>
                <p:oleObj name="Equation" r:id="rId5" imgW="1536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2895600"/>
                        <a:ext cx="261239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29000"/>
            <a:ext cx="513397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56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the prime </a:t>
            </a:r>
            <a:r>
              <a:rPr lang="en-US" dirty="0" err="1"/>
              <a:t>implicants</a:t>
            </a:r>
            <a:r>
              <a:rPr lang="en-US" dirty="0"/>
              <a:t> for the following Boolean functions, and determine </a:t>
            </a:r>
            <a:r>
              <a:rPr lang="en-US" dirty="0" smtClean="0"/>
              <a:t>which are essential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F(w, x</a:t>
            </a:r>
            <a:r>
              <a:rPr lang="en-US" dirty="0"/>
              <a:t>, y, z) = </a:t>
            </a:r>
            <a:r>
              <a:rPr lang="en-US" dirty="0">
                <a:sym typeface="Symbol"/>
              </a:rPr>
              <a:t></a:t>
            </a:r>
            <a:r>
              <a:rPr lang="en-US" dirty="0"/>
              <a:t>(0, 2, 4, 5, 6, 7, 8, 10, 13, 15)    </a:t>
            </a:r>
            <a:endParaRPr lang="en-US" sz="1500" dirty="0"/>
          </a:p>
          <a:p>
            <a:pPr marL="971550" lvl="1" indent="-514350">
              <a:buFont typeface="+mj-lt"/>
              <a:buAutoNum type="alphaLcParenR" startAt="2"/>
            </a:pPr>
            <a:r>
              <a:rPr lang="en-US" dirty="0"/>
              <a:t>F(A, B, C, D) = </a:t>
            </a:r>
            <a:r>
              <a:rPr lang="en-US" dirty="0">
                <a:sym typeface="Symbol"/>
              </a:rPr>
              <a:t></a:t>
            </a:r>
            <a:r>
              <a:rPr lang="en-US" dirty="0"/>
              <a:t>(0, 2, 3, 5, 7, 8, 10, 11, 14, 15)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4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Simplify the following Boolean </a:t>
            </a:r>
            <a:r>
              <a:rPr lang="en-US" dirty="0" smtClean="0"/>
              <a:t>functions F, </a:t>
            </a:r>
            <a:r>
              <a:rPr lang="en-US" dirty="0"/>
              <a:t>together with the don’t-care conditions </a:t>
            </a:r>
            <a:r>
              <a:rPr lang="en-US" dirty="0" smtClean="0"/>
              <a:t>d</a:t>
            </a:r>
          </a:p>
          <a:p>
            <a:endParaRPr lang="en-US" sz="1500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F(x, y, z) = </a:t>
            </a:r>
            <a:r>
              <a:rPr lang="en-US" dirty="0">
                <a:sym typeface="Symbol"/>
              </a:rPr>
              <a:t></a:t>
            </a:r>
            <a:r>
              <a:rPr lang="en-US" dirty="0"/>
              <a:t>(0, 1, 4, 5, 6)    </a:t>
            </a:r>
          </a:p>
          <a:p>
            <a:pPr marL="457200" lvl="1" indent="0">
              <a:buNone/>
            </a:pPr>
            <a:r>
              <a:rPr lang="en-US" dirty="0" smtClean="0"/>
              <a:t>	 d(x</a:t>
            </a:r>
            <a:r>
              <a:rPr lang="en-US" dirty="0"/>
              <a:t>, y, z) = </a:t>
            </a:r>
            <a:r>
              <a:rPr lang="en-US" dirty="0">
                <a:sym typeface="Symbol"/>
              </a:rPr>
              <a:t></a:t>
            </a:r>
            <a:r>
              <a:rPr lang="en-US" dirty="0"/>
              <a:t>(2, 3, 7)</a:t>
            </a:r>
          </a:p>
          <a:p>
            <a:pPr marL="971550" lvl="1" indent="-514350">
              <a:buFont typeface="+mj-lt"/>
              <a:buAutoNum type="alphaLcParenR"/>
            </a:pPr>
            <a:endParaRPr lang="en-US" sz="1500" dirty="0" smtClean="0"/>
          </a:p>
          <a:p>
            <a:pPr marL="971550" lvl="1" indent="-514350">
              <a:buFont typeface="+mj-lt"/>
              <a:buAutoNum type="alphaLcParenR" startAt="2"/>
            </a:pPr>
            <a:r>
              <a:rPr lang="en-US" dirty="0" smtClean="0"/>
              <a:t>F(A</a:t>
            </a:r>
            <a:r>
              <a:rPr lang="en-US" dirty="0"/>
              <a:t>, B, C, D) = </a:t>
            </a:r>
            <a:r>
              <a:rPr lang="en-US" dirty="0">
                <a:sym typeface="Symbol"/>
              </a:rPr>
              <a:t></a:t>
            </a:r>
            <a:r>
              <a:rPr lang="en-US" dirty="0"/>
              <a:t>(0, 6, 8, 13, 14)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 d(A</a:t>
            </a:r>
            <a:r>
              <a:rPr lang="en-US" dirty="0"/>
              <a:t>, B, C, D) = </a:t>
            </a:r>
            <a:r>
              <a:rPr lang="en-US" dirty="0">
                <a:sym typeface="Symbol"/>
              </a:rPr>
              <a:t></a:t>
            </a:r>
            <a:r>
              <a:rPr lang="en-US" dirty="0"/>
              <a:t>(2, 4, 10)</a:t>
            </a:r>
          </a:p>
          <a:p>
            <a:pPr marL="971550" lvl="1" indent="-514350">
              <a:buFont typeface="+mj-lt"/>
              <a:buAutoNum type="alphaLcParenR"/>
            </a:pPr>
            <a:endParaRPr lang="en-US" sz="1400" dirty="0" smtClean="0"/>
          </a:p>
          <a:p>
            <a:pPr marL="971550" lvl="1" indent="-514350">
              <a:buFont typeface="+mj-lt"/>
              <a:buAutoNum type="alphaLcParenR" startAt="3"/>
            </a:pPr>
            <a:r>
              <a:rPr lang="en-US" dirty="0" smtClean="0"/>
              <a:t>F(A</a:t>
            </a:r>
            <a:r>
              <a:rPr lang="en-US" dirty="0"/>
              <a:t>, B, C, D) = </a:t>
            </a:r>
            <a:r>
              <a:rPr lang="en-US" dirty="0">
                <a:sym typeface="Symbol"/>
              </a:rPr>
              <a:t></a:t>
            </a:r>
            <a:r>
              <a:rPr lang="en-US" dirty="0"/>
              <a:t>(5, 6, 7, 12, 14, 15)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 d(A</a:t>
            </a:r>
            <a:r>
              <a:rPr lang="en-US" dirty="0"/>
              <a:t>, B, C, D) = </a:t>
            </a:r>
            <a:r>
              <a:rPr lang="en-US" dirty="0">
                <a:sym typeface="Symbol"/>
              </a:rPr>
              <a:t></a:t>
            </a:r>
            <a:r>
              <a:rPr lang="en-US" dirty="0"/>
              <a:t>(3, 9, </a:t>
            </a:r>
            <a:r>
              <a:rPr lang="en-US" dirty="0" smtClean="0"/>
              <a:t>11)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8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</a:t>
            </a:r>
            <a:r>
              <a:rPr lang="en-US" dirty="0" err="1" smtClean="0"/>
              <a:t>Implicants</a:t>
            </a:r>
            <a:r>
              <a:rPr lang="en-US" dirty="0" smtClean="0"/>
              <a:t> </a:t>
            </a:r>
            <a:r>
              <a:rPr lang="en-US" dirty="0" smtClean="0"/>
              <a:t>and Essentials</a:t>
            </a:r>
          </a:p>
          <a:p>
            <a:r>
              <a:rPr lang="en-US" dirty="0" smtClean="0"/>
              <a:t>Product of Sum Simplification</a:t>
            </a:r>
          </a:p>
          <a:p>
            <a:r>
              <a:rPr lang="en-US" dirty="0" smtClean="0"/>
              <a:t>Don’t Care Conditions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K-Map - Rules of </a:t>
            </a:r>
            <a:r>
              <a:rPr lang="en-US" dirty="0" smtClean="0"/>
              <a:t>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Groups may not include any cell containing a zero </a:t>
            </a:r>
          </a:p>
          <a:p>
            <a:r>
              <a:rPr lang="en-US" dirty="0"/>
              <a:t>Groups may be horizontal or vertical, but not </a:t>
            </a:r>
            <a:r>
              <a:rPr lang="en-US" dirty="0" smtClean="0"/>
              <a:t>diagonal</a:t>
            </a:r>
          </a:p>
          <a:p>
            <a:r>
              <a:rPr lang="en-US" dirty="0"/>
              <a:t>Groups must contain 1, 2, 4, 8, or in general 2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dirty="0" smtClean="0"/>
              <a:t>cells</a:t>
            </a:r>
            <a:endParaRPr lang="en-US" dirty="0"/>
          </a:p>
          <a:p>
            <a:r>
              <a:rPr lang="en-US" dirty="0"/>
              <a:t>Each group should be as large as </a:t>
            </a:r>
            <a:r>
              <a:rPr lang="en-US" dirty="0" smtClean="0"/>
              <a:t>possible</a:t>
            </a:r>
            <a:endParaRPr lang="en-US" dirty="0"/>
          </a:p>
          <a:p>
            <a:r>
              <a:rPr lang="en-US" dirty="0"/>
              <a:t>Each cell containing a one must be in at least one </a:t>
            </a:r>
            <a:r>
              <a:rPr lang="en-US" dirty="0" smtClean="0"/>
              <a:t>group</a:t>
            </a:r>
          </a:p>
          <a:p>
            <a:r>
              <a:rPr lang="en-US" dirty="0"/>
              <a:t>Groups may </a:t>
            </a:r>
            <a:r>
              <a:rPr lang="en-US" dirty="0" smtClean="0"/>
              <a:t>overlap</a:t>
            </a:r>
          </a:p>
          <a:p>
            <a:r>
              <a:rPr lang="en-US" dirty="0"/>
              <a:t>Groups may wrap around the </a:t>
            </a:r>
            <a:r>
              <a:rPr lang="en-US" dirty="0" smtClean="0"/>
              <a:t>table</a:t>
            </a:r>
          </a:p>
          <a:p>
            <a:r>
              <a:rPr lang="en-US" dirty="0"/>
              <a:t>There should be as few groups as possible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0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Number of Literals and Group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For 2 variable k – map</a:t>
            </a:r>
          </a:p>
          <a:p>
            <a:pPr lvl="1"/>
            <a:r>
              <a:rPr lang="en-US" dirty="0" smtClean="0"/>
              <a:t>Group of 1 entry </a:t>
            </a:r>
            <a:r>
              <a:rPr lang="en-US" dirty="0" smtClean="0">
                <a:sym typeface="Wingdings" pitchFamily="2" charset="2"/>
              </a:rPr>
              <a:t> 2 literals</a:t>
            </a:r>
            <a:endParaRPr lang="en-US" dirty="0" smtClean="0"/>
          </a:p>
          <a:p>
            <a:pPr lvl="1"/>
            <a:r>
              <a:rPr lang="en-US" dirty="0" smtClean="0"/>
              <a:t>Group of 2 entries </a:t>
            </a:r>
            <a:r>
              <a:rPr lang="en-US" dirty="0" smtClean="0">
                <a:sym typeface="Wingdings" pitchFamily="2" charset="2"/>
              </a:rPr>
              <a:t> 1 literal</a:t>
            </a:r>
            <a:endParaRPr lang="en-US" dirty="0" smtClean="0"/>
          </a:p>
          <a:p>
            <a:pPr lvl="1"/>
            <a:r>
              <a:rPr lang="en-US" dirty="0" smtClean="0"/>
              <a:t>Group of </a:t>
            </a:r>
            <a:r>
              <a:rPr lang="en-US" dirty="0"/>
              <a:t>4</a:t>
            </a:r>
            <a:r>
              <a:rPr lang="en-US" dirty="0" smtClean="0"/>
              <a:t> entries </a:t>
            </a:r>
            <a:r>
              <a:rPr lang="en-US" dirty="0" smtClean="0">
                <a:sym typeface="Wingdings" pitchFamily="2" charset="2"/>
              </a:rPr>
              <a:t> 1</a:t>
            </a:r>
            <a:endParaRPr lang="en-US" dirty="0" smtClean="0"/>
          </a:p>
          <a:p>
            <a:r>
              <a:rPr lang="en-US" dirty="0"/>
              <a:t>For </a:t>
            </a:r>
            <a:r>
              <a:rPr lang="en-US" dirty="0" smtClean="0"/>
              <a:t>3 </a:t>
            </a:r>
            <a:r>
              <a:rPr lang="en-US" dirty="0"/>
              <a:t>variable k – </a:t>
            </a:r>
            <a:r>
              <a:rPr lang="en-US" dirty="0" smtClean="0"/>
              <a:t>map</a:t>
            </a:r>
          </a:p>
          <a:p>
            <a:pPr lvl="1"/>
            <a:r>
              <a:rPr lang="en-US" dirty="0"/>
              <a:t>Group of 1 entry </a:t>
            </a:r>
            <a:r>
              <a:rPr lang="en-US" dirty="0" smtClean="0"/>
              <a:t>   </a:t>
            </a:r>
            <a:r>
              <a:rPr lang="en-US" dirty="0" smtClean="0">
                <a:sym typeface="Wingdings" pitchFamily="2" charset="2"/>
              </a:rPr>
              <a:t> 3 </a:t>
            </a:r>
            <a:r>
              <a:rPr lang="en-US" dirty="0">
                <a:sym typeface="Wingdings" pitchFamily="2" charset="2"/>
              </a:rPr>
              <a:t>literals</a:t>
            </a:r>
            <a:endParaRPr lang="en-US" dirty="0"/>
          </a:p>
          <a:p>
            <a:pPr lvl="1"/>
            <a:r>
              <a:rPr lang="en-US" dirty="0"/>
              <a:t>Group of 2 entries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2 literal</a:t>
            </a:r>
          </a:p>
          <a:p>
            <a:pPr lvl="1"/>
            <a:r>
              <a:rPr lang="en-US" dirty="0"/>
              <a:t>Group of </a:t>
            </a:r>
            <a:r>
              <a:rPr lang="en-US" dirty="0" smtClean="0"/>
              <a:t>4 </a:t>
            </a:r>
            <a:r>
              <a:rPr lang="en-US" dirty="0"/>
              <a:t>entries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1 literal</a:t>
            </a:r>
            <a:endParaRPr lang="en-US" dirty="0"/>
          </a:p>
          <a:p>
            <a:pPr lvl="1"/>
            <a:r>
              <a:rPr lang="en-US" dirty="0"/>
              <a:t>Group of </a:t>
            </a:r>
            <a:r>
              <a:rPr lang="en-US" dirty="0" smtClean="0"/>
              <a:t>8 </a:t>
            </a:r>
            <a:r>
              <a:rPr lang="en-US" dirty="0"/>
              <a:t>entries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1</a:t>
            </a:r>
            <a:endParaRPr lang="en-US" dirty="0"/>
          </a:p>
          <a:p>
            <a:r>
              <a:rPr lang="en-US" dirty="0"/>
              <a:t>For </a:t>
            </a:r>
            <a:r>
              <a:rPr lang="en-US" dirty="0" smtClean="0"/>
              <a:t>4 </a:t>
            </a:r>
            <a:r>
              <a:rPr lang="en-US" dirty="0"/>
              <a:t>variable k – </a:t>
            </a:r>
            <a:r>
              <a:rPr lang="en-US" dirty="0" smtClean="0"/>
              <a:t>map</a:t>
            </a:r>
          </a:p>
          <a:p>
            <a:pPr lvl="1"/>
            <a:r>
              <a:rPr lang="en-US" dirty="0"/>
              <a:t>Group of 1 entry </a:t>
            </a:r>
            <a:r>
              <a:rPr lang="en-US" dirty="0" smtClean="0"/>
              <a:t>   </a:t>
            </a:r>
            <a:r>
              <a:rPr lang="en-US" dirty="0" smtClean="0">
                <a:sym typeface="Wingdings" pitchFamily="2" charset="2"/>
              </a:rPr>
              <a:t> 4 </a:t>
            </a:r>
            <a:r>
              <a:rPr lang="en-US" dirty="0">
                <a:sym typeface="Wingdings" pitchFamily="2" charset="2"/>
              </a:rPr>
              <a:t>literals</a:t>
            </a:r>
            <a:endParaRPr lang="en-US" dirty="0"/>
          </a:p>
          <a:p>
            <a:pPr lvl="1"/>
            <a:r>
              <a:rPr lang="en-US" dirty="0"/>
              <a:t>Group of 2 entries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3 literals</a:t>
            </a:r>
          </a:p>
          <a:p>
            <a:pPr lvl="1"/>
            <a:r>
              <a:rPr lang="en-US" dirty="0"/>
              <a:t>Group of </a:t>
            </a:r>
            <a:r>
              <a:rPr lang="en-US" dirty="0" smtClean="0"/>
              <a:t>4 </a:t>
            </a:r>
            <a:r>
              <a:rPr lang="en-US" dirty="0"/>
              <a:t>entries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2 literals</a:t>
            </a:r>
          </a:p>
          <a:p>
            <a:pPr lvl="1"/>
            <a:r>
              <a:rPr lang="en-US" dirty="0"/>
              <a:t>Group of </a:t>
            </a:r>
            <a:r>
              <a:rPr lang="en-US" dirty="0" smtClean="0"/>
              <a:t>8 </a:t>
            </a:r>
            <a:r>
              <a:rPr lang="en-US" dirty="0"/>
              <a:t>entries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1 literal</a:t>
            </a:r>
            <a:endParaRPr lang="en-US" dirty="0"/>
          </a:p>
          <a:p>
            <a:pPr lvl="1"/>
            <a:r>
              <a:rPr lang="en-US" dirty="0"/>
              <a:t>Group of </a:t>
            </a:r>
            <a:r>
              <a:rPr lang="en-US" dirty="0" smtClean="0"/>
              <a:t>16 </a:t>
            </a:r>
            <a:r>
              <a:rPr lang="en-US" dirty="0"/>
              <a:t>entries </a:t>
            </a:r>
            <a:r>
              <a:rPr lang="en-US" dirty="0">
                <a:sym typeface="Wingdings" pitchFamily="2" charset="2"/>
              </a:rPr>
              <a:t> 1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2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Prime </a:t>
            </a:r>
            <a:r>
              <a:rPr lang="en-US" dirty="0" err="1" smtClean="0"/>
              <a:t>Implicants</a:t>
            </a:r>
            <a:r>
              <a:rPr lang="en-US" dirty="0" smtClean="0"/>
              <a:t> and Essentials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choosing adjacent squares in a map, we must ensure that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the </a:t>
            </a:r>
            <a:r>
              <a:rPr lang="en-US" dirty="0" err="1"/>
              <a:t>minterms</a:t>
            </a:r>
            <a:r>
              <a:rPr lang="en-US" dirty="0"/>
              <a:t> of </a:t>
            </a:r>
            <a:r>
              <a:rPr lang="en-US" dirty="0" smtClean="0"/>
              <a:t>the function </a:t>
            </a:r>
            <a:r>
              <a:rPr lang="en-US" dirty="0"/>
              <a:t>are covered when we combine the </a:t>
            </a:r>
            <a:r>
              <a:rPr lang="en-US" dirty="0" smtClean="0"/>
              <a:t>squares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number of terms in </a:t>
            </a:r>
            <a:r>
              <a:rPr lang="en-US" dirty="0" smtClean="0"/>
              <a:t>the expression </a:t>
            </a:r>
            <a:r>
              <a:rPr lang="en-US" dirty="0"/>
              <a:t>is </a:t>
            </a:r>
            <a:r>
              <a:rPr lang="en-US" dirty="0" smtClean="0"/>
              <a:t>minimized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are no redundant terms (i.e., </a:t>
            </a:r>
            <a:r>
              <a:rPr lang="en-US" dirty="0" err="1"/>
              <a:t>minterms</a:t>
            </a:r>
            <a:r>
              <a:rPr lang="en-US" dirty="0"/>
              <a:t> </a:t>
            </a:r>
            <a:r>
              <a:rPr lang="en-US" dirty="0" smtClean="0"/>
              <a:t>already covered </a:t>
            </a:r>
            <a:r>
              <a:rPr lang="en-US" dirty="0"/>
              <a:t>by other </a:t>
            </a:r>
            <a:r>
              <a:rPr lang="en-US" dirty="0" smtClean="0"/>
              <a:t>terms)</a:t>
            </a:r>
          </a:p>
          <a:p>
            <a:r>
              <a:rPr lang="en-US" dirty="0" smtClean="0"/>
              <a:t>Sometimes </a:t>
            </a:r>
            <a:r>
              <a:rPr lang="en-US" dirty="0"/>
              <a:t>there may be two or more expressions that </a:t>
            </a:r>
            <a:r>
              <a:rPr lang="en-US" dirty="0" smtClean="0"/>
              <a:t>satisfy the </a:t>
            </a:r>
            <a:r>
              <a:rPr lang="en-US" dirty="0"/>
              <a:t>simplification </a:t>
            </a:r>
            <a:r>
              <a:rPr lang="en-US" dirty="0" smtClean="0"/>
              <a:t>criteria</a:t>
            </a:r>
          </a:p>
          <a:p>
            <a:r>
              <a:rPr lang="en-US" dirty="0" smtClean="0"/>
              <a:t>The </a:t>
            </a:r>
            <a:r>
              <a:rPr lang="en-US" dirty="0"/>
              <a:t>procedure for combining squares in the map may be </a:t>
            </a:r>
            <a:r>
              <a:rPr lang="en-US" dirty="0" smtClean="0"/>
              <a:t>made more </a:t>
            </a:r>
            <a:r>
              <a:rPr lang="en-US" dirty="0"/>
              <a:t>systematic </a:t>
            </a:r>
            <a:r>
              <a:rPr lang="en-US" dirty="0" smtClean="0"/>
              <a:t>with the help of these definitions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prime </a:t>
            </a:r>
            <a:r>
              <a:rPr lang="en-US" b="1" dirty="0" err="1" smtClean="0"/>
              <a:t>implicant</a:t>
            </a:r>
            <a:r>
              <a:rPr lang="en-US" b="1" dirty="0" smtClean="0"/>
              <a:t> </a:t>
            </a:r>
            <a:r>
              <a:rPr lang="en-US" dirty="0"/>
              <a:t>is a product term obtained by combining the maximum possible number </a:t>
            </a:r>
            <a:r>
              <a:rPr lang="en-US" dirty="0" smtClean="0"/>
              <a:t>of adjacent </a:t>
            </a:r>
            <a:r>
              <a:rPr lang="en-US" dirty="0"/>
              <a:t>squares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map</a:t>
            </a:r>
          </a:p>
          <a:p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err="1"/>
              <a:t>minterm</a:t>
            </a:r>
            <a:r>
              <a:rPr lang="en-US" dirty="0"/>
              <a:t> in a square is covered by only one </a:t>
            </a:r>
            <a:r>
              <a:rPr lang="en-US" dirty="0" smtClean="0"/>
              <a:t>prime </a:t>
            </a:r>
            <a:r>
              <a:rPr lang="en-US" dirty="0" err="1" smtClean="0"/>
              <a:t>implicant</a:t>
            </a:r>
            <a:r>
              <a:rPr lang="en-US" dirty="0"/>
              <a:t>, that prime </a:t>
            </a:r>
            <a:r>
              <a:rPr lang="en-US" dirty="0" err="1"/>
              <a:t>implicant</a:t>
            </a:r>
            <a:r>
              <a:rPr lang="en-US" dirty="0"/>
              <a:t> is said to be </a:t>
            </a:r>
            <a:r>
              <a:rPr lang="en-US" b="1" dirty="0" smtClean="0"/>
              <a:t>essential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5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Prime </a:t>
            </a:r>
            <a:r>
              <a:rPr lang="en-US" dirty="0" err="1"/>
              <a:t>Implicants</a:t>
            </a:r>
            <a:r>
              <a:rPr lang="en-US" dirty="0"/>
              <a:t> and Essentials </a:t>
            </a:r>
            <a:r>
              <a:rPr lang="en-US" dirty="0" smtClean="0"/>
              <a:t>(2/3)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6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33600"/>
            <a:ext cx="31718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52800" y="4940011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Both Groups are Essential Prime </a:t>
            </a:r>
            <a:r>
              <a:rPr lang="en-US" dirty="0" err="1" smtClean="0"/>
              <a:t>Implicants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Prime </a:t>
            </a:r>
            <a:r>
              <a:rPr lang="en-US" dirty="0" err="1"/>
              <a:t>Implicants</a:t>
            </a:r>
            <a:r>
              <a:rPr lang="en-US" dirty="0"/>
              <a:t> and Essentials </a:t>
            </a:r>
            <a:r>
              <a:rPr lang="en-US" dirty="0" smtClean="0"/>
              <a:t>(3/3)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52800" y="4940011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Four Possible Solutions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981200"/>
            <a:ext cx="32385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5029200" cy="49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6031468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B’D’ and BD are Essential Prime </a:t>
            </a:r>
            <a:r>
              <a:rPr lang="en-US" dirty="0" err="1" smtClean="0"/>
              <a:t>Implicants</a:t>
            </a:r>
            <a:r>
              <a:rPr lang="en-US" dirty="0" smtClean="0"/>
              <a:t>; Others are Prime </a:t>
            </a:r>
            <a:r>
              <a:rPr lang="en-US" dirty="0" err="1" smtClean="0"/>
              <a:t>Implicants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1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of Sum 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1’s placed in the k-map represent the </a:t>
            </a:r>
            <a:r>
              <a:rPr lang="en-US" dirty="0" err="1" smtClean="0"/>
              <a:t>minterms</a:t>
            </a:r>
            <a:r>
              <a:rPr lang="en-US" dirty="0" smtClean="0"/>
              <a:t> present in the function</a:t>
            </a:r>
          </a:p>
          <a:p>
            <a:r>
              <a:rPr lang="en-US" dirty="0" smtClean="0"/>
              <a:t>The 0’s represent the </a:t>
            </a:r>
            <a:r>
              <a:rPr lang="en-US" dirty="0" err="1" smtClean="0"/>
              <a:t>minterms</a:t>
            </a:r>
            <a:r>
              <a:rPr lang="en-US" dirty="0" smtClean="0"/>
              <a:t> not included in the function and hence is the complement of the same function</a:t>
            </a:r>
          </a:p>
          <a:p>
            <a:r>
              <a:rPr lang="en-US" dirty="0" smtClean="0"/>
              <a:t>In order to present the function as product of sum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ombine squares containing 0’s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Then compute the complement of the obtained example</a:t>
            </a:r>
          </a:p>
          <a:p>
            <a:pPr lvl="1"/>
            <a:r>
              <a:rPr lang="en-US" dirty="0" smtClean="0"/>
              <a:t>The simplified function in now in product of sum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8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Practice 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/>
              <a:t>Simplify the following Boolean function </a:t>
            </a:r>
            <a:r>
              <a:rPr lang="en-US" dirty="0" smtClean="0"/>
              <a:t>into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S</a:t>
            </a:r>
            <a:r>
              <a:rPr lang="en-US" dirty="0" smtClean="0"/>
              <a:t>um-of-products form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Product-of-sums </a:t>
            </a:r>
            <a:r>
              <a:rPr lang="en-US" dirty="0"/>
              <a:t>form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321711"/>
              </p:ext>
            </p:extLst>
          </p:nvPr>
        </p:nvGraphicFramePr>
        <p:xfrm>
          <a:off x="2286000" y="2819400"/>
          <a:ext cx="474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3" imgW="2374560" imgH="253800" progId="Equation.DSMT4">
                  <p:embed/>
                </p:oleObj>
              </mc:Choice>
              <mc:Fallback>
                <p:oleObj name="Equation" r:id="rId3" imgW="2374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2819400"/>
                        <a:ext cx="47498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52800"/>
            <a:ext cx="6031476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19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3317</TotalTime>
  <Words>811</Words>
  <Application>Microsoft Office PowerPoint</Application>
  <PresentationFormat>On-screen Show (4:3)</PresentationFormat>
  <Paragraphs>126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EE227 – Digital Logic Design</vt:lpstr>
      <vt:lpstr>Outline</vt:lpstr>
      <vt:lpstr>K-Map - Rules of Simplification</vt:lpstr>
      <vt:lpstr>Number of Literals and Group Size</vt:lpstr>
      <vt:lpstr>Prime Implicants and Essentials (1/3)</vt:lpstr>
      <vt:lpstr>Prime Implicants and Essentials (2/3)</vt:lpstr>
      <vt:lpstr>Prime Implicants and Essentials (3/3)</vt:lpstr>
      <vt:lpstr>Product of Sum Simplification</vt:lpstr>
      <vt:lpstr>Practice Problem 1</vt:lpstr>
      <vt:lpstr>Don’t Care Conditions</vt:lpstr>
      <vt:lpstr>Practice Problem 2</vt:lpstr>
      <vt:lpstr>Practice Problem 3</vt:lpstr>
      <vt:lpstr>Practice Problem 4</vt:lpstr>
      <vt:lpstr>Practice Problem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EE227 – Digital Logic Design</dc:title>
  <dc:creator>sAjid</dc:creator>
  <cp:lastModifiedBy>sAjid</cp:lastModifiedBy>
  <cp:revision>156</cp:revision>
  <dcterms:created xsi:type="dcterms:W3CDTF">2018-01-21T13:37:44Z</dcterms:created>
  <dcterms:modified xsi:type="dcterms:W3CDTF">2018-02-19T11:52:55Z</dcterms:modified>
</cp:coreProperties>
</file>