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EE227 –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Explanation of Previous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Step 1</a:t>
            </a:r>
          </a:p>
          <a:p>
            <a:pPr lvl="1"/>
            <a:r>
              <a:rPr lang="en-US" dirty="0" smtClean="0"/>
              <a:t>Label the output of each gate</a:t>
            </a:r>
          </a:p>
          <a:p>
            <a:r>
              <a:rPr lang="en-US" dirty="0" smtClean="0"/>
              <a:t>Step 2</a:t>
            </a:r>
          </a:p>
          <a:p>
            <a:pPr lvl="1"/>
            <a:r>
              <a:rPr lang="en-US" dirty="0" smtClean="0"/>
              <a:t>Write the function which are only dependent of input variables</a:t>
            </a:r>
          </a:p>
          <a:p>
            <a:pPr marL="457200" lvl="1" indent="0">
              <a:buNone/>
            </a:pPr>
            <a:r>
              <a:rPr lang="en-US" dirty="0" smtClean="0"/>
              <a:t>	F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AB + AC + </a:t>
            </a:r>
            <a:r>
              <a:rPr lang="en-US" dirty="0" smtClean="0"/>
              <a:t>BC	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A + B + </a:t>
            </a:r>
            <a:r>
              <a:rPr lang="en-US" dirty="0" smtClean="0"/>
              <a:t>C		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ABC</a:t>
            </a:r>
          </a:p>
          <a:p>
            <a:r>
              <a:rPr lang="en-US" dirty="0" smtClean="0"/>
              <a:t>Step 3</a:t>
            </a:r>
          </a:p>
          <a:p>
            <a:pPr lvl="1"/>
            <a:r>
              <a:rPr lang="en-US" dirty="0" smtClean="0"/>
              <a:t>Define the outputs </a:t>
            </a:r>
            <a:r>
              <a:rPr lang="en-US" dirty="0"/>
              <a:t>of gates that are a function of already defined </a:t>
            </a:r>
            <a:r>
              <a:rPr lang="en-US" dirty="0" smtClean="0"/>
              <a:t>symbols</a:t>
            </a:r>
          </a:p>
          <a:p>
            <a:pPr marL="457200" lvl="1" indent="0">
              <a:buNone/>
            </a:pPr>
            <a:r>
              <a:rPr lang="en-US" dirty="0" smtClean="0"/>
              <a:t>	T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F’</a:t>
            </a:r>
            <a:r>
              <a:rPr lang="en-US" baseline="-25000" dirty="0" smtClean="0"/>
              <a:t>2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		F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T</a:t>
            </a:r>
            <a:r>
              <a:rPr lang="en-US" baseline="-25000" dirty="0"/>
              <a:t>3</a:t>
            </a:r>
            <a:r>
              <a:rPr lang="en-US" dirty="0"/>
              <a:t> + T</a:t>
            </a:r>
            <a:r>
              <a:rPr lang="en-US" baseline="-25000" dirty="0"/>
              <a:t>2</a:t>
            </a:r>
          </a:p>
          <a:p>
            <a:r>
              <a:rPr lang="en-US" dirty="0" smtClean="0"/>
              <a:t>Step 4</a:t>
            </a:r>
          </a:p>
          <a:p>
            <a:pPr lvl="1"/>
            <a:r>
              <a:rPr lang="en-US" dirty="0"/>
              <a:t>To obtain F1 as a function of A , B , and C , we form a series of substitutions as </a:t>
            </a:r>
            <a:r>
              <a:rPr lang="en-US" dirty="0" smtClean="0"/>
              <a:t>follows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67300"/>
            <a:ext cx="74961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0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the Truth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two types of columns in the truth table of a combinational circuit</a:t>
            </a:r>
          </a:p>
          <a:p>
            <a:r>
              <a:rPr lang="en-US" dirty="0" smtClean="0"/>
              <a:t>Follow these steps to obtain the truth table of a combinational circuit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Determine the number of input variables in the </a:t>
            </a:r>
            <a:r>
              <a:rPr lang="en-US" dirty="0" smtClean="0"/>
              <a:t>circuit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Label </a:t>
            </a:r>
            <a:r>
              <a:rPr lang="en-US" dirty="0"/>
              <a:t>the outputs of selected gates with arbitrary </a:t>
            </a:r>
            <a:r>
              <a:rPr lang="en-US" dirty="0" smtClean="0"/>
              <a:t>symbols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Obtain </a:t>
            </a:r>
            <a:r>
              <a:rPr lang="en-US" dirty="0"/>
              <a:t>the truth table for the outputs of those gates which are a function of </a:t>
            </a:r>
            <a:r>
              <a:rPr lang="en-US" dirty="0" smtClean="0"/>
              <a:t>the input </a:t>
            </a:r>
            <a:r>
              <a:rPr lang="en-US" dirty="0"/>
              <a:t>variables </a:t>
            </a:r>
            <a:r>
              <a:rPr lang="en-US" dirty="0" smtClean="0"/>
              <a:t>only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Proceed </a:t>
            </a:r>
            <a:r>
              <a:rPr lang="en-US" dirty="0"/>
              <a:t>to obtain the truth table for the outputs of those gates which are a </a:t>
            </a:r>
            <a:r>
              <a:rPr lang="en-US" dirty="0" smtClean="0"/>
              <a:t>function of </a:t>
            </a:r>
            <a:r>
              <a:rPr lang="en-US" dirty="0"/>
              <a:t>previously defined values until the columns for all outputs are determined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of Previous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752600"/>
            <a:ext cx="58674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design of combinational circuits starts from the specification of the design </a:t>
            </a:r>
            <a:r>
              <a:rPr lang="en-US" dirty="0" smtClean="0"/>
              <a:t>objective and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procedure involves the following </a:t>
            </a:r>
            <a:r>
              <a:rPr lang="en-US" dirty="0" smtClean="0"/>
              <a:t>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required number of </a:t>
            </a:r>
            <a:r>
              <a:rPr lang="en-US" dirty="0" smtClean="0"/>
              <a:t>inputs and </a:t>
            </a:r>
            <a:r>
              <a:rPr lang="en-US" dirty="0"/>
              <a:t>outputs and assign a symbol to </a:t>
            </a:r>
            <a:r>
              <a:rPr lang="en-US" dirty="0" smtClean="0"/>
              <a:t>each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Derive </a:t>
            </a:r>
            <a:r>
              <a:rPr lang="en-US" dirty="0"/>
              <a:t>the truth table that defines the required relationship between inputs </a:t>
            </a:r>
            <a:r>
              <a:rPr lang="en-US" dirty="0" smtClean="0"/>
              <a:t>and outputs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Obtain the simplified Boolean functions for each output as a function of the </a:t>
            </a:r>
            <a:r>
              <a:rPr lang="en-US" dirty="0" smtClean="0"/>
              <a:t>input variables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Draw </a:t>
            </a:r>
            <a:r>
              <a:rPr lang="en-US" dirty="0"/>
              <a:t>the logic diagram and verify the correctness of the design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Considerations for a Practical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output binary functions </a:t>
            </a:r>
            <a:r>
              <a:rPr lang="en-US" dirty="0" smtClean="0"/>
              <a:t>are </a:t>
            </a:r>
            <a:r>
              <a:rPr lang="en-US" dirty="0"/>
              <a:t>simplified by any </a:t>
            </a:r>
            <a:r>
              <a:rPr lang="en-US" dirty="0" smtClean="0"/>
              <a:t>available method</a:t>
            </a:r>
            <a:r>
              <a:rPr lang="en-US" dirty="0"/>
              <a:t>, such as algebraic manipulation, the map method, or a computer-based </a:t>
            </a:r>
            <a:r>
              <a:rPr lang="en-US" dirty="0" smtClean="0"/>
              <a:t>simplification program</a:t>
            </a:r>
            <a:endParaRPr lang="en-US" dirty="0"/>
          </a:p>
          <a:p>
            <a:r>
              <a:rPr lang="en-US" dirty="0" smtClean="0"/>
              <a:t>Frequently</a:t>
            </a:r>
            <a:r>
              <a:rPr lang="en-US" dirty="0"/>
              <a:t>, there is a variety of simplified expressions </a:t>
            </a:r>
            <a:r>
              <a:rPr lang="en-US" dirty="0" smtClean="0"/>
              <a:t>from which </a:t>
            </a:r>
            <a:r>
              <a:rPr lang="en-US" dirty="0"/>
              <a:t>to </a:t>
            </a:r>
            <a:r>
              <a:rPr lang="en-US" dirty="0" smtClean="0"/>
              <a:t>choose</a:t>
            </a:r>
          </a:p>
          <a:p>
            <a:r>
              <a:rPr lang="en-US" dirty="0"/>
              <a:t>A practical design must consider </a:t>
            </a:r>
            <a:r>
              <a:rPr lang="en-US" dirty="0" smtClean="0"/>
              <a:t>such constraints as: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gates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inputs to a </a:t>
            </a:r>
            <a:r>
              <a:rPr lang="en-US" dirty="0" smtClean="0"/>
              <a:t>gate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ropagation </a:t>
            </a:r>
            <a:r>
              <a:rPr lang="en-US" dirty="0"/>
              <a:t>time </a:t>
            </a:r>
            <a:r>
              <a:rPr lang="en-US" dirty="0" smtClean="0"/>
              <a:t>of the </a:t>
            </a:r>
            <a:r>
              <a:rPr lang="en-US" dirty="0"/>
              <a:t>signal through the </a:t>
            </a:r>
            <a:r>
              <a:rPr lang="en-US" dirty="0" smtClean="0"/>
              <a:t>gates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of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imitations </a:t>
            </a:r>
            <a:r>
              <a:rPr lang="en-US" dirty="0"/>
              <a:t>of the </a:t>
            </a:r>
            <a:r>
              <a:rPr lang="en-US" dirty="0" smtClean="0"/>
              <a:t>driving capability </a:t>
            </a:r>
            <a:r>
              <a:rPr lang="en-US" dirty="0"/>
              <a:t>of each </a:t>
            </a:r>
            <a:r>
              <a:rPr lang="en-US" dirty="0" smtClean="0"/>
              <a:t>gate</a:t>
            </a:r>
          </a:p>
          <a:p>
            <a:pPr lvl="1"/>
            <a:r>
              <a:rPr lang="en-US" dirty="0" smtClean="0"/>
              <a:t>Any other  criteria when </a:t>
            </a:r>
            <a:r>
              <a:rPr lang="en-US" dirty="0"/>
              <a:t>designing integrated </a:t>
            </a:r>
            <a:r>
              <a:rPr lang="en-US" dirty="0" smtClean="0"/>
              <a:t>circuits</a:t>
            </a:r>
          </a:p>
          <a:p>
            <a:r>
              <a:rPr lang="en-US" dirty="0"/>
              <a:t>Since the importance of each constraint is </a:t>
            </a:r>
            <a:r>
              <a:rPr lang="en-US" dirty="0" smtClean="0"/>
              <a:t>dictated by </a:t>
            </a:r>
            <a:r>
              <a:rPr lang="en-US" dirty="0"/>
              <a:t>the particular application, it is difficult to make a general statement about </a:t>
            </a:r>
            <a:r>
              <a:rPr lang="en-US" dirty="0" smtClean="0"/>
              <a:t>what constitutes </a:t>
            </a:r>
            <a:r>
              <a:rPr lang="en-US" dirty="0"/>
              <a:t>an acceptable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Adder –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Digital computers perform a variety of information-processing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Among </a:t>
            </a:r>
            <a:r>
              <a:rPr lang="en-US" dirty="0"/>
              <a:t>the </a:t>
            </a:r>
            <a:r>
              <a:rPr lang="en-US" dirty="0" smtClean="0"/>
              <a:t>functions encountered </a:t>
            </a:r>
            <a:r>
              <a:rPr lang="en-US" dirty="0"/>
              <a:t>are the various arithmetic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The </a:t>
            </a:r>
            <a:r>
              <a:rPr lang="en-US" dirty="0"/>
              <a:t>most basic </a:t>
            </a:r>
            <a:r>
              <a:rPr lang="en-US" dirty="0" smtClean="0"/>
              <a:t>arithmetic operation </a:t>
            </a:r>
            <a:r>
              <a:rPr lang="en-US" dirty="0"/>
              <a:t>is the addition of two binary </a:t>
            </a:r>
            <a:r>
              <a:rPr lang="en-US" dirty="0" smtClean="0"/>
              <a:t>digits</a:t>
            </a:r>
          </a:p>
          <a:p>
            <a:r>
              <a:rPr lang="en-US" dirty="0" smtClean="0"/>
              <a:t>Binary numbers are added bit by bit</a:t>
            </a:r>
          </a:p>
          <a:p>
            <a:r>
              <a:rPr lang="en-US" dirty="0" smtClean="0"/>
              <a:t>To add two binary numbers we need to add two or three bits at a time</a:t>
            </a:r>
          </a:p>
          <a:p>
            <a:pPr lvl="1"/>
            <a:r>
              <a:rPr lang="en-US" dirty="0"/>
              <a:t>A combinational circuit that performs the addition of two bits </a:t>
            </a:r>
            <a:r>
              <a:rPr lang="en-US" dirty="0" smtClean="0"/>
              <a:t>is called </a:t>
            </a:r>
            <a:r>
              <a:rPr lang="en-US" dirty="0"/>
              <a:t>a </a:t>
            </a:r>
            <a:r>
              <a:rPr lang="en-US" b="1" dirty="0"/>
              <a:t>half </a:t>
            </a:r>
            <a:r>
              <a:rPr lang="en-US" b="1" dirty="0" smtClean="0"/>
              <a:t>adder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that performs the addition of three bits (two significant bits </a:t>
            </a:r>
            <a:r>
              <a:rPr lang="en-US" dirty="0" smtClean="0"/>
              <a:t>and a </a:t>
            </a:r>
            <a:r>
              <a:rPr lang="en-US" dirty="0"/>
              <a:t>previous carry) is a </a:t>
            </a:r>
            <a:r>
              <a:rPr lang="en-US" b="1" dirty="0"/>
              <a:t>full adder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Designing a Half Adder – </a:t>
            </a:r>
            <a:r>
              <a:rPr lang="en-US" sz="3600" b="1" dirty="0" err="1" smtClean="0"/>
              <a:t>Subtractor</a:t>
            </a:r>
            <a:r>
              <a:rPr lang="en-US" sz="3600" b="1" dirty="0" smtClean="0"/>
              <a:t> (</a:t>
            </a:r>
            <a:r>
              <a:rPr lang="en-US" sz="3600" b="1" dirty="0" smtClean="0"/>
              <a:t>1/3)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simple addition consists of four </a:t>
            </a:r>
            <a:r>
              <a:rPr lang="en-US" dirty="0" smtClean="0"/>
              <a:t>possible elementary operations:</a:t>
            </a:r>
          </a:p>
          <a:p>
            <a:pPr marL="400050" lvl="1" indent="0">
              <a:buNone/>
            </a:pPr>
            <a:r>
              <a:rPr lang="en-US" dirty="0" smtClean="0"/>
              <a:t>			0 </a:t>
            </a:r>
            <a:r>
              <a:rPr lang="en-US" dirty="0"/>
              <a:t>+ 0 = </a:t>
            </a:r>
            <a:r>
              <a:rPr lang="en-US" dirty="0" smtClean="0"/>
              <a:t>0 	</a:t>
            </a:r>
          </a:p>
          <a:p>
            <a:pPr marL="400050" lvl="1" indent="0">
              <a:buNone/>
            </a:pPr>
            <a:r>
              <a:rPr lang="en-US" dirty="0" smtClean="0"/>
              <a:t>			0 </a:t>
            </a:r>
            <a:r>
              <a:rPr lang="en-US" dirty="0"/>
              <a:t>+ 1 = </a:t>
            </a:r>
            <a:r>
              <a:rPr lang="en-US" dirty="0" smtClean="0"/>
              <a:t>1</a:t>
            </a:r>
          </a:p>
          <a:p>
            <a:pPr marL="400050" lvl="1" indent="0">
              <a:buNone/>
            </a:pPr>
            <a:r>
              <a:rPr lang="en-US" dirty="0" smtClean="0"/>
              <a:t>			1 </a:t>
            </a:r>
            <a:r>
              <a:rPr lang="en-US" dirty="0"/>
              <a:t>+ 0 = </a:t>
            </a:r>
            <a:r>
              <a:rPr lang="en-US" dirty="0" smtClean="0"/>
              <a:t>1		</a:t>
            </a:r>
          </a:p>
          <a:p>
            <a:pPr marL="400050" lvl="1" indent="0">
              <a:buNone/>
            </a:pPr>
            <a:r>
              <a:rPr lang="en-US" dirty="0" smtClean="0"/>
              <a:t>			1 </a:t>
            </a:r>
            <a:r>
              <a:rPr lang="en-US" dirty="0"/>
              <a:t>+ 1 =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The MSB in 4</a:t>
            </a:r>
            <a:r>
              <a:rPr lang="en-US" baseline="30000" dirty="0" smtClean="0"/>
              <a:t>th</a:t>
            </a:r>
            <a:r>
              <a:rPr lang="en-US" dirty="0" smtClean="0"/>
              <a:t> case is called a carry and the bits other than the carry are called sum</a:t>
            </a:r>
          </a:p>
          <a:p>
            <a:r>
              <a:rPr lang="en-US" dirty="0" smtClean="0"/>
              <a:t>Let S is the sum and C is carry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Designing a Half Adder – </a:t>
            </a:r>
            <a:r>
              <a:rPr lang="en-US" sz="3600" b="1" dirty="0" err="1"/>
              <a:t>Subtractor</a:t>
            </a:r>
            <a:r>
              <a:rPr lang="en-US" sz="3600" b="1" dirty="0"/>
              <a:t> </a:t>
            </a:r>
            <a:r>
              <a:rPr lang="en-US" sz="3600" b="1" dirty="0" smtClean="0"/>
              <a:t>(2/3)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truth table of the half adder can be written as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from the truth table we can write the equations for S and C</a:t>
            </a:r>
          </a:p>
          <a:p>
            <a:pPr marL="0" indent="0" algn="ctr">
              <a:buNone/>
            </a:pPr>
            <a:r>
              <a:rPr lang="en-US" dirty="0" smtClean="0"/>
              <a:t>S = </a:t>
            </a:r>
            <a:r>
              <a:rPr lang="en-US" dirty="0" err="1" smtClean="0"/>
              <a:t>x’y</a:t>
            </a:r>
            <a:r>
              <a:rPr lang="en-US" dirty="0" smtClean="0"/>
              <a:t> + </a:t>
            </a:r>
            <a:r>
              <a:rPr lang="en-US" dirty="0" err="1" smtClean="0"/>
              <a:t>xy</a:t>
            </a:r>
            <a:r>
              <a:rPr lang="en-US" dirty="0" smtClean="0"/>
              <a:t>’		C = </a:t>
            </a:r>
            <a:r>
              <a:rPr lang="en-US" dirty="0" err="1" smtClean="0"/>
              <a:t>xy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586038"/>
            <a:ext cx="24288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2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Designing a Half Adder – </a:t>
            </a:r>
            <a:r>
              <a:rPr lang="en-US" sz="3600" b="1" dirty="0" err="1"/>
              <a:t>Subtractor</a:t>
            </a:r>
            <a:r>
              <a:rPr lang="en-US" sz="3600" b="1" dirty="0"/>
              <a:t> </a:t>
            </a:r>
            <a:r>
              <a:rPr lang="en-US" sz="3600" b="1" dirty="0" smtClean="0"/>
              <a:t>(3/3)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Boolean Expressions obtained are already simplified and no further simplification is possible</a:t>
            </a:r>
          </a:p>
          <a:p>
            <a:r>
              <a:rPr lang="en-US" dirty="0" smtClean="0"/>
              <a:t>Now we can construct the circuit diagrams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40195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44636"/>
            <a:ext cx="29051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2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of n-bit binary numbers requires the use of a full </a:t>
            </a:r>
            <a:r>
              <a:rPr lang="en-US" dirty="0" smtClean="0"/>
              <a:t>adder</a:t>
            </a:r>
          </a:p>
          <a:p>
            <a:r>
              <a:rPr lang="en-US" dirty="0"/>
              <a:t>A full adder is a combinational circuit that forms the arithmetic sum of three </a:t>
            </a:r>
            <a:r>
              <a:rPr lang="en-US" dirty="0" smtClean="0"/>
              <a:t>bits</a:t>
            </a:r>
          </a:p>
          <a:p>
            <a:r>
              <a:rPr lang="en-US" dirty="0" smtClean="0"/>
              <a:t>It consists </a:t>
            </a:r>
            <a:r>
              <a:rPr lang="en-US" dirty="0"/>
              <a:t>of three inputs and two </a:t>
            </a:r>
            <a:r>
              <a:rPr lang="en-US" dirty="0" smtClean="0"/>
              <a:t>outputs</a:t>
            </a:r>
          </a:p>
          <a:p>
            <a:r>
              <a:rPr lang="en-US" dirty="0" smtClean="0"/>
              <a:t>A full adder can be made by combining two half adders with an OR gate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Types of logical circuits</a:t>
            </a:r>
          </a:p>
          <a:p>
            <a:pPr lvl="1"/>
            <a:r>
              <a:rPr lang="en-US" dirty="0" smtClean="0"/>
              <a:t>Combinational</a:t>
            </a:r>
          </a:p>
          <a:p>
            <a:pPr lvl="1"/>
            <a:r>
              <a:rPr lang="en-US" dirty="0" smtClean="0"/>
              <a:t>Sequential</a:t>
            </a:r>
          </a:p>
          <a:p>
            <a:r>
              <a:rPr lang="en-US" dirty="0" smtClean="0"/>
              <a:t>Combinational Circuits</a:t>
            </a:r>
          </a:p>
          <a:p>
            <a:r>
              <a:rPr lang="en-US" dirty="0" smtClean="0"/>
              <a:t>Analysis Procedure</a:t>
            </a:r>
          </a:p>
          <a:p>
            <a:r>
              <a:rPr lang="en-US" dirty="0" smtClean="0"/>
              <a:t>Design Procedure</a:t>
            </a:r>
          </a:p>
          <a:p>
            <a:r>
              <a:rPr lang="en-US" dirty="0" smtClean="0"/>
              <a:t>Binary Adder – 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Half Adder – 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Full Adder – </a:t>
            </a:r>
            <a:r>
              <a:rPr lang="en-US" dirty="0" err="1" smtClean="0"/>
              <a:t>Subtractor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Full Adder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 smtClean="0"/>
              <a:t>The truth table of a full adder is</a:t>
            </a:r>
          </a:p>
          <a:p>
            <a:endParaRPr lang="en-US" sz="2000" dirty="0" smtClean="0"/>
          </a:p>
          <a:p>
            <a:r>
              <a:rPr lang="en-US" dirty="0" smtClean="0"/>
              <a:t>We can obtain the expressions of S and C with k – 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524000"/>
            <a:ext cx="29146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4343400"/>
            <a:ext cx="60769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3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Full Adder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= </a:t>
            </a:r>
            <a:r>
              <a:rPr lang="pl-PL" dirty="0" smtClean="0"/>
              <a:t>xy</a:t>
            </a:r>
            <a:r>
              <a:rPr lang="en-US" dirty="0" smtClean="0"/>
              <a:t>’</a:t>
            </a:r>
            <a:r>
              <a:rPr lang="pl-PL" dirty="0" smtClean="0"/>
              <a:t>z</a:t>
            </a:r>
            <a:r>
              <a:rPr lang="en-US" dirty="0" smtClean="0"/>
              <a:t>’</a:t>
            </a:r>
            <a:r>
              <a:rPr lang="pl-PL" dirty="0" smtClean="0"/>
              <a:t> </a:t>
            </a:r>
            <a:r>
              <a:rPr lang="pl-PL" dirty="0"/>
              <a:t>+ </a:t>
            </a:r>
            <a:r>
              <a:rPr lang="pl-PL" dirty="0" smtClean="0"/>
              <a:t>x</a:t>
            </a:r>
            <a:r>
              <a:rPr lang="en-US" dirty="0" smtClean="0"/>
              <a:t>’</a:t>
            </a:r>
            <a:r>
              <a:rPr lang="pl-PL" dirty="0" smtClean="0"/>
              <a:t>yz</a:t>
            </a:r>
            <a:r>
              <a:rPr lang="en-US" dirty="0" smtClean="0"/>
              <a:t>’</a:t>
            </a:r>
            <a:r>
              <a:rPr lang="pl-PL" dirty="0" smtClean="0"/>
              <a:t> </a:t>
            </a:r>
            <a:r>
              <a:rPr lang="pl-PL" dirty="0"/>
              <a:t>+ xyz + </a:t>
            </a:r>
            <a:r>
              <a:rPr lang="pl-PL" dirty="0" smtClean="0"/>
              <a:t>x</a:t>
            </a:r>
            <a:r>
              <a:rPr lang="en-US" dirty="0" smtClean="0"/>
              <a:t>’</a:t>
            </a:r>
            <a:r>
              <a:rPr lang="pl-PL" dirty="0" smtClean="0"/>
              <a:t>y</a:t>
            </a:r>
            <a:r>
              <a:rPr lang="en-US" dirty="0" smtClean="0"/>
              <a:t>’</a:t>
            </a:r>
            <a:r>
              <a:rPr lang="pl-PL" dirty="0" smtClean="0"/>
              <a:t>z</a:t>
            </a:r>
            <a:r>
              <a:rPr lang="en-US" dirty="0"/>
              <a:t>	</a:t>
            </a:r>
            <a:r>
              <a:rPr lang="en-US" dirty="0" smtClean="0"/>
              <a:t>	C = </a:t>
            </a:r>
            <a:r>
              <a:rPr lang="en-US" dirty="0" err="1" smtClean="0"/>
              <a:t>xy</a:t>
            </a:r>
            <a:r>
              <a:rPr lang="en-US" dirty="0" smtClean="0"/>
              <a:t> + </a:t>
            </a:r>
            <a:r>
              <a:rPr lang="en-US" dirty="0" err="1" smtClean="0"/>
              <a:t>xz</a:t>
            </a:r>
            <a:r>
              <a:rPr lang="en-US" dirty="0" smtClean="0"/>
              <a:t> + </a:t>
            </a:r>
            <a:r>
              <a:rPr lang="en-US" dirty="0" err="1" smtClean="0"/>
              <a:t>yz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514600"/>
            <a:ext cx="7886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9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Full Adder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8" y="1600200"/>
            <a:ext cx="78581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36099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10112"/>
            <a:ext cx="25431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9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 circuits for digital systems may </a:t>
            </a:r>
            <a:r>
              <a:rPr lang="en-US" dirty="0" smtClean="0"/>
              <a:t>be: </a:t>
            </a:r>
          </a:p>
          <a:p>
            <a:pPr lvl="1"/>
            <a:r>
              <a:rPr lang="en-US" dirty="0" smtClean="0"/>
              <a:t>Combinational</a:t>
            </a:r>
          </a:p>
          <a:p>
            <a:pPr lvl="2"/>
            <a:r>
              <a:rPr lang="en-US" dirty="0"/>
              <a:t>A </a:t>
            </a:r>
            <a:r>
              <a:rPr lang="en-US" dirty="0" smtClean="0"/>
              <a:t>combinational circuit </a:t>
            </a:r>
            <a:r>
              <a:rPr lang="en-US" dirty="0"/>
              <a:t>consists of logic gates whose outputs at any time are determined from only </a:t>
            </a:r>
            <a:r>
              <a:rPr lang="en-US" dirty="0" smtClean="0"/>
              <a:t>the present </a:t>
            </a:r>
            <a:r>
              <a:rPr lang="en-US" dirty="0"/>
              <a:t>combination of inputs</a:t>
            </a:r>
            <a:endParaRPr lang="en-US" dirty="0" smtClean="0"/>
          </a:p>
          <a:p>
            <a:pPr lvl="1"/>
            <a:r>
              <a:rPr lang="en-US" dirty="0" smtClean="0"/>
              <a:t>Sequential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equential circuits employ </a:t>
            </a:r>
            <a:r>
              <a:rPr lang="en-US" dirty="0"/>
              <a:t>storage elements in addition to logic gates. Their outputs are a function of </a:t>
            </a:r>
            <a:r>
              <a:rPr lang="en-US" dirty="0" smtClean="0"/>
              <a:t>the inputs </a:t>
            </a:r>
            <a:r>
              <a:rPr lang="en-US" dirty="0"/>
              <a:t>and the state of the storage </a:t>
            </a:r>
            <a:r>
              <a:rPr lang="en-US" dirty="0" smtClean="0"/>
              <a:t>elements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outputs of a sequential circuit depend not only </a:t>
            </a:r>
            <a:r>
              <a:rPr lang="en-US" dirty="0" smtClean="0"/>
              <a:t>on present </a:t>
            </a:r>
            <a:r>
              <a:rPr lang="en-US" dirty="0"/>
              <a:t>values of inputs, but also on past inputs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 (1/3)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combinational circuit consists of an interconnection of logic </a:t>
            </a:r>
            <a:r>
              <a:rPr lang="en-US" dirty="0" smtClean="0"/>
              <a:t>gates</a:t>
            </a:r>
          </a:p>
          <a:p>
            <a:r>
              <a:rPr lang="en-US" dirty="0"/>
              <a:t>A block diagram of a combinational circuit is </a:t>
            </a:r>
            <a:r>
              <a:rPr lang="en-US" dirty="0" smtClean="0"/>
              <a:t>shown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n </a:t>
            </a:r>
            <a:r>
              <a:rPr lang="en-US" dirty="0" smtClean="0"/>
              <a:t>input binary </a:t>
            </a:r>
            <a:r>
              <a:rPr lang="en-US" dirty="0"/>
              <a:t>variables come from an external source; the m output variables are produced </a:t>
            </a:r>
            <a:r>
              <a:rPr lang="en-US" dirty="0" smtClean="0"/>
              <a:t>by the </a:t>
            </a:r>
            <a:r>
              <a:rPr lang="en-US" dirty="0"/>
              <a:t>internal combinational logic circuit and go to an external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Inputs and outputs are physical signals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700338"/>
            <a:ext cx="57435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33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 </a:t>
            </a:r>
            <a:r>
              <a:rPr lang="en-US" dirty="0" smtClean="0"/>
              <a:t>(2/3)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n input variables, there are 2</a:t>
            </a:r>
            <a:r>
              <a:rPr lang="en-US" baseline="30000" dirty="0"/>
              <a:t>n</a:t>
            </a:r>
            <a:r>
              <a:rPr lang="en-US" dirty="0"/>
              <a:t> possible combinations of the binary </a:t>
            </a:r>
            <a:r>
              <a:rPr lang="en-US" dirty="0" smtClean="0"/>
              <a:t>inputs</a:t>
            </a:r>
          </a:p>
          <a:p>
            <a:r>
              <a:rPr lang="en-US" dirty="0"/>
              <a:t>Thus, </a:t>
            </a:r>
            <a:r>
              <a:rPr lang="en-US" dirty="0" smtClean="0"/>
              <a:t>a combinational </a:t>
            </a:r>
            <a:r>
              <a:rPr lang="en-US" dirty="0"/>
              <a:t>circuit can be specified with a truth table that lists the output values </a:t>
            </a:r>
            <a:r>
              <a:rPr lang="en-US" dirty="0" smtClean="0"/>
              <a:t>for each </a:t>
            </a:r>
            <a:r>
              <a:rPr lang="en-US" dirty="0"/>
              <a:t>combination of input </a:t>
            </a:r>
            <a:r>
              <a:rPr lang="en-US" dirty="0" smtClean="0"/>
              <a:t>variables</a:t>
            </a:r>
          </a:p>
          <a:p>
            <a:r>
              <a:rPr lang="en-US" dirty="0"/>
              <a:t>A combinational circuit also can be described </a:t>
            </a:r>
            <a:r>
              <a:rPr lang="en-US" dirty="0" smtClean="0"/>
              <a:t>by m </a:t>
            </a:r>
            <a:r>
              <a:rPr lang="en-US" dirty="0"/>
              <a:t>Boolean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function for </a:t>
            </a:r>
            <a:r>
              <a:rPr lang="en-US" dirty="0"/>
              <a:t>each output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output function is </a:t>
            </a:r>
            <a:r>
              <a:rPr lang="en-US" dirty="0" smtClean="0"/>
              <a:t>expressed in </a:t>
            </a:r>
            <a:r>
              <a:rPr lang="en-US" dirty="0"/>
              <a:t>terms of the n input </a:t>
            </a:r>
            <a:r>
              <a:rPr lang="en-US" dirty="0" smtClean="0"/>
              <a:t>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 </a:t>
            </a:r>
            <a:r>
              <a:rPr lang="en-US" dirty="0" smtClean="0"/>
              <a:t>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several combinational circuits that are employed extensively in the </a:t>
            </a:r>
            <a:r>
              <a:rPr lang="en-US" dirty="0" smtClean="0"/>
              <a:t>design of </a:t>
            </a:r>
            <a:r>
              <a:rPr lang="en-US" dirty="0"/>
              <a:t>digital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These </a:t>
            </a:r>
            <a:r>
              <a:rPr lang="en-US" dirty="0"/>
              <a:t>circuits are available in integrated circuits and are classified </a:t>
            </a:r>
            <a:r>
              <a:rPr lang="en-US" dirty="0" smtClean="0"/>
              <a:t>as standard components</a:t>
            </a:r>
          </a:p>
          <a:p>
            <a:r>
              <a:rPr lang="en-US" dirty="0" smtClean="0"/>
              <a:t>Here, </a:t>
            </a:r>
            <a:r>
              <a:rPr lang="en-US" dirty="0"/>
              <a:t>we </a:t>
            </a:r>
            <a:r>
              <a:rPr lang="en-US" dirty="0" smtClean="0"/>
              <a:t>will discuss </a:t>
            </a:r>
            <a:r>
              <a:rPr lang="en-US" dirty="0"/>
              <a:t>the most important </a:t>
            </a:r>
            <a:r>
              <a:rPr lang="en-US" dirty="0" smtClean="0"/>
              <a:t>standard combinational </a:t>
            </a:r>
            <a:r>
              <a:rPr lang="en-US" dirty="0"/>
              <a:t>circuits, such as adders, </a:t>
            </a:r>
            <a:r>
              <a:rPr lang="en-US" dirty="0" err="1"/>
              <a:t>subtractors</a:t>
            </a:r>
            <a:r>
              <a:rPr lang="en-US" dirty="0"/>
              <a:t>, comparators, decoders, encoders, </a:t>
            </a:r>
            <a:r>
              <a:rPr lang="en-US" dirty="0" smtClean="0"/>
              <a:t>and multiplexers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Procedure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analysis of a combinational circuit requires that we determine the function that </a:t>
            </a:r>
            <a:r>
              <a:rPr lang="en-US" dirty="0" smtClean="0"/>
              <a:t>the circuit implements</a:t>
            </a:r>
          </a:p>
          <a:p>
            <a:r>
              <a:rPr lang="en-US" dirty="0" smtClean="0"/>
              <a:t>This </a:t>
            </a:r>
            <a:r>
              <a:rPr lang="en-US" dirty="0"/>
              <a:t>task starts with a given logic diagram and </a:t>
            </a:r>
            <a:r>
              <a:rPr lang="en-US" dirty="0" smtClean="0"/>
              <a:t>ends </a:t>
            </a:r>
            <a:r>
              <a:rPr lang="en-US" dirty="0"/>
              <a:t>with a </a:t>
            </a:r>
            <a:r>
              <a:rPr lang="en-US" dirty="0" smtClean="0"/>
              <a:t>set of </a:t>
            </a:r>
            <a:r>
              <a:rPr lang="en-US" dirty="0"/>
              <a:t>Boolean functions, a truth table, or, possibly, an explanation of the circuit </a:t>
            </a:r>
            <a:r>
              <a:rPr lang="en-US" dirty="0" smtClean="0"/>
              <a:t>operation</a:t>
            </a:r>
          </a:p>
          <a:p>
            <a:r>
              <a:rPr lang="en-US" dirty="0"/>
              <a:t>The first step in the analysis is to make sure that the given circuit is </a:t>
            </a:r>
            <a:r>
              <a:rPr lang="en-US" dirty="0" smtClean="0"/>
              <a:t>combinational and </a:t>
            </a:r>
            <a:r>
              <a:rPr lang="en-US" dirty="0"/>
              <a:t>not </a:t>
            </a:r>
            <a:r>
              <a:rPr lang="en-US" dirty="0" smtClean="0"/>
              <a:t>sequential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diagram of a combinational circuit has logic gates </a:t>
            </a:r>
            <a:r>
              <a:rPr lang="en-US" b="1" dirty="0" smtClean="0"/>
              <a:t>with no feedback </a:t>
            </a:r>
            <a:r>
              <a:rPr lang="en-US" b="1" dirty="0"/>
              <a:t>paths </a:t>
            </a:r>
            <a:r>
              <a:rPr lang="en-US" dirty="0"/>
              <a:t>or </a:t>
            </a:r>
            <a:r>
              <a:rPr lang="en-US" b="1" dirty="0"/>
              <a:t>memory </a:t>
            </a:r>
            <a:r>
              <a:rPr lang="en-US" b="1" dirty="0" smtClean="0"/>
              <a:t>elements</a:t>
            </a:r>
          </a:p>
          <a:p>
            <a:r>
              <a:rPr lang="en-US" dirty="0"/>
              <a:t>A feedback path is a connection from the </a:t>
            </a:r>
            <a:r>
              <a:rPr lang="en-US" dirty="0" smtClean="0"/>
              <a:t>output of </a:t>
            </a:r>
            <a:r>
              <a:rPr lang="en-US" dirty="0"/>
              <a:t>one gate to the input of a second gate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Procedure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Once the logic diagram is verified to be that of a combinational circuit, one can </a:t>
            </a:r>
            <a:r>
              <a:rPr lang="en-US" dirty="0" smtClean="0"/>
              <a:t>proceed</a:t>
            </a:r>
          </a:p>
          <a:p>
            <a:r>
              <a:rPr lang="en-US" dirty="0"/>
              <a:t>To obtain the output Boolean functions from a logic diagram, we proceed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Label </a:t>
            </a:r>
            <a:r>
              <a:rPr lang="en-US" dirty="0"/>
              <a:t>all gate outputs that are a function of input variables with arbitrary </a:t>
            </a:r>
            <a:r>
              <a:rPr lang="en-US" dirty="0" smtClean="0"/>
              <a:t>symbols — but </a:t>
            </a:r>
            <a:r>
              <a:rPr lang="en-US" dirty="0"/>
              <a:t>with meaningful names. Determine the Boolean functions for each gate </a:t>
            </a:r>
            <a:r>
              <a:rPr lang="en-US" dirty="0" smtClean="0"/>
              <a:t>output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Label </a:t>
            </a:r>
            <a:r>
              <a:rPr lang="en-US" dirty="0"/>
              <a:t>the gates that are a function of input variables and previously labeled </a:t>
            </a:r>
            <a:r>
              <a:rPr lang="en-US" dirty="0" smtClean="0"/>
              <a:t>gates with </a:t>
            </a:r>
            <a:r>
              <a:rPr lang="en-US" dirty="0"/>
              <a:t>other arbitrary symbols. Find the Boolean functions for these </a:t>
            </a:r>
            <a:r>
              <a:rPr lang="en-US" dirty="0" smtClean="0"/>
              <a:t>gates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the process outlined in step 2 until the outputs of the circuit are </a:t>
            </a:r>
            <a:r>
              <a:rPr lang="en-US" dirty="0" smtClean="0"/>
              <a:t>obtained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dirty="0"/>
              <a:t>repeated substitution of previously defined functions, obtain the </a:t>
            </a:r>
            <a:r>
              <a:rPr lang="en-US" dirty="0" smtClean="0"/>
              <a:t>output Boolean </a:t>
            </a:r>
            <a:r>
              <a:rPr lang="en-US" dirty="0"/>
              <a:t>functions in terms of input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Procedure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Obtain the Boolean Expression and Truth Table of the following circuit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52410"/>
            <a:ext cx="6400800" cy="444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24701"/>
            <a:ext cx="6400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37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1366</Words>
  <Application>Microsoft Office PowerPoint</Application>
  <PresentationFormat>On-screen Show (4:3)</PresentationFormat>
  <Paragraphs>191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EE227 – Digital Logic Design</vt:lpstr>
      <vt:lpstr>Outline</vt:lpstr>
      <vt:lpstr>Types of Logical Circuits</vt:lpstr>
      <vt:lpstr>Combinational Circuits (1/3) </vt:lpstr>
      <vt:lpstr>Combinational Circuits (2/3) </vt:lpstr>
      <vt:lpstr>Combinational Circuits (3/3)</vt:lpstr>
      <vt:lpstr>Analysis Procedure (1/2)</vt:lpstr>
      <vt:lpstr>Analysis Procedure (2/2)</vt:lpstr>
      <vt:lpstr>Analysis Procedure (Example)</vt:lpstr>
      <vt:lpstr>Explanation of Previous Example</vt:lpstr>
      <vt:lpstr>Obtaining the Truth Table</vt:lpstr>
      <vt:lpstr>Truth Table of Previous Example</vt:lpstr>
      <vt:lpstr>Design Procedure</vt:lpstr>
      <vt:lpstr>Considerations for a Practical Design</vt:lpstr>
      <vt:lpstr>Binary Adder – Subtractor</vt:lpstr>
      <vt:lpstr>Designing a Half Adder – Subtractor (1/3)</vt:lpstr>
      <vt:lpstr>Designing a Half Adder – Subtractor (2/3)</vt:lpstr>
      <vt:lpstr>Designing a Half Adder – Subtractor (3/3)</vt:lpstr>
      <vt:lpstr>Full Adder</vt:lpstr>
      <vt:lpstr>Designing a Full Adder (1/3)</vt:lpstr>
      <vt:lpstr>Designing a Full Adder (2/3)</vt:lpstr>
      <vt:lpstr>Designing a Full Adder (3/3)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sAjid</cp:lastModifiedBy>
  <cp:revision>210</cp:revision>
  <dcterms:created xsi:type="dcterms:W3CDTF">2018-01-21T13:37:44Z</dcterms:created>
  <dcterms:modified xsi:type="dcterms:W3CDTF">2018-03-12T08:16:01Z</dcterms:modified>
</cp:coreProperties>
</file>