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73" r:id="rId16"/>
    <p:sldId id="270" r:id="rId17"/>
    <p:sldId id="27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Generator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ym typeface="Symbol"/>
              </a:rPr>
              <a:t>C</a:t>
            </a:r>
            <a:r>
              <a:rPr lang="en-US" baseline="-25000" dirty="0" smtClean="0">
                <a:sym typeface="Symbol"/>
              </a:rPr>
              <a:t>i+1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= </a:t>
            </a:r>
            <a:r>
              <a:rPr lang="en-US" dirty="0" err="1">
                <a:sym typeface="Symbol"/>
              </a:rPr>
              <a:t>G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+ </a:t>
            </a:r>
            <a:r>
              <a:rPr lang="en-US" dirty="0" err="1" smtClean="0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endParaRPr lang="en-US" dirty="0" smtClean="0"/>
          </a:p>
          <a:p>
            <a:r>
              <a:rPr lang="en-US" dirty="0" smtClean="0"/>
              <a:t>We can write the expressions of output carries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 = input carry</a:t>
            </a:r>
          </a:p>
          <a:p>
            <a:pPr marL="800100" lvl="2" indent="0">
              <a:buNone/>
            </a:pPr>
            <a:r>
              <a:rPr lang="en-US" b="1" dirty="0"/>
              <a:t>C</a:t>
            </a:r>
            <a:r>
              <a:rPr lang="en-US" b="1" baseline="-25000" dirty="0"/>
              <a:t>1</a:t>
            </a:r>
            <a:r>
              <a:rPr lang="en-US" b="1" dirty="0"/>
              <a:t> = G</a:t>
            </a:r>
            <a:r>
              <a:rPr lang="en-US" b="1" baseline="-25000" dirty="0"/>
              <a:t>0</a:t>
            </a:r>
            <a:r>
              <a:rPr lang="en-US" b="1" dirty="0"/>
              <a:t> + </a:t>
            </a:r>
            <a:r>
              <a:rPr lang="en-US" b="1" dirty="0" smtClean="0"/>
              <a:t>P</a:t>
            </a:r>
            <a:r>
              <a:rPr lang="en-US" b="1" baseline="-25000" dirty="0" smtClean="0"/>
              <a:t>0</a:t>
            </a:r>
            <a:r>
              <a:rPr lang="en-US" b="1" dirty="0" smtClean="0"/>
              <a:t>C</a:t>
            </a:r>
            <a:r>
              <a:rPr lang="en-US" b="1" baseline="-25000" dirty="0" smtClean="0"/>
              <a:t>0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= G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</a:t>
            </a:r>
            <a:r>
              <a:rPr lang="en-US" baseline="-25000" dirty="0"/>
              <a:t>1</a:t>
            </a:r>
            <a:r>
              <a:rPr lang="en-US" dirty="0"/>
              <a:t> + P1(G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0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800100" lvl="2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2</a:t>
            </a:r>
            <a:r>
              <a:rPr lang="en-US" b="1" dirty="0" smtClean="0"/>
              <a:t> = </a:t>
            </a:r>
            <a:r>
              <a:rPr lang="en-US" b="1" dirty="0"/>
              <a:t>G</a:t>
            </a:r>
            <a:r>
              <a:rPr lang="en-US" b="1" baseline="-25000" dirty="0"/>
              <a:t>1</a:t>
            </a:r>
            <a:r>
              <a:rPr lang="en-US" b="1" dirty="0"/>
              <a:t> + P</a:t>
            </a:r>
            <a:r>
              <a:rPr lang="en-US" b="1" baseline="-25000" dirty="0"/>
              <a:t>1</a:t>
            </a:r>
            <a:r>
              <a:rPr lang="en-US" b="1" dirty="0"/>
              <a:t>G</a:t>
            </a:r>
            <a:r>
              <a:rPr lang="en-US" b="1" baseline="-25000" dirty="0"/>
              <a:t>0</a:t>
            </a:r>
            <a:r>
              <a:rPr lang="en-US" b="1" dirty="0"/>
              <a:t> + P</a:t>
            </a:r>
            <a:r>
              <a:rPr lang="en-US" b="1" baseline="-25000" dirty="0"/>
              <a:t>1</a:t>
            </a:r>
            <a:r>
              <a:rPr lang="en-US" b="1" dirty="0"/>
              <a:t>P</a:t>
            </a:r>
            <a:r>
              <a:rPr lang="en-US" b="1" baseline="-25000" dirty="0"/>
              <a:t>0</a:t>
            </a:r>
            <a:r>
              <a:rPr lang="en-US" b="1" dirty="0"/>
              <a:t>C</a:t>
            </a:r>
            <a:r>
              <a:rPr lang="en-US" b="1" baseline="-25000" dirty="0"/>
              <a:t>0</a:t>
            </a:r>
          </a:p>
          <a:p>
            <a:pPr marL="800100" lvl="2" indent="0">
              <a:buNone/>
            </a:pP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 = 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pPr marL="800100" lvl="2" indent="0">
              <a:buNone/>
            </a:pPr>
            <a:r>
              <a:rPr lang="en-US" b="1" dirty="0" smtClean="0"/>
              <a:t>C</a:t>
            </a:r>
            <a:r>
              <a:rPr lang="en-US" b="1" baseline="-25000" dirty="0" smtClean="0"/>
              <a:t>3</a:t>
            </a:r>
            <a:r>
              <a:rPr lang="en-US" b="1" dirty="0" smtClean="0"/>
              <a:t> = </a:t>
            </a:r>
            <a:r>
              <a:rPr lang="en-US" b="1" dirty="0"/>
              <a:t>G</a:t>
            </a:r>
            <a:r>
              <a:rPr lang="en-US" b="1" baseline="-25000" dirty="0"/>
              <a:t>2</a:t>
            </a:r>
            <a:r>
              <a:rPr lang="en-US" b="1" dirty="0"/>
              <a:t> + P</a:t>
            </a:r>
            <a:r>
              <a:rPr lang="en-US" b="1" baseline="-25000" dirty="0"/>
              <a:t>2</a:t>
            </a:r>
            <a:r>
              <a:rPr lang="en-US" b="1" dirty="0"/>
              <a:t>G</a:t>
            </a:r>
            <a:r>
              <a:rPr lang="en-US" b="1" baseline="-25000" dirty="0"/>
              <a:t>1</a:t>
            </a:r>
            <a:r>
              <a:rPr lang="en-US" b="1" dirty="0"/>
              <a:t> + P</a:t>
            </a:r>
            <a:r>
              <a:rPr lang="en-US" b="1" baseline="-25000" dirty="0"/>
              <a:t>2</a:t>
            </a:r>
            <a:r>
              <a:rPr lang="en-US" b="1" dirty="0"/>
              <a:t>P</a:t>
            </a:r>
            <a:r>
              <a:rPr lang="en-US" b="1" baseline="-25000" dirty="0"/>
              <a:t>1</a:t>
            </a:r>
            <a:r>
              <a:rPr lang="en-US" b="1" dirty="0"/>
              <a:t>G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b="1" dirty="0" smtClean="0"/>
              <a:t>+ P</a:t>
            </a:r>
            <a:r>
              <a:rPr lang="en-US" b="1" baseline="-25000" dirty="0" smtClean="0"/>
              <a:t>2</a:t>
            </a:r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="1" dirty="0" smtClean="0"/>
              <a:t>P</a:t>
            </a:r>
            <a:r>
              <a:rPr lang="en-US" b="1" baseline="-25000" dirty="0" smtClean="0"/>
              <a:t>0</a:t>
            </a:r>
            <a:r>
              <a:rPr lang="en-US" b="1" dirty="0" smtClean="0"/>
              <a:t>C</a:t>
            </a:r>
            <a:r>
              <a:rPr lang="en-US" b="1" baseline="-25000" dirty="0" smtClean="0"/>
              <a:t>0</a:t>
            </a:r>
          </a:p>
          <a:p>
            <a:pPr marL="457200" indent="-457200"/>
            <a:r>
              <a:rPr lang="en-US" dirty="0" smtClean="0"/>
              <a:t>Now a two level implementation of output carries is possible which is shown in next 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Generator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914400"/>
            <a:ext cx="56102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r>
              <a:rPr lang="en-US" dirty="0"/>
              <a:t> Generator </a:t>
            </a:r>
            <a:r>
              <a:rPr lang="en-US" dirty="0" smtClean="0"/>
              <a:t>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circuit on previous slide can add </a:t>
            </a:r>
            <a:r>
              <a:rPr lang="en-US" dirty="0"/>
              <a:t>in less time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 does not have to wait for C</a:t>
            </a:r>
            <a:r>
              <a:rPr lang="en-US" baseline="-25000" dirty="0"/>
              <a:t>2</a:t>
            </a:r>
            <a:r>
              <a:rPr lang="en-US" dirty="0"/>
              <a:t> and C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dirty="0" smtClean="0"/>
              <a:t>propagate</a:t>
            </a:r>
          </a:p>
          <a:p>
            <a:r>
              <a:rPr lang="en-US" dirty="0" smtClean="0"/>
              <a:t>in </a:t>
            </a:r>
            <a:r>
              <a:rPr lang="en-US" dirty="0"/>
              <a:t>fact, </a:t>
            </a:r>
            <a:r>
              <a:rPr lang="en-US" dirty="0" smtClean="0"/>
              <a:t>C</a:t>
            </a:r>
            <a:r>
              <a:rPr lang="en-US" baseline="-25000" dirty="0" smtClean="0"/>
              <a:t>3 </a:t>
            </a:r>
            <a:r>
              <a:rPr lang="en-US" dirty="0" smtClean="0"/>
              <a:t>is </a:t>
            </a:r>
            <a:r>
              <a:rPr lang="en-US" dirty="0"/>
              <a:t>propagated at the same time as C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gain in speed of operation is </a:t>
            </a:r>
            <a:r>
              <a:rPr lang="en-US" dirty="0" smtClean="0"/>
              <a:t>achieved at </a:t>
            </a:r>
            <a:r>
              <a:rPr lang="en-US" dirty="0"/>
              <a:t>the expense of additional complexity (hardware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All the carries are generated after a two level of gate delays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4 bit Adder with Carry </a:t>
            </a:r>
            <a:r>
              <a:rPr lang="en-US" sz="3400" b="1" dirty="0" err="1" smtClean="0"/>
              <a:t>Lookahead</a:t>
            </a:r>
            <a:r>
              <a:rPr lang="en-US" sz="3400" b="1" dirty="0" smtClean="0"/>
              <a:t> Generator</a:t>
            </a:r>
            <a:endParaRPr lang="en-US" sz="3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847725"/>
            <a:ext cx="49530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0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subtraction of unsigned binary numbers can be done most conveniently by </a:t>
            </a:r>
            <a:r>
              <a:rPr lang="en-US" dirty="0" smtClean="0"/>
              <a:t>means of complements</a:t>
            </a:r>
          </a:p>
          <a:p>
            <a:r>
              <a:rPr lang="en-US" dirty="0" smtClean="0"/>
              <a:t>The </a:t>
            </a:r>
            <a:r>
              <a:rPr lang="en-US" dirty="0"/>
              <a:t>subtraction </a:t>
            </a:r>
            <a:r>
              <a:rPr lang="en-US" dirty="0" smtClean="0"/>
              <a:t>A – B can be </a:t>
            </a:r>
            <a:r>
              <a:rPr lang="en-US" dirty="0"/>
              <a:t>done by taking the 2’s complement of B and adding it to </a:t>
            </a:r>
            <a:r>
              <a:rPr lang="en-US" dirty="0" smtClean="0"/>
              <a:t>A</a:t>
            </a:r>
          </a:p>
          <a:p>
            <a:r>
              <a:rPr lang="en-US" dirty="0"/>
              <a:t>The 2’s complement </a:t>
            </a:r>
            <a:r>
              <a:rPr lang="en-US" dirty="0" smtClean="0"/>
              <a:t>can be </a:t>
            </a:r>
            <a:r>
              <a:rPr lang="en-US" dirty="0"/>
              <a:t>obtained by taking the 1’s complement and adding 1 to the least significant pair </a:t>
            </a:r>
            <a:r>
              <a:rPr lang="en-US" dirty="0" smtClean="0"/>
              <a:t>of bits</a:t>
            </a:r>
          </a:p>
          <a:p>
            <a:r>
              <a:rPr lang="en-US" dirty="0" smtClean="0"/>
              <a:t>The 1’s complement can be implemented with inverters or XOR gate </a:t>
            </a:r>
            <a:r>
              <a:rPr lang="en-US" dirty="0"/>
              <a:t>and a 1 can be added </a:t>
            </a:r>
            <a:r>
              <a:rPr lang="en-US" dirty="0" smtClean="0"/>
              <a:t>to the </a:t>
            </a:r>
            <a:r>
              <a:rPr lang="en-US" dirty="0"/>
              <a:t>sum through the input carry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Binary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33500"/>
            <a:ext cx="85439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8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two numbers with n digits each are </a:t>
            </a:r>
            <a:r>
              <a:rPr lang="en-US" dirty="0" smtClean="0"/>
              <a:t>added or subtracted </a:t>
            </a:r>
            <a:r>
              <a:rPr lang="en-US" dirty="0"/>
              <a:t>and the </a:t>
            </a:r>
            <a:r>
              <a:rPr lang="en-US" dirty="0" smtClean="0"/>
              <a:t>result </a:t>
            </a:r>
            <a:r>
              <a:rPr lang="en-US" dirty="0"/>
              <a:t>is a number </a:t>
            </a:r>
            <a:r>
              <a:rPr lang="en-US" dirty="0" smtClean="0"/>
              <a:t>occupying (n </a:t>
            </a:r>
            <a:r>
              <a:rPr lang="en-US" dirty="0"/>
              <a:t>+ </a:t>
            </a:r>
            <a:r>
              <a:rPr lang="en-US" dirty="0" smtClean="0"/>
              <a:t>1) </a:t>
            </a:r>
            <a:r>
              <a:rPr lang="en-US" dirty="0"/>
              <a:t>digits, we say that an overflow </a:t>
            </a:r>
            <a:r>
              <a:rPr lang="en-US" dirty="0" smtClean="0"/>
              <a:t>occurred</a:t>
            </a:r>
          </a:p>
          <a:p>
            <a:r>
              <a:rPr lang="en-US" dirty="0" smtClean="0"/>
              <a:t>Detection of overflow is different for signed and unsigned numbers</a:t>
            </a:r>
          </a:p>
          <a:p>
            <a:r>
              <a:rPr lang="en-US" dirty="0" smtClean="0"/>
              <a:t>For Unsigned Numbers</a:t>
            </a:r>
          </a:p>
          <a:p>
            <a:pPr lvl="1"/>
            <a:r>
              <a:rPr lang="en-US" dirty="0" smtClean="0"/>
              <a:t>Overflow occurs</a:t>
            </a:r>
          </a:p>
          <a:p>
            <a:pPr lvl="2"/>
            <a:r>
              <a:rPr lang="en-US" dirty="0" smtClean="0"/>
              <a:t>If there is an end carry out of most significant bit</a:t>
            </a:r>
          </a:p>
          <a:p>
            <a:r>
              <a:rPr lang="en-US" dirty="0" smtClean="0"/>
              <a:t>For Signed Numbers</a:t>
            </a:r>
          </a:p>
          <a:p>
            <a:pPr lvl="1"/>
            <a:r>
              <a:rPr lang="en-US" dirty="0"/>
              <a:t>Overflow </a:t>
            </a:r>
            <a:r>
              <a:rPr lang="en-US" dirty="0" smtClean="0"/>
              <a:t>occurs</a:t>
            </a:r>
          </a:p>
          <a:p>
            <a:pPr lvl="2"/>
            <a:r>
              <a:rPr lang="en-US" dirty="0" smtClean="0"/>
              <a:t>If two positive numbers are added and result is negative</a:t>
            </a:r>
          </a:p>
          <a:p>
            <a:pPr lvl="2"/>
            <a:r>
              <a:rPr lang="en-US" dirty="0" smtClean="0"/>
              <a:t>If two negative numbers are added and result is positive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Overflow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two 8 bit unsigned numbers A = 144 and B = 112 are added:</a:t>
            </a:r>
          </a:p>
          <a:p>
            <a:pPr lvl="1"/>
            <a:r>
              <a:rPr lang="en-US" dirty="0" smtClean="0"/>
              <a:t>The result will be 256, which cannot fit in an 8 bit register, so there will be an overflow</a:t>
            </a:r>
          </a:p>
          <a:p>
            <a:r>
              <a:rPr lang="en-US" dirty="0" smtClean="0"/>
              <a:t>When two 8 bit signed numbers +70 and +80 are added:</a:t>
            </a:r>
          </a:p>
          <a:p>
            <a:pPr lvl="1"/>
            <a:r>
              <a:rPr lang="en-US" dirty="0" smtClean="0"/>
              <a:t>The result is +150 which will not fit in an 8 bit register, so there will be an overflow</a:t>
            </a:r>
          </a:p>
          <a:p>
            <a:r>
              <a:rPr lang="en-US" dirty="0"/>
              <a:t>When two 8 bit signed numbers </a:t>
            </a:r>
            <a:r>
              <a:rPr lang="en-US" dirty="0" smtClean="0"/>
              <a:t>-70 </a:t>
            </a:r>
            <a:r>
              <a:rPr lang="en-US" dirty="0"/>
              <a:t>and +80 </a:t>
            </a:r>
            <a:r>
              <a:rPr lang="en-US" dirty="0" smtClean="0"/>
              <a:t>are subtracted:</a:t>
            </a:r>
            <a:endParaRPr lang="en-US" dirty="0"/>
          </a:p>
          <a:p>
            <a:pPr lvl="1"/>
            <a:r>
              <a:rPr lang="en-US" dirty="0"/>
              <a:t>The result is </a:t>
            </a:r>
            <a:r>
              <a:rPr lang="en-US" dirty="0" smtClean="0"/>
              <a:t>-150 </a:t>
            </a:r>
            <a:r>
              <a:rPr lang="en-US" dirty="0"/>
              <a:t>which will not fit in an 8 bit register, so there will be an overflow</a:t>
            </a:r>
          </a:p>
          <a:p>
            <a:r>
              <a:rPr lang="en-US" dirty="0">
                <a:solidFill>
                  <a:srgbClr val="FF0000"/>
                </a:solidFill>
              </a:rPr>
              <a:t>An overflow </a:t>
            </a:r>
            <a:r>
              <a:rPr lang="en-US" dirty="0" smtClean="0">
                <a:solidFill>
                  <a:srgbClr val="FF0000"/>
                </a:solidFill>
              </a:rPr>
              <a:t>condition in signed numbers </a:t>
            </a:r>
            <a:r>
              <a:rPr lang="en-US" dirty="0">
                <a:solidFill>
                  <a:srgbClr val="FF0000"/>
                </a:solidFill>
              </a:rPr>
              <a:t>can be detected by observing the carry into the sign bit </a:t>
            </a:r>
            <a:r>
              <a:rPr lang="en-US" dirty="0" smtClean="0">
                <a:solidFill>
                  <a:srgbClr val="FF0000"/>
                </a:solidFill>
              </a:rPr>
              <a:t>position and </a:t>
            </a:r>
            <a:r>
              <a:rPr lang="en-US" dirty="0">
                <a:solidFill>
                  <a:srgbClr val="FF0000"/>
                </a:solidFill>
              </a:rPr>
              <a:t>the carry out of the sign bit position. If these two carries are not equal, an </a:t>
            </a:r>
            <a:r>
              <a:rPr lang="en-US" dirty="0" smtClean="0">
                <a:solidFill>
                  <a:srgbClr val="FF0000"/>
                </a:solidFill>
              </a:rPr>
              <a:t>overflow has </a:t>
            </a:r>
            <a:r>
              <a:rPr lang="en-US" dirty="0">
                <a:solidFill>
                  <a:srgbClr val="FF0000"/>
                </a:solidFill>
              </a:rPr>
              <a:t>occurred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– Bit Binary Adder/</a:t>
            </a:r>
            <a:r>
              <a:rPr lang="en-US" dirty="0" err="1" smtClean="0"/>
              <a:t>Subtractor</a:t>
            </a:r>
            <a:r>
              <a:rPr lang="en-US" dirty="0" smtClean="0"/>
              <a:t> with </a:t>
            </a:r>
            <a:r>
              <a:rPr lang="en-US" dirty="0"/>
              <a:t>O</a:t>
            </a:r>
            <a:r>
              <a:rPr lang="en-US" dirty="0" smtClean="0"/>
              <a:t>verflow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M is 1, the circuit will act as a </a:t>
            </a:r>
            <a:r>
              <a:rPr lang="en-US" dirty="0" err="1" smtClean="0"/>
              <a:t>subtractor</a:t>
            </a:r>
            <a:endParaRPr lang="en-US" dirty="0" smtClean="0"/>
          </a:p>
          <a:p>
            <a:r>
              <a:rPr lang="en-US" dirty="0" smtClean="0"/>
              <a:t>If M is 0, the circuit will act as an adder</a:t>
            </a:r>
          </a:p>
          <a:p>
            <a:r>
              <a:rPr lang="en-US" dirty="0" smtClean="0"/>
              <a:t>C and V are used for detecting the overflow</a:t>
            </a:r>
          </a:p>
          <a:p>
            <a:pPr lvl="1"/>
            <a:r>
              <a:rPr lang="en-US" dirty="0" smtClean="0"/>
              <a:t>For unsigned numbers if C = 1, it indicates an overflow</a:t>
            </a:r>
          </a:p>
          <a:p>
            <a:pPr lvl="1"/>
            <a:r>
              <a:rPr lang="en-US" dirty="0" smtClean="0"/>
              <a:t>For signed numbers is V = 1, it indicates an overflow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5" y="3200400"/>
            <a:ext cx="72235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Adder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B</a:t>
            </a:r>
            <a:r>
              <a:rPr lang="en-US" dirty="0" smtClean="0"/>
              <a:t>it Binary Adder</a:t>
            </a:r>
          </a:p>
          <a:p>
            <a:r>
              <a:rPr lang="en-US" dirty="0" smtClean="0"/>
              <a:t>Carry Propagation</a:t>
            </a:r>
          </a:p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Generator</a:t>
            </a:r>
          </a:p>
          <a:p>
            <a:r>
              <a:rPr lang="en-US" dirty="0" smtClean="0"/>
              <a:t>Binary </a:t>
            </a:r>
            <a:r>
              <a:rPr lang="en-US" dirty="0" err="1" smtClean="0"/>
              <a:t>Subtractor</a:t>
            </a:r>
            <a:endParaRPr lang="en-US" dirty="0" smtClean="0"/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4 – Bit Binary Adder – </a:t>
            </a:r>
            <a:r>
              <a:rPr lang="en-US" dirty="0" err="1" smtClean="0"/>
              <a:t>Subtractor</a:t>
            </a:r>
            <a:r>
              <a:rPr lang="en-US" dirty="0" smtClean="0"/>
              <a:t> with Overflow </a:t>
            </a:r>
            <a:r>
              <a:rPr lang="en-US" dirty="0" smtClean="0"/>
              <a:t>Detection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 bits can be added with a half adder</a:t>
            </a:r>
          </a:p>
          <a:p>
            <a:r>
              <a:rPr lang="en-US" dirty="0" smtClean="0"/>
              <a:t>3 bits can be added with a full adder</a:t>
            </a:r>
          </a:p>
          <a:p>
            <a:r>
              <a:rPr lang="en-US" dirty="0" smtClean="0"/>
              <a:t>We can construct a full adder with 2 half adders</a:t>
            </a:r>
          </a:p>
          <a:p>
            <a:r>
              <a:rPr lang="en-US" dirty="0"/>
              <a:t>A binary adder is a digital circuit that produces the arithmetic sum of two binary </a:t>
            </a:r>
            <a:r>
              <a:rPr lang="en-US" dirty="0" smtClean="0"/>
              <a:t>numbers</a:t>
            </a:r>
          </a:p>
          <a:p>
            <a:r>
              <a:rPr lang="en-US" dirty="0"/>
              <a:t>It can be constructed with full adders connected in cascade, with the output </a:t>
            </a:r>
            <a:r>
              <a:rPr lang="en-US" dirty="0" smtClean="0"/>
              <a:t>carry from </a:t>
            </a:r>
            <a:r>
              <a:rPr lang="en-US" dirty="0"/>
              <a:t>each full adder connected to the input carry of the next full adder in the chain</a:t>
            </a:r>
          </a:p>
          <a:p>
            <a:r>
              <a:rPr lang="en-US" dirty="0" smtClean="0"/>
              <a:t>Generally if we want to add n bits we will need</a:t>
            </a:r>
          </a:p>
          <a:p>
            <a:pPr lvl="1"/>
            <a:r>
              <a:rPr lang="en-US" dirty="0" smtClean="0"/>
              <a:t>n full adders</a:t>
            </a:r>
          </a:p>
          <a:p>
            <a:pPr marL="457200" lvl="1" indent="0">
              <a:buNone/>
            </a:pPr>
            <a:r>
              <a:rPr lang="en-US" dirty="0" smtClean="0"/>
              <a:t>	    OR</a:t>
            </a:r>
          </a:p>
          <a:p>
            <a:pPr lvl="1"/>
            <a:r>
              <a:rPr lang="en-US" dirty="0" smtClean="0"/>
              <a:t>1 half adder and (n – 1) full adders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7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Binary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typical approach of design will require 9 inputs and truth table will contain 2</a:t>
            </a:r>
            <a:r>
              <a:rPr lang="en-US" baseline="30000" dirty="0" smtClean="0"/>
              <a:t>9</a:t>
            </a:r>
            <a:r>
              <a:rPr lang="en-US" dirty="0" smtClean="0"/>
              <a:t> = 512 entries</a:t>
            </a:r>
          </a:p>
          <a:p>
            <a:r>
              <a:rPr lang="en-US" dirty="0" smtClean="0"/>
              <a:t>But with the help of an iterative cascading method the design can be simplified</a:t>
            </a:r>
          </a:p>
          <a:p>
            <a:r>
              <a:rPr lang="en-US" dirty="0" smtClean="0"/>
              <a:t>A 4 bit binary adder can be constructed by cascading 4 full adders</a:t>
            </a:r>
          </a:p>
          <a:p>
            <a:r>
              <a:rPr lang="en-US" dirty="0" smtClean="0"/>
              <a:t>The input carry of first full adder is fixed to 0</a:t>
            </a:r>
          </a:p>
          <a:p>
            <a:r>
              <a:rPr lang="en-US" dirty="0"/>
              <a:t>The bits are added with full adders, starting from the least significant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The output carry of a stage is connected to the input carry of next stage</a:t>
            </a:r>
          </a:p>
          <a:p>
            <a:r>
              <a:rPr lang="en-US" dirty="0" smtClean="0"/>
              <a:t>As the carry is propagating from one stage to another, it is also called a </a:t>
            </a:r>
            <a:r>
              <a:rPr lang="en-US" b="1" dirty="0" smtClean="0"/>
              <a:t>Ripple Carry Adder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– Bit Binary Ripple Carry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= 1011 and </a:t>
            </a:r>
            <a:r>
              <a:rPr lang="en-US" dirty="0"/>
              <a:t>B = </a:t>
            </a:r>
            <a:r>
              <a:rPr lang="en-US" dirty="0" smtClean="0"/>
              <a:t>0011</a:t>
            </a:r>
          </a:p>
          <a:p>
            <a:r>
              <a:rPr lang="en-US" dirty="0" smtClean="0"/>
              <a:t>Their </a:t>
            </a:r>
            <a:r>
              <a:rPr lang="en-US" dirty="0"/>
              <a:t>sum S = 1110 is formed with the four-bit adder as follows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685925"/>
            <a:ext cx="39052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801925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2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smtClean="0"/>
              <a:t>Propagation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binary numbers are available to adders in parallel but carries are not</a:t>
            </a:r>
          </a:p>
          <a:p>
            <a:r>
              <a:rPr lang="en-US" dirty="0" smtClean="0"/>
              <a:t>The carry is propagating in ripple carry adder from one stage to other</a:t>
            </a:r>
          </a:p>
          <a:p>
            <a:r>
              <a:rPr lang="en-US" dirty="0" smtClean="0"/>
              <a:t>It will cause a delay in the computation of sum bits</a:t>
            </a:r>
          </a:p>
          <a:p>
            <a:r>
              <a:rPr lang="en-US" dirty="0"/>
              <a:t>The longest </a:t>
            </a:r>
            <a:r>
              <a:rPr lang="en-US" dirty="0" smtClean="0"/>
              <a:t>propagation delay </a:t>
            </a:r>
            <a:r>
              <a:rPr lang="en-US" dirty="0"/>
              <a:t>time in an adder is the time it takes the carry to propagate through the </a:t>
            </a:r>
            <a:r>
              <a:rPr lang="en-US" dirty="0" smtClean="0"/>
              <a:t>full adders</a:t>
            </a:r>
          </a:p>
          <a:p>
            <a:r>
              <a:rPr lang="en-US" dirty="0" smtClean="0"/>
              <a:t>The carry propagation time is found in terms of gate levels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Carry Propagation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number of gate levels for the carry propagation can be found from the </a:t>
            </a:r>
            <a:r>
              <a:rPr lang="en-US" dirty="0" smtClean="0"/>
              <a:t>circuit of </a:t>
            </a:r>
            <a:r>
              <a:rPr lang="en-US" dirty="0"/>
              <a:t>the full </a:t>
            </a:r>
            <a:r>
              <a:rPr lang="en-US" dirty="0" smtClean="0"/>
              <a:t>adder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signal from the input carry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to the </a:t>
            </a:r>
            <a:r>
              <a:rPr lang="en-US" dirty="0" smtClean="0"/>
              <a:t>output carry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propagates through an AND gate and an OR gate, which constitute two </a:t>
            </a:r>
            <a:r>
              <a:rPr lang="en-US" dirty="0" smtClean="0"/>
              <a:t>gate levels</a:t>
            </a:r>
          </a:p>
          <a:p>
            <a:r>
              <a:rPr lang="en-US" dirty="0"/>
              <a:t>If there are four full adders in the adder, the output carry C</a:t>
            </a:r>
            <a:r>
              <a:rPr lang="en-US" baseline="-25000" dirty="0"/>
              <a:t>4</a:t>
            </a:r>
            <a:r>
              <a:rPr lang="en-US" dirty="0"/>
              <a:t> would </a:t>
            </a:r>
            <a:r>
              <a:rPr lang="en-US" dirty="0" smtClean="0"/>
              <a:t>have 2 x </a:t>
            </a:r>
            <a:r>
              <a:rPr lang="en-US" dirty="0"/>
              <a:t>4 = 8 gate levels from C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</a:p>
          <a:p>
            <a:r>
              <a:rPr lang="en-US" dirty="0"/>
              <a:t>For an n -bit adder, there are </a:t>
            </a:r>
            <a:r>
              <a:rPr lang="en-US" dirty="0" smtClean="0"/>
              <a:t>2n </a:t>
            </a:r>
            <a:r>
              <a:rPr lang="en-US" dirty="0"/>
              <a:t>gate levels for </a:t>
            </a:r>
            <a:r>
              <a:rPr lang="en-US" dirty="0" smtClean="0"/>
              <a:t>the carry </a:t>
            </a:r>
            <a:r>
              <a:rPr lang="en-US" dirty="0"/>
              <a:t>to propagate from input to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5440"/>
            <a:ext cx="6136327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Carry Propagation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carry propagation time is an important attribute of the adder because it </a:t>
            </a:r>
            <a:r>
              <a:rPr lang="en-US" dirty="0" smtClean="0"/>
              <a:t>limits the </a:t>
            </a:r>
            <a:r>
              <a:rPr lang="en-US" dirty="0"/>
              <a:t>speed with which two numbers are </a:t>
            </a:r>
            <a:r>
              <a:rPr lang="en-US" dirty="0" smtClean="0"/>
              <a:t>added</a:t>
            </a:r>
          </a:p>
          <a:p>
            <a:r>
              <a:rPr lang="en-US" dirty="0"/>
              <a:t>Since all other arithmetic </a:t>
            </a:r>
            <a:r>
              <a:rPr lang="en-US" dirty="0" smtClean="0"/>
              <a:t>operations are </a:t>
            </a:r>
            <a:r>
              <a:rPr lang="en-US" dirty="0"/>
              <a:t>implemented by successive additions, the time consumed during the addition </a:t>
            </a:r>
            <a:r>
              <a:rPr lang="en-US" dirty="0" smtClean="0"/>
              <a:t>process is critical</a:t>
            </a:r>
          </a:p>
          <a:p>
            <a:r>
              <a:rPr lang="en-US" dirty="0"/>
              <a:t>An obvious solution for reducing the carry propagation delay time is </a:t>
            </a:r>
            <a:r>
              <a:rPr lang="en-US" dirty="0" smtClean="0"/>
              <a:t>to employ </a:t>
            </a:r>
            <a:r>
              <a:rPr lang="en-US" dirty="0"/>
              <a:t>faster gates with reduced </a:t>
            </a:r>
            <a:r>
              <a:rPr lang="en-US" dirty="0" smtClean="0"/>
              <a:t>delays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physical circuits have a limit to </a:t>
            </a:r>
            <a:r>
              <a:rPr lang="en-US" dirty="0" smtClean="0"/>
              <a:t>their capability</a:t>
            </a:r>
          </a:p>
          <a:p>
            <a:r>
              <a:rPr lang="en-US" dirty="0"/>
              <a:t>Another solution is to increase the complexity of the equipment in such </a:t>
            </a:r>
            <a:r>
              <a:rPr lang="en-US" dirty="0" smtClean="0"/>
              <a:t>a way </a:t>
            </a:r>
            <a:r>
              <a:rPr lang="en-US" dirty="0"/>
              <a:t>that the carry delay time is </a:t>
            </a:r>
            <a:r>
              <a:rPr lang="en-US" dirty="0" smtClean="0"/>
              <a:t>reduced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widely used technique employs </a:t>
            </a:r>
            <a:r>
              <a:rPr lang="en-US" dirty="0" smtClean="0"/>
              <a:t>the principle </a:t>
            </a:r>
            <a:r>
              <a:rPr lang="en-US" dirty="0"/>
              <a:t>of </a:t>
            </a:r>
            <a:r>
              <a:rPr lang="en-US" b="1" dirty="0"/>
              <a:t>carry </a:t>
            </a:r>
            <a:r>
              <a:rPr lang="en-US" b="1" dirty="0" err="1"/>
              <a:t>lookahead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Generator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73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From the circuit</a:t>
            </a:r>
          </a:p>
          <a:p>
            <a:pPr marL="0" indent="0" algn="ctr">
              <a:buNone/>
            </a:pP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A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 B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		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i</a:t>
            </a:r>
            <a:endParaRPr lang="en-US" baseline="-25000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The output sum and carry are</a:t>
            </a: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S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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		C</a:t>
            </a:r>
            <a:r>
              <a:rPr lang="en-US" baseline="-25000" dirty="0" smtClean="0">
                <a:sym typeface="Symbol"/>
              </a:rPr>
              <a:t>i+1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+ </a:t>
            </a:r>
            <a:r>
              <a:rPr lang="en-US" dirty="0" err="1" smtClean="0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endParaRPr lang="en-US" baseline="-25000" dirty="0" smtClean="0">
              <a:sym typeface="Symbol"/>
            </a:endParaRPr>
          </a:p>
          <a:p>
            <a:r>
              <a:rPr lang="en-US" dirty="0" err="1">
                <a:sym typeface="Symbol"/>
              </a:rPr>
              <a:t>G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is called a </a:t>
            </a:r>
            <a:r>
              <a:rPr lang="en-US" b="1" dirty="0">
                <a:sym typeface="Symbol"/>
              </a:rPr>
              <a:t>carry generate</a:t>
            </a:r>
            <a:r>
              <a:rPr lang="en-US" dirty="0">
                <a:sym typeface="Symbol"/>
              </a:rPr>
              <a:t> , and it produces a carry of 1 when both A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and B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are </a:t>
            </a:r>
            <a:r>
              <a:rPr lang="en-US" dirty="0" smtClean="0">
                <a:sym typeface="Symbol"/>
              </a:rPr>
              <a:t>1 regardless </a:t>
            </a:r>
            <a:r>
              <a:rPr lang="en-US" dirty="0">
                <a:sym typeface="Symbol"/>
              </a:rPr>
              <a:t>of the input carry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P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is called a </a:t>
            </a:r>
            <a:r>
              <a:rPr lang="en-US" b="1" dirty="0">
                <a:sym typeface="Symbol"/>
              </a:rPr>
              <a:t>carry propagate</a:t>
            </a:r>
            <a:endParaRPr lang="en-US" b="1" dirty="0" smtClean="0">
              <a:sym typeface="Symbo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39200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6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1272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EE227 – Digital Logic Design</vt:lpstr>
      <vt:lpstr>Outline</vt:lpstr>
      <vt:lpstr>Binary Adder</vt:lpstr>
      <vt:lpstr>4 – Bit Binary Adder</vt:lpstr>
      <vt:lpstr>4 – Bit Binary Ripple Carry Adder</vt:lpstr>
      <vt:lpstr>Carry Propagation (1/3)</vt:lpstr>
      <vt:lpstr>Carry Propagation (2/3)</vt:lpstr>
      <vt:lpstr>Carry Propagation (3/3)</vt:lpstr>
      <vt:lpstr>Carry Lookahead Generator (1/4)</vt:lpstr>
      <vt:lpstr>Carry Lookahead Generator (2/4)</vt:lpstr>
      <vt:lpstr>Carry Lookahead Generator (3/4)</vt:lpstr>
      <vt:lpstr>Carry Lookahead Generator (4/4)</vt:lpstr>
      <vt:lpstr>4 bit Adder with Carry Lookahead Generator</vt:lpstr>
      <vt:lpstr>Binary Subtractor</vt:lpstr>
      <vt:lpstr>4 – Bit Binary Subtractor</vt:lpstr>
      <vt:lpstr>Overflow</vt:lpstr>
      <vt:lpstr>Overflow Examples</vt:lpstr>
      <vt:lpstr>4 – Bit Binary Adder/Subtractor with Overflow Detection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232</cp:revision>
  <dcterms:created xsi:type="dcterms:W3CDTF">2018-01-21T13:37:44Z</dcterms:created>
  <dcterms:modified xsi:type="dcterms:W3CDTF">2018-03-13T08:12:17Z</dcterms:modified>
</cp:coreProperties>
</file>