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F9F6B-19F2-4FAC-8436-835A36B723E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C4BE1-D084-4D2B-8BB5-E99F5342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6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1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8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5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8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0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EE227 – 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6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Magnitude Comparator </a:t>
            </a:r>
            <a:r>
              <a:rPr lang="en-US" dirty="0" smtClean="0"/>
              <a:t>(4/4)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990600"/>
            <a:ext cx="5267325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45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Discrete quantities of information are represented in digital systems by binary </a:t>
            </a:r>
            <a:r>
              <a:rPr lang="en-US" dirty="0" smtClean="0"/>
              <a:t>codes</a:t>
            </a:r>
            <a:endParaRPr lang="en-US" dirty="0"/>
          </a:p>
          <a:p>
            <a:r>
              <a:rPr lang="en-US" dirty="0"/>
              <a:t>A binary code of n bits is capable of representing up to 2</a:t>
            </a:r>
            <a:r>
              <a:rPr lang="en-US" baseline="30000" dirty="0"/>
              <a:t>n</a:t>
            </a:r>
            <a:r>
              <a:rPr lang="en-US" dirty="0"/>
              <a:t> distinct elements of </a:t>
            </a:r>
            <a:r>
              <a:rPr lang="en-US" dirty="0" smtClean="0"/>
              <a:t>coded information</a:t>
            </a:r>
          </a:p>
          <a:p>
            <a:r>
              <a:rPr lang="en-US" dirty="0"/>
              <a:t>A decoder is a combinational circuit that converts binary information </a:t>
            </a:r>
            <a:r>
              <a:rPr lang="en-US" dirty="0" smtClean="0"/>
              <a:t>from n </a:t>
            </a:r>
            <a:r>
              <a:rPr lang="en-US" dirty="0"/>
              <a:t>input lines to a maximum of 2</a:t>
            </a:r>
            <a:r>
              <a:rPr lang="en-US" baseline="30000" dirty="0"/>
              <a:t>n</a:t>
            </a:r>
            <a:r>
              <a:rPr lang="en-US" dirty="0"/>
              <a:t> unique output </a:t>
            </a:r>
            <a:r>
              <a:rPr lang="en-US" dirty="0" smtClean="0"/>
              <a:t>lines</a:t>
            </a:r>
          </a:p>
          <a:p>
            <a:r>
              <a:rPr lang="en-US" dirty="0"/>
              <a:t>If the n </a:t>
            </a:r>
            <a:r>
              <a:rPr lang="en-US" dirty="0" smtClean="0"/>
              <a:t>bit </a:t>
            </a:r>
            <a:r>
              <a:rPr lang="en-US" dirty="0"/>
              <a:t>coded information </a:t>
            </a:r>
            <a:r>
              <a:rPr lang="en-US" dirty="0" smtClean="0"/>
              <a:t>has unused </a:t>
            </a:r>
            <a:r>
              <a:rPr lang="en-US" dirty="0"/>
              <a:t>combinations, the decoder may have fewer than 2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dirty="0" smtClean="0"/>
              <a:t>outputs</a:t>
            </a:r>
          </a:p>
          <a:p>
            <a:r>
              <a:rPr lang="en-US" dirty="0"/>
              <a:t>The decoders presented here are called n </a:t>
            </a:r>
            <a:r>
              <a:rPr lang="en-US" dirty="0" smtClean="0"/>
              <a:t>to </a:t>
            </a:r>
            <a:r>
              <a:rPr lang="en-US" dirty="0"/>
              <a:t>m </a:t>
            </a:r>
            <a:r>
              <a:rPr lang="en-US" dirty="0" smtClean="0"/>
              <a:t>line </a:t>
            </a:r>
            <a:r>
              <a:rPr lang="en-US" dirty="0"/>
              <a:t>decoders, where </a:t>
            </a:r>
            <a:r>
              <a:rPr lang="en-US" dirty="0" smtClean="0"/>
              <a:t>m ≤ 2</a:t>
            </a:r>
            <a:r>
              <a:rPr lang="en-US" baseline="30000" dirty="0" smtClean="0"/>
              <a:t>n</a:t>
            </a:r>
          </a:p>
          <a:p>
            <a:r>
              <a:rPr lang="en-US" dirty="0" smtClean="0"/>
              <a:t>Their purpose </a:t>
            </a:r>
            <a:r>
              <a:rPr lang="en-US" dirty="0"/>
              <a:t>is to generate the 2</a:t>
            </a:r>
            <a:r>
              <a:rPr lang="en-US" baseline="30000" dirty="0"/>
              <a:t>n</a:t>
            </a:r>
            <a:r>
              <a:rPr lang="en-US" dirty="0"/>
              <a:t> (or fewer) </a:t>
            </a:r>
            <a:r>
              <a:rPr lang="en-US" dirty="0" err="1"/>
              <a:t>minterms</a:t>
            </a:r>
            <a:r>
              <a:rPr lang="en-US" dirty="0"/>
              <a:t> of n input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to 8 Line Decoder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124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3 to 8 line decoder the three inputs </a:t>
            </a:r>
            <a:r>
              <a:rPr lang="en-US" dirty="0"/>
              <a:t>are decoded into eight outputs, each representing one of the </a:t>
            </a:r>
            <a:r>
              <a:rPr lang="en-US" dirty="0" err="1"/>
              <a:t>minterms</a:t>
            </a:r>
            <a:r>
              <a:rPr lang="en-US" dirty="0"/>
              <a:t> of </a:t>
            </a:r>
            <a:r>
              <a:rPr lang="en-US" dirty="0" smtClean="0"/>
              <a:t>the three </a:t>
            </a:r>
            <a:r>
              <a:rPr lang="en-US" dirty="0"/>
              <a:t>input </a:t>
            </a:r>
            <a:r>
              <a:rPr lang="en-US" dirty="0" smtClean="0"/>
              <a:t>variables</a:t>
            </a:r>
          </a:p>
          <a:p>
            <a:r>
              <a:rPr lang="en-US" dirty="0"/>
              <a:t>A particular application </a:t>
            </a:r>
            <a:r>
              <a:rPr lang="en-US" dirty="0" smtClean="0"/>
              <a:t>of this </a:t>
            </a:r>
            <a:r>
              <a:rPr lang="en-US" dirty="0"/>
              <a:t>decoder is binary-to-octal </a:t>
            </a:r>
            <a:r>
              <a:rPr lang="en-US" dirty="0" smtClean="0"/>
              <a:t>conversion</a:t>
            </a:r>
          </a:p>
          <a:p>
            <a:r>
              <a:rPr lang="en-US" dirty="0"/>
              <a:t>However, a three-to-eight-line decoder can be used for decoding any three-bit code </a:t>
            </a:r>
            <a:r>
              <a:rPr lang="en-US" dirty="0" smtClean="0"/>
              <a:t>to provide </a:t>
            </a:r>
            <a:r>
              <a:rPr lang="en-US" dirty="0"/>
              <a:t>eight outputs, one for each element of the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745" y="4343400"/>
            <a:ext cx="593407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42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2187"/>
          </a:xfrm>
        </p:spPr>
        <p:txBody>
          <a:bodyPr/>
          <a:lstStyle/>
          <a:p>
            <a:r>
              <a:rPr lang="en-US" dirty="0"/>
              <a:t>3 to 8 Line Decoder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13" y="1266825"/>
            <a:ext cx="490537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24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Decoders with NAND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 decoders are constructed with NAND </a:t>
            </a:r>
            <a:r>
              <a:rPr lang="en-US" dirty="0" smtClean="0"/>
              <a:t>gates</a:t>
            </a:r>
          </a:p>
          <a:p>
            <a:r>
              <a:rPr lang="en-US" dirty="0" smtClean="0"/>
              <a:t>Since </a:t>
            </a:r>
            <a:r>
              <a:rPr lang="en-US" dirty="0"/>
              <a:t>a NAND gate produces </a:t>
            </a:r>
            <a:r>
              <a:rPr lang="en-US" dirty="0" smtClean="0"/>
              <a:t>the AND </a:t>
            </a:r>
            <a:r>
              <a:rPr lang="en-US" dirty="0"/>
              <a:t>operation with an inverted output, it becomes more economical to generate </a:t>
            </a:r>
            <a:r>
              <a:rPr lang="en-US" dirty="0" smtClean="0"/>
              <a:t>the decoder </a:t>
            </a:r>
            <a:r>
              <a:rPr lang="en-US" dirty="0" err="1"/>
              <a:t>minterms</a:t>
            </a:r>
            <a:r>
              <a:rPr lang="en-US" dirty="0"/>
              <a:t> in their complemented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Furthermore</a:t>
            </a:r>
            <a:r>
              <a:rPr lang="en-US" dirty="0"/>
              <a:t>, decoders include one </a:t>
            </a:r>
            <a:r>
              <a:rPr lang="en-US" dirty="0" smtClean="0"/>
              <a:t>or more enable (E) </a:t>
            </a:r>
            <a:r>
              <a:rPr lang="en-US" dirty="0"/>
              <a:t>inputs to control the circuit </a:t>
            </a:r>
            <a:r>
              <a:rPr lang="en-US" dirty="0" smtClean="0"/>
              <a:t>operation</a:t>
            </a:r>
          </a:p>
          <a:p>
            <a:r>
              <a:rPr lang="en-US" dirty="0"/>
              <a:t>The decoder is </a:t>
            </a:r>
            <a:r>
              <a:rPr lang="en-US" dirty="0" smtClean="0"/>
              <a:t>enabled when </a:t>
            </a:r>
            <a:r>
              <a:rPr lang="en-US" dirty="0"/>
              <a:t>E is equal to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9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to 4 Line Decoder with NAND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51435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2695574"/>
            <a:ext cx="31337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170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Decoder with Enable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a decoder may operate with complemented or </a:t>
            </a:r>
            <a:r>
              <a:rPr lang="en-US" dirty="0" smtClean="0"/>
              <a:t>un-complemented outputs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enable input may be activated with a 0 or with a 1 </a:t>
            </a:r>
            <a:r>
              <a:rPr lang="en-US" dirty="0" smtClean="0"/>
              <a:t>signal</a:t>
            </a:r>
          </a:p>
          <a:p>
            <a:r>
              <a:rPr lang="en-US" dirty="0" smtClean="0"/>
              <a:t>Some decoders have </a:t>
            </a:r>
            <a:r>
              <a:rPr lang="en-US" dirty="0"/>
              <a:t>two or more enable inputs that must satisfy a given logic condition in order </a:t>
            </a:r>
            <a:r>
              <a:rPr lang="en-US" dirty="0" smtClean="0"/>
              <a:t>to enable </a:t>
            </a:r>
            <a:r>
              <a:rPr lang="en-US" dirty="0"/>
              <a:t>the circuit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7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4 to 16 Line Decoder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343400" cy="5105400"/>
          </a:xfrm>
        </p:spPr>
        <p:txBody>
          <a:bodyPr>
            <a:noAutofit/>
          </a:bodyPr>
          <a:lstStyle/>
          <a:p>
            <a:r>
              <a:rPr lang="en-US" sz="2200" dirty="0" smtClean="0"/>
              <a:t>Two </a:t>
            </a:r>
            <a:r>
              <a:rPr lang="en-US" sz="2200" dirty="0"/>
              <a:t>3-to-8-line decoders with enable inputs connected to </a:t>
            </a:r>
            <a:r>
              <a:rPr lang="en-US" sz="2200" dirty="0" smtClean="0"/>
              <a:t>form a </a:t>
            </a:r>
            <a:r>
              <a:rPr lang="en-US" sz="2200" dirty="0"/>
              <a:t>4-to-16-line </a:t>
            </a:r>
            <a:r>
              <a:rPr lang="en-US" sz="2200" dirty="0" smtClean="0"/>
              <a:t>decoder</a:t>
            </a:r>
          </a:p>
          <a:p>
            <a:r>
              <a:rPr lang="en-US" sz="2200" dirty="0" smtClean="0"/>
              <a:t>When </a:t>
            </a:r>
            <a:r>
              <a:rPr lang="en-US" sz="2200" dirty="0"/>
              <a:t>w </a:t>
            </a:r>
            <a:r>
              <a:rPr lang="en-US" sz="2200" dirty="0" smtClean="0"/>
              <a:t>= 0</a:t>
            </a:r>
            <a:r>
              <a:rPr lang="en-US" sz="2200" dirty="0"/>
              <a:t>, the top decoder is enabled and the other is </a:t>
            </a:r>
            <a:r>
              <a:rPr lang="en-US" sz="2200" dirty="0" smtClean="0"/>
              <a:t>disabled</a:t>
            </a:r>
            <a:endParaRPr lang="en-US" sz="2200" dirty="0"/>
          </a:p>
          <a:p>
            <a:r>
              <a:rPr lang="en-US" sz="2200" dirty="0"/>
              <a:t>The bottom decoder outputs are all 0’s, and the top eight outputs generate </a:t>
            </a:r>
            <a:r>
              <a:rPr lang="en-US" sz="2200" dirty="0" err="1" smtClean="0"/>
              <a:t>minterms</a:t>
            </a:r>
            <a:r>
              <a:rPr lang="en-US" sz="2200" dirty="0" smtClean="0"/>
              <a:t> 0000 </a:t>
            </a:r>
            <a:r>
              <a:rPr lang="en-US" sz="2200" dirty="0"/>
              <a:t>to </a:t>
            </a:r>
            <a:r>
              <a:rPr lang="en-US" sz="2200" dirty="0" smtClean="0"/>
              <a:t>0111</a:t>
            </a:r>
          </a:p>
          <a:p>
            <a:r>
              <a:rPr lang="en-US" sz="2200" dirty="0" smtClean="0"/>
              <a:t>When w = 1</a:t>
            </a:r>
            <a:r>
              <a:rPr lang="en-US" sz="2200" dirty="0"/>
              <a:t>, the enable conditions are </a:t>
            </a:r>
            <a:r>
              <a:rPr lang="en-US" sz="2200" dirty="0" smtClean="0"/>
              <a:t>reversed, the </a:t>
            </a:r>
            <a:r>
              <a:rPr lang="en-US" sz="2200" dirty="0"/>
              <a:t>bottom </a:t>
            </a:r>
            <a:r>
              <a:rPr lang="en-US" sz="2200" dirty="0" smtClean="0"/>
              <a:t>decoder outputs </a:t>
            </a:r>
            <a:r>
              <a:rPr lang="en-US" sz="2200" dirty="0"/>
              <a:t>generate </a:t>
            </a:r>
            <a:r>
              <a:rPr lang="en-US" sz="2200" dirty="0" err="1"/>
              <a:t>minterms</a:t>
            </a:r>
            <a:r>
              <a:rPr lang="en-US" sz="2200" dirty="0"/>
              <a:t> 1000 to 1111, while the outputs of the top decoder are </a:t>
            </a:r>
            <a:r>
              <a:rPr lang="en-US" sz="2200" dirty="0" smtClean="0"/>
              <a:t>all 0’s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17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33600"/>
            <a:ext cx="392430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267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Decimal Adder</a:t>
            </a:r>
          </a:p>
          <a:p>
            <a:pPr lvl="1"/>
            <a:r>
              <a:rPr lang="en-US" dirty="0" smtClean="0"/>
              <a:t>BCD Adder</a:t>
            </a:r>
          </a:p>
          <a:p>
            <a:r>
              <a:rPr lang="en-US" dirty="0" smtClean="0"/>
              <a:t>Magnitude Comparator</a:t>
            </a:r>
          </a:p>
          <a:p>
            <a:r>
              <a:rPr lang="en-US" dirty="0" smtClean="0"/>
              <a:t>Decoder</a:t>
            </a:r>
          </a:p>
          <a:p>
            <a:pPr lvl="1"/>
            <a:r>
              <a:rPr lang="en-US" dirty="0" smtClean="0"/>
              <a:t>3 to 8 line decoder</a:t>
            </a:r>
          </a:p>
          <a:p>
            <a:pPr lvl="1"/>
            <a:r>
              <a:rPr lang="en-US" dirty="0" smtClean="0"/>
              <a:t>2 to 4 line decoder with NAND gates</a:t>
            </a:r>
          </a:p>
          <a:p>
            <a:pPr lvl="1"/>
            <a:r>
              <a:rPr lang="en-US" dirty="0" smtClean="0"/>
              <a:t>4 to 16 line decoder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Computers or calculators that perform arithmetic operations directly in the </a:t>
            </a:r>
            <a:r>
              <a:rPr lang="en-US" dirty="0" smtClean="0"/>
              <a:t>decimal number </a:t>
            </a:r>
            <a:r>
              <a:rPr lang="en-US" dirty="0"/>
              <a:t>system represent decimal numbers in binary coded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An </a:t>
            </a:r>
            <a:r>
              <a:rPr lang="en-US" dirty="0"/>
              <a:t>adder for </a:t>
            </a:r>
            <a:r>
              <a:rPr lang="en-US" dirty="0" smtClean="0"/>
              <a:t>such a </a:t>
            </a:r>
            <a:r>
              <a:rPr lang="en-US" dirty="0"/>
              <a:t>computer must employ arithmetic circuits that accept coded decimal numbers </a:t>
            </a:r>
            <a:r>
              <a:rPr lang="en-US" dirty="0" smtClean="0"/>
              <a:t>and present </a:t>
            </a:r>
            <a:r>
              <a:rPr lang="en-US" dirty="0"/>
              <a:t>results in the same </a:t>
            </a:r>
            <a:r>
              <a:rPr lang="en-US" dirty="0" smtClean="0"/>
              <a:t>code</a:t>
            </a:r>
          </a:p>
          <a:p>
            <a:r>
              <a:rPr lang="pt-BR" dirty="0"/>
              <a:t>A decimal adder requires </a:t>
            </a:r>
            <a:r>
              <a:rPr lang="pt-BR" dirty="0" smtClean="0"/>
              <a:t>a </a:t>
            </a:r>
            <a:r>
              <a:rPr lang="en-US" dirty="0" smtClean="0"/>
              <a:t>minimum </a:t>
            </a:r>
            <a:r>
              <a:rPr lang="en-US" dirty="0"/>
              <a:t>of nine inputs and five </a:t>
            </a:r>
            <a:r>
              <a:rPr lang="en-US" dirty="0" smtClean="0"/>
              <a:t>outputs</a:t>
            </a:r>
          </a:p>
          <a:p>
            <a:r>
              <a:rPr lang="en-US" dirty="0" smtClean="0"/>
              <a:t>Here we will discuss BCD adder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Adder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 the arithmetic addition of two decimal digits in BCD, together with an </a:t>
            </a:r>
            <a:r>
              <a:rPr lang="en-US" dirty="0" smtClean="0"/>
              <a:t>input carry </a:t>
            </a:r>
            <a:r>
              <a:rPr lang="en-US" dirty="0"/>
              <a:t>from a previous </a:t>
            </a:r>
            <a:r>
              <a:rPr lang="en-US" dirty="0" smtClean="0"/>
              <a:t>stage</a:t>
            </a:r>
          </a:p>
          <a:p>
            <a:r>
              <a:rPr lang="en-US" dirty="0" smtClean="0"/>
              <a:t>Since </a:t>
            </a:r>
            <a:r>
              <a:rPr lang="en-US" dirty="0"/>
              <a:t>each input digit does not exceed 9, the output </a:t>
            </a:r>
            <a:r>
              <a:rPr lang="en-US" dirty="0" smtClean="0"/>
              <a:t>sum cannot </a:t>
            </a:r>
            <a:r>
              <a:rPr lang="en-US" dirty="0"/>
              <a:t>be greater than 9 + 9 + 1 = </a:t>
            </a:r>
            <a:r>
              <a:rPr lang="en-US" dirty="0" smtClean="0"/>
              <a:t>19</a:t>
            </a:r>
          </a:p>
          <a:p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the binary </a:t>
            </a:r>
            <a:r>
              <a:rPr lang="en-US" dirty="0" smtClean="0"/>
              <a:t>sum is </a:t>
            </a:r>
            <a:r>
              <a:rPr lang="en-US" dirty="0"/>
              <a:t>equal to or less than 1001, the corresponding BCD number is </a:t>
            </a:r>
            <a:r>
              <a:rPr lang="en-US" dirty="0" smtClean="0"/>
              <a:t>identical and no correction is required</a:t>
            </a:r>
          </a:p>
          <a:p>
            <a:r>
              <a:rPr lang="en-US" dirty="0"/>
              <a:t>When the binary sum is greater than 1001, we obtain an </a:t>
            </a:r>
            <a:r>
              <a:rPr lang="en-US" dirty="0" smtClean="0"/>
              <a:t>invalid BCD representation</a:t>
            </a:r>
          </a:p>
          <a:p>
            <a:r>
              <a:rPr lang="en-US" dirty="0" smtClean="0"/>
              <a:t>The </a:t>
            </a:r>
            <a:r>
              <a:rPr lang="en-US" dirty="0"/>
              <a:t>addition of binary 6 (0110) to the binary sum converts it </a:t>
            </a:r>
            <a:r>
              <a:rPr lang="en-US" dirty="0" smtClean="0"/>
              <a:t>to the </a:t>
            </a:r>
            <a:r>
              <a:rPr lang="en-US" dirty="0"/>
              <a:t>correct BCD representation and also produces an output carry as required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9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BCD Adder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43600"/>
            <a:ext cx="8229600" cy="5334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C = K + Z</a:t>
            </a:r>
            <a:r>
              <a:rPr lang="en-US" baseline="-25000" dirty="0"/>
              <a:t>8</a:t>
            </a:r>
            <a:r>
              <a:rPr lang="en-US" dirty="0"/>
              <a:t>Z</a:t>
            </a:r>
            <a:r>
              <a:rPr lang="en-US" baseline="-25000" dirty="0"/>
              <a:t>4</a:t>
            </a:r>
            <a:r>
              <a:rPr lang="en-US" dirty="0"/>
              <a:t> + Z</a:t>
            </a:r>
            <a:r>
              <a:rPr lang="en-US" baseline="-25000" dirty="0"/>
              <a:t>8</a:t>
            </a:r>
            <a:r>
              <a:rPr lang="en-US" dirty="0"/>
              <a:t>Z</a:t>
            </a:r>
            <a:r>
              <a:rPr lang="en-US" baseline="-25000" dirty="0"/>
              <a:t>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81050"/>
            <a:ext cx="6772275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781050"/>
            <a:ext cx="784860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00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728788" y="2857501"/>
            <a:ext cx="566737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BCD Adder (3/3)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6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533400"/>
            <a:ext cx="584835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4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Magnitude Comparator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comparison of two numbers is an operation that determines whether one </a:t>
            </a:r>
            <a:r>
              <a:rPr lang="en-US" dirty="0" smtClean="0"/>
              <a:t>number is </a:t>
            </a:r>
            <a:r>
              <a:rPr lang="en-US" dirty="0"/>
              <a:t>greater than, less than, or equal to the other </a:t>
            </a:r>
            <a:r>
              <a:rPr lang="en-US" dirty="0" smtClean="0"/>
              <a:t>number</a:t>
            </a:r>
          </a:p>
          <a:p>
            <a:r>
              <a:rPr lang="en-US" dirty="0" smtClean="0"/>
              <a:t>A </a:t>
            </a:r>
            <a:r>
              <a:rPr lang="en-US" dirty="0"/>
              <a:t>magnitude comparator is </a:t>
            </a:r>
            <a:r>
              <a:rPr lang="en-US" dirty="0" smtClean="0"/>
              <a:t>a combinational </a:t>
            </a:r>
            <a:r>
              <a:rPr lang="en-US" dirty="0"/>
              <a:t>circuit that compares two numbers A and B and determines their </a:t>
            </a:r>
            <a:r>
              <a:rPr lang="en-US" dirty="0" smtClean="0"/>
              <a:t>relative magnitudes</a:t>
            </a:r>
          </a:p>
          <a:p>
            <a:r>
              <a:rPr lang="en-US" dirty="0" smtClean="0"/>
              <a:t>The </a:t>
            </a:r>
            <a:r>
              <a:rPr lang="en-US" dirty="0"/>
              <a:t>outcome of the comparison is specified by three binary variables </a:t>
            </a:r>
            <a:r>
              <a:rPr lang="en-US" dirty="0" smtClean="0"/>
              <a:t>that indicate </a:t>
            </a:r>
            <a:r>
              <a:rPr lang="en-US" dirty="0"/>
              <a:t>whether </a:t>
            </a:r>
            <a:r>
              <a:rPr lang="en-US" dirty="0" smtClean="0"/>
              <a:t>A &lt; B</a:t>
            </a:r>
            <a:r>
              <a:rPr lang="en-US" dirty="0"/>
              <a:t>, </a:t>
            </a:r>
            <a:r>
              <a:rPr lang="en-US" dirty="0" smtClean="0"/>
              <a:t>A = B</a:t>
            </a:r>
            <a:r>
              <a:rPr lang="en-US" dirty="0"/>
              <a:t>, or </a:t>
            </a:r>
            <a:r>
              <a:rPr lang="en-US" dirty="0" smtClean="0"/>
              <a:t>A &gt; B</a:t>
            </a:r>
          </a:p>
          <a:p>
            <a:r>
              <a:rPr lang="en-US" dirty="0" smtClean="0"/>
              <a:t>With conventional method, </a:t>
            </a:r>
            <a:r>
              <a:rPr lang="en-US" dirty="0"/>
              <a:t>the circuit for comparing two </a:t>
            </a:r>
            <a:r>
              <a:rPr lang="en-US" i="1" dirty="0"/>
              <a:t>n </a:t>
            </a:r>
            <a:r>
              <a:rPr lang="en-US" dirty="0" smtClean="0"/>
              <a:t>bit </a:t>
            </a:r>
            <a:r>
              <a:rPr lang="en-US" dirty="0"/>
              <a:t>numbers has 2</a:t>
            </a:r>
            <a:r>
              <a:rPr lang="en-US" baseline="30000" dirty="0"/>
              <a:t>2</a:t>
            </a:r>
            <a:r>
              <a:rPr lang="en-US" i="1" baseline="30000" dirty="0"/>
              <a:t>n</a:t>
            </a:r>
            <a:r>
              <a:rPr lang="en-US" i="1" dirty="0"/>
              <a:t> </a:t>
            </a:r>
            <a:r>
              <a:rPr lang="en-US" dirty="0"/>
              <a:t>entries in </a:t>
            </a:r>
            <a:r>
              <a:rPr lang="en-US" dirty="0" smtClean="0"/>
              <a:t>the truth </a:t>
            </a:r>
            <a:r>
              <a:rPr lang="en-US" dirty="0"/>
              <a:t>table and becomes too cumbersome, even with </a:t>
            </a:r>
            <a:r>
              <a:rPr lang="en-US" i="1" dirty="0"/>
              <a:t>n </a:t>
            </a:r>
            <a:r>
              <a:rPr lang="en-US" dirty="0"/>
              <a:t>= </a:t>
            </a:r>
            <a:r>
              <a:rPr lang="en-US" dirty="0" smtClean="0"/>
              <a:t>3</a:t>
            </a:r>
          </a:p>
          <a:p>
            <a:r>
              <a:rPr lang="en-US" dirty="0" smtClean="0"/>
              <a:t>We will use another algorithm that will simplify the design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5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Comparator </a:t>
            </a:r>
            <a:r>
              <a:rPr lang="en-US" dirty="0" smtClean="0"/>
              <a:t>(</a:t>
            </a:r>
            <a:r>
              <a:rPr lang="en-US" dirty="0" smtClean="0"/>
              <a:t>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 two numbers, A and B , with four </a:t>
            </a:r>
            <a:r>
              <a:rPr lang="en-US" dirty="0" smtClean="0"/>
              <a:t>digits each</a:t>
            </a:r>
          </a:p>
          <a:p>
            <a:r>
              <a:rPr lang="en-US" dirty="0" smtClean="0"/>
              <a:t>Write </a:t>
            </a:r>
            <a:r>
              <a:rPr lang="en-US" dirty="0"/>
              <a:t>the coefficients of the numbers in descending order of significance:</a:t>
            </a:r>
          </a:p>
          <a:p>
            <a:pPr marL="0" indent="0" algn="ctr">
              <a:buNone/>
            </a:pPr>
            <a:r>
              <a:rPr lang="en-US" dirty="0"/>
              <a:t>A = A</a:t>
            </a:r>
            <a:r>
              <a:rPr lang="en-US" baseline="-25000" dirty="0"/>
              <a:t>3</a:t>
            </a:r>
            <a:r>
              <a:rPr lang="en-US" dirty="0"/>
              <a:t> A</a:t>
            </a:r>
            <a:r>
              <a:rPr lang="en-US" baseline="-25000" dirty="0"/>
              <a:t>2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	B </a:t>
            </a:r>
            <a:r>
              <a:rPr lang="en-US" dirty="0"/>
              <a:t>= B</a:t>
            </a:r>
            <a:r>
              <a:rPr lang="en-US" baseline="-25000" dirty="0"/>
              <a:t>3</a:t>
            </a:r>
            <a:r>
              <a:rPr lang="en-US" dirty="0"/>
              <a:t> B</a:t>
            </a:r>
            <a:r>
              <a:rPr lang="en-US" baseline="-25000" dirty="0"/>
              <a:t>2</a:t>
            </a:r>
            <a:r>
              <a:rPr lang="en-US" dirty="0"/>
              <a:t> B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B</a:t>
            </a:r>
            <a:r>
              <a:rPr lang="en-US" baseline="-25000" dirty="0" smtClean="0"/>
              <a:t>0</a:t>
            </a:r>
          </a:p>
          <a:p>
            <a:r>
              <a:rPr lang="en-US" dirty="0" smtClean="0"/>
              <a:t>The </a:t>
            </a:r>
            <a:r>
              <a:rPr lang="en-US" dirty="0"/>
              <a:t>two numbers </a:t>
            </a:r>
            <a:r>
              <a:rPr lang="en-US" dirty="0" smtClean="0"/>
              <a:t>are equal </a:t>
            </a:r>
            <a:r>
              <a:rPr lang="en-US" dirty="0"/>
              <a:t>if all pairs of significant digits are </a:t>
            </a:r>
            <a:r>
              <a:rPr lang="en-US" dirty="0" smtClean="0"/>
              <a:t>equal</a:t>
            </a:r>
          </a:p>
          <a:p>
            <a:r>
              <a:rPr lang="en-US" dirty="0" smtClean="0"/>
              <a:t>It can be checked with XNOR operation</a:t>
            </a:r>
          </a:p>
          <a:p>
            <a:pPr marL="0" indent="0" algn="ctr">
              <a:buNone/>
            </a:pPr>
            <a:r>
              <a:rPr lang="nn-NO" dirty="0"/>
              <a:t>x</a:t>
            </a:r>
            <a:r>
              <a:rPr lang="nn-NO" baseline="-25000" dirty="0"/>
              <a:t>i</a:t>
            </a:r>
            <a:r>
              <a:rPr lang="nn-NO" dirty="0"/>
              <a:t> = A</a:t>
            </a:r>
            <a:r>
              <a:rPr lang="nn-NO" baseline="-25000" dirty="0"/>
              <a:t>i</a:t>
            </a:r>
            <a:r>
              <a:rPr lang="nn-NO" dirty="0"/>
              <a:t>B</a:t>
            </a:r>
            <a:r>
              <a:rPr lang="nn-NO" baseline="-25000" dirty="0"/>
              <a:t>i</a:t>
            </a:r>
            <a:r>
              <a:rPr lang="nn-NO" dirty="0"/>
              <a:t> + </a:t>
            </a:r>
            <a:r>
              <a:rPr lang="nn-NO" dirty="0" smtClean="0"/>
              <a:t>A’</a:t>
            </a:r>
            <a:r>
              <a:rPr lang="nn-NO" baseline="-25000" dirty="0" smtClean="0"/>
              <a:t>i</a:t>
            </a:r>
            <a:r>
              <a:rPr lang="nn-NO" dirty="0" smtClean="0"/>
              <a:t> B’</a:t>
            </a:r>
            <a:r>
              <a:rPr lang="nn-NO" baseline="-25000" dirty="0" smtClean="0"/>
              <a:t>i</a:t>
            </a:r>
            <a:r>
              <a:rPr lang="nn-NO" dirty="0" smtClean="0"/>
              <a:t> 	for </a:t>
            </a:r>
            <a:r>
              <a:rPr lang="nn-NO" dirty="0"/>
              <a:t>i = 0, 1, 2, </a:t>
            </a:r>
            <a:r>
              <a:rPr lang="nn-NO" dirty="0" smtClean="0"/>
              <a:t>3</a:t>
            </a:r>
          </a:p>
          <a:p>
            <a:r>
              <a:rPr lang="en-US" dirty="0"/>
              <a:t>The </a:t>
            </a:r>
            <a:r>
              <a:rPr lang="en-US" dirty="0" smtClean="0"/>
              <a:t>binary output </a:t>
            </a:r>
            <a:r>
              <a:rPr lang="en-US" dirty="0"/>
              <a:t>variable </a:t>
            </a:r>
            <a:r>
              <a:rPr lang="en-US" dirty="0" smtClean="0"/>
              <a:t>(A </a:t>
            </a:r>
            <a:r>
              <a:rPr lang="en-US" dirty="0"/>
              <a:t>= </a:t>
            </a:r>
            <a:r>
              <a:rPr lang="en-US" dirty="0" smtClean="0"/>
              <a:t>B) </a:t>
            </a:r>
            <a:r>
              <a:rPr lang="en-US" dirty="0"/>
              <a:t>is equal to 1 only if all pairs of digits of the two </a:t>
            </a:r>
            <a:r>
              <a:rPr lang="en-US" dirty="0" smtClean="0"/>
              <a:t>numbers are equal</a:t>
            </a:r>
          </a:p>
          <a:p>
            <a:pPr marL="0" indent="0" algn="ctr">
              <a:buNone/>
            </a:pPr>
            <a:r>
              <a:rPr lang="en-US" dirty="0"/>
              <a:t>(</a:t>
            </a:r>
            <a:r>
              <a:rPr lang="en-US" dirty="0" smtClean="0"/>
              <a:t>A </a:t>
            </a:r>
            <a:r>
              <a:rPr lang="en-US" dirty="0"/>
              <a:t>= </a:t>
            </a:r>
            <a:r>
              <a:rPr lang="en-US" dirty="0" smtClean="0"/>
              <a:t>B</a:t>
            </a:r>
            <a:r>
              <a:rPr lang="en-US" dirty="0"/>
              <a:t>)</a:t>
            </a:r>
            <a:r>
              <a:rPr lang="en-US" dirty="0" smtClean="0"/>
              <a:t> </a:t>
            </a:r>
            <a:r>
              <a:rPr lang="en-US" dirty="0"/>
              <a:t>= x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2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Magnitude Comparator </a:t>
            </a:r>
            <a:r>
              <a:rPr lang="en-US" dirty="0" smtClean="0"/>
              <a:t>(</a:t>
            </a:r>
            <a:r>
              <a:rPr lang="en-US" dirty="0" smtClean="0"/>
              <a:t>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determine whether A is greater or less than B , we inspect the relative </a:t>
            </a:r>
            <a:r>
              <a:rPr lang="en-US" dirty="0" smtClean="0"/>
              <a:t>magnitudes of </a:t>
            </a:r>
            <a:r>
              <a:rPr lang="en-US" dirty="0"/>
              <a:t>pairs of significant digits, starting from the most significant </a:t>
            </a:r>
            <a:r>
              <a:rPr lang="en-US" dirty="0" smtClean="0"/>
              <a:t>position</a:t>
            </a:r>
          </a:p>
          <a:p>
            <a:r>
              <a:rPr lang="en-US" dirty="0"/>
              <a:t>If the two </a:t>
            </a:r>
            <a:r>
              <a:rPr lang="en-US" dirty="0" smtClean="0"/>
              <a:t>digits of </a:t>
            </a:r>
            <a:r>
              <a:rPr lang="en-US" dirty="0"/>
              <a:t>a pair are equal, we compare the next lower significant pair of </a:t>
            </a:r>
            <a:r>
              <a:rPr lang="en-US" dirty="0" smtClean="0"/>
              <a:t>digits</a:t>
            </a:r>
          </a:p>
          <a:p>
            <a:r>
              <a:rPr lang="en-US" dirty="0" smtClean="0"/>
              <a:t>The comparison continues </a:t>
            </a:r>
            <a:r>
              <a:rPr lang="en-US" dirty="0"/>
              <a:t>until a pair of unequal digits is </a:t>
            </a:r>
            <a:r>
              <a:rPr lang="en-US" dirty="0" smtClean="0"/>
              <a:t>reached</a:t>
            </a:r>
          </a:p>
          <a:p>
            <a:r>
              <a:rPr lang="en-US" dirty="0"/>
              <a:t>If the corresponding digit of A is </a:t>
            </a:r>
            <a:r>
              <a:rPr lang="en-US" dirty="0" smtClean="0"/>
              <a:t>1 and </a:t>
            </a:r>
            <a:r>
              <a:rPr lang="en-US" dirty="0"/>
              <a:t>that of B is 0, we conclude that </a:t>
            </a:r>
            <a:r>
              <a:rPr lang="en-US" dirty="0" smtClean="0"/>
              <a:t>A &gt; B</a:t>
            </a:r>
          </a:p>
          <a:p>
            <a:r>
              <a:rPr lang="en-US" dirty="0" smtClean="0"/>
              <a:t>If </a:t>
            </a:r>
            <a:r>
              <a:rPr lang="en-US" dirty="0"/>
              <a:t>the corresponding digit of A is 0 and </a:t>
            </a:r>
            <a:r>
              <a:rPr lang="en-US" dirty="0" smtClean="0"/>
              <a:t>that of </a:t>
            </a:r>
            <a:r>
              <a:rPr lang="en-US" dirty="0"/>
              <a:t>B is 1, we have </a:t>
            </a:r>
            <a:r>
              <a:rPr lang="en-US" dirty="0" smtClean="0"/>
              <a:t>A &lt; B</a:t>
            </a:r>
          </a:p>
          <a:p>
            <a:pPr marL="0" indent="0" algn="ctr">
              <a:buNone/>
            </a:pPr>
            <a:r>
              <a:rPr lang="pt-BR" dirty="0" smtClean="0"/>
              <a:t>(A &gt; B) </a:t>
            </a:r>
            <a:r>
              <a:rPr lang="pt-BR" dirty="0"/>
              <a:t>= </a:t>
            </a:r>
            <a:r>
              <a:rPr lang="pt-BR" dirty="0" smtClean="0"/>
              <a:t>A</a:t>
            </a:r>
            <a:r>
              <a:rPr lang="pt-BR" baseline="-25000" dirty="0" smtClean="0"/>
              <a:t>3</a:t>
            </a:r>
            <a:r>
              <a:rPr lang="pt-BR" dirty="0" smtClean="0"/>
              <a:t>B’</a:t>
            </a:r>
            <a:r>
              <a:rPr lang="pt-BR" baseline="-25000" dirty="0" smtClean="0"/>
              <a:t>3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x</a:t>
            </a:r>
            <a:r>
              <a:rPr lang="pt-BR" baseline="-25000" dirty="0" smtClean="0"/>
              <a:t>3</a:t>
            </a:r>
            <a:r>
              <a:rPr lang="pt-BR" dirty="0" smtClean="0"/>
              <a:t>A</a:t>
            </a:r>
            <a:r>
              <a:rPr lang="pt-BR" baseline="-25000" dirty="0" smtClean="0"/>
              <a:t>2</a:t>
            </a:r>
            <a:r>
              <a:rPr lang="pt-BR" dirty="0" smtClean="0"/>
              <a:t>B’</a:t>
            </a:r>
            <a:r>
              <a:rPr lang="pt-BR" baseline="-25000" dirty="0" smtClean="0"/>
              <a:t>2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x</a:t>
            </a:r>
            <a:r>
              <a:rPr lang="pt-BR" baseline="-25000" dirty="0" smtClean="0"/>
              <a:t>3</a:t>
            </a:r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A</a:t>
            </a:r>
            <a:r>
              <a:rPr lang="pt-BR" baseline="-25000" dirty="0" smtClean="0"/>
              <a:t>1</a:t>
            </a:r>
            <a:r>
              <a:rPr lang="pt-BR" dirty="0" smtClean="0"/>
              <a:t>B’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x</a:t>
            </a:r>
            <a:r>
              <a:rPr lang="pt-BR" baseline="-25000" dirty="0" smtClean="0"/>
              <a:t>3</a:t>
            </a:r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A</a:t>
            </a:r>
            <a:r>
              <a:rPr lang="pt-BR" baseline="-25000" dirty="0" smtClean="0"/>
              <a:t>0</a:t>
            </a:r>
            <a:r>
              <a:rPr lang="pt-BR" dirty="0" smtClean="0"/>
              <a:t>B’</a:t>
            </a:r>
            <a:r>
              <a:rPr lang="pt-BR" baseline="-25000" dirty="0" smtClean="0"/>
              <a:t>0</a:t>
            </a:r>
            <a:endParaRPr lang="pt-BR" baseline="-25000" dirty="0"/>
          </a:p>
          <a:p>
            <a:pPr marL="0" indent="0" algn="ctr">
              <a:buNone/>
            </a:pPr>
            <a:r>
              <a:rPr lang="pt-BR" dirty="0" smtClean="0"/>
              <a:t>(A &lt; B) </a:t>
            </a:r>
            <a:r>
              <a:rPr lang="pt-BR" dirty="0"/>
              <a:t>= </a:t>
            </a:r>
            <a:r>
              <a:rPr lang="pt-BR" dirty="0" smtClean="0"/>
              <a:t>A’</a:t>
            </a:r>
            <a:r>
              <a:rPr lang="pt-BR" baseline="-25000" dirty="0" smtClean="0"/>
              <a:t>3</a:t>
            </a:r>
            <a:r>
              <a:rPr lang="pt-BR" dirty="0" smtClean="0"/>
              <a:t>B</a:t>
            </a:r>
            <a:r>
              <a:rPr lang="pt-BR" baseline="-25000" dirty="0" smtClean="0"/>
              <a:t>3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x</a:t>
            </a:r>
            <a:r>
              <a:rPr lang="pt-BR" baseline="-25000" dirty="0" smtClean="0"/>
              <a:t>3</a:t>
            </a:r>
            <a:r>
              <a:rPr lang="pt-BR" dirty="0" smtClean="0"/>
              <a:t>A’</a:t>
            </a:r>
            <a:r>
              <a:rPr lang="pt-BR" baseline="-25000" dirty="0" smtClean="0"/>
              <a:t>2</a:t>
            </a:r>
            <a:r>
              <a:rPr lang="pt-BR" dirty="0" smtClean="0"/>
              <a:t>B</a:t>
            </a:r>
            <a:r>
              <a:rPr lang="pt-BR" baseline="-25000" dirty="0" smtClean="0"/>
              <a:t>2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x</a:t>
            </a:r>
            <a:r>
              <a:rPr lang="pt-BR" baseline="-25000" dirty="0" smtClean="0"/>
              <a:t>3</a:t>
            </a:r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A’</a:t>
            </a:r>
            <a:r>
              <a:rPr lang="pt-BR" baseline="-25000" dirty="0" smtClean="0"/>
              <a:t>1</a:t>
            </a:r>
            <a:r>
              <a:rPr lang="pt-BR" dirty="0" smtClean="0"/>
              <a:t>B</a:t>
            </a:r>
            <a:r>
              <a:rPr lang="pt-BR" baseline="-25000" dirty="0" smtClean="0"/>
              <a:t>1</a:t>
            </a:r>
            <a:r>
              <a:rPr lang="pt-BR" dirty="0" smtClean="0"/>
              <a:t> </a:t>
            </a:r>
            <a:r>
              <a:rPr lang="pt-BR" dirty="0"/>
              <a:t>+ </a:t>
            </a:r>
            <a:r>
              <a:rPr lang="pt-BR" dirty="0" smtClean="0"/>
              <a:t>x</a:t>
            </a:r>
            <a:r>
              <a:rPr lang="pt-BR" baseline="-25000" dirty="0" smtClean="0"/>
              <a:t>3</a:t>
            </a:r>
            <a:r>
              <a:rPr lang="pt-BR" dirty="0" smtClean="0"/>
              <a:t>x</a:t>
            </a:r>
            <a:r>
              <a:rPr lang="pt-BR" baseline="-25000" dirty="0" smtClean="0"/>
              <a:t>2</a:t>
            </a:r>
            <a:r>
              <a:rPr lang="pt-BR" dirty="0" smtClean="0"/>
              <a:t>x</a:t>
            </a:r>
            <a:r>
              <a:rPr lang="pt-BR" baseline="-25000" dirty="0" smtClean="0"/>
              <a:t>1</a:t>
            </a:r>
            <a:r>
              <a:rPr lang="pt-BR" dirty="0" smtClean="0"/>
              <a:t>A’</a:t>
            </a:r>
            <a:r>
              <a:rPr lang="pt-BR" baseline="-25000" dirty="0" smtClean="0"/>
              <a:t>0</a:t>
            </a:r>
            <a:r>
              <a:rPr lang="pt-BR" dirty="0" smtClean="0"/>
              <a:t>B</a:t>
            </a:r>
            <a:r>
              <a:rPr lang="pt-BR" baseline="-25000" dirty="0" smtClean="0"/>
              <a:t>0</a:t>
            </a:r>
            <a:endParaRPr lang="en-US" baseline="-25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EE227 - DLD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Sajid Iqbal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3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5667</TotalTime>
  <Words>1052</Words>
  <Application>Microsoft Office PowerPoint</Application>
  <PresentationFormat>On-screen Show (4:3)</PresentationFormat>
  <Paragraphs>123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EE227 – Digital Logic Design</vt:lpstr>
      <vt:lpstr>Outline</vt:lpstr>
      <vt:lpstr>Decimal Adder</vt:lpstr>
      <vt:lpstr>BCD Adder (1/3)</vt:lpstr>
      <vt:lpstr>BCD Adder (2/3)</vt:lpstr>
      <vt:lpstr>BCD Adder (3/3)</vt:lpstr>
      <vt:lpstr>Magnitude Comparator (1/4)</vt:lpstr>
      <vt:lpstr>Magnitude Comparator (2/4)</vt:lpstr>
      <vt:lpstr>Magnitude Comparator (3/4)</vt:lpstr>
      <vt:lpstr>Magnitude Comparator (4/4)</vt:lpstr>
      <vt:lpstr>Decoders</vt:lpstr>
      <vt:lpstr>3 to 8 Line Decoder (1/2)</vt:lpstr>
      <vt:lpstr>3 to 8 Line Decoder (2/2)</vt:lpstr>
      <vt:lpstr>Decoders with NAND Gates</vt:lpstr>
      <vt:lpstr>2 to 4 Line Decoder with NAND </vt:lpstr>
      <vt:lpstr>Decoder with Enable Input</vt:lpstr>
      <vt:lpstr>4 to 16 Line Decoder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EE227 – Digital Logic Design</dc:title>
  <dc:creator>sAjid</dc:creator>
  <cp:lastModifiedBy>sAjid</cp:lastModifiedBy>
  <cp:revision>244</cp:revision>
  <dcterms:created xsi:type="dcterms:W3CDTF">2018-01-21T13:37:44Z</dcterms:created>
  <dcterms:modified xsi:type="dcterms:W3CDTF">2018-03-19T08:12:23Z</dcterms:modified>
</cp:coreProperties>
</file>