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8" r:id="rId4"/>
    <p:sldId id="298" r:id="rId5"/>
    <p:sldId id="299" r:id="rId6"/>
    <p:sldId id="300" r:id="rId7"/>
    <p:sldId id="301" r:id="rId8"/>
    <p:sldId id="302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EE227 –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Binary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z = D</a:t>
            </a:r>
            <a:r>
              <a:rPr lang="es-ES" baseline="-25000" dirty="0"/>
              <a:t>1</a:t>
            </a:r>
            <a:r>
              <a:rPr lang="es-ES" dirty="0"/>
              <a:t> + D</a:t>
            </a:r>
            <a:r>
              <a:rPr lang="es-ES" baseline="-25000" dirty="0"/>
              <a:t>3</a:t>
            </a:r>
            <a:r>
              <a:rPr lang="es-ES" dirty="0"/>
              <a:t> + D</a:t>
            </a:r>
            <a:r>
              <a:rPr lang="es-ES" baseline="-25000" dirty="0"/>
              <a:t>5</a:t>
            </a:r>
            <a:r>
              <a:rPr lang="es-ES" dirty="0"/>
              <a:t> + D</a:t>
            </a:r>
            <a:r>
              <a:rPr lang="es-ES" baseline="-25000" dirty="0"/>
              <a:t>7</a:t>
            </a:r>
          </a:p>
          <a:p>
            <a:r>
              <a:rPr lang="es-ES" dirty="0"/>
              <a:t>y = D</a:t>
            </a:r>
            <a:r>
              <a:rPr lang="es-ES" baseline="-25000" dirty="0"/>
              <a:t>2</a:t>
            </a:r>
            <a:r>
              <a:rPr lang="es-ES" dirty="0"/>
              <a:t> + D</a:t>
            </a:r>
            <a:r>
              <a:rPr lang="es-ES" baseline="-25000" dirty="0"/>
              <a:t>3</a:t>
            </a:r>
            <a:r>
              <a:rPr lang="es-ES" dirty="0"/>
              <a:t> + D</a:t>
            </a:r>
            <a:r>
              <a:rPr lang="es-ES" baseline="-25000" dirty="0"/>
              <a:t>6</a:t>
            </a:r>
            <a:r>
              <a:rPr lang="es-ES" dirty="0"/>
              <a:t> + D</a:t>
            </a:r>
            <a:r>
              <a:rPr lang="es-ES" baseline="-25000" dirty="0"/>
              <a:t>7</a:t>
            </a:r>
          </a:p>
          <a:p>
            <a:r>
              <a:rPr lang="es-ES" dirty="0"/>
              <a:t>x = D</a:t>
            </a:r>
            <a:r>
              <a:rPr lang="es-ES" baseline="-25000" dirty="0"/>
              <a:t>4</a:t>
            </a:r>
            <a:r>
              <a:rPr lang="es-ES" dirty="0"/>
              <a:t> + D</a:t>
            </a:r>
            <a:r>
              <a:rPr lang="es-ES" baseline="-25000" dirty="0"/>
              <a:t>5</a:t>
            </a:r>
            <a:r>
              <a:rPr lang="es-ES" dirty="0"/>
              <a:t> + D</a:t>
            </a:r>
            <a:r>
              <a:rPr lang="es-ES" baseline="-25000" dirty="0"/>
              <a:t>6</a:t>
            </a:r>
            <a:r>
              <a:rPr lang="es-ES" dirty="0"/>
              <a:t> + D</a:t>
            </a:r>
            <a:r>
              <a:rPr lang="es-ES" baseline="-25000" dirty="0"/>
              <a:t>7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5334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32766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3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a Simple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encoder defined in </a:t>
            </a:r>
            <a:r>
              <a:rPr lang="en-US" dirty="0" smtClean="0"/>
              <a:t>last slide has </a:t>
            </a:r>
            <a:r>
              <a:rPr lang="en-US" dirty="0"/>
              <a:t>the limitation that only one input can be </a:t>
            </a:r>
            <a:r>
              <a:rPr lang="en-US" dirty="0" smtClean="0"/>
              <a:t>active at </a:t>
            </a:r>
            <a:r>
              <a:rPr lang="en-US" dirty="0"/>
              <a:t>any given </a:t>
            </a:r>
            <a:r>
              <a:rPr lang="en-US" dirty="0" smtClean="0"/>
              <a:t>time</a:t>
            </a:r>
          </a:p>
          <a:p>
            <a:r>
              <a:rPr lang="en-US" dirty="0"/>
              <a:t>If two inputs are active simultaneously, the output produces an </a:t>
            </a:r>
            <a:r>
              <a:rPr lang="en-US" dirty="0" smtClean="0"/>
              <a:t>undefined combination</a:t>
            </a:r>
          </a:p>
          <a:p>
            <a:r>
              <a:rPr lang="en-US" dirty="0"/>
              <a:t>For example, if D</a:t>
            </a:r>
            <a:r>
              <a:rPr lang="en-US" baseline="-25000" dirty="0"/>
              <a:t>3</a:t>
            </a:r>
            <a:r>
              <a:rPr lang="en-US" dirty="0"/>
              <a:t> and D</a:t>
            </a:r>
            <a:r>
              <a:rPr lang="en-US" baseline="-25000" dirty="0"/>
              <a:t>6</a:t>
            </a:r>
            <a:r>
              <a:rPr lang="en-US" dirty="0"/>
              <a:t> are 1 simultaneously, the output of </a:t>
            </a:r>
            <a:r>
              <a:rPr lang="en-US" dirty="0" smtClean="0"/>
              <a:t>the encoder </a:t>
            </a:r>
            <a:r>
              <a:rPr lang="en-US" dirty="0"/>
              <a:t>will be 111 because all three outputs are equal to </a:t>
            </a:r>
            <a:r>
              <a:rPr lang="en-US" dirty="0" smtClean="0"/>
              <a:t>1</a:t>
            </a:r>
          </a:p>
          <a:p>
            <a:r>
              <a:rPr lang="en-US" dirty="0" smtClean="0"/>
              <a:t>The </a:t>
            </a:r>
            <a:r>
              <a:rPr lang="en-US" dirty="0"/>
              <a:t>output 111 does </a:t>
            </a:r>
            <a:r>
              <a:rPr lang="en-US" dirty="0" smtClean="0"/>
              <a:t>not represent </a:t>
            </a:r>
            <a:r>
              <a:rPr lang="en-US" dirty="0"/>
              <a:t>either binary 3 or binary </a:t>
            </a:r>
            <a:r>
              <a:rPr lang="en-US" dirty="0" smtClean="0"/>
              <a:t>6</a:t>
            </a:r>
          </a:p>
          <a:p>
            <a:r>
              <a:rPr lang="en-US" dirty="0"/>
              <a:t>To resolve this ambiguity, encoder circuits </a:t>
            </a:r>
            <a:r>
              <a:rPr lang="en-US" dirty="0" smtClean="0"/>
              <a:t>must establish </a:t>
            </a:r>
            <a:r>
              <a:rPr lang="en-US" dirty="0"/>
              <a:t>an input priority to ensure that only one input is encoded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Priority Encoder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599"/>
            <a:ext cx="8229600" cy="38862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priority encoder is an encoder circuit that includes the priority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operation of </a:t>
            </a:r>
            <a:r>
              <a:rPr lang="en-US" dirty="0"/>
              <a:t>the priority encoder is such that if two or more inputs are equal to 1 at the same </a:t>
            </a:r>
            <a:r>
              <a:rPr lang="en-US" dirty="0" smtClean="0"/>
              <a:t>time, the </a:t>
            </a:r>
            <a:r>
              <a:rPr lang="en-US" dirty="0"/>
              <a:t>input having the highest priority will take </a:t>
            </a:r>
            <a:r>
              <a:rPr lang="en-US" dirty="0" smtClean="0"/>
              <a:t>precedence</a:t>
            </a:r>
          </a:p>
          <a:p>
            <a:r>
              <a:rPr lang="en-US" dirty="0" smtClean="0"/>
              <a:t>Truth table of a 4 bit priority encoder is shown below</a:t>
            </a:r>
          </a:p>
          <a:p>
            <a:r>
              <a:rPr lang="en-US" dirty="0"/>
              <a:t>V </a:t>
            </a:r>
            <a:r>
              <a:rPr lang="en-US" dirty="0" smtClean="0"/>
              <a:t> </a:t>
            </a:r>
            <a:r>
              <a:rPr lang="en-US" dirty="0"/>
              <a:t>is a valid bit indicator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hat </a:t>
            </a:r>
            <a:r>
              <a:rPr lang="en-US" dirty="0"/>
              <a:t>is set to 1 when one </a:t>
            </a:r>
            <a:r>
              <a:rPr lang="en-US" dirty="0" smtClean="0"/>
              <a:t>or more </a:t>
            </a:r>
            <a:r>
              <a:rPr lang="en-US" dirty="0"/>
              <a:t>inputs are equal to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inputs are 0, there is no valid input and V is equal to </a:t>
            </a:r>
            <a:r>
              <a:rPr lang="en-US" dirty="0" smtClean="0"/>
              <a:t>0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 has the highest priority and D</a:t>
            </a:r>
            <a:r>
              <a:rPr lang="en-US" baseline="-25000" dirty="0" smtClean="0"/>
              <a:t>0</a:t>
            </a:r>
            <a:r>
              <a:rPr lang="en-US" dirty="0" smtClean="0"/>
              <a:t> has the lowest priority</a:t>
            </a:r>
          </a:p>
          <a:p>
            <a:r>
              <a:rPr lang="en-US" dirty="0" smtClean="0"/>
              <a:t>The priority is defined in this sequence D</a:t>
            </a:r>
            <a:r>
              <a:rPr lang="en-US" baseline="-25000" dirty="0" smtClean="0"/>
              <a:t>3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4876800"/>
            <a:ext cx="33813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7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 </a:t>
            </a:r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40481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5" y="1828800"/>
            <a:ext cx="8534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90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 </a:t>
            </a:r>
            <a:r>
              <a:rPr lang="en-US" dirty="0" smtClean="0"/>
              <a:t>(3/4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32670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23526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419225"/>
            <a:ext cx="23241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38200" y="43434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 = 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D</a:t>
            </a:r>
            <a:r>
              <a:rPr lang="en-US" sz="2800" baseline="-25000" dirty="0" smtClean="0"/>
              <a:t>3</a:t>
            </a:r>
          </a:p>
          <a:p>
            <a:r>
              <a:rPr lang="en-US" sz="2800" dirty="0" smtClean="0"/>
              <a:t>y = D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+ 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D’</a:t>
            </a:r>
            <a:r>
              <a:rPr lang="en-US" sz="2800" baseline="-25000" dirty="0" smtClean="0"/>
              <a:t>2</a:t>
            </a:r>
          </a:p>
          <a:p>
            <a:r>
              <a:rPr lang="en-US" sz="2800" dirty="0" smtClean="0"/>
              <a:t>V = D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+ D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D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D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4401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 </a:t>
            </a:r>
            <a:r>
              <a:rPr lang="en-US" dirty="0" smtClean="0"/>
              <a:t>(4/4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x = D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n-US" dirty="0" smtClean="0"/>
              <a:t>D</a:t>
            </a:r>
            <a:r>
              <a:rPr lang="en-US" baseline="-25000" dirty="0" smtClean="0"/>
              <a:t>3	</a:t>
            </a:r>
          </a:p>
          <a:p>
            <a:r>
              <a:rPr lang="en-US" dirty="0" smtClean="0"/>
              <a:t>y </a:t>
            </a:r>
            <a:r>
              <a:rPr lang="en-US" dirty="0"/>
              <a:t>= D</a:t>
            </a:r>
            <a:r>
              <a:rPr lang="en-US" baseline="-25000" dirty="0"/>
              <a:t>3</a:t>
            </a:r>
            <a:r>
              <a:rPr lang="en-US" dirty="0"/>
              <a:t> + D</a:t>
            </a:r>
            <a:r>
              <a:rPr lang="en-US" baseline="-25000" dirty="0"/>
              <a:t>1</a:t>
            </a:r>
            <a:r>
              <a:rPr lang="en-US" dirty="0"/>
              <a:t>D’</a:t>
            </a:r>
            <a:r>
              <a:rPr lang="en-US" baseline="-25000" dirty="0"/>
              <a:t>2</a:t>
            </a:r>
          </a:p>
          <a:p>
            <a:r>
              <a:rPr lang="en-US" dirty="0"/>
              <a:t>V = D</a:t>
            </a:r>
            <a:r>
              <a:rPr lang="en-US" baseline="-25000" dirty="0"/>
              <a:t>0</a:t>
            </a:r>
            <a:r>
              <a:rPr lang="en-US" dirty="0"/>
              <a:t> + D</a:t>
            </a:r>
            <a:r>
              <a:rPr lang="en-US" baseline="-25000" dirty="0"/>
              <a:t>1</a:t>
            </a:r>
            <a:r>
              <a:rPr lang="en-US" dirty="0"/>
              <a:t> + D</a:t>
            </a:r>
            <a:r>
              <a:rPr lang="en-US" baseline="-25000" dirty="0"/>
              <a:t>2</a:t>
            </a:r>
            <a:r>
              <a:rPr lang="en-US" dirty="0"/>
              <a:t> + D</a:t>
            </a:r>
            <a:r>
              <a:rPr lang="en-US" baseline="-25000" dirty="0"/>
              <a:t>3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5200"/>
            <a:ext cx="6077824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2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multiplexer is a combinational circuit that selects binary information from one </a:t>
            </a:r>
            <a:r>
              <a:rPr lang="en-US" dirty="0" smtClean="0"/>
              <a:t>of many </a:t>
            </a:r>
            <a:r>
              <a:rPr lang="en-US" dirty="0"/>
              <a:t>input lines and directs it to a single output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The </a:t>
            </a:r>
            <a:r>
              <a:rPr lang="en-US" dirty="0"/>
              <a:t>selection of a particular </a:t>
            </a:r>
            <a:r>
              <a:rPr lang="en-US" dirty="0" smtClean="0"/>
              <a:t>input line </a:t>
            </a:r>
            <a:r>
              <a:rPr lang="en-US" dirty="0"/>
              <a:t>is controlled by a set of selection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Normally</a:t>
            </a:r>
            <a:r>
              <a:rPr lang="en-US" dirty="0"/>
              <a:t>, there are 2</a:t>
            </a:r>
            <a:r>
              <a:rPr lang="en-US" baseline="30000" dirty="0"/>
              <a:t>n</a:t>
            </a:r>
            <a:r>
              <a:rPr lang="en-US" dirty="0"/>
              <a:t> input lines and n </a:t>
            </a:r>
            <a:r>
              <a:rPr lang="en-US" dirty="0" smtClean="0"/>
              <a:t>selection lines </a:t>
            </a:r>
            <a:r>
              <a:rPr lang="en-US" dirty="0"/>
              <a:t>whose bit combinations determine which input is selected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2 to 1 Line 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819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two-to-one-line multiplexer connects one of two 1-bit sources to a common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The </a:t>
            </a:r>
            <a:r>
              <a:rPr lang="en-US" dirty="0"/>
              <a:t>circuit has two data input lines, one output line, </a:t>
            </a:r>
            <a:r>
              <a:rPr lang="en-US" dirty="0" smtClean="0"/>
              <a:t>and one </a:t>
            </a:r>
            <a:r>
              <a:rPr lang="en-US" dirty="0"/>
              <a:t>selection line </a:t>
            </a:r>
            <a:r>
              <a:rPr lang="en-US" dirty="0" smtClean="0"/>
              <a:t>S</a:t>
            </a:r>
          </a:p>
          <a:p>
            <a:r>
              <a:rPr lang="en-US" dirty="0" smtClean="0"/>
              <a:t>When </a:t>
            </a:r>
            <a:r>
              <a:rPr lang="en-US" dirty="0"/>
              <a:t>S = 0, the upper AND gate is enabled and I</a:t>
            </a:r>
            <a:r>
              <a:rPr lang="en-US" baseline="-25000" dirty="0"/>
              <a:t>0</a:t>
            </a:r>
            <a:r>
              <a:rPr lang="en-US" dirty="0"/>
              <a:t> has a path </a:t>
            </a:r>
            <a:r>
              <a:rPr lang="en-US" dirty="0" smtClean="0"/>
              <a:t>to the output</a:t>
            </a:r>
          </a:p>
          <a:p>
            <a:r>
              <a:rPr lang="en-US" dirty="0" smtClean="0"/>
              <a:t>When </a:t>
            </a:r>
            <a:r>
              <a:rPr lang="en-US" dirty="0"/>
              <a:t>S = 1, the lower AND gate is enabled and I</a:t>
            </a:r>
            <a:r>
              <a:rPr lang="en-US" baseline="-25000" dirty="0"/>
              <a:t>1</a:t>
            </a:r>
            <a:r>
              <a:rPr lang="en-US" dirty="0"/>
              <a:t> has a path to the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694126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88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to 16 line decoder</a:t>
            </a:r>
          </a:p>
          <a:p>
            <a:pPr lvl="1"/>
            <a:r>
              <a:rPr lang="en-US" dirty="0"/>
              <a:t>Combinational Logic Implementation with </a:t>
            </a:r>
            <a:r>
              <a:rPr lang="en-US" dirty="0" smtClean="0"/>
              <a:t>Decoders</a:t>
            </a:r>
          </a:p>
          <a:p>
            <a:pPr lvl="1"/>
            <a:r>
              <a:rPr lang="en-US" dirty="0" smtClean="0"/>
              <a:t>Full Adder with Decoder</a:t>
            </a:r>
          </a:p>
          <a:p>
            <a:r>
              <a:rPr lang="en-US" dirty="0" smtClean="0"/>
              <a:t>Encoder</a:t>
            </a:r>
          </a:p>
          <a:p>
            <a:r>
              <a:rPr lang="en-US" dirty="0" smtClean="0"/>
              <a:t>Priority </a:t>
            </a:r>
            <a:r>
              <a:rPr lang="en-US" dirty="0" smtClean="0"/>
              <a:t>Encoder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4 to 16 Line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3434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Two </a:t>
            </a:r>
            <a:r>
              <a:rPr lang="en-US" sz="2200" dirty="0"/>
              <a:t>3-to-8-line decoders with enable inputs connected to </a:t>
            </a:r>
            <a:r>
              <a:rPr lang="en-US" sz="2200" dirty="0" smtClean="0"/>
              <a:t>form a </a:t>
            </a:r>
            <a:r>
              <a:rPr lang="en-US" sz="2200" dirty="0"/>
              <a:t>4-to-16-line </a:t>
            </a:r>
            <a:r>
              <a:rPr lang="en-US" sz="2200" dirty="0" smtClean="0"/>
              <a:t>decoder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w </a:t>
            </a:r>
            <a:r>
              <a:rPr lang="en-US" sz="2200" dirty="0" smtClean="0"/>
              <a:t>= 0</a:t>
            </a:r>
            <a:r>
              <a:rPr lang="en-US" sz="2200" dirty="0"/>
              <a:t>, the top decoder is enabled and the other is </a:t>
            </a:r>
            <a:r>
              <a:rPr lang="en-US" sz="2200" dirty="0" smtClean="0"/>
              <a:t>disabled</a:t>
            </a:r>
            <a:endParaRPr lang="en-US" sz="2200" dirty="0"/>
          </a:p>
          <a:p>
            <a:r>
              <a:rPr lang="en-US" sz="2200" dirty="0"/>
              <a:t>The bottom decoder outputs are all 0’s, and the top eight outputs generate </a:t>
            </a:r>
            <a:r>
              <a:rPr lang="en-US" sz="2200" dirty="0" err="1" smtClean="0"/>
              <a:t>minterms</a:t>
            </a:r>
            <a:r>
              <a:rPr lang="en-US" sz="2200" dirty="0" smtClean="0"/>
              <a:t> 0000 </a:t>
            </a:r>
            <a:r>
              <a:rPr lang="en-US" sz="2200" dirty="0"/>
              <a:t>to </a:t>
            </a:r>
            <a:r>
              <a:rPr lang="en-US" sz="2200" dirty="0" smtClean="0"/>
              <a:t>0111</a:t>
            </a:r>
          </a:p>
          <a:p>
            <a:r>
              <a:rPr lang="en-US" sz="2200" dirty="0" smtClean="0"/>
              <a:t>When w = 1</a:t>
            </a:r>
            <a:r>
              <a:rPr lang="en-US" sz="2200" dirty="0"/>
              <a:t>, the enable conditions are </a:t>
            </a:r>
            <a:r>
              <a:rPr lang="en-US" sz="2200" dirty="0" smtClean="0"/>
              <a:t>reversed, the </a:t>
            </a:r>
            <a:r>
              <a:rPr lang="en-US" sz="2200" dirty="0"/>
              <a:t>bottom </a:t>
            </a:r>
            <a:r>
              <a:rPr lang="en-US" sz="2200" dirty="0" smtClean="0"/>
              <a:t>decoder outputs </a:t>
            </a:r>
            <a:r>
              <a:rPr lang="en-US" sz="2200" dirty="0"/>
              <a:t>generate </a:t>
            </a:r>
            <a:r>
              <a:rPr lang="en-US" sz="2200" dirty="0" err="1"/>
              <a:t>minterms</a:t>
            </a:r>
            <a:r>
              <a:rPr lang="en-US" sz="2200" dirty="0"/>
              <a:t> 1000 to 1111, while the outputs of the top decoder are </a:t>
            </a:r>
            <a:r>
              <a:rPr lang="en-US" sz="2200" dirty="0" smtClean="0"/>
              <a:t>all 0’s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39243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6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Combinational Logic </a:t>
            </a:r>
            <a:r>
              <a:rPr lang="en-US" dirty="0" smtClean="0"/>
              <a:t>Implementation with Decoders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decoder provides the 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err="1"/>
              <a:t>minterms</a:t>
            </a:r>
            <a:r>
              <a:rPr lang="en-US" dirty="0"/>
              <a:t> of n input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Each </a:t>
            </a:r>
            <a:r>
              <a:rPr lang="en-US" dirty="0"/>
              <a:t>asserted output of </a:t>
            </a:r>
            <a:r>
              <a:rPr lang="en-US" dirty="0" smtClean="0"/>
              <a:t>the decoder </a:t>
            </a:r>
            <a:r>
              <a:rPr lang="en-US" dirty="0"/>
              <a:t>is associated with a unique pattern of input </a:t>
            </a:r>
            <a:r>
              <a:rPr lang="en-US" dirty="0" smtClean="0"/>
              <a:t>bits </a:t>
            </a:r>
          </a:p>
          <a:p>
            <a:r>
              <a:rPr lang="en-US" dirty="0" smtClean="0"/>
              <a:t>Since </a:t>
            </a:r>
            <a:r>
              <a:rPr lang="en-US" dirty="0"/>
              <a:t>any Boolean </a:t>
            </a:r>
            <a:r>
              <a:rPr lang="en-US" dirty="0" smtClean="0"/>
              <a:t>function can </a:t>
            </a:r>
            <a:r>
              <a:rPr lang="en-US" dirty="0"/>
              <a:t>be expressed in sum-of-</a:t>
            </a:r>
            <a:r>
              <a:rPr lang="en-US" dirty="0" err="1"/>
              <a:t>minterms</a:t>
            </a:r>
            <a:r>
              <a:rPr lang="en-US" dirty="0"/>
              <a:t> form, a decoder that generates the </a:t>
            </a:r>
            <a:r>
              <a:rPr lang="en-US" dirty="0" err="1"/>
              <a:t>minterms</a:t>
            </a:r>
            <a:r>
              <a:rPr lang="en-US" dirty="0"/>
              <a:t> </a:t>
            </a:r>
            <a:r>
              <a:rPr lang="en-US" dirty="0" smtClean="0"/>
              <a:t>of the </a:t>
            </a:r>
            <a:r>
              <a:rPr lang="en-US" dirty="0"/>
              <a:t>function, together with an external OR gate that forms their logical sum, </a:t>
            </a:r>
            <a:r>
              <a:rPr lang="en-US" dirty="0" smtClean="0"/>
              <a:t>provides a </a:t>
            </a:r>
            <a:r>
              <a:rPr lang="en-US" dirty="0"/>
              <a:t>hardware implementation of the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In </a:t>
            </a:r>
            <a:r>
              <a:rPr lang="en-US" dirty="0"/>
              <a:t>this way, any combinational circuit </a:t>
            </a:r>
            <a:r>
              <a:rPr lang="en-US" dirty="0" smtClean="0"/>
              <a:t>with n </a:t>
            </a:r>
            <a:r>
              <a:rPr lang="en-US" dirty="0"/>
              <a:t>inputs and m outputs can be implemented with an n </a:t>
            </a:r>
            <a:r>
              <a:rPr lang="en-US" dirty="0" smtClean="0"/>
              <a:t>– to -2</a:t>
            </a:r>
            <a:r>
              <a:rPr lang="en-US" baseline="30000" dirty="0" smtClean="0"/>
              <a:t>n</a:t>
            </a:r>
            <a:r>
              <a:rPr lang="en-US" dirty="0" smtClean="0"/>
              <a:t> line </a:t>
            </a:r>
            <a:r>
              <a:rPr lang="en-US" dirty="0"/>
              <a:t>decoder and m </a:t>
            </a:r>
            <a:r>
              <a:rPr lang="en-US" dirty="0" smtClean="0"/>
              <a:t>OR gates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Combinational Logic </a:t>
            </a:r>
            <a:r>
              <a:rPr lang="en-US" dirty="0" smtClean="0"/>
              <a:t>Implementation with Decoders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procedure for implementing a combinational circuit by means of a decoder </a:t>
            </a:r>
            <a:r>
              <a:rPr lang="en-US" dirty="0" smtClean="0"/>
              <a:t>and OR </a:t>
            </a:r>
            <a:r>
              <a:rPr lang="en-US" dirty="0"/>
              <a:t>gates requires that the Boolean function for the circuit be expressed as a sum </a:t>
            </a:r>
            <a:r>
              <a:rPr lang="en-US" dirty="0" smtClean="0"/>
              <a:t>of </a:t>
            </a:r>
            <a:r>
              <a:rPr lang="en-US" dirty="0" err="1" smtClean="0"/>
              <a:t>minterms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decoder is then chosen that generates all the </a:t>
            </a:r>
            <a:r>
              <a:rPr lang="en-US" dirty="0" err="1"/>
              <a:t>minterms</a:t>
            </a:r>
            <a:r>
              <a:rPr lang="en-US" dirty="0"/>
              <a:t> of the input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/>
              <a:t>The inputs to each OR gate are selected from the decoder outputs according </a:t>
            </a:r>
            <a:r>
              <a:rPr lang="en-US" dirty="0" smtClean="0"/>
              <a:t>to the </a:t>
            </a:r>
            <a:r>
              <a:rPr lang="en-US" dirty="0"/>
              <a:t>list of </a:t>
            </a:r>
            <a:r>
              <a:rPr lang="en-US" dirty="0" err="1"/>
              <a:t>minterms</a:t>
            </a:r>
            <a:r>
              <a:rPr lang="en-US" dirty="0"/>
              <a:t> of each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 with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4267200"/>
            <a:ext cx="2438400" cy="185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ym typeface="Symbol"/>
              </a:rPr>
              <a:t>S = (1, 2, 4, 7)</a:t>
            </a:r>
          </a:p>
          <a:p>
            <a:pPr marL="0" indent="0">
              <a:buNone/>
            </a:pPr>
            <a:r>
              <a:rPr lang="en-US" sz="2800" dirty="0" smtClean="0">
                <a:sym typeface="Symbol"/>
              </a:rPr>
              <a:t>C = (3, 5, 6, 7)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00200"/>
            <a:ext cx="24193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53054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22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Large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function with a long list of </a:t>
            </a:r>
            <a:r>
              <a:rPr lang="en-US" dirty="0" err="1"/>
              <a:t>minterms</a:t>
            </a:r>
            <a:r>
              <a:rPr lang="en-US" dirty="0"/>
              <a:t> requires an OR gate with a large number </a:t>
            </a:r>
            <a:r>
              <a:rPr lang="en-US" dirty="0" smtClean="0"/>
              <a:t>of inputs</a:t>
            </a:r>
          </a:p>
          <a:p>
            <a:r>
              <a:rPr lang="en-US" dirty="0" smtClean="0"/>
              <a:t>A </a:t>
            </a:r>
            <a:r>
              <a:rPr lang="en-US" dirty="0"/>
              <a:t>function having a list of k </a:t>
            </a:r>
            <a:r>
              <a:rPr lang="en-US" dirty="0" err="1"/>
              <a:t>minterms</a:t>
            </a:r>
            <a:r>
              <a:rPr lang="en-US" dirty="0"/>
              <a:t> can be expressed in its complemented </a:t>
            </a:r>
            <a:r>
              <a:rPr lang="en-US" dirty="0" smtClean="0"/>
              <a:t>form F’ with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– k </a:t>
            </a:r>
            <a:r>
              <a:rPr lang="en-US" dirty="0" err="1" smtClean="0"/>
              <a:t>minterms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number of </a:t>
            </a:r>
            <a:r>
              <a:rPr lang="en-US" dirty="0" err="1"/>
              <a:t>minterms</a:t>
            </a:r>
            <a:r>
              <a:rPr lang="en-US" dirty="0"/>
              <a:t> in the function is greater than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/2, then F’ </a:t>
            </a:r>
            <a:r>
              <a:rPr lang="en-US" dirty="0"/>
              <a:t>can be expressed with fewer </a:t>
            </a:r>
            <a:r>
              <a:rPr lang="en-US" dirty="0" err="1" smtClean="0"/>
              <a:t>minterms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/>
              <a:t>such a case, it is advantageous to </a:t>
            </a:r>
            <a:r>
              <a:rPr lang="en-US" dirty="0" smtClean="0"/>
              <a:t>use a </a:t>
            </a:r>
            <a:r>
              <a:rPr lang="en-US" dirty="0"/>
              <a:t>NOR gate to sum the </a:t>
            </a:r>
            <a:r>
              <a:rPr lang="en-US" dirty="0" err="1"/>
              <a:t>minterms</a:t>
            </a:r>
            <a:r>
              <a:rPr lang="en-US" dirty="0"/>
              <a:t> of </a:t>
            </a:r>
            <a:r>
              <a:rPr lang="en-US" dirty="0" smtClean="0"/>
              <a:t>F’</a:t>
            </a:r>
          </a:p>
          <a:p>
            <a:r>
              <a:rPr lang="en-US" dirty="0" smtClean="0"/>
              <a:t>The </a:t>
            </a:r>
            <a:r>
              <a:rPr lang="en-US" dirty="0"/>
              <a:t>output of the NOR gate complements </a:t>
            </a:r>
            <a:r>
              <a:rPr lang="en-US" dirty="0" smtClean="0"/>
              <a:t>this sum </a:t>
            </a:r>
            <a:r>
              <a:rPr lang="en-US" dirty="0"/>
              <a:t>and generates the normal output 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Functions with Decoders with NAND Gates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If NAND gates are used for the </a:t>
            </a:r>
            <a:r>
              <a:rPr lang="en-US" dirty="0" smtClean="0"/>
              <a:t>decoder, </a:t>
            </a:r>
            <a:r>
              <a:rPr lang="en-US" dirty="0"/>
              <a:t>then the external gates must be NAND gates instead of OR </a:t>
            </a:r>
            <a:r>
              <a:rPr lang="en-US" dirty="0" smtClean="0"/>
              <a:t>gates</a:t>
            </a:r>
          </a:p>
          <a:p>
            <a:r>
              <a:rPr lang="en-US" dirty="0" smtClean="0"/>
              <a:t>This is because </a:t>
            </a:r>
            <a:r>
              <a:rPr lang="en-US" dirty="0"/>
              <a:t>a two-level NAND gate circuit implements a sum-of-</a:t>
            </a:r>
            <a:r>
              <a:rPr lang="en-US" dirty="0" err="1"/>
              <a:t>minterms</a:t>
            </a:r>
            <a:r>
              <a:rPr lang="en-US" dirty="0"/>
              <a:t> function and </a:t>
            </a:r>
            <a:r>
              <a:rPr lang="en-US" dirty="0" smtClean="0"/>
              <a:t>is equivalent </a:t>
            </a:r>
            <a:r>
              <a:rPr lang="en-US" dirty="0"/>
              <a:t>to a two-level </a:t>
            </a:r>
            <a:r>
              <a:rPr lang="en-US" dirty="0" smtClean="0"/>
              <a:t>AND – OR </a:t>
            </a:r>
            <a:r>
              <a:rPr lang="en-US" dirty="0"/>
              <a:t>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encoder is a digital circuit that performs the inverse operation of a </a:t>
            </a:r>
            <a:r>
              <a:rPr lang="en-US" dirty="0" smtClean="0"/>
              <a:t>decoder</a:t>
            </a:r>
          </a:p>
          <a:p>
            <a:r>
              <a:rPr lang="en-US" dirty="0" smtClean="0"/>
              <a:t>An encoder </a:t>
            </a:r>
            <a:r>
              <a:rPr lang="en-US" dirty="0"/>
              <a:t>has 2</a:t>
            </a:r>
            <a:r>
              <a:rPr lang="en-US" baseline="30000" dirty="0"/>
              <a:t>n</a:t>
            </a:r>
            <a:r>
              <a:rPr lang="en-US" dirty="0"/>
              <a:t> (or fewer) input lines and n output </a:t>
            </a:r>
            <a:r>
              <a:rPr lang="en-US" dirty="0" smtClean="0"/>
              <a:t>lines</a:t>
            </a:r>
          </a:p>
          <a:p>
            <a:r>
              <a:rPr lang="en-US" dirty="0" smtClean="0"/>
              <a:t>The </a:t>
            </a:r>
            <a:r>
              <a:rPr lang="en-US" dirty="0"/>
              <a:t>output lines, as an </a:t>
            </a:r>
            <a:r>
              <a:rPr lang="en-US" dirty="0" smtClean="0"/>
              <a:t>aggregate, generate </a:t>
            </a:r>
            <a:r>
              <a:rPr lang="en-US" dirty="0"/>
              <a:t>the binary code corresponding to the input </a:t>
            </a:r>
            <a:r>
              <a:rPr lang="en-US" dirty="0" smtClean="0"/>
              <a:t>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1088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EE227 – Digital Logic Design</vt:lpstr>
      <vt:lpstr>Outline</vt:lpstr>
      <vt:lpstr>4 to 16 Line Decoder</vt:lpstr>
      <vt:lpstr>Combinational Logic Implementation with Decoders (1/2)</vt:lpstr>
      <vt:lpstr>Combinational Logic Implementation with Decoders (2/2)</vt:lpstr>
      <vt:lpstr>Full Adder with Decoder</vt:lpstr>
      <vt:lpstr>Functions with Large Inputs</vt:lpstr>
      <vt:lpstr>Implementation of Functions with Decoders with NAND Gates </vt:lpstr>
      <vt:lpstr>Encoder</vt:lpstr>
      <vt:lpstr>Octal to Binary Encoder</vt:lpstr>
      <vt:lpstr>Limitations of a Simple Encoder</vt:lpstr>
      <vt:lpstr>Priority Encoder (1/4)</vt:lpstr>
      <vt:lpstr>Priority Encoder (2/4)</vt:lpstr>
      <vt:lpstr>Priority Encoder (3/4)</vt:lpstr>
      <vt:lpstr>Priority Encoder (4/4)</vt:lpstr>
      <vt:lpstr>Multiplexer</vt:lpstr>
      <vt:lpstr>2 to 1 Line Multiplexer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sAjid</cp:lastModifiedBy>
  <cp:revision>264</cp:revision>
  <dcterms:created xsi:type="dcterms:W3CDTF">2018-01-21T13:37:44Z</dcterms:created>
  <dcterms:modified xsi:type="dcterms:W3CDTF">2018-03-20T08:28:12Z</dcterms:modified>
</cp:coreProperties>
</file>