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8"/>
  </p:notesMasterIdLst>
  <p:sldIdLst>
    <p:sldId id="256" r:id="rId2"/>
    <p:sldId id="257" r:id="rId3"/>
    <p:sldId id="283" r:id="rId4"/>
    <p:sldId id="284" r:id="rId5"/>
    <p:sldId id="285" r:id="rId6"/>
    <p:sldId id="288" r:id="rId7"/>
    <p:sldId id="286" r:id="rId8"/>
    <p:sldId id="287" r:id="rId9"/>
    <p:sldId id="289" r:id="rId10"/>
    <p:sldId id="290" r:id="rId11"/>
    <p:sldId id="291" r:id="rId12"/>
    <p:sldId id="292" r:id="rId13"/>
    <p:sldId id="293" r:id="rId14"/>
    <p:sldId id="294" r:id="rId15"/>
    <p:sldId id="295" r:id="rId16"/>
    <p:sldId id="296" r:id="rId17"/>
    <p:sldId id="326" r:id="rId18"/>
    <p:sldId id="297" r:id="rId19"/>
    <p:sldId id="298" r:id="rId20"/>
    <p:sldId id="299" r:id="rId21"/>
    <p:sldId id="300" r:id="rId22"/>
    <p:sldId id="301" r:id="rId23"/>
    <p:sldId id="302" r:id="rId24"/>
    <p:sldId id="303" r:id="rId25"/>
    <p:sldId id="305" r:id="rId26"/>
    <p:sldId id="304" r:id="rId27"/>
    <p:sldId id="306" r:id="rId28"/>
    <p:sldId id="307" r:id="rId29"/>
    <p:sldId id="308" r:id="rId30"/>
    <p:sldId id="318" r:id="rId31"/>
    <p:sldId id="309" r:id="rId32"/>
    <p:sldId id="310" r:id="rId33"/>
    <p:sldId id="311" r:id="rId34"/>
    <p:sldId id="312" r:id="rId35"/>
    <p:sldId id="313" r:id="rId36"/>
    <p:sldId id="314" r:id="rId37"/>
    <p:sldId id="315" r:id="rId38"/>
    <p:sldId id="316" r:id="rId39"/>
    <p:sldId id="317" r:id="rId40"/>
    <p:sldId id="319" r:id="rId41"/>
    <p:sldId id="320" r:id="rId42"/>
    <p:sldId id="321" r:id="rId43"/>
    <p:sldId id="322" r:id="rId44"/>
    <p:sldId id="323" r:id="rId45"/>
    <p:sldId id="324" r:id="rId46"/>
    <p:sldId id="325" r:id="rId4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2F9F6B-19F2-4FAC-8436-835A36B723E4}" type="datetimeFigureOut">
              <a:rPr lang="en-US" smtClean="0"/>
              <a:t>1/31/2023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D6C4BE1-D084-4D2B-8BB5-E99F53429E0A}" type="slidenum">
              <a:rPr lang="en-US" smtClean="0"/>
              <a:t>‹#›</a:t>
            </a:fld>
            <a:endParaRPr lang="en-US"/>
          </a:p>
        </p:txBody>
      </p:sp>
    </p:spTree>
    <p:extLst>
      <p:ext uri="{BB962C8B-B14F-4D97-AF65-F5344CB8AC3E}">
        <p14:creationId xmlns:p14="http://schemas.microsoft.com/office/powerpoint/2010/main" val="1619976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3708365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3224377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303528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4016524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2355813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PK"/>
              <a:t>EE227 - DLD</a:t>
            </a:r>
            <a:endParaRPr lang="en-US"/>
          </a:p>
        </p:txBody>
      </p:sp>
      <p:sp>
        <p:nvSpPr>
          <p:cNvPr id="6" name="Footer Placeholder 5"/>
          <p:cNvSpPr>
            <a:spLocks noGrp="1"/>
          </p:cNvSpPr>
          <p:nvPr>
            <p:ph type="ftr" sz="quarter" idx="11"/>
          </p:nvPr>
        </p:nvSpPr>
        <p:spPr/>
        <p:txBody>
          <a:bodyPr/>
          <a:lstStyle/>
          <a:p>
            <a:r>
              <a:rPr lang="en-US"/>
              <a:t>Course Instructor : Waqar Baig</a:t>
            </a:r>
          </a:p>
        </p:txBody>
      </p:sp>
      <p:sp>
        <p:nvSpPr>
          <p:cNvPr id="7" name="Slide Number Placeholder 6"/>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1169644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PK"/>
              <a:t>EE227 - DLD</a:t>
            </a:r>
            <a:endParaRPr lang="en-US"/>
          </a:p>
        </p:txBody>
      </p:sp>
      <p:sp>
        <p:nvSpPr>
          <p:cNvPr id="8" name="Footer Placeholder 7"/>
          <p:cNvSpPr>
            <a:spLocks noGrp="1"/>
          </p:cNvSpPr>
          <p:nvPr>
            <p:ph type="ftr" sz="quarter" idx="11"/>
          </p:nvPr>
        </p:nvSpPr>
        <p:spPr/>
        <p:txBody>
          <a:bodyPr/>
          <a:lstStyle/>
          <a:p>
            <a:r>
              <a:rPr lang="en-US"/>
              <a:t>Course Instructor : Waqar Baig</a:t>
            </a:r>
          </a:p>
        </p:txBody>
      </p:sp>
      <p:sp>
        <p:nvSpPr>
          <p:cNvPr id="9" name="Slide Number Placeholder 8"/>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29995218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PK"/>
              <a:t>EE227 - DLD</a:t>
            </a:r>
            <a:endParaRPr lang="en-US"/>
          </a:p>
        </p:txBody>
      </p:sp>
      <p:sp>
        <p:nvSpPr>
          <p:cNvPr id="4" name="Footer Placeholder 3"/>
          <p:cNvSpPr>
            <a:spLocks noGrp="1"/>
          </p:cNvSpPr>
          <p:nvPr>
            <p:ph type="ftr" sz="quarter" idx="11"/>
          </p:nvPr>
        </p:nvSpPr>
        <p:spPr/>
        <p:txBody>
          <a:bodyPr/>
          <a:lstStyle/>
          <a:p>
            <a:r>
              <a:rPr lang="en-US"/>
              <a:t>Course Instructor : Waqar Baig</a:t>
            </a:r>
          </a:p>
        </p:txBody>
      </p:sp>
      <p:sp>
        <p:nvSpPr>
          <p:cNvPr id="5" name="Slide Number Placeholder 4"/>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26651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PK"/>
              <a:t>EE227 - DLD</a:t>
            </a:r>
            <a:endParaRPr lang="en-US"/>
          </a:p>
        </p:txBody>
      </p:sp>
      <p:sp>
        <p:nvSpPr>
          <p:cNvPr id="3" name="Footer Placeholder 2"/>
          <p:cNvSpPr>
            <a:spLocks noGrp="1"/>
          </p:cNvSpPr>
          <p:nvPr>
            <p:ph type="ftr" sz="quarter" idx="11"/>
          </p:nvPr>
        </p:nvSpPr>
        <p:spPr/>
        <p:txBody>
          <a:bodyPr/>
          <a:lstStyle/>
          <a:p>
            <a:r>
              <a:rPr lang="en-US"/>
              <a:t>Course Instructor : Waqar Baig</a:t>
            </a:r>
          </a:p>
        </p:txBody>
      </p:sp>
      <p:sp>
        <p:nvSpPr>
          <p:cNvPr id="4" name="Slide Number Placeholder 3"/>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8019808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PK"/>
              <a:t>EE227 - DLD</a:t>
            </a:r>
            <a:endParaRPr lang="en-US"/>
          </a:p>
        </p:txBody>
      </p:sp>
      <p:sp>
        <p:nvSpPr>
          <p:cNvPr id="6" name="Footer Placeholder 5"/>
          <p:cNvSpPr>
            <a:spLocks noGrp="1"/>
          </p:cNvSpPr>
          <p:nvPr>
            <p:ph type="ftr" sz="quarter" idx="11"/>
          </p:nvPr>
        </p:nvSpPr>
        <p:spPr/>
        <p:txBody>
          <a:bodyPr/>
          <a:lstStyle/>
          <a:p>
            <a:r>
              <a:rPr lang="en-US"/>
              <a:t>Course Instructor : Waqar Baig</a:t>
            </a:r>
          </a:p>
        </p:txBody>
      </p:sp>
      <p:sp>
        <p:nvSpPr>
          <p:cNvPr id="7" name="Slide Number Placeholder 6"/>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3995759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PK"/>
              <a:t>EE227 - DLD</a:t>
            </a:r>
            <a:endParaRPr lang="en-US"/>
          </a:p>
        </p:txBody>
      </p:sp>
      <p:sp>
        <p:nvSpPr>
          <p:cNvPr id="6" name="Footer Placeholder 5"/>
          <p:cNvSpPr>
            <a:spLocks noGrp="1"/>
          </p:cNvSpPr>
          <p:nvPr>
            <p:ph type="ftr" sz="quarter" idx="11"/>
          </p:nvPr>
        </p:nvSpPr>
        <p:spPr/>
        <p:txBody>
          <a:bodyPr/>
          <a:lstStyle/>
          <a:p>
            <a:r>
              <a:rPr lang="en-US"/>
              <a:t>Course Instructor : Waqar Baig</a:t>
            </a:r>
          </a:p>
        </p:txBody>
      </p:sp>
      <p:sp>
        <p:nvSpPr>
          <p:cNvPr id="7" name="Slide Number Placeholder 6"/>
          <p:cNvSpPr>
            <a:spLocks noGrp="1"/>
          </p:cNvSpPr>
          <p:nvPr>
            <p:ph type="sldNum" sz="quarter" idx="12"/>
          </p:nvPr>
        </p:nvSpPr>
        <p:spPr/>
        <p:txBody>
          <a:bodyPr/>
          <a:lstStyle/>
          <a:p>
            <a:fld id="{CBE6402E-3189-41C4-BB36-EE6F934C63A5}" type="slidenum">
              <a:rPr lang="en-US" smtClean="0"/>
              <a:t>‹#›</a:t>
            </a:fld>
            <a:endParaRPr lang="en-US"/>
          </a:p>
        </p:txBody>
      </p:sp>
    </p:spTree>
    <p:extLst>
      <p:ext uri="{BB962C8B-B14F-4D97-AF65-F5344CB8AC3E}">
        <p14:creationId xmlns:p14="http://schemas.microsoft.com/office/powerpoint/2010/main" val="91588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PK"/>
              <a:t>EE227 - DLD</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Course Instructor : Waqar Baig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6402E-3189-41C4-BB36-EE6F934C63A5}" type="slidenum">
              <a:rPr lang="en-US" smtClean="0"/>
              <a:t>‹#›</a:t>
            </a:fld>
            <a:endParaRPr lang="en-US"/>
          </a:p>
        </p:txBody>
      </p:sp>
    </p:spTree>
    <p:extLst>
      <p:ext uri="{BB962C8B-B14F-4D97-AF65-F5344CB8AC3E}">
        <p14:creationId xmlns:p14="http://schemas.microsoft.com/office/powerpoint/2010/main" val="530802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EE227 – Digital Logic Design</a:t>
            </a:r>
          </a:p>
        </p:txBody>
      </p:sp>
      <p:sp>
        <p:nvSpPr>
          <p:cNvPr id="3" name="Subtitle 2"/>
          <p:cNvSpPr>
            <a:spLocks noGrp="1"/>
          </p:cNvSpPr>
          <p:nvPr>
            <p:ph type="subTitle" idx="1"/>
          </p:nvPr>
        </p:nvSpPr>
        <p:spPr/>
        <p:txBody>
          <a:bodyPr/>
          <a:lstStyle/>
          <a:p>
            <a:r>
              <a:rPr lang="en-US" dirty="0"/>
              <a:t>Lecture 4 – 5  </a:t>
            </a:r>
          </a:p>
        </p:txBody>
      </p:sp>
    </p:spTree>
    <p:extLst>
      <p:ext uri="{BB962C8B-B14F-4D97-AF65-F5344CB8AC3E}">
        <p14:creationId xmlns:p14="http://schemas.microsoft.com/office/powerpoint/2010/main" val="3048268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2</a:t>
            </a:r>
          </a:p>
        </p:txBody>
      </p:sp>
      <p:sp>
        <p:nvSpPr>
          <p:cNvPr id="3" name="Content Placeholder 2"/>
          <p:cNvSpPr>
            <a:spLocks noGrp="1"/>
          </p:cNvSpPr>
          <p:nvPr>
            <p:ph idx="1"/>
          </p:nvPr>
        </p:nvSpPr>
        <p:spPr/>
        <p:txBody>
          <a:bodyPr>
            <a:normAutofit/>
          </a:bodyPr>
          <a:lstStyle/>
          <a:p>
            <a:r>
              <a:rPr lang="en-US" sz="2800" dirty="0"/>
              <a:t>For the given unsigned numbers perform the subtraction by using r’s complement and (r – 1)’s complement, then verify your answer by converting the numbers in decimal</a:t>
            </a:r>
          </a:p>
          <a:p>
            <a:endParaRPr lang="en-US" sz="1200" dirty="0"/>
          </a:p>
          <a:p>
            <a:pPr marL="1028700" lvl="1" indent="-571500">
              <a:buFont typeface="+mj-lt"/>
              <a:buAutoNum type="romanLcPeriod"/>
            </a:pPr>
            <a:r>
              <a:rPr lang="en-US" sz="2400" dirty="0"/>
              <a:t>(100010)</a:t>
            </a:r>
            <a:r>
              <a:rPr lang="en-US" sz="2400" baseline="-25000" dirty="0"/>
              <a:t>2</a:t>
            </a:r>
            <a:r>
              <a:rPr lang="en-US" sz="2400" dirty="0"/>
              <a:t> – (100110)</a:t>
            </a:r>
            <a:r>
              <a:rPr lang="en-US" sz="2400" baseline="-25000" dirty="0"/>
              <a:t>2</a:t>
            </a:r>
          </a:p>
          <a:p>
            <a:pPr marL="1028700" lvl="1" indent="-571500">
              <a:buFont typeface="+mj-lt"/>
              <a:buAutoNum type="romanLcPeriod"/>
            </a:pPr>
            <a:r>
              <a:rPr lang="en-US" sz="2400" dirty="0"/>
              <a:t>(43BD)</a:t>
            </a:r>
            <a:r>
              <a:rPr lang="en-US" sz="2400" baseline="-25000" dirty="0"/>
              <a:t>16</a:t>
            </a:r>
            <a:r>
              <a:rPr lang="en-US" sz="2400" dirty="0"/>
              <a:t> – (32A)</a:t>
            </a:r>
            <a:r>
              <a:rPr lang="en-US" sz="2400" baseline="-25000" dirty="0"/>
              <a:t>16</a:t>
            </a:r>
          </a:p>
          <a:p>
            <a:pPr marL="1028700" lvl="1" indent="-571500">
              <a:buFont typeface="+mj-lt"/>
              <a:buAutoNum type="romanLcPeriod"/>
            </a:pPr>
            <a:r>
              <a:rPr lang="en-US" sz="2400" dirty="0"/>
              <a:t>(73125)</a:t>
            </a:r>
            <a:r>
              <a:rPr lang="en-US" sz="2400" baseline="-25000" dirty="0"/>
              <a:t>8</a:t>
            </a:r>
            <a:r>
              <a:rPr lang="en-US" sz="2400" dirty="0"/>
              <a:t> – (23)</a:t>
            </a:r>
            <a:r>
              <a:rPr lang="en-US" sz="2400" baseline="-25000" dirty="0"/>
              <a:t>8</a:t>
            </a:r>
          </a:p>
          <a:p>
            <a:pPr marL="1028700" lvl="1" indent="-571500">
              <a:buFont typeface="+mj-lt"/>
              <a:buAutoNum type="romanLcPeriod"/>
            </a:pPr>
            <a:r>
              <a:rPr lang="en-US" sz="2400" dirty="0"/>
              <a:t>(23441)</a:t>
            </a:r>
            <a:r>
              <a:rPr lang="en-US" sz="2400" baseline="-25000" dirty="0"/>
              <a:t>5</a:t>
            </a:r>
            <a:r>
              <a:rPr lang="en-US" sz="2400" dirty="0"/>
              <a:t> – (400011)</a:t>
            </a:r>
            <a:r>
              <a:rPr lang="en-US" sz="2400" baseline="-25000" dirty="0"/>
              <a:t>5</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10</a:t>
            </a:fld>
            <a:endParaRPr lang="en-US"/>
          </a:p>
        </p:txBody>
      </p:sp>
    </p:spTree>
    <p:extLst>
      <p:ext uri="{BB962C8B-B14F-4D97-AF65-F5344CB8AC3E}">
        <p14:creationId xmlns:p14="http://schemas.microsoft.com/office/powerpoint/2010/main" val="3574704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Binary Numbers (1/2)</a:t>
            </a:r>
          </a:p>
        </p:txBody>
      </p:sp>
      <p:sp>
        <p:nvSpPr>
          <p:cNvPr id="3" name="Content Placeholder 2"/>
          <p:cNvSpPr>
            <a:spLocks noGrp="1"/>
          </p:cNvSpPr>
          <p:nvPr>
            <p:ph idx="1"/>
          </p:nvPr>
        </p:nvSpPr>
        <p:spPr>
          <a:xfrm>
            <a:off x="457200" y="1447800"/>
            <a:ext cx="8229600" cy="4724400"/>
          </a:xfrm>
        </p:spPr>
        <p:txBody>
          <a:bodyPr>
            <a:normAutofit fontScale="85000" lnSpcReduction="20000"/>
          </a:bodyPr>
          <a:lstStyle/>
          <a:p>
            <a:r>
              <a:rPr lang="en-US" dirty="0"/>
              <a:t>In general there are two ways to represent signed binary numbers</a:t>
            </a:r>
          </a:p>
          <a:p>
            <a:r>
              <a:rPr lang="en-US" dirty="0"/>
              <a:t>Sign – Magnitude Method</a:t>
            </a:r>
          </a:p>
          <a:p>
            <a:pPr lvl="1"/>
            <a:r>
              <a:rPr lang="en-US" dirty="0"/>
              <a:t>MSB represents the sign and rest of the bits are used to represent the magnitude</a:t>
            </a:r>
          </a:p>
          <a:p>
            <a:pPr lvl="1"/>
            <a:r>
              <a:rPr lang="en-US" dirty="0"/>
              <a:t>If MSB is 1, the number is negative</a:t>
            </a:r>
          </a:p>
          <a:p>
            <a:pPr lvl="1"/>
            <a:r>
              <a:rPr lang="en-US" dirty="0"/>
              <a:t>If MSB is 0, the number is positive</a:t>
            </a:r>
          </a:p>
          <a:p>
            <a:pPr lvl="1"/>
            <a:r>
              <a:rPr lang="en-US" dirty="0"/>
              <a:t>For example </a:t>
            </a:r>
            <a:r>
              <a:rPr lang="en-US" b="1" dirty="0">
                <a:solidFill>
                  <a:srgbClr val="FF0000"/>
                </a:solidFill>
              </a:rPr>
              <a:t>0</a:t>
            </a:r>
            <a:r>
              <a:rPr lang="en-US" dirty="0"/>
              <a:t>0001000 is +8 and </a:t>
            </a:r>
            <a:r>
              <a:rPr lang="en-US" b="1" dirty="0">
                <a:solidFill>
                  <a:srgbClr val="FF0000"/>
                </a:solidFill>
              </a:rPr>
              <a:t>1</a:t>
            </a:r>
            <a:r>
              <a:rPr lang="en-US" dirty="0"/>
              <a:t>0001000 is -8</a:t>
            </a:r>
          </a:p>
          <a:p>
            <a:r>
              <a:rPr lang="en-US" dirty="0"/>
              <a:t>Complement method</a:t>
            </a:r>
          </a:p>
          <a:p>
            <a:pPr lvl="1"/>
            <a:r>
              <a:rPr lang="en-US" dirty="0"/>
              <a:t>1’s complement method</a:t>
            </a:r>
          </a:p>
          <a:p>
            <a:pPr lvl="2"/>
            <a:r>
              <a:rPr lang="en-US" dirty="0"/>
              <a:t>Number is represented by 1’s complement of its magnitude</a:t>
            </a:r>
          </a:p>
          <a:p>
            <a:pPr lvl="1"/>
            <a:r>
              <a:rPr lang="en-US" dirty="0"/>
              <a:t>2’s complement method</a:t>
            </a:r>
          </a:p>
          <a:p>
            <a:pPr lvl="2"/>
            <a:r>
              <a:rPr lang="en-US" dirty="0"/>
              <a:t>Number is represented by 2’s complement of its magnitude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11</a:t>
            </a:fld>
            <a:endParaRPr lang="en-US"/>
          </a:p>
        </p:txBody>
      </p:sp>
    </p:spTree>
    <p:extLst>
      <p:ext uri="{BB962C8B-B14F-4D97-AF65-F5344CB8AC3E}">
        <p14:creationId xmlns:p14="http://schemas.microsoft.com/office/powerpoint/2010/main" val="1745974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Binary Numbers (2/2)</a:t>
            </a:r>
          </a:p>
        </p:txBody>
      </p:sp>
      <p:sp>
        <p:nvSpPr>
          <p:cNvPr id="3" name="Content Placeholder 2"/>
          <p:cNvSpPr>
            <a:spLocks noGrp="1"/>
          </p:cNvSpPr>
          <p:nvPr>
            <p:ph idx="1"/>
          </p:nvPr>
        </p:nvSpPr>
        <p:spPr/>
        <p:txBody>
          <a:bodyPr>
            <a:normAutofit/>
          </a:bodyPr>
          <a:lstStyle/>
          <a:p>
            <a:r>
              <a:rPr lang="en-US" dirty="0"/>
              <a:t>Representations of +9 and -9 using 8 – bits</a:t>
            </a:r>
          </a:p>
          <a:p>
            <a:pPr lvl="1">
              <a:buFont typeface="Wingdings" pitchFamily="2" charset="2"/>
              <a:buChar char="§"/>
            </a:pPr>
            <a:r>
              <a:rPr lang="en-US" dirty="0"/>
              <a:t>+9 has only one representation in binary</a:t>
            </a:r>
          </a:p>
          <a:p>
            <a:pPr lvl="2"/>
            <a:r>
              <a:rPr lang="en-US" dirty="0"/>
              <a:t>+9 = (0000 1001)</a:t>
            </a:r>
            <a:r>
              <a:rPr lang="en-US" baseline="-25000" dirty="0"/>
              <a:t>2</a:t>
            </a:r>
          </a:p>
          <a:p>
            <a:pPr lvl="1">
              <a:buFont typeface="Wingdings" pitchFamily="2" charset="2"/>
              <a:buChar char="§"/>
            </a:pPr>
            <a:r>
              <a:rPr lang="en-US" dirty="0"/>
              <a:t>-9 has three representations</a:t>
            </a:r>
          </a:p>
          <a:p>
            <a:pPr lvl="2"/>
            <a:r>
              <a:rPr lang="en-US" dirty="0"/>
              <a:t>signed‐magnitude representation:		10001001</a:t>
            </a:r>
          </a:p>
          <a:p>
            <a:pPr lvl="2"/>
            <a:r>
              <a:rPr lang="en-US" dirty="0"/>
              <a:t>signed‐1’s‐complement representation:	11110110</a:t>
            </a:r>
          </a:p>
          <a:p>
            <a:pPr lvl="2"/>
            <a:r>
              <a:rPr lang="en-US" dirty="0"/>
              <a:t>signed‐2’s‐complement representation:	11110111</a:t>
            </a:r>
          </a:p>
          <a:p>
            <a:pPr lvl="1">
              <a:buFont typeface="Wingdings" pitchFamily="2" charset="2"/>
              <a:buChar char="§"/>
            </a:pPr>
            <a:r>
              <a:rPr lang="en-US" dirty="0"/>
              <a:t>Signed 2’s complement method is used in computers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12</a:t>
            </a:fld>
            <a:endParaRPr lang="en-US"/>
          </a:p>
        </p:txBody>
      </p:sp>
    </p:spTree>
    <p:extLst>
      <p:ext uri="{BB962C8B-B14F-4D97-AF65-F5344CB8AC3E}">
        <p14:creationId xmlns:p14="http://schemas.microsoft.com/office/powerpoint/2010/main" val="3572752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Why 2’s Complement Method is Used to Represent Signed Numbers?</a:t>
            </a:r>
          </a:p>
        </p:txBody>
      </p:sp>
      <p:sp>
        <p:nvSpPr>
          <p:cNvPr id="3" name="Content Placeholder 2"/>
          <p:cNvSpPr>
            <a:spLocks noGrp="1"/>
          </p:cNvSpPr>
          <p:nvPr>
            <p:ph idx="1"/>
          </p:nvPr>
        </p:nvSpPr>
        <p:spPr/>
        <p:txBody>
          <a:bodyPr>
            <a:normAutofit fontScale="92500" lnSpcReduction="10000"/>
          </a:bodyPr>
          <a:lstStyle/>
          <a:p>
            <a:r>
              <a:rPr lang="en-US" dirty="0"/>
              <a:t>We prefer 2’s complement method due to following reasons</a:t>
            </a:r>
          </a:p>
          <a:p>
            <a:pPr lvl="1"/>
            <a:r>
              <a:rPr lang="en-US" dirty="0"/>
              <a:t>With sign magnitude method we need to treat the sign bit and magnitude bits separately while performing arithmetic operations</a:t>
            </a:r>
          </a:p>
          <a:p>
            <a:pPr lvl="1"/>
            <a:r>
              <a:rPr lang="en-US" dirty="0"/>
              <a:t>In 1’s complement and sign magnitude method there are two representations of 0</a:t>
            </a:r>
          </a:p>
          <a:p>
            <a:pPr lvl="1"/>
            <a:r>
              <a:rPr lang="en-US" dirty="0"/>
              <a:t>In sign magnitude method every number must be represented as a signed number</a:t>
            </a:r>
          </a:p>
          <a:p>
            <a:pPr lvl="1"/>
            <a:r>
              <a:rPr lang="en-US" dirty="0"/>
              <a:t>Whereas in 2’s complement we only use 2’s complement if the number is negative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13</a:t>
            </a:fld>
            <a:endParaRPr lang="en-US"/>
          </a:p>
        </p:txBody>
      </p:sp>
    </p:spTree>
    <p:extLst>
      <p:ext uri="{BB962C8B-B14F-4D97-AF65-F5344CB8AC3E}">
        <p14:creationId xmlns:p14="http://schemas.microsoft.com/office/powerpoint/2010/main" val="1929398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Addition in Signed Binary Numbers (1/2)</a:t>
            </a:r>
          </a:p>
        </p:txBody>
      </p:sp>
      <p:sp>
        <p:nvSpPr>
          <p:cNvPr id="3" name="Content Placeholder 2"/>
          <p:cNvSpPr>
            <a:spLocks noGrp="1"/>
          </p:cNvSpPr>
          <p:nvPr>
            <p:ph idx="1"/>
          </p:nvPr>
        </p:nvSpPr>
        <p:spPr/>
        <p:txBody>
          <a:bodyPr>
            <a:normAutofit fontScale="92500"/>
          </a:bodyPr>
          <a:lstStyle/>
          <a:p>
            <a:r>
              <a:rPr lang="en-US" dirty="0"/>
              <a:t>If we are using the sign-magnitude method then</a:t>
            </a:r>
          </a:p>
          <a:p>
            <a:pPr lvl="1"/>
            <a:r>
              <a:rPr lang="en-US" dirty="0"/>
              <a:t>If the signs are the same</a:t>
            </a:r>
          </a:p>
          <a:p>
            <a:pPr lvl="2"/>
            <a:r>
              <a:rPr lang="en-US" dirty="0"/>
              <a:t>We add the two magnitudes and give the sum the common sign</a:t>
            </a:r>
          </a:p>
          <a:p>
            <a:pPr lvl="1"/>
            <a:r>
              <a:rPr lang="en-US" dirty="0"/>
              <a:t>If the signs are different</a:t>
            </a:r>
          </a:p>
          <a:p>
            <a:pPr lvl="2"/>
            <a:r>
              <a:rPr lang="en-US" dirty="0"/>
              <a:t>We subtract the smaller magnitude from the larger and give the difference the sign of the larger magnitude</a:t>
            </a:r>
          </a:p>
          <a:p>
            <a:pPr lvl="1"/>
            <a:r>
              <a:rPr lang="en-US" dirty="0"/>
              <a:t>For example computing </a:t>
            </a:r>
          </a:p>
          <a:p>
            <a:pPr lvl="2"/>
            <a:r>
              <a:rPr lang="en-US" dirty="0"/>
              <a:t>(+13) + (+25) </a:t>
            </a:r>
          </a:p>
          <a:p>
            <a:pPr lvl="2"/>
            <a:r>
              <a:rPr lang="en-US" dirty="0"/>
              <a:t>(+13) + (-25)</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14</a:t>
            </a:fld>
            <a:endParaRPr lang="en-US"/>
          </a:p>
        </p:txBody>
      </p:sp>
    </p:spTree>
    <p:extLst>
      <p:ext uri="{BB962C8B-B14F-4D97-AF65-F5344CB8AC3E}">
        <p14:creationId xmlns:p14="http://schemas.microsoft.com/office/powerpoint/2010/main" val="2233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Addition in Signed Binary Numbers (2/2)</a:t>
            </a:r>
          </a:p>
        </p:txBody>
      </p:sp>
      <p:sp>
        <p:nvSpPr>
          <p:cNvPr id="3" name="Content Placeholder 2"/>
          <p:cNvSpPr>
            <a:spLocks noGrp="1"/>
          </p:cNvSpPr>
          <p:nvPr>
            <p:ph idx="1"/>
          </p:nvPr>
        </p:nvSpPr>
        <p:spPr/>
        <p:txBody>
          <a:bodyPr>
            <a:normAutofit lnSpcReduction="10000"/>
          </a:bodyPr>
          <a:lstStyle/>
          <a:p>
            <a:r>
              <a:rPr lang="en-US" dirty="0"/>
              <a:t>If we are using the complement method then the procedure is simple</a:t>
            </a:r>
          </a:p>
          <a:p>
            <a:pPr lvl="1"/>
            <a:r>
              <a:rPr lang="en-US" dirty="0"/>
              <a:t>The addition of two signed binary numbers with negative numbers represented in signed‐ 2’s complement form is obtained from the addition of the two numbers, including their sign bits</a:t>
            </a:r>
          </a:p>
          <a:p>
            <a:pPr lvl="1"/>
            <a:r>
              <a:rPr lang="en-US" dirty="0"/>
              <a:t>A carry out of the sign‐bit position is discarded</a:t>
            </a:r>
          </a:p>
          <a:p>
            <a:pPr lvl="1"/>
            <a:r>
              <a:rPr lang="en-US" dirty="0"/>
              <a:t>For example lets compute the followings in binary</a:t>
            </a:r>
          </a:p>
          <a:p>
            <a:pPr lvl="2"/>
            <a:r>
              <a:rPr lang="en-US" dirty="0"/>
              <a:t>(+6) + (+13)		(-6) + (+13)</a:t>
            </a:r>
          </a:p>
          <a:p>
            <a:pPr lvl="2"/>
            <a:r>
              <a:rPr lang="en-US" dirty="0"/>
              <a:t>(+6) + (-13)		(-6) + (-13)</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15</a:t>
            </a:fld>
            <a:endParaRPr lang="en-US"/>
          </a:p>
        </p:txBody>
      </p:sp>
    </p:spTree>
    <p:extLst>
      <p:ext uri="{BB962C8B-B14F-4D97-AF65-F5344CB8AC3E}">
        <p14:creationId xmlns:p14="http://schemas.microsoft.com/office/powerpoint/2010/main" val="13420026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Arithmetic Subtraction in Signed Binary Numbers</a:t>
            </a:r>
          </a:p>
        </p:txBody>
      </p:sp>
      <p:sp>
        <p:nvSpPr>
          <p:cNvPr id="3" name="Content Placeholder 2"/>
          <p:cNvSpPr>
            <a:spLocks noGrp="1"/>
          </p:cNvSpPr>
          <p:nvPr>
            <p:ph idx="1"/>
          </p:nvPr>
        </p:nvSpPr>
        <p:spPr/>
        <p:txBody>
          <a:bodyPr>
            <a:normAutofit lnSpcReduction="10000"/>
          </a:bodyPr>
          <a:lstStyle/>
          <a:p>
            <a:r>
              <a:rPr lang="en-US" dirty="0"/>
              <a:t>For subtraction we prefer 2’s complement method</a:t>
            </a:r>
          </a:p>
          <a:p>
            <a:pPr lvl="1"/>
            <a:r>
              <a:rPr lang="en-US" dirty="0"/>
              <a:t>Take the 2’s complement of the subtrahend (including the sign bit) and add it to the minuend (including the sign bit)</a:t>
            </a:r>
          </a:p>
          <a:p>
            <a:pPr lvl="1"/>
            <a:r>
              <a:rPr lang="en-US" dirty="0"/>
              <a:t>A carry out of the sign‐bit position is discarded</a:t>
            </a:r>
          </a:p>
          <a:p>
            <a:pPr marL="457200" lvl="1" indent="0" algn="ctr">
              <a:buNone/>
            </a:pPr>
            <a:r>
              <a:rPr lang="en-US" dirty="0"/>
              <a:t>(±A) – (+B) = (±A) + (–B)</a:t>
            </a:r>
          </a:p>
          <a:p>
            <a:pPr marL="457200" lvl="1" indent="0" algn="ctr">
              <a:buNone/>
            </a:pPr>
            <a:r>
              <a:rPr lang="en-US" dirty="0"/>
              <a:t>(±A) – (–B) = (±A) + (+B)</a:t>
            </a:r>
          </a:p>
          <a:p>
            <a:pPr lvl="1"/>
            <a:r>
              <a:rPr lang="en-US" b="1" dirty="0"/>
              <a:t>Subtraction can be performed by using the circuit of adder</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16</a:t>
            </a:fld>
            <a:endParaRPr lang="en-US"/>
          </a:p>
        </p:txBody>
      </p:sp>
    </p:spTree>
    <p:extLst>
      <p:ext uri="{BB962C8B-B14F-4D97-AF65-F5344CB8AC3E}">
        <p14:creationId xmlns:p14="http://schemas.microsoft.com/office/powerpoint/2010/main" val="1763860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Ranges of Numbers</a:t>
            </a:r>
          </a:p>
        </p:txBody>
      </p:sp>
      <p:sp>
        <p:nvSpPr>
          <p:cNvPr id="3" name="Content Placeholder 2"/>
          <p:cNvSpPr>
            <a:spLocks noGrp="1"/>
          </p:cNvSpPr>
          <p:nvPr>
            <p:ph idx="1"/>
          </p:nvPr>
        </p:nvSpPr>
        <p:spPr/>
        <p:txBody>
          <a:bodyPr>
            <a:normAutofit/>
          </a:bodyPr>
          <a:lstStyle/>
          <a:p>
            <a:r>
              <a:rPr lang="en-US" dirty="0"/>
              <a:t>For a specific number of bits only a certain range of decimal numbers can be represented.</a:t>
            </a:r>
          </a:p>
          <a:p>
            <a:r>
              <a:rPr lang="en-US" dirty="0"/>
              <a:t>The maximum and minimum number can be found with the following relation</a:t>
            </a:r>
          </a:p>
          <a:p>
            <a:r>
              <a:rPr lang="en-US" dirty="0"/>
              <a:t>For unsigned numbers the range is </a:t>
            </a:r>
          </a:p>
          <a:p>
            <a:endParaRPr lang="en-US" dirty="0"/>
          </a:p>
          <a:p>
            <a:r>
              <a:rPr lang="en-US" dirty="0"/>
              <a:t>For Signed numbers the range is</a:t>
            </a:r>
          </a:p>
          <a:p>
            <a:endParaRPr lang="en-US" dirty="0"/>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17</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5050" y="5562600"/>
            <a:ext cx="45339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2300" y="4362450"/>
            <a:ext cx="2819400" cy="43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6914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Codes (1/2)</a:t>
            </a:r>
          </a:p>
        </p:txBody>
      </p:sp>
      <p:sp>
        <p:nvSpPr>
          <p:cNvPr id="3" name="Content Placeholder 2"/>
          <p:cNvSpPr>
            <a:spLocks noGrp="1"/>
          </p:cNvSpPr>
          <p:nvPr>
            <p:ph idx="1"/>
          </p:nvPr>
        </p:nvSpPr>
        <p:spPr/>
        <p:txBody>
          <a:bodyPr>
            <a:normAutofit fontScale="92500" lnSpcReduction="10000"/>
          </a:bodyPr>
          <a:lstStyle/>
          <a:p>
            <a:r>
              <a:rPr lang="en-US" dirty="0"/>
              <a:t>Any discrete element of information that is distinct among a group of quantities can be represented with a binary code </a:t>
            </a:r>
          </a:p>
          <a:p>
            <a:pPr lvl="1"/>
            <a:r>
              <a:rPr lang="en-US" dirty="0"/>
              <a:t>A binary code is just a pattern of 0’s and 1’s</a:t>
            </a:r>
          </a:p>
          <a:p>
            <a:r>
              <a:rPr lang="en-US" dirty="0"/>
              <a:t>An n‐bit binary code is a group of n bits that assumes up to 2</a:t>
            </a:r>
            <a:r>
              <a:rPr lang="en-US" baseline="30000" dirty="0"/>
              <a:t>n</a:t>
            </a:r>
            <a:r>
              <a:rPr lang="en-US" dirty="0"/>
              <a:t> distinct combinations </a:t>
            </a:r>
          </a:p>
          <a:p>
            <a:r>
              <a:rPr lang="en-US" dirty="0"/>
              <a:t>Although the minimum number of bits required to code 2</a:t>
            </a:r>
            <a:r>
              <a:rPr lang="en-US" baseline="30000" dirty="0"/>
              <a:t>n</a:t>
            </a:r>
            <a:r>
              <a:rPr lang="en-US" dirty="0"/>
              <a:t> distinct quantities is n</a:t>
            </a:r>
          </a:p>
          <a:p>
            <a:r>
              <a:rPr lang="en-US" dirty="0"/>
              <a:t>There is no maximum number of bits that may be used for a binary code</a:t>
            </a:r>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18</a:t>
            </a:fld>
            <a:endParaRPr lang="en-US"/>
          </a:p>
        </p:txBody>
      </p:sp>
    </p:spTree>
    <p:extLst>
      <p:ext uri="{BB962C8B-B14F-4D97-AF65-F5344CB8AC3E}">
        <p14:creationId xmlns:p14="http://schemas.microsoft.com/office/powerpoint/2010/main" val="270246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Codes (2/2)</a:t>
            </a:r>
          </a:p>
        </p:txBody>
      </p:sp>
      <p:sp>
        <p:nvSpPr>
          <p:cNvPr id="3" name="Content Placeholder 2"/>
          <p:cNvSpPr>
            <a:spLocks noGrp="1"/>
          </p:cNvSpPr>
          <p:nvPr>
            <p:ph idx="1"/>
          </p:nvPr>
        </p:nvSpPr>
        <p:spPr/>
        <p:txBody>
          <a:bodyPr>
            <a:normAutofit/>
          </a:bodyPr>
          <a:lstStyle/>
          <a:p>
            <a:r>
              <a:rPr lang="en-US" dirty="0"/>
              <a:t>There are many types of codes used in digital systems, some of them are</a:t>
            </a:r>
          </a:p>
          <a:p>
            <a:pPr lvl="1"/>
            <a:r>
              <a:rPr lang="en-US" dirty="0"/>
              <a:t>Binary Coded Decimal (BCD)</a:t>
            </a:r>
          </a:p>
          <a:p>
            <a:pPr lvl="1"/>
            <a:r>
              <a:rPr lang="en-US" dirty="0"/>
              <a:t>2421, excess 3, 8,4,-2,-1 codes</a:t>
            </a:r>
          </a:p>
          <a:p>
            <a:pPr lvl="1"/>
            <a:r>
              <a:rPr lang="en-US" dirty="0"/>
              <a:t>Gray Code</a:t>
            </a:r>
          </a:p>
          <a:p>
            <a:pPr lvl="1"/>
            <a:r>
              <a:rPr lang="en-US" dirty="0"/>
              <a:t>ASCII Character Code</a:t>
            </a:r>
          </a:p>
          <a:p>
            <a:pPr lvl="1"/>
            <a:r>
              <a:rPr lang="en-US" dirty="0"/>
              <a:t>Unicode</a:t>
            </a:r>
          </a:p>
          <a:p>
            <a:pPr lvl="1"/>
            <a:r>
              <a:rPr lang="en-US" dirty="0"/>
              <a:t>And many more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19</a:t>
            </a:fld>
            <a:endParaRPr lang="en-US"/>
          </a:p>
        </p:txBody>
      </p:sp>
    </p:spTree>
    <p:extLst>
      <p:ext uri="{BB962C8B-B14F-4D97-AF65-F5344CB8AC3E}">
        <p14:creationId xmlns:p14="http://schemas.microsoft.com/office/powerpoint/2010/main" val="23298823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fontScale="77500" lnSpcReduction="20000"/>
          </a:bodyPr>
          <a:lstStyle/>
          <a:p>
            <a:r>
              <a:rPr lang="en-US" dirty="0"/>
              <a:t>Complements of Numbers</a:t>
            </a:r>
          </a:p>
          <a:p>
            <a:r>
              <a:rPr lang="en-US" dirty="0"/>
              <a:t>Subtraction with complements</a:t>
            </a:r>
          </a:p>
          <a:p>
            <a:r>
              <a:rPr lang="en-US" dirty="0"/>
              <a:t>Signed Binary Numbers</a:t>
            </a:r>
          </a:p>
          <a:p>
            <a:pPr lvl="1"/>
            <a:r>
              <a:rPr lang="en-US" dirty="0"/>
              <a:t>Addition and subtraction in signed binary numbers</a:t>
            </a:r>
          </a:p>
          <a:p>
            <a:r>
              <a:rPr lang="en-US" dirty="0"/>
              <a:t>Binary Code</a:t>
            </a:r>
          </a:p>
          <a:p>
            <a:pPr lvl="1"/>
            <a:r>
              <a:rPr lang="en-US" dirty="0"/>
              <a:t>Binary Coded Decimal</a:t>
            </a:r>
          </a:p>
          <a:p>
            <a:pPr lvl="1"/>
            <a:r>
              <a:rPr lang="en-US" dirty="0"/>
              <a:t>Integer Arithmetic in BCD</a:t>
            </a:r>
          </a:p>
          <a:p>
            <a:r>
              <a:rPr lang="en-US" dirty="0"/>
              <a:t>Gray Code</a:t>
            </a:r>
          </a:p>
          <a:p>
            <a:r>
              <a:rPr lang="en-US" dirty="0"/>
              <a:t>ASCII Character Code</a:t>
            </a:r>
          </a:p>
          <a:p>
            <a:r>
              <a:rPr lang="en-US" dirty="0"/>
              <a:t>Binary Storage and Registers</a:t>
            </a:r>
          </a:p>
          <a:p>
            <a:r>
              <a:rPr lang="en-US" dirty="0"/>
              <a:t>Binary Logic</a:t>
            </a:r>
          </a:p>
          <a:p>
            <a:r>
              <a:rPr lang="en-US" dirty="0"/>
              <a:t>Logic Gates and Timing Diagrams</a:t>
            </a:r>
          </a:p>
          <a:p>
            <a:endParaRPr lang="en-US" dirty="0"/>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a:t>
            </a:fld>
            <a:endParaRPr lang="en-US"/>
          </a:p>
        </p:txBody>
      </p:sp>
    </p:spTree>
    <p:extLst>
      <p:ext uri="{BB962C8B-B14F-4D97-AF65-F5344CB8AC3E}">
        <p14:creationId xmlns:p14="http://schemas.microsoft.com/office/powerpoint/2010/main" val="18313211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3</a:t>
            </a:r>
          </a:p>
        </p:txBody>
      </p:sp>
      <p:sp>
        <p:nvSpPr>
          <p:cNvPr id="3" name="Content Placeholder 2"/>
          <p:cNvSpPr>
            <a:spLocks noGrp="1"/>
          </p:cNvSpPr>
          <p:nvPr>
            <p:ph idx="1"/>
          </p:nvPr>
        </p:nvSpPr>
        <p:spPr/>
        <p:txBody>
          <a:bodyPr>
            <a:normAutofit fontScale="85000" lnSpcReduction="10000"/>
          </a:bodyPr>
          <a:lstStyle/>
          <a:p>
            <a:r>
              <a:rPr lang="en-US" dirty="0"/>
              <a:t>What is the number of distinct code which can be generated by </a:t>
            </a:r>
          </a:p>
          <a:p>
            <a:pPr marL="1028700" lvl="1" indent="-571500">
              <a:buFont typeface="+mj-lt"/>
              <a:buAutoNum type="romanLcPeriod"/>
            </a:pPr>
            <a:r>
              <a:rPr lang="en-US" dirty="0"/>
              <a:t>4 bit long code</a:t>
            </a:r>
          </a:p>
          <a:p>
            <a:pPr marL="1028700" lvl="1" indent="-571500">
              <a:buFont typeface="+mj-lt"/>
              <a:buAutoNum type="romanLcPeriod"/>
            </a:pPr>
            <a:r>
              <a:rPr lang="en-US" dirty="0"/>
              <a:t>6 bits long binary code</a:t>
            </a:r>
          </a:p>
          <a:p>
            <a:pPr marL="1028700" lvl="1" indent="-571500">
              <a:buFont typeface="+mj-lt"/>
              <a:buAutoNum type="romanLcPeriod"/>
            </a:pPr>
            <a:r>
              <a:rPr lang="en-US" dirty="0"/>
              <a:t>10 bits long binary code</a:t>
            </a:r>
          </a:p>
          <a:p>
            <a:r>
              <a:rPr lang="en-US" dirty="0"/>
              <a:t>What are the minimum number of bits required if we want to code the following number of combinations</a:t>
            </a:r>
          </a:p>
          <a:p>
            <a:pPr marL="971550" lvl="1" indent="-571500">
              <a:buFont typeface="+mj-lt"/>
              <a:buAutoNum type="romanLcPeriod"/>
            </a:pPr>
            <a:r>
              <a:rPr lang="en-US" dirty="0"/>
              <a:t>32 combinations</a:t>
            </a:r>
          </a:p>
          <a:p>
            <a:pPr marL="971550" lvl="1" indent="-571500">
              <a:buFont typeface="+mj-lt"/>
              <a:buAutoNum type="romanLcPeriod"/>
            </a:pPr>
            <a:r>
              <a:rPr lang="en-US" dirty="0"/>
              <a:t>100 combinations</a:t>
            </a:r>
          </a:p>
          <a:p>
            <a:pPr marL="971550" lvl="1" indent="-571500">
              <a:buFont typeface="+mj-lt"/>
              <a:buAutoNum type="romanLcPeriod"/>
            </a:pPr>
            <a:r>
              <a:rPr lang="en-US" dirty="0"/>
              <a:t>200 combinations</a:t>
            </a:r>
          </a:p>
          <a:p>
            <a:pPr marL="971550" lvl="1" indent="-571500">
              <a:buFont typeface="+mj-lt"/>
              <a:buAutoNum type="romanLcPeriod"/>
            </a:pPr>
            <a:r>
              <a:rPr lang="en-US" dirty="0"/>
              <a:t>450 combinations</a:t>
            </a:r>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20</a:t>
            </a:fld>
            <a:endParaRPr lang="en-US"/>
          </a:p>
        </p:txBody>
      </p:sp>
    </p:spTree>
    <p:extLst>
      <p:ext uri="{BB962C8B-B14F-4D97-AF65-F5344CB8AC3E}">
        <p14:creationId xmlns:p14="http://schemas.microsoft.com/office/powerpoint/2010/main" val="2826127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Coded Decimal</a:t>
            </a:r>
          </a:p>
        </p:txBody>
      </p:sp>
      <p:sp>
        <p:nvSpPr>
          <p:cNvPr id="3" name="Content Placeholder 2"/>
          <p:cNvSpPr>
            <a:spLocks noGrp="1"/>
          </p:cNvSpPr>
          <p:nvPr>
            <p:ph idx="1"/>
          </p:nvPr>
        </p:nvSpPr>
        <p:spPr/>
        <p:txBody>
          <a:bodyPr>
            <a:normAutofit fontScale="92500"/>
          </a:bodyPr>
          <a:lstStyle/>
          <a:p>
            <a:r>
              <a:rPr lang="en-US" dirty="0"/>
              <a:t>BCD code is used to represent decimal numbers as a sequence of 0’s and 1’s</a:t>
            </a:r>
          </a:p>
          <a:p>
            <a:r>
              <a:rPr lang="en-US" dirty="0"/>
              <a:t>Each decimal digit is written in binary separately</a:t>
            </a:r>
          </a:p>
          <a:p>
            <a:pPr lvl="1"/>
            <a:r>
              <a:rPr lang="en-US" dirty="0"/>
              <a:t>For example the BCD code of 142 is 0001 0100 0010</a:t>
            </a:r>
          </a:p>
          <a:p>
            <a:r>
              <a:rPr lang="en-US" dirty="0"/>
              <a:t>A number with k decimal digits will require 4k bits in BCD </a:t>
            </a:r>
          </a:p>
          <a:p>
            <a:r>
              <a:rPr lang="en-US" dirty="0"/>
              <a:t>It is important to realize that BCD numbers are decimal numbers and not binary numbers, although they use bits in their representation</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21</a:t>
            </a:fld>
            <a:endParaRPr lang="en-US"/>
          </a:p>
        </p:txBody>
      </p:sp>
    </p:spTree>
    <p:extLst>
      <p:ext uri="{BB962C8B-B14F-4D97-AF65-F5344CB8AC3E}">
        <p14:creationId xmlns:p14="http://schemas.microsoft.com/office/powerpoint/2010/main" val="24409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BCD Addition (1/2)</a:t>
            </a:r>
          </a:p>
        </p:txBody>
      </p:sp>
      <p:sp>
        <p:nvSpPr>
          <p:cNvPr id="3" name="Content Placeholder 2"/>
          <p:cNvSpPr>
            <a:spLocks noGrp="1"/>
          </p:cNvSpPr>
          <p:nvPr>
            <p:ph idx="1"/>
          </p:nvPr>
        </p:nvSpPr>
        <p:spPr/>
        <p:txBody>
          <a:bodyPr>
            <a:normAutofit fontScale="70000" lnSpcReduction="20000"/>
          </a:bodyPr>
          <a:lstStyle/>
          <a:p>
            <a:r>
              <a:rPr lang="en-US" dirty="0"/>
              <a:t>In BCD each digit cannot exceed 9, so with a possible carry the maximum sum is 9 + 9 + 1 = 19</a:t>
            </a:r>
          </a:p>
          <a:p>
            <a:r>
              <a:rPr lang="en-US" dirty="0"/>
              <a:t>The binary sum will produce a result in the range from 0 to 19</a:t>
            </a:r>
          </a:p>
          <a:p>
            <a:r>
              <a:rPr lang="en-US" dirty="0"/>
              <a:t>In binary, this range will be from 0000 to 10011, but in BCD, it is from 0000 to 1 1001</a:t>
            </a:r>
          </a:p>
          <a:p>
            <a:r>
              <a:rPr lang="en-US" dirty="0"/>
              <a:t>When the binary sum is equal to or less than 1001 (without a carry), the corresponding BCD digit is correct</a:t>
            </a:r>
          </a:p>
          <a:p>
            <a:r>
              <a:rPr lang="en-US" dirty="0"/>
              <a:t>When the binary sum is greater than 1001, the result is an invalid BCD digit</a:t>
            </a:r>
          </a:p>
          <a:p>
            <a:r>
              <a:rPr lang="en-US" dirty="0"/>
              <a:t>The addition of 6 = (0110)</a:t>
            </a:r>
            <a:r>
              <a:rPr lang="en-US" baseline="-25000" dirty="0"/>
              <a:t>2</a:t>
            </a:r>
            <a:r>
              <a:rPr lang="en-US" dirty="0"/>
              <a:t> to the binary sum converts it to the correct digit</a:t>
            </a:r>
          </a:p>
          <a:p>
            <a:r>
              <a:rPr lang="en-US" dirty="0"/>
              <a:t>This is because a carry in the most significant bit position of the binary sum and a decimal carry differ by 16 - 10 = 6</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22</a:t>
            </a:fld>
            <a:endParaRPr lang="en-US"/>
          </a:p>
        </p:txBody>
      </p:sp>
    </p:spTree>
    <p:extLst>
      <p:ext uri="{BB962C8B-B14F-4D97-AF65-F5344CB8AC3E}">
        <p14:creationId xmlns:p14="http://schemas.microsoft.com/office/powerpoint/2010/main" val="203216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60438"/>
          </a:xfrm>
        </p:spPr>
        <p:txBody>
          <a:bodyPr/>
          <a:lstStyle/>
          <a:p>
            <a:r>
              <a:rPr lang="en-US" dirty="0"/>
              <a:t>BCD Addition (2/2)</a:t>
            </a:r>
          </a:p>
        </p:txBody>
      </p:sp>
      <p:sp>
        <p:nvSpPr>
          <p:cNvPr id="3" name="Content Placeholder 2"/>
          <p:cNvSpPr>
            <a:spLocks noGrp="1"/>
          </p:cNvSpPr>
          <p:nvPr>
            <p:ph idx="1"/>
          </p:nvPr>
        </p:nvSpPr>
        <p:spPr>
          <a:xfrm>
            <a:off x="457200" y="1295401"/>
            <a:ext cx="8229600" cy="3352800"/>
          </a:xfrm>
        </p:spPr>
        <p:txBody>
          <a:bodyPr>
            <a:normAutofit fontScale="77500" lnSpcReduction="20000"/>
          </a:bodyPr>
          <a:lstStyle/>
          <a:p>
            <a:r>
              <a:rPr lang="en-US" dirty="0"/>
              <a:t>Perform the following BCD Additions</a:t>
            </a:r>
          </a:p>
          <a:p>
            <a:endParaRPr lang="en-US" sz="2100" dirty="0"/>
          </a:p>
          <a:p>
            <a:pPr marL="1028700" lvl="1" indent="-571500">
              <a:buFont typeface="+mj-lt"/>
              <a:buAutoNum type="romanLcPeriod"/>
            </a:pPr>
            <a:r>
              <a:rPr lang="en-US" dirty="0"/>
              <a:t>4 + 5</a:t>
            </a:r>
          </a:p>
          <a:p>
            <a:pPr marL="1028700" lvl="1" indent="-571500">
              <a:buFont typeface="+mj-lt"/>
              <a:buAutoNum type="romanLcPeriod"/>
            </a:pPr>
            <a:r>
              <a:rPr lang="en-US" dirty="0"/>
              <a:t>4 + 8</a:t>
            </a:r>
          </a:p>
          <a:p>
            <a:pPr marL="1028700" lvl="1" indent="-571500">
              <a:buFont typeface="+mj-lt"/>
              <a:buAutoNum type="romanLcPeriod"/>
            </a:pPr>
            <a:r>
              <a:rPr lang="en-US" dirty="0"/>
              <a:t>8 + 9</a:t>
            </a:r>
          </a:p>
          <a:p>
            <a:pPr marL="1028700" lvl="1" indent="-571500">
              <a:buFont typeface="+mj-lt"/>
              <a:buAutoNum type="romanLcPeriod"/>
            </a:pPr>
            <a:endParaRPr lang="en-US" sz="2100" dirty="0"/>
          </a:p>
          <a:p>
            <a:r>
              <a:rPr lang="en-US" dirty="0"/>
              <a:t>The addition of two n‐digit unsigned BCD numbers follows the same procedure with each digit added and corrected separately</a:t>
            </a:r>
          </a:p>
          <a:p>
            <a:r>
              <a:rPr lang="en-US" dirty="0"/>
              <a:t>For example 184 + 576 will be performed like this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23</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29050" y="1676400"/>
            <a:ext cx="4019550" cy="146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4100" y="4552950"/>
            <a:ext cx="4686300"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9584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BCD Subtraction</a:t>
            </a:r>
          </a:p>
        </p:txBody>
      </p:sp>
      <p:sp>
        <p:nvSpPr>
          <p:cNvPr id="3" name="Content Placeholder 2"/>
          <p:cNvSpPr>
            <a:spLocks noGrp="1"/>
          </p:cNvSpPr>
          <p:nvPr>
            <p:ph idx="1"/>
          </p:nvPr>
        </p:nvSpPr>
        <p:spPr>
          <a:xfrm>
            <a:off x="457200" y="1600201"/>
            <a:ext cx="8229600" cy="3657599"/>
          </a:xfrm>
        </p:spPr>
        <p:txBody>
          <a:bodyPr>
            <a:normAutofit fontScale="92500"/>
          </a:bodyPr>
          <a:lstStyle/>
          <a:p>
            <a:r>
              <a:rPr lang="en-US" dirty="0"/>
              <a:t>The representation of signed decimal numbers in BCD is similar to the representation of signed numbers in binary</a:t>
            </a:r>
          </a:p>
          <a:p>
            <a:r>
              <a:rPr lang="en-US" dirty="0"/>
              <a:t>The procedure developed for the subtraction of signed binary numbers is also applicable to BCD</a:t>
            </a:r>
          </a:p>
          <a:p>
            <a:r>
              <a:rPr lang="en-US" dirty="0"/>
              <a:t>For example 375 – 240 = 135 will be done like this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24</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876800"/>
            <a:ext cx="1323474"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984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Decimal Codes</a:t>
            </a:r>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25</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1447800"/>
            <a:ext cx="6343650"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44553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4</a:t>
            </a:r>
          </a:p>
        </p:txBody>
      </p:sp>
      <p:sp>
        <p:nvSpPr>
          <p:cNvPr id="3" name="Content Placeholder 2"/>
          <p:cNvSpPr>
            <a:spLocks noGrp="1"/>
          </p:cNvSpPr>
          <p:nvPr>
            <p:ph idx="1"/>
          </p:nvPr>
        </p:nvSpPr>
        <p:spPr/>
        <p:txBody>
          <a:bodyPr>
            <a:normAutofit fontScale="92500" lnSpcReduction="10000"/>
          </a:bodyPr>
          <a:lstStyle/>
          <a:p>
            <a:pPr marL="514350" indent="-514350">
              <a:buFont typeface="+mj-lt"/>
              <a:buAutoNum type="arabicParenR"/>
            </a:pPr>
            <a:r>
              <a:rPr lang="en-US" dirty="0"/>
              <a:t>Represent the unsigned decimal numbers 791 and 658 in BCD, and then show the steps necessary to form their sum</a:t>
            </a:r>
          </a:p>
          <a:p>
            <a:pPr marL="514350" indent="-514350">
              <a:buFont typeface="+mj-lt"/>
              <a:buAutoNum type="arabicParenR"/>
            </a:pPr>
            <a:r>
              <a:rPr lang="en-US" dirty="0"/>
              <a:t>Formulate a weighted binary code for the decimal digits, using the 6,3,1,1 weights</a:t>
            </a:r>
          </a:p>
          <a:p>
            <a:pPr marL="514350" indent="-514350">
              <a:buFont typeface="+mj-lt"/>
              <a:buAutoNum type="arabicParenR"/>
            </a:pPr>
            <a:r>
              <a:rPr lang="en-US" dirty="0"/>
              <a:t>Represent the decimal number 6,248 in </a:t>
            </a:r>
          </a:p>
          <a:p>
            <a:pPr marL="1314450" lvl="2" indent="-514350">
              <a:buFont typeface="+mj-lt"/>
              <a:buAutoNum type="alphaLcParenR"/>
            </a:pPr>
            <a:r>
              <a:rPr lang="en-US" sz="2600" dirty="0"/>
              <a:t>BCD</a:t>
            </a:r>
          </a:p>
          <a:p>
            <a:pPr marL="1314450" lvl="2" indent="-514350">
              <a:buFont typeface="+mj-lt"/>
              <a:buAutoNum type="alphaLcParenR"/>
            </a:pPr>
            <a:r>
              <a:rPr lang="en-US" sz="2600" dirty="0"/>
              <a:t>excess‐3 code</a:t>
            </a:r>
          </a:p>
          <a:p>
            <a:pPr marL="1314450" lvl="2" indent="-514350">
              <a:buFont typeface="+mj-lt"/>
              <a:buAutoNum type="alphaLcParenR"/>
            </a:pPr>
            <a:r>
              <a:rPr lang="en-US" sz="2600" dirty="0"/>
              <a:t>2421 code</a:t>
            </a:r>
          </a:p>
          <a:p>
            <a:pPr marL="1314450" lvl="2" indent="-514350">
              <a:buFont typeface="+mj-lt"/>
              <a:buAutoNum type="alphaLcParenR"/>
            </a:pPr>
            <a:r>
              <a:rPr lang="en-US" sz="2600" dirty="0"/>
              <a:t>6311 code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26</a:t>
            </a:fld>
            <a:endParaRPr lang="en-US"/>
          </a:p>
        </p:txBody>
      </p:sp>
    </p:spTree>
    <p:extLst>
      <p:ext uri="{BB962C8B-B14F-4D97-AF65-F5344CB8AC3E}">
        <p14:creationId xmlns:p14="http://schemas.microsoft.com/office/powerpoint/2010/main" val="22991446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 Code</a:t>
            </a:r>
          </a:p>
        </p:txBody>
      </p:sp>
      <p:sp>
        <p:nvSpPr>
          <p:cNvPr id="3" name="Content Placeholder 2"/>
          <p:cNvSpPr>
            <a:spLocks noGrp="1"/>
          </p:cNvSpPr>
          <p:nvPr>
            <p:ph idx="1"/>
          </p:nvPr>
        </p:nvSpPr>
        <p:spPr/>
        <p:txBody>
          <a:bodyPr>
            <a:normAutofit fontScale="92500" lnSpcReduction="20000"/>
          </a:bodyPr>
          <a:lstStyle/>
          <a:p>
            <a:r>
              <a:rPr lang="en-US" dirty="0"/>
              <a:t>This coding system has a property that there is only one bit change between consecutive gray codes</a:t>
            </a:r>
          </a:p>
          <a:p>
            <a:r>
              <a:rPr lang="en-US" dirty="0"/>
              <a:t>The Gray code is used in applications in which the normal sequence of binary numbers generated by the hardware may produce an error or ambiguity during the transition from one number to the next</a:t>
            </a:r>
          </a:p>
          <a:p>
            <a:r>
              <a:rPr lang="en-US" dirty="0"/>
              <a:t>A typical application of the Gray code is the representation of analog data by a continuous change in the angular position of a shaft</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27</a:t>
            </a:fld>
            <a:endParaRPr lang="en-US"/>
          </a:p>
        </p:txBody>
      </p:sp>
    </p:spTree>
    <p:extLst>
      <p:ext uri="{BB962C8B-B14F-4D97-AF65-F5344CB8AC3E}">
        <p14:creationId xmlns:p14="http://schemas.microsoft.com/office/powerpoint/2010/main" val="625893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Gray Code Values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28</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4088" y="1419225"/>
            <a:ext cx="4695825" cy="4448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69435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Generating Gray Codes from Binary</a:t>
            </a:r>
          </a:p>
        </p:txBody>
      </p:sp>
      <p:sp>
        <p:nvSpPr>
          <p:cNvPr id="3" name="Content Placeholder 2"/>
          <p:cNvSpPr>
            <a:spLocks noGrp="1"/>
          </p:cNvSpPr>
          <p:nvPr>
            <p:ph idx="1"/>
          </p:nvPr>
        </p:nvSpPr>
        <p:spPr/>
        <p:txBody>
          <a:bodyPr>
            <a:normAutofit fontScale="92500" lnSpcReduction="10000"/>
          </a:bodyPr>
          <a:lstStyle/>
          <a:p>
            <a:r>
              <a:rPr lang="en-US" dirty="0"/>
              <a:t>Start from Left</a:t>
            </a:r>
          </a:p>
          <a:p>
            <a:pPr lvl="1"/>
            <a:r>
              <a:rPr lang="en-US" dirty="0"/>
              <a:t>If it is MSB then place it as it is</a:t>
            </a:r>
          </a:p>
          <a:p>
            <a:pPr lvl="1"/>
            <a:r>
              <a:rPr lang="en-US" dirty="0"/>
              <a:t>Otherwise, Add the bit to the previous bit and place the sum in GRAY, ignoring any carry</a:t>
            </a:r>
          </a:p>
          <a:p>
            <a:pPr lvl="1"/>
            <a:r>
              <a:rPr lang="en-US" dirty="0"/>
              <a:t>Repeat step 2 till end</a:t>
            </a:r>
          </a:p>
          <a:p>
            <a:pPr lvl="1"/>
            <a:endParaRPr lang="en-US" dirty="0"/>
          </a:p>
          <a:p>
            <a:pPr lvl="1"/>
            <a:endParaRPr lang="en-US" dirty="0"/>
          </a:p>
          <a:p>
            <a:pPr lvl="1"/>
            <a:endParaRPr lang="en-US" dirty="0"/>
          </a:p>
          <a:p>
            <a:r>
              <a:rPr lang="en-US" dirty="0"/>
              <a:t>Write the gray code for the binary sequence 1010</a:t>
            </a:r>
          </a:p>
          <a:p>
            <a:pPr lvl="1"/>
            <a:r>
              <a:rPr lang="en-US" dirty="0"/>
              <a:t>The answer is 1111</a:t>
            </a:r>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29</a:t>
            </a:fld>
            <a:endParaRPr lang="en-US"/>
          </a:p>
        </p:txBody>
      </p:sp>
      <p:pic>
        <p:nvPicPr>
          <p:cNvPr id="2050" name="Picture 2" descr="Image result for binary to gray code"/>
          <p:cNvPicPr>
            <a:picLocks noChangeAspect="1" noChangeArrowheads="1"/>
          </p:cNvPicPr>
          <p:nvPr/>
        </p:nvPicPr>
        <p:blipFill rotWithShape="1">
          <a:blip r:embed="rId2">
            <a:clrChange>
              <a:clrFrom>
                <a:srgbClr val="FFFFFF"/>
              </a:clrFrom>
              <a:clrTo>
                <a:srgbClr val="FFFFFF">
                  <a:alpha val="0"/>
                </a:srgbClr>
              </a:clrTo>
            </a:clrChange>
            <a:extLst>
              <a:ext uri="{BEBA8EAE-BF5A-486C-A8C5-ECC9F3942E4B}">
                <a14:imgProps xmlns:a14="http://schemas.microsoft.com/office/drawing/2010/main">
                  <a14:imgLayer r:embed="rId3">
                    <a14:imgEffect>
                      <a14:sharpenSoften amount="100000"/>
                    </a14:imgEffect>
                    <a14:imgEffect>
                      <a14:saturation sat="0"/>
                    </a14:imgEffect>
                  </a14:imgLayer>
                </a14:imgProps>
              </a:ext>
              <a:ext uri="{28A0092B-C50C-407E-A947-70E740481C1C}">
                <a14:useLocalDpi xmlns:a14="http://schemas.microsoft.com/office/drawing/2010/main" val="0"/>
              </a:ext>
            </a:extLst>
          </a:blip>
          <a:srcRect t="8699" b="16137"/>
          <a:stretch/>
        </p:blipFill>
        <p:spPr bwMode="auto">
          <a:xfrm>
            <a:off x="2667000" y="3685309"/>
            <a:ext cx="3943350" cy="1496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4050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Complements of Numbers</a:t>
            </a:r>
          </a:p>
        </p:txBody>
      </p:sp>
      <p:sp>
        <p:nvSpPr>
          <p:cNvPr id="3" name="Content Placeholder 2"/>
          <p:cNvSpPr>
            <a:spLocks noGrp="1"/>
          </p:cNvSpPr>
          <p:nvPr>
            <p:ph idx="1"/>
          </p:nvPr>
        </p:nvSpPr>
        <p:spPr/>
        <p:txBody>
          <a:bodyPr>
            <a:normAutofit fontScale="92500"/>
          </a:bodyPr>
          <a:lstStyle/>
          <a:p>
            <a:r>
              <a:rPr lang="en-US" dirty="0"/>
              <a:t>Complements are used in digital computers to simplify the subtraction operation and for logical manipulation</a:t>
            </a:r>
          </a:p>
          <a:p>
            <a:r>
              <a:rPr lang="en-US" dirty="0"/>
              <a:t>Simplifying operations leads to simpler, less expensive circuits to implement the operations</a:t>
            </a:r>
          </a:p>
          <a:p>
            <a:r>
              <a:rPr lang="en-US" dirty="0"/>
              <a:t>There are two types of complements for each base‐r system</a:t>
            </a:r>
          </a:p>
          <a:p>
            <a:pPr marL="971550" lvl="1" indent="-514350">
              <a:buFont typeface="+mj-lt"/>
              <a:buAutoNum type="arabicPeriod"/>
            </a:pPr>
            <a:r>
              <a:rPr lang="en-US" dirty="0"/>
              <a:t>Radix complement (r’s complement)</a:t>
            </a:r>
          </a:p>
          <a:p>
            <a:pPr marL="971550" lvl="1" indent="-514350">
              <a:buFont typeface="+mj-lt"/>
              <a:buAutoNum type="arabicPeriod"/>
            </a:pPr>
            <a:r>
              <a:rPr lang="en-US" dirty="0"/>
              <a:t>Diminished radix complement (r – 1’s complement)</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a:t>
            </a:fld>
            <a:endParaRPr lang="en-US"/>
          </a:p>
        </p:txBody>
      </p:sp>
    </p:spTree>
    <p:extLst>
      <p:ext uri="{BB962C8B-B14F-4D97-AF65-F5344CB8AC3E}">
        <p14:creationId xmlns:p14="http://schemas.microsoft.com/office/powerpoint/2010/main" val="70594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5</a:t>
            </a:r>
          </a:p>
        </p:txBody>
      </p:sp>
      <p:sp>
        <p:nvSpPr>
          <p:cNvPr id="3" name="Content Placeholder 2"/>
          <p:cNvSpPr>
            <a:spLocks noGrp="1"/>
          </p:cNvSpPr>
          <p:nvPr>
            <p:ph idx="1"/>
          </p:nvPr>
        </p:nvSpPr>
        <p:spPr/>
        <p:txBody>
          <a:bodyPr/>
          <a:lstStyle/>
          <a:p>
            <a:r>
              <a:rPr lang="en-US" dirty="0"/>
              <a:t>Convert the Binary Sequence (1001 0110)</a:t>
            </a:r>
            <a:r>
              <a:rPr lang="en-US" baseline="-25000" dirty="0"/>
              <a:t>2</a:t>
            </a:r>
            <a:r>
              <a:rPr lang="en-US" dirty="0"/>
              <a:t> to its equivalent gray code</a:t>
            </a:r>
          </a:p>
          <a:p>
            <a:endParaRPr lang="en-US" dirty="0"/>
          </a:p>
          <a:p>
            <a:r>
              <a:rPr lang="en-US" dirty="0"/>
              <a:t>The answer is 1101 1101</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30</a:t>
            </a:fld>
            <a:endParaRPr lang="en-US"/>
          </a:p>
        </p:txBody>
      </p:sp>
    </p:spTree>
    <p:extLst>
      <p:ext uri="{BB962C8B-B14F-4D97-AF65-F5344CB8AC3E}">
        <p14:creationId xmlns:p14="http://schemas.microsoft.com/office/powerpoint/2010/main" val="324692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Character Code (1/2)</a:t>
            </a:r>
          </a:p>
        </p:txBody>
      </p:sp>
      <p:sp>
        <p:nvSpPr>
          <p:cNvPr id="3" name="Content Placeholder 2"/>
          <p:cNvSpPr>
            <a:spLocks noGrp="1"/>
          </p:cNvSpPr>
          <p:nvPr>
            <p:ph idx="1"/>
          </p:nvPr>
        </p:nvSpPr>
        <p:spPr/>
        <p:txBody>
          <a:bodyPr>
            <a:normAutofit fontScale="85000" lnSpcReduction="10000"/>
          </a:bodyPr>
          <a:lstStyle/>
          <a:p>
            <a:r>
              <a:rPr lang="en-US" dirty="0"/>
              <a:t>American Standard Code for Information Interchange (ASCII) is a 7 bit code which can be used for alphanumeric data</a:t>
            </a:r>
          </a:p>
          <a:p>
            <a:r>
              <a:rPr lang="en-US" dirty="0"/>
              <a:t>The 7 bits are designated through b</a:t>
            </a:r>
            <a:r>
              <a:rPr lang="en-US" baseline="-25000" dirty="0"/>
              <a:t>1</a:t>
            </a:r>
            <a:r>
              <a:rPr lang="en-US" dirty="0"/>
              <a:t> to b</a:t>
            </a:r>
            <a:r>
              <a:rPr lang="en-US" baseline="-25000" dirty="0"/>
              <a:t>7</a:t>
            </a:r>
            <a:r>
              <a:rPr lang="en-US" dirty="0"/>
              <a:t> with b</a:t>
            </a:r>
            <a:r>
              <a:rPr lang="en-US" baseline="-25000" dirty="0"/>
              <a:t>7</a:t>
            </a:r>
            <a:r>
              <a:rPr lang="en-US" dirty="0"/>
              <a:t> the MSB</a:t>
            </a:r>
          </a:p>
          <a:p>
            <a:r>
              <a:rPr lang="en-US" dirty="0"/>
              <a:t>There are 94 graphic characters (which can be printed)</a:t>
            </a:r>
          </a:p>
          <a:p>
            <a:pPr lvl="1"/>
            <a:r>
              <a:rPr lang="en-US" dirty="0"/>
              <a:t>Upper case and lower case letters, 0 – 9 digits and some special characters</a:t>
            </a:r>
          </a:p>
          <a:p>
            <a:r>
              <a:rPr lang="en-US" dirty="0"/>
              <a:t>And 34 non printing characters which are used for control purposes</a:t>
            </a:r>
          </a:p>
          <a:p>
            <a:pPr lvl="1"/>
            <a:r>
              <a:rPr lang="en-US" dirty="0"/>
              <a:t>ESC, SP, ACK, NAK </a:t>
            </a:r>
            <a:r>
              <a:rPr lang="en-US" dirty="0" err="1"/>
              <a:t>etc</a:t>
            </a:r>
            <a:endParaRPr lang="en-US" dirty="0"/>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31</a:t>
            </a:fld>
            <a:endParaRPr lang="en-US"/>
          </a:p>
        </p:txBody>
      </p:sp>
    </p:spTree>
    <p:extLst>
      <p:ext uri="{BB962C8B-B14F-4D97-AF65-F5344CB8AC3E}">
        <p14:creationId xmlns:p14="http://schemas.microsoft.com/office/powerpoint/2010/main" val="9529422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ASCII Character Code (1/2)</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32</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0588" y="1295400"/>
            <a:ext cx="7362825" cy="4943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912482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Detecting Code (1/2)</a:t>
            </a:r>
          </a:p>
        </p:txBody>
      </p:sp>
      <p:sp>
        <p:nvSpPr>
          <p:cNvPr id="3" name="Content Placeholder 2"/>
          <p:cNvSpPr>
            <a:spLocks noGrp="1"/>
          </p:cNvSpPr>
          <p:nvPr>
            <p:ph idx="1"/>
          </p:nvPr>
        </p:nvSpPr>
        <p:spPr>
          <a:xfrm>
            <a:off x="457200" y="1447800"/>
            <a:ext cx="8229600" cy="4800600"/>
          </a:xfrm>
        </p:spPr>
        <p:txBody>
          <a:bodyPr>
            <a:normAutofit fontScale="77500" lnSpcReduction="20000"/>
          </a:bodyPr>
          <a:lstStyle/>
          <a:p>
            <a:r>
              <a:rPr lang="en-US" dirty="0"/>
              <a:t>To detect errors in data communication and processing, an eighth bit is sometimes added to the ASCII character to indicate its parity</a:t>
            </a:r>
          </a:p>
          <a:p>
            <a:pPr lvl="1"/>
            <a:r>
              <a:rPr lang="en-US" dirty="0"/>
              <a:t>A parity bit is an extra bit included with a message to make the total number of 1’s either even or odd</a:t>
            </a:r>
          </a:p>
          <a:p>
            <a:pPr lvl="1"/>
            <a:endParaRPr lang="en-US" dirty="0"/>
          </a:p>
          <a:p>
            <a:pPr lvl="1"/>
            <a:endParaRPr lang="en-US" dirty="0"/>
          </a:p>
          <a:p>
            <a:r>
              <a:rPr lang="en-US" dirty="0"/>
              <a:t>In each case, we insert an extra bit in the leftmost position of the code to produce an even number of 1’s in the character for even parity or an odd number of 1’s in the character for odd parity</a:t>
            </a:r>
          </a:p>
          <a:p>
            <a:pPr lvl="1"/>
            <a:r>
              <a:rPr lang="en-US" dirty="0"/>
              <a:t>In general even parity is common</a:t>
            </a:r>
          </a:p>
          <a:p>
            <a:r>
              <a:rPr lang="en-US" dirty="0"/>
              <a:t>At the sender’s side the even parity is generated</a:t>
            </a:r>
          </a:p>
          <a:p>
            <a:r>
              <a:rPr lang="en-US" dirty="0"/>
              <a:t>And parity is checked at the receiving side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33</a:t>
            </a:fld>
            <a:endParaRPr lang="en-US"/>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940" y="2995613"/>
            <a:ext cx="5000060" cy="731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621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Detecting Code (1/2)</a:t>
            </a:r>
          </a:p>
        </p:txBody>
      </p:sp>
      <p:sp>
        <p:nvSpPr>
          <p:cNvPr id="3" name="Content Placeholder 2"/>
          <p:cNvSpPr>
            <a:spLocks noGrp="1"/>
          </p:cNvSpPr>
          <p:nvPr>
            <p:ph idx="1"/>
          </p:nvPr>
        </p:nvSpPr>
        <p:spPr>
          <a:xfrm>
            <a:off x="457200" y="1371600"/>
            <a:ext cx="8229600" cy="4754563"/>
          </a:xfrm>
        </p:spPr>
        <p:txBody>
          <a:bodyPr>
            <a:normAutofit fontScale="77500" lnSpcReduction="20000"/>
          </a:bodyPr>
          <a:lstStyle/>
          <a:p>
            <a:r>
              <a:rPr lang="en-US" dirty="0"/>
              <a:t>If the parity of the received character is not even, then at least one bit has changed value during the transmission</a:t>
            </a:r>
          </a:p>
          <a:p>
            <a:r>
              <a:rPr lang="en-US" dirty="0"/>
              <a:t>This method detects one, three, or any odd combination of errors in each character that is transmitted</a:t>
            </a:r>
          </a:p>
          <a:p>
            <a:r>
              <a:rPr lang="en-US" dirty="0"/>
              <a:t>An even combination of errors, however, goes undetected, and additional error detection codes may be needed to take care of that possibility</a:t>
            </a:r>
          </a:p>
          <a:p>
            <a:r>
              <a:rPr lang="en-US" dirty="0"/>
              <a:t>What is done after an error is detected depends on the particular application</a:t>
            </a:r>
          </a:p>
          <a:p>
            <a:pPr lvl="1"/>
            <a:r>
              <a:rPr lang="en-US" dirty="0"/>
              <a:t>One possibility is to request retransmission of the message on the assumption that the error was random and will not occur again</a:t>
            </a:r>
          </a:p>
          <a:p>
            <a:r>
              <a:rPr lang="en-US" dirty="0"/>
              <a:t>ASCII NAK and ACK are used by the receiver to indicate error and no error respectively</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34</a:t>
            </a:fld>
            <a:endParaRPr lang="en-US"/>
          </a:p>
        </p:txBody>
      </p:sp>
    </p:spTree>
    <p:extLst>
      <p:ext uri="{BB962C8B-B14F-4D97-AF65-F5344CB8AC3E}">
        <p14:creationId xmlns:p14="http://schemas.microsoft.com/office/powerpoint/2010/main" val="518081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Storage and Registers</a:t>
            </a:r>
          </a:p>
        </p:txBody>
      </p:sp>
      <p:sp>
        <p:nvSpPr>
          <p:cNvPr id="3" name="Content Placeholder 2"/>
          <p:cNvSpPr>
            <a:spLocks noGrp="1"/>
          </p:cNvSpPr>
          <p:nvPr>
            <p:ph idx="1"/>
          </p:nvPr>
        </p:nvSpPr>
        <p:spPr/>
        <p:txBody>
          <a:bodyPr>
            <a:normAutofit fontScale="77500" lnSpcReduction="20000"/>
          </a:bodyPr>
          <a:lstStyle/>
          <a:p>
            <a:r>
              <a:rPr lang="en-US" dirty="0"/>
              <a:t>The binary information in a digital computer must have a physical existence in some </a:t>
            </a:r>
            <a:r>
              <a:rPr lang="nn-NO" dirty="0"/>
              <a:t>medium for storing individual bits</a:t>
            </a:r>
          </a:p>
          <a:p>
            <a:r>
              <a:rPr lang="en-US" dirty="0"/>
              <a:t>A </a:t>
            </a:r>
            <a:r>
              <a:rPr lang="en-US" b="1" dirty="0"/>
              <a:t>binary cell </a:t>
            </a:r>
            <a:r>
              <a:rPr lang="en-US" dirty="0"/>
              <a:t>is a device that possesses two stable states and is capable of storing one bit (0 or 1) of information</a:t>
            </a:r>
          </a:p>
          <a:p>
            <a:r>
              <a:rPr lang="en-US" dirty="0"/>
              <a:t>The input to the cell receives excitation signals that set it to one of the two states</a:t>
            </a:r>
          </a:p>
          <a:p>
            <a:r>
              <a:rPr lang="en-US" dirty="0"/>
              <a:t>The output of the cell is a physical quantity that distinguishes between the two states</a:t>
            </a:r>
          </a:p>
          <a:p>
            <a:pPr lvl="1"/>
            <a:r>
              <a:rPr lang="en-US" dirty="0"/>
              <a:t>The information stored in a cell is 1 when the cell is in one stable state </a:t>
            </a:r>
          </a:p>
          <a:p>
            <a:pPr lvl="1"/>
            <a:r>
              <a:rPr lang="en-US" dirty="0"/>
              <a:t>And 0 when the cell is in the other stable state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35</a:t>
            </a:fld>
            <a:endParaRPr lang="en-US"/>
          </a:p>
        </p:txBody>
      </p:sp>
    </p:spTree>
    <p:extLst>
      <p:ext uri="{BB962C8B-B14F-4D97-AF65-F5344CB8AC3E}">
        <p14:creationId xmlns:p14="http://schemas.microsoft.com/office/powerpoint/2010/main" val="133147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a:t>
            </a:r>
          </a:p>
        </p:txBody>
      </p:sp>
      <p:sp>
        <p:nvSpPr>
          <p:cNvPr id="3" name="Content Placeholder 2"/>
          <p:cNvSpPr>
            <a:spLocks noGrp="1"/>
          </p:cNvSpPr>
          <p:nvPr>
            <p:ph idx="1"/>
          </p:nvPr>
        </p:nvSpPr>
        <p:spPr/>
        <p:txBody>
          <a:bodyPr>
            <a:normAutofit fontScale="92500" lnSpcReduction="20000"/>
          </a:bodyPr>
          <a:lstStyle/>
          <a:p>
            <a:r>
              <a:rPr lang="en-US" dirty="0"/>
              <a:t>A register is a group of binary cells</a:t>
            </a:r>
          </a:p>
          <a:p>
            <a:r>
              <a:rPr lang="en-US" dirty="0"/>
              <a:t>A register with n cells can store any discrete quantity of information that contains n bits</a:t>
            </a:r>
          </a:p>
          <a:p>
            <a:r>
              <a:rPr lang="en-US" dirty="0"/>
              <a:t>The content of a register is a function of the interpretation given to the information stored in it</a:t>
            </a:r>
          </a:p>
          <a:p>
            <a:pPr marL="0" indent="0" algn="ctr">
              <a:buNone/>
            </a:pPr>
            <a:r>
              <a:rPr lang="en-US" dirty="0"/>
              <a:t>1100001111001001</a:t>
            </a:r>
          </a:p>
          <a:p>
            <a:r>
              <a:rPr lang="en-US" dirty="0"/>
              <a:t>The contents of above register are:</a:t>
            </a:r>
          </a:p>
          <a:p>
            <a:pPr lvl="1"/>
            <a:r>
              <a:rPr lang="en-US" dirty="0"/>
              <a:t>50,121 if simple binary number is considered</a:t>
            </a:r>
          </a:p>
          <a:p>
            <a:pPr lvl="1"/>
            <a:r>
              <a:rPr lang="en-US" dirty="0"/>
              <a:t>C and I if ASCII with even parity is considered</a:t>
            </a:r>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36</a:t>
            </a:fld>
            <a:endParaRPr lang="en-US"/>
          </a:p>
        </p:txBody>
      </p:sp>
    </p:spTree>
    <p:extLst>
      <p:ext uri="{BB962C8B-B14F-4D97-AF65-F5344CB8AC3E}">
        <p14:creationId xmlns:p14="http://schemas.microsoft.com/office/powerpoint/2010/main" val="114012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 Transfer</a:t>
            </a:r>
          </a:p>
        </p:txBody>
      </p:sp>
      <p:sp>
        <p:nvSpPr>
          <p:cNvPr id="3" name="Content Placeholder 2"/>
          <p:cNvSpPr>
            <a:spLocks noGrp="1"/>
          </p:cNvSpPr>
          <p:nvPr>
            <p:ph idx="1"/>
          </p:nvPr>
        </p:nvSpPr>
        <p:spPr/>
        <p:txBody>
          <a:bodyPr>
            <a:normAutofit fontScale="85000" lnSpcReduction="20000"/>
          </a:bodyPr>
          <a:lstStyle/>
          <a:p>
            <a:r>
              <a:rPr lang="en-US" dirty="0"/>
              <a:t>In digital systems, a register transfer operation is a basic operation that consists of a transfer of binary information from one set of registers into another set of registers</a:t>
            </a:r>
          </a:p>
          <a:p>
            <a:r>
              <a:rPr lang="en-US" dirty="0"/>
              <a:t>The transfer may be direct, from one register to another, or may pass through data‐processing circuits to perform an operation</a:t>
            </a:r>
          </a:p>
          <a:p>
            <a:r>
              <a:rPr lang="en-US" dirty="0"/>
              <a:t>To process discrete quantities of information in binary form, a computer must be provided with devices that hold the data to be processed</a:t>
            </a:r>
          </a:p>
          <a:p>
            <a:r>
              <a:rPr lang="en-US" dirty="0"/>
              <a:t>The device most commonly used for holding data is a register</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37</a:t>
            </a:fld>
            <a:endParaRPr lang="en-US"/>
          </a:p>
        </p:txBody>
      </p:sp>
    </p:spTree>
    <p:extLst>
      <p:ext uri="{BB962C8B-B14F-4D97-AF65-F5344CB8AC3E}">
        <p14:creationId xmlns:p14="http://schemas.microsoft.com/office/powerpoint/2010/main" val="965195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a:t>Transfer of Information from Keyboard to Memory Unit</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38</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1371600"/>
            <a:ext cx="4191000" cy="502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0563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Binary Information Processing in Adding Two Numbers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39</a:t>
            </a:fld>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990"/>
          <a:stretch/>
        </p:blipFill>
        <p:spPr bwMode="auto">
          <a:xfrm>
            <a:off x="2667000" y="1447800"/>
            <a:ext cx="3766754"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3575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Diminished Radix Complement</a:t>
            </a:r>
          </a:p>
        </p:txBody>
      </p:sp>
      <p:sp>
        <p:nvSpPr>
          <p:cNvPr id="3" name="Content Placeholder 2"/>
          <p:cNvSpPr>
            <a:spLocks noGrp="1"/>
          </p:cNvSpPr>
          <p:nvPr>
            <p:ph idx="1"/>
          </p:nvPr>
        </p:nvSpPr>
        <p:spPr/>
        <p:txBody>
          <a:bodyPr>
            <a:normAutofit fontScale="85000" lnSpcReduction="20000"/>
          </a:bodyPr>
          <a:lstStyle/>
          <a:p>
            <a:r>
              <a:rPr lang="en-US" dirty="0"/>
              <a:t>Given a number N in base r having n digits, the (r - 1)’s complement of N , i.e., its diminished radix complement, is defined as (</a:t>
            </a:r>
            <a:r>
              <a:rPr lang="en-US" dirty="0" err="1"/>
              <a:t>r</a:t>
            </a:r>
            <a:r>
              <a:rPr lang="en-US" baseline="30000" dirty="0" err="1"/>
              <a:t>n</a:t>
            </a:r>
            <a:r>
              <a:rPr lang="en-US" dirty="0"/>
              <a:t> - 1) – N</a:t>
            </a:r>
          </a:p>
          <a:p>
            <a:r>
              <a:rPr lang="en-US" dirty="0"/>
              <a:t>Which means, subtract each digit of the number from (r – 1)</a:t>
            </a:r>
          </a:p>
          <a:p>
            <a:r>
              <a:rPr lang="en-US" dirty="0"/>
              <a:t>For example the diminished radix complement of 546700 is calculated as</a:t>
            </a:r>
          </a:p>
          <a:p>
            <a:pPr marL="0" indent="0" algn="ctr">
              <a:buNone/>
            </a:pPr>
            <a:r>
              <a:rPr lang="en-US" dirty="0"/>
              <a:t>999999 – 546700 = 453299</a:t>
            </a:r>
          </a:p>
          <a:p>
            <a:r>
              <a:rPr lang="en-US" dirty="0"/>
              <a:t>In case of binary numbers it is called 1’s complement and is obtained by inverting all the bits</a:t>
            </a:r>
          </a:p>
          <a:p>
            <a:r>
              <a:rPr lang="en-US" dirty="0"/>
              <a:t>For example the 1’s complement of 11001 is 00110</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a:t>
            </a:fld>
            <a:endParaRPr lang="en-US"/>
          </a:p>
        </p:txBody>
      </p:sp>
    </p:spTree>
    <p:extLst>
      <p:ext uri="{BB962C8B-B14F-4D97-AF65-F5344CB8AC3E}">
        <p14:creationId xmlns:p14="http://schemas.microsoft.com/office/powerpoint/2010/main" val="331090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Logic</a:t>
            </a:r>
          </a:p>
        </p:txBody>
      </p:sp>
      <p:sp>
        <p:nvSpPr>
          <p:cNvPr id="3" name="Content Placeholder 2"/>
          <p:cNvSpPr>
            <a:spLocks noGrp="1"/>
          </p:cNvSpPr>
          <p:nvPr>
            <p:ph idx="1"/>
          </p:nvPr>
        </p:nvSpPr>
        <p:spPr/>
        <p:txBody>
          <a:bodyPr>
            <a:normAutofit/>
          </a:bodyPr>
          <a:lstStyle/>
          <a:p>
            <a:r>
              <a:rPr lang="en-US" dirty="0"/>
              <a:t>Binary logic deals with variables that take on two discrete values and with operations that assume logical meaning</a:t>
            </a:r>
          </a:p>
          <a:p>
            <a:r>
              <a:rPr lang="en-US" dirty="0"/>
              <a:t>The two values the variables assume may be called by different names (true and false, yes and no, etc.), but for our purpose, it is convenient to think in terms of bits and assign the values 1 and 0</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40</a:t>
            </a:fld>
            <a:endParaRPr lang="en-US"/>
          </a:p>
        </p:txBody>
      </p:sp>
    </p:spTree>
    <p:extLst>
      <p:ext uri="{BB962C8B-B14F-4D97-AF65-F5344CB8AC3E}">
        <p14:creationId xmlns:p14="http://schemas.microsoft.com/office/powerpoint/2010/main" val="1273848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Binary Logic (1/2)</a:t>
            </a:r>
          </a:p>
        </p:txBody>
      </p:sp>
      <p:sp>
        <p:nvSpPr>
          <p:cNvPr id="3" name="Content Placeholder 2"/>
          <p:cNvSpPr>
            <a:spLocks noGrp="1"/>
          </p:cNvSpPr>
          <p:nvPr>
            <p:ph idx="1"/>
          </p:nvPr>
        </p:nvSpPr>
        <p:spPr/>
        <p:txBody>
          <a:bodyPr>
            <a:normAutofit fontScale="77500" lnSpcReduction="20000"/>
          </a:bodyPr>
          <a:lstStyle/>
          <a:p>
            <a:r>
              <a:rPr lang="en-US" dirty="0"/>
              <a:t>Binary logic consists of binary variables and a set of logical operations</a:t>
            </a:r>
          </a:p>
          <a:p>
            <a:r>
              <a:rPr lang="en-US" dirty="0"/>
              <a:t>The variable have two and only two distinct possible values: 1 and 0</a:t>
            </a:r>
          </a:p>
          <a:p>
            <a:r>
              <a:rPr lang="en-US" dirty="0"/>
              <a:t>There are three basic logical operations: AND, OR, and NOT. Each operation produces a binary result, denoted by z</a:t>
            </a:r>
          </a:p>
          <a:p>
            <a:r>
              <a:rPr lang="en-US" dirty="0"/>
              <a:t>AND</a:t>
            </a:r>
          </a:p>
          <a:p>
            <a:pPr lvl="1"/>
            <a:r>
              <a:rPr lang="en-US" dirty="0"/>
              <a:t>This operation is represented by a dot or by the absence of an operator</a:t>
            </a:r>
          </a:p>
          <a:p>
            <a:pPr lvl="1"/>
            <a:r>
              <a:rPr lang="en-US" dirty="0"/>
              <a:t>For example </a:t>
            </a:r>
            <a:r>
              <a:rPr lang="en-US" dirty="0" err="1"/>
              <a:t>x.y</a:t>
            </a:r>
            <a:r>
              <a:rPr lang="en-US" dirty="0"/>
              <a:t> = z or </a:t>
            </a:r>
            <a:r>
              <a:rPr lang="en-US" dirty="0" err="1"/>
              <a:t>xy</a:t>
            </a:r>
            <a:r>
              <a:rPr lang="en-US" dirty="0"/>
              <a:t> = z both will be read as x AND y is equal to z</a:t>
            </a:r>
          </a:p>
          <a:p>
            <a:pPr lvl="1"/>
            <a:r>
              <a:rPr lang="en-US" dirty="0"/>
              <a:t>The logical operation AND is interpreted to mean that </a:t>
            </a:r>
            <a:r>
              <a:rPr lang="en-US" i="1" dirty="0"/>
              <a:t>z </a:t>
            </a:r>
            <a:r>
              <a:rPr lang="en-US" dirty="0"/>
              <a:t>= 1 if and only if </a:t>
            </a:r>
            <a:r>
              <a:rPr lang="en-US" i="1" dirty="0"/>
              <a:t>x </a:t>
            </a:r>
            <a:r>
              <a:rPr lang="en-US" dirty="0"/>
              <a:t>= 1 and </a:t>
            </a:r>
            <a:r>
              <a:rPr lang="en-US" i="1" dirty="0"/>
              <a:t>y </a:t>
            </a:r>
            <a:r>
              <a:rPr lang="en-US" dirty="0"/>
              <a:t>= 1; otherwise </a:t>
            </a:r>
            <a:r>
              <a:rPr lang="en-US" i="1" dirty="0"/>
              <a:t>z </a:t>
            </a:r>
            <a:r>
              <a:rPr lang="en-US" dirty="0"/>
              <a:t>= 0</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41</a:t>
            </a:fld>
            <a:endParaRPr lang="en-US"/>
          </a:p>
        </p:txBody>
      </p:sp>
    </p:spTree>
    <p:extLst>
      <p:ext uri="{BB962C8B-B14F-4D97-AF65-F5344CB8AC3E}">
        <p14:creationId xmlns:p14="http://schemas.microsoft.com/office/powerpoint/2010/main" val="1924317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Binary Logic (2/2)</a:t>
            </a:r>
          </a:p>
        </p:txBody>
      </p:sp>
      <p:sp>
        <p:nvSpPr>
          <p:cNvPr id="3" name="Content Placeholder 2"/>
          <p:cNvSpPr>
            <a:spLocks noGrp="1"/>
          </p:cNvSpPr>
          <p:nvPr>
            <p:ph idx="1"/>
          </p:nvPr>
        </p:nvSpPr>
        <p:spPr/>
        <p:txBody>
          <a:bodyPr>
            <a:normAutofit fontScale="92500" lnSpcReduction="20000"/>
          </a:bodyPr>
          <a:lstStyle/>
          <a:p>
            <a:r>
              <a:rPr lang="en-US" dirty="0"/>
              <a:t>OR</a:t>
            </a:r>
          </a:p>
          <a:p>
            <a:pPr lvl="1"/>
            <a:r>
              <a:rPr lang="en-US" dirty="0"/>
              <a:t>This operation is represented by a plus sign. For example, x + y = z is read “x OR y is equal to z” </a:t>
            </a:r>
          </a:p>
          <a:p>
            <a:pPr lvl="1"/>
            <a:r>
              <a:rPr lang="en-US" dirty="0"/>
              <a:t>Meaning that z = 1 if x = 1 or if y = 1 or if both x and y are 1 </a:t>
            </a:r>
          </a:p>
          <a:p>
            <a:pPr lvl="1"/>
            <a:r>
              <a:rPr lang="en-US" dirty="0"/>
              <a:t>If both x = 0 and y = 0, then z = 0</a:t>
            </a:r>
          </a:p>
          <a:p>
            <a:r>
              <a:rPr lang="en-US" dirty="0"/>
              <a:t>NOT</a:t>
            </a:r>
          </a:p>
          <a:p>
            <a:pPr lvl="1"/>
            <a:r>
              <a:rPr lang="en-US" dirty="0"/>
              <a:t>This operation is represented by a prime (sometimes by an </a:t>
            </a:r>
            <a:r>
              <a:rPr lang="en-US" dirty="0" err="1"/>
              <a:t>overbar</a:t>
            </a:r>
            <a:r>
              <a:rPr lang="en-US" dirty="0"/>
              <a:t>). For example, x’ = z (or x = z ) is read “not x is equal to z,” meaning that z is what x is not</a:t>
            </a:r>
          </a:p>
          <a:p>
            <a:pPr lvl="1"/>
            <a:r>
              <a:rPr lang="en-US" dirty="0"/>
              <a:t>In other words, if x = 1, then z = 0, but if x = 0, z = 1</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42</a:t>
            </a:fld>
            <a:endParaRPr lang="en-US"/>
          </a:p>
        </p:txBody>
      </p:sp>
      <p:cxnSp>
        <p:nvCxnSpPr>
          <p:cNvPr id="8" name="Straight Connector 7"/>
          <p:cNvCxnSpPr/>
          <p:nvPr/>
        </p:nvCxnSpPr>
        <p:spPr>
          <a:xfrm>
            <a:off x="6400800" y="4724400"/>
            <a:ext cx="152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183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Truth Table</a:t>
            </a:r>
          </a:p>
        </p:txBody>
      </p:sp>
      <p:sp>
        <p:nvSpPr>
          <p:cNvPr id="3" name="Content Placeholder 2"/>
          <p:cNvSpPr>
            <a:spLocks noGrp="1"/>
          </p:cNvSpPr>
          <p:nvPr>
            <p:ph idx="1"/>
          </p:nvPr>
        </p:nvSpPr>
        <p:spPr>
          <a:xfrm>
            <a:off x="457200" y="1600201"/>
            <a:ext cx="8229600" cy="2285999"/>
          </a:xfrm>
        </p:spPr>
        <p:txBody>
          <a:bodyPr>
            <a:normAutofit fontScale="85000" lnSpcReduction="10000"/>
          </a:bodyPr>
          <a:lstStyle/>
          <a:p>
            <a:r>
              <a:rPr lang="en-US" dirty="0"/>
              <a:t>A truth table is a table of all possible combinations of the variables, showing the relation between the values that the variables may take and the result of the operation</a:t>
            </a:r>
          </a:p>
          <a:p>
            <a:r>
              <a:rPr lang="en-US" dirty="0"/>
              <a:t>Truth tables of AND, OR and NOT are shown below</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43</a:t>
            </a:fld>
            <a:endParaRPr lang="en-US"/>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3164" y="3733800"/>
            <a:ext cx="62484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4058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Arithmetic and Binary Logic</a:t>
            </a:r>
          </a:p>
        </p:txBody>
      </p:sp>
      <p:sp>
        <p:nvSpPr>
          <p:cNvPr id="3" name="Content Placeholder 2"/>
          <p:cNvSpPr>
            <a:spLocks noGrp="1"/>
          </p:cNvSpPr>
          <p:nvPr>
            <p:ph idx="1"/>
          </p:nvPr>
        </p:nvSpPr>
        <p:spPr/>
        <p:txBody>
          <a:bodyPr>
            <a:normAutofit fontScale="77500" lnSpcReduction="20000"/>
          </a:bodyPr>
          <a:lstStyle/>
          <a:p>
            <a:r>
              <a:rPr lang="en-US" dirty="0"/>
              <a:t>Binary logic resembles binary arithmetic, and the operations AND </a:t>
            </a:r>
            <a:r>
              <a:rPr lang="en-US" dirty="0" err="1"/>
              <a:t>and</a:t>
            </a:r>
            <a:r>
              <a:rPr lang="en-US" dirty="0"/>
              <a:t> OR have similarities to multiplication and addition, respectively</a:t>
            </a:r>
          </a:p>
          <a:p>
            <a:r>
              <a:rPr lang="en-US" dirty="0"/>
              <a:t>In fact, the symbols used for AND and OR are the same as those used for multiplication and addition</a:t>
            </a:r>
          </a:p>
          <a:p>
            <a:r>
              <a:rPr lang="en-US" dirty="0"/>
              <a:t>However, </a:t>
            </a:r>
            <a:r>
              <a:rPr lang="en-US" b="1" dirty="0"/>
              <a:t>binary logic should not be confused with binary arithmetic</a:t>
            </a:r>
          </a:p>
          <a:p>
            <a:r>
              <a:rPr lang="en-US" dirty="0"/>
              <a:t>One should realize that an arithmetic variable designates a number that may consist of many digits. A logic variable is always either 1 or 0</a:t>
            </a:r>
          </a:p>
          <a:p>
            <a:r>
              <a:rPr lang="en-US" dirty="0"/>
              <a:t>For example, in binary arithmetic, we have 1 + 1 = 10 (read “one plus one is equal to 2”), whereas in binary logic, we have 1 + 1 = 1 (read “one OR one is equal to one”)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44</a:t>
            </a:fld>
            <a:endParaRPr lang="en-US"/>
          </a:p>
        </p:txBody>
      </p:sp>
    </p:spTree>
    <p:extLst>
      <p:ext uri="{BB962C8B-B14F-4D97-AF65-F5344CB8AC3E}">
        <p14:creationId xmlns:p14="http://schemas.microsoft.com/office/powerpoint/2010/main" val="159986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Logic Gates</a:t>
            </a:r>
          </a:p>
        </p:txBody>
      </p:sp>
      <p:sp>
        <p:nvSpPr>
          <p:cNvPr id="3" name="Content Placeholder 2"/>
          <p:cNvSpPr>
            <a:spLocks noGrp="1"/>
          </p:cNvSpPr>
          <p:nvPr>
            <p:ph idx="1"/>
          </p:nvPr>
        </p:nvSpPr>
        <p:spPr>
          <a:xfrm>
            <a:off x="457200" y="1600201"/>
            <a:ext cx="6248400" cy="3657600"/>
          </a:xfrm>
        </p:spPr>
        <p:txBody>
          <a:bodyPr>
            <a:normAutofit fontScale="70000" lnSpcReduction="20000"/>
          </a:bodyPr>
          <a:lstStyle/>
          <a:p>
            <a:r>
              <a:rPr lang="en-US" dirty="0"/>
              <a:t>Logic gates are electronic circuits that operate on one or more input signals to produce an output signal</a:t>
            </a:r>
          </a:p>
          <a:p>
            <a:r>
              <a:rPr lang="en-US" dirty="0"/>
              <a:t>The voltages and currents are continuous</a:t>
            </a:r>
          </a:p>
          <a:p>
            <a:r>
              <a:rPr lang="en-US" dirty="0"/>
              <a:t>The inputs of gates must be digital</a:t>
            </a:r>
          </a:p>
          <a:p>
            <a:r>
              <a:rPr lang="en-US" dirty="0"/>
              <a:t>The conversion from analog to digital is done through defined voltage/current levels</a:t>
            </a:r>
          </a:p>
          <a:p>
            <a:r>
              <a:rPr lang="en-US" dirty="0"/>
              <a:t>For example the values greater than a specific threshold will be treated as 1 and values less than that specific threshold are treated as 0</a:t>
            </a:r>
          </a:p>
          <a:p>
            <a:r>
              <a:rPr lang="en-US" dirty="0"/>
              <a:t>The graphical symbols of three gates are also shown below</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45</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29400" y="1645508"/>
            <a:ext cx="2286000" cy="3459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257800"/>
            <a:ext cx="63436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904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19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1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Timing Diagrams</a:t>
            </a:r>
          </a:p>
        </p:txBody>
      </p:sp>
      <p:sp>
        <p:nvSpPr>
          <p:cNvPr id="3" name="Content Placeholder 2"/>
          <p:cNvSpPr>
            <a:spLocks noGrp="1"/>
          </p:cNvSpPr>
          <p:nvPr>
            <p:ph idx="1"/>
          </p:nvPr>
        </p:nvSpPr>
        <p:spPr>
          <a:xfrm>
            <a:off x="457200" y="1600201"/>
            <a:ext cx="8229600" cy="2362200"/>
          </a:xfrm>
        </p:spPr>
        <p:txBody>
          <a:bodyPr>
            <a:normAutofit fontScale="85000" lnSpcReduction="10000"/>
          </a:bodyPr>
          <a:lstStyle/>
          <a:p>
            <a:r>
              <a:rPr lang="en-US" dirty="0"/>
              <a:t>The timing diagrams illustrate the idealized response of each gate</a:t>
            </a:r>
          </a:p>
          <a:p>
            <a:r>
              <a:rPr lang="en-US" dirty="0"/>
              <a:t>The horizontal axis of the timing diagram represents the time, and the vertical axis shows the signal as it changes between the two possible voltage levels</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46</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2616" y="3810000"/>
            <a:ext cx="3943350" cy="2314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76634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Radix Complement</a:t>
            </a:r>
          </a:p>
        </p:txBody>
      </p:sp>
      <p:sp>
        <p:nvSpPr>
          <p:cNvPr id="3" name="Content Placeholder 2"/>
          <p:cNvSpPr>
            <a:spLocks noGrp="1"/>
          </p:cNvSpPr>
          <p:nvPr>
            <p:ph idx="1"/>
          </p:nvPr>
        </p:nvSpPr>
        <p:spPr>
          <a:xfrm>
            <a:off x="457200" y="1447800"/>
            <a:ext cx="8229600" cy="4800600"/>
          </a:xfrm>
        </p:spPr>
        <p:txBody>
          <a:bodyPr>
            <a:normAutofit fontScale="85000" lnSpcReduction="10000"/>
          </a:bodyPr>
          <a:lstStyle/>
          <a:p>
            <a:r>
              <a:rPr lang="en-US" dirty="0"/>
              <a:t>Radix complement is computed by adding 1 to the diminished radix complement</a:t>
            </a:r>
          </a:p>
          <a:p>
            <a:r>
              <a:rPr lang="en-US" dirty="0"/>
              <a:t>For example the r’s complement of 546700 is calculated as</a:t>
            </a:r>
          </a:p>
          <a:p>
            <a:pPr marL="0" indent="0" algn="ctr">
              <a:buNone/>
            </a:pPr>
            <a:r>
              <a:rPr lang="en-US" dirty="0"/>
              <a:t>999999 – 546700 = 453299 + 1 = 453300</a:t>
            </a:r>
          </a:p>
          <a:p>
            <a:r>
              <a:rPr lang="en-US" dirty="0"/>
              <a:t>In case of binary numbers it is called 2’s complement and can be calculated in two ways</a:t>
            </a:r>
          </a:p>
          <a:p>
            <a:pPr lvl="1"/>
            <a:r>
              <a:rPr lang="en-US" dirty="0"/>
              <a:t>Adding 1 to 1’s complement</a:t>
            </a:r>
          </a:p>
          <a:p>
            <a:pPr lvl="1"/>
            <a:r>
              <a:rPr lang="en-US" dirty="0"/>
              <a:t>By leaving all least significant 0’s and the first 1 unchanged and replacing 1’s with 0’s and 0’s with 1’s in all other higher significant digits</a:t>
            </a:r>
          </a:p>
          <a:p>
            <a:pPr lvl="1"/>
            <a:r>
              <a:rPr lang="en-US" dirty="0"/>
              <a:t>For example the 2’s complement of 1101100 is 0010100</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5</a:t>
            </a:fld>
            <a:endParaRPr lang="en-US"/>
          </a:p>
        </p:txBody>
      </p:sp>
    </p:spTree>
    <p:extLst>
      <p:ext uri="{BB962C8B-B14F-4D97-AF65-F5344CB8AC3E}">
        <p14:creationId xmlns:p14="http://schemas.microsoft.com/office/powerpoint/2010/main" val="1922612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Complements of Fractions</a:t>
            </a:r>
          </a:p>
        </p:txBody>
      </p:sp>
      <p:sp>
        <p:nvSpPr>
          <p:cNvPr id="3" name="Content Placeholder 2"/>
          <p:cNvSpPr>
            <a:spLocks noGrp="1"/>
          </p:cNvSpPr>
          <p:nvPr>
            <p:ph idx="1"/>
          </p:nvPr>
        </p:nvSpPr>
        <p:spPr/>
        <p:txBody>
          <a:bodyPr>
            <a:normAutofit fontScale="92500" lnSpcReduction="20000"/>
          </a:bodyPr>
          <a:lstStyle/>
          <a:p>
            <a:r>
              <a:rPr lang="en-US" dirty="0"/>
              <a:t>In the previous definitions, it was assumed that the numbers did not have a radix point</a:t>
            </a:r>
          </a:p>
          <a:p>
            <a:r>
              <a:rPr lang="en-US" dirty="0"/>
              <a:t>If the original number N contains a radix point, the point should be removed temporarily in order to form the r’s or (r - 1)’s complement</a:t>
            </a:r>
          </a:p>
          <a:p>
            <a:r>
              <a:rPr lang="en-US" dirty="0"/>
              <a:t>The radix point is then restored to the complemented number in the same relative position</a:t>
            </a:r>
          </a:p>
          <a:p>
            <a:r>
              <a:rPr lang="en-US" dirty="0"/>
              <a:t>It is also worth mentioning that the complement of the complement restores the number to its original value</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6</a:t>
            </a:fld>
            <a:endParaRPr lang="en-US"/>
          </a:p>
        </p:txBody>
      </p:sp>
    </p:spTree>
    <p:extLst>
      <p:ext uri="{BB962C8B-B14F-4D97-AF65-F5344CB8AC3E}">
        <p14:creationId xmlns:p14="http://schemas.microsoft.com/office/powerpoint/2010/main" val="44474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Practice Problem 1</a:t>
            </a:r>
          </a:p>
        </p:txBody>
      </p:sp>
      <p:sp>
        <p:nvSpPr>
          <p:cNvPr id="3" name="Content Placeholder 2"/>
          <p:cNvSpPr>
            <a:spLocks noGrp="1"/>
          </p:cNvSpPr>
          <p:nvPr>
            <p:ph idx="1"/>
          </p:nvPr>
        </p:nvSpPr>
        <p:spPr/>
        <p:txBody>
          <a:bodyPr>
            <a:normAutofit fontScale="77500" lnSpcReduction="20000"/>
          </a:bodyPr>
          <a:lstStyle/>
          <a:p>
            <a:r>
              <a:rPr lang="en-US" dirty="0"/>
              <a:t>Find the (r – 1)’s complements of the following numbers</a:t>
            </a:r>
          </a:p>
          <a:p>
            <a:pPr marL="1028700" lvl="1" indent="-571500">
              <a:buFont typeface="+mj-lt"/>
              <a:buAutoNum type="romanLcPeriod"/>
            </a:pPr>
            <a:r>
              <a:rPr lang="en-US" dirty="0"/>
              <a:t>(23456)</a:t>
            </a:r>
            <a:r>
              <a:rPr lang="en-US" baseline="-25000" dirty="0"/>
              <a:t>8</a:t>
            </a:r>
          </a:p>
          <a:p>
            <a:pPr marL="1028700" lvl="1" indent="-571500">
              <a:buFont typeface="+mj-lt"/>
              <a:buAutoNum type="romanLcPeriod"/>
            </a:pPr>
            <a:r>
              <a:rPr lang="en-US" dirty="0"/>
              <a:t>(12004)</a:t>
            </a:r>
            <a:r>
              <a:rPr lang="en-US" baseline="-25000" dirty="0"/>
              <a:t>5</a:t>
            </a:r>
          </a:p>
          <a:p>
            <a:pPr marL="1028700" lvl="1" indent="-571500">
              <a:buFont typeface="+mj-lt"/>
              <a:buAutoNum type="romanLcPeriod"/>
            </a:pPr>
            <a:r>
              <a:rPr lang="en-US" dirty="0"/>
              <a:t>(03DBA)</a:t>
            </a:r>
            <a:r>
              <a:rPr lang="en-US" baseline="-25000" dirty="0"/>
              <a:t>16</a:t>
            </a:r>
          </a:p>
          <a:p>
            <a:pPr marL="1028700" lvl="1" indent="-571500">
              <a:buFont typeface="+mj-lt"/>
              <a:buAutoNum type="romanLcPeriod"/>
            </a:pPr>
            <a:r>
              <a:rPr lang="en-US" dirty="0"/>
              <a:t>(00110110)</a:t>
            </a:r>
            <a:r>
              <a:rPr lang="en-US" baseline="-25000" dirty="0"/>
              <a:t>2</a:t>
            </a:r>
          </a:p>
          <a:p>
            <a:pPr marL="1028700" lvl="1" indent="-571500">
              <a:buFont typeface="+mj-lt"/>
              <a:buAutoNum type="romanLcPeriod"/>
            </a:pPr>
            <a:r>
              <a:rPr lang="en-US" dirty="0"/>
              <a:t>(110111 . 1101)</a:t>
            </a:r>
            <a:r>
              <a:rPr lang="en-US" baseline="-25000" dirty="0"/>
              <a:t>2</a:t>
            </a:r>
          </a:p>
          <a:p>
            <a:endParaRPr lang="en-US" dirty="0"/>
          </a:p>
          <a:p>
            <a:r>
              <a:rPr lang="en-US" dirty="0"/>
              <a:t>Find the r’s complements of the following numbers</a:t>
            </a:r>
          </a:p>
          <a:p>
            <a:pPr marL="1028700" lvl="1" indent="-571500">
              <a:buFont typeface="+mj-lt"/>
              <a:buAutoNum type="romanLcPeriod"/>
            </a:pPr>
            <a:r>
              <a:rPr lang="en-US" dirty="0"/>
              <a:t>(11100010)</a:t>
            </a:r>
            <a:r>
              <a:rPr lang="en-US" baseline="-25000" dirty="0"/>
              <a:t>2</a:t>
            </a:r>
          </a:p>
          <a:p>
            <a:pPr marL="1028700" lvl="1" indent="-571500">
              <a:buFont typeface="+mj-lt"/>
              <a:buAutoNum type="romanLcPeriod"/>
            </a:pPr>
            <a:r>
              <a:rPr lang="en-US" dirty="0"/>
              <a:t>(00110011)</a:t>
            </a:r>
            <a:r>
              <a:rPr lang="en-US" baseline="-25000" dirty="0"/>
              <a:t>2</a:t>
            </a:r>
          </a:p>
          <a:p>
            <a:pPr marL="1028700" lvl="1" indent="-571500">
              <a:buFont typeface="+mj-lt"/>
              <a:buAutoNum type="romanLcPeriod"/>
            </a:pPr>
            <a:r>
              <a:rPr lang="en-US" dirty="0"/>
              <a:t>(89C2DF)</a:t>
            </a:r>
            <a:r>
              <a:rPr lang="en-US" baseline="-25000" dirty="0"/>
              <a:t>16</a:t>
            </a:r>
          </a:p>
          <a:p>
            <a:pPr marL="1028700" lvl="1" indent="-571500">
              <a:buFont typeface="+mj-lt"/>
              <a:buAutoNum type="romanLcPeriod"/>
            </a:pPr>
            <a:r>
              <a:rPr lang="en-US" dirty="0"/>
              <a:t>(042142)</a:t>
            </a:r>
            <a:r>
              <a:rPr lang="en-US" baseline="-25000" dirty="0"/>
              <a:t>5</a:t>
            </a:r>
          </a:p>
          <a:p>
            <a:pPr marL="1028700" lvl="1" indent="-571500">
              <a:buFont typeface="+mj-lt"/>
              <a:buAutoNum type="romanLcPeriod"/>
            </a:pPr>
            <a:r>
              <a:rPr lang="en-US" dirty="0"/>
              <a:t>(0723 . 6124)</a:t>
            </a:r>
            <a:r>
              <a:rPr lang="en-US" baseline="-25000" dirty="0"/>
              <a:t>8</a:t>
            </a:r>
          </a:p>
          <a:p>
            <a:endParaRPr lang="en-US" dirty="0"/>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7</a:t>
            </a:fld>
            <a:endParaRPr lang="en-US"/>
          </a:p>
        </p:txBody>
      </p:sp>
    </p:spTree>
    <p:extLst>
      <p:ext uri="{BB962C8B-B14F-4D97-AF65-F5344CB8AC3E}">
        <p14:creationId xmlns:p14="http://schemas.microsoft.com/office/powerpoint/2010/main" val="1331318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Subtraction with Complements (1/2)</a:t>
            </a:r>
          </a:p>
        </p:txBody>
      </p:sp>
      <p:sp>
        <p:nvSpPr>
          <p:cNvPr id="3" name="Content Placeholder 2"/>
          <p:cNvSpPr>
            <a:spLocks noGrp="1"/>
          </p:cNvSpPr>
          <p:nvPr>
            <p:ph idx="1"/>
          </p:nvPr>
        </p:nvSpPr>
        <p:spPr/>
        <p:txBody>
          <a:bodyPr>
            <a:normAutofit fontScale="92500" lnSpcReduction="10000"/>
          </a:bodyPr>
          <a:lstStyle/>
          <a:p>
            <a:r>
              <a:rPr lang="en-US" dirty="0"/>
              <a:t>With Radix Complement</a:t>
            </a:r>
          </a:p>
          <a:p>
            <a:pPr lvl="1"/>
            <a:r>
              <a:rPr lang="en-US" dirty="0"/>
              <a:t>The subtraction of 2 n‐digit unsigned numbers M – N in base r can be done as follows:</a:t>
            </a:r>
          </a:p>
          <a:p>
            <a:pPr lvl="2"/>
            <a:r>
              <a:rPr lang="en-US" dirty="0"/>
              <a:t>Add M to the r’s complement of N</a:t>
            </a:r>
          </a:p>
          <a:p>
            <a:pPr lvl="2"/>
            <a:r>
              <a:rPr lang="en-US" dirty="0"/>
              <a:t>If M ≥ N then an end carry will be generated which can be discarded and the result will be M – N</a:t>
            </a:r>
          </a:p>
          <a:p>
            <a:pPr lvl="2"/>
            <a:r>
              <a:rPr lang="en-US" dirty="0"/>
              <a:t>If M &lt; N, then there will be no end carry, and we have to compute the r’s complement of the sum to get the answer M – N, and place a negative sign with it</a:t>
            </a:r>
          </a:p>
          <a:p>
            <a:pPr lvl="1"/>
            <a:r>
              <a:rPr lang="en-US" dirty="0"/>
              <a:t>Example</a:t>
            </a:r>
          </a:p>
          <a:p>
            <a:pPr marL="857250" lvl="2" indent="0">
              <a:buNone/>
            </a:pPr>
            <a:r>
              <a:rPr lang="en-US" dirty="0"/>
              <a:t>Compute 72532 – 3250 and 3250 – 72532 by using r’s complement</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8</a:t>
            </a:fld>
            <a:endParaRPr lang="en-US"/>
          </a:p>
        </p:txBody>
      </p:sp>
    </p:spTree>
    <p:extLst>
      <p:ext uri="{BB962C8B-B14F-4D97-AF65-F5344CB8AC3E}">
        <p14:creationId xmlns:p14="http://schemas.microsoft.com/office/powerpoint/2010/main" val="1414827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Subtraction with Complements (2/2)</a:t>
            </a:r>
          </a:p>
        </p:txBody>
      </p:sp>
      <p:sp>
        <p:nvSpPr>
          <p:cNvPr id="3" name="Content Placeholder 2"/>
          <p:cNvSpPr>
            <a:spLocks noGrp="1"/>
          </p:cNvSpPr>
          <p:nvPr>
            <p:ph idx="1"/>
          </p:nvPr>
        </p:nvSpPr>
        <p:spPr/>
        <p:txBody>
          <a:bodyPr>
            <a:normAutofit lnSpcReduction="10000"/>
          </a:bodyPr>
          <a:lstStyle/>
          <a:p>
            <a:r>
              <a:rPr lang="en-US" dirty="0"/>
              <a:t>With (r – 1)’s Complement</a:t>
            </a:r>
          </a:p>
          <a:p>
            <a:pPr lvl="1"/>
            <a:r>
              <a:rPr lang="en-US" dirty="0"/>
              <a:t>The subtraction of 2 n‐digit unsigned numbers M – N in base r can be done as follows:</a:t>
            </a:r>
          </a:p>
          <a:p>
            <a:pPr lvl="2"/>
            <a:r>
              <a:rPr lang="en-US" dirty="0"/>
              <a:t>Add M to the (r – 1)’s complement of N</a:t>
            </a:r>
          </a:p>
          <a:p>
            <a:pPr lvl="2"/>
            <a:r>
              <a:rPr lang="en-US" dirty="0"/>
              <a:t>If there is an end carry, add it to the LSB of result</a:t>
            </a:r>
          </a:p>
          <a:p>
            <a:pPr lvl="2"/>
            <a:r>
              <a:rPr lang="en-US" dirty="0"/>
              <a:t>If there is no end carry, then compute the (r – 1)’s complement of the sum and place a negative sign with it</a:t>
            </a:r>
          </a:p>
          <a:p>
            <a:pPr lvl="1"/>
            <a:r>
              <a:rPr lang="en-US" dirty="0"/>
              <a:t>Example</a:t>
            </a:r>
          </a:p>
          <a:p>
            <a:pPr marL="857250" lvl="2" indent="0">
              <a:buNone/>
            </a:pPr>
            <a:r>
              <a:rPr lang="en-US" dirty="0"/>
              <a:t>If X = 1010100 and Y = 1000011</a:t>
            </a:r>
          </a:p>
          <a:p>
            <a:pPr marL="857250" lvl="2" indent="0">
              <a:buNone/>
            </a:pPr>
            <a:r>
              <a:rPr lang="en-US" dirty="0"/>
              <a:t>then find X – Y and Y – X by using (r – 1)’s complement</a:t>
            </a:r>
          </a:p>
        </p:txBody>
      </p:sp>
      <p:sp>
        <p:nvSpPr>
          <p:cNvPr id="4" name="Date Placeholder 3"/>
          <p:cNvSpPr>
            <a:spLocks noGrp="1"/>
          </p:cNvSpPr>
          <p:nvPr>
            <p:ph type="dt" sz="half" idx="10"/>
          </p:nvPr>
        </p:nvSpPr>
        <p:spPr/>
        <p:txBody>
          <a:bodyPr/>
          <a:lstStyle/>
          <a:p>
            <a:r>
              <a:rPr lang="en-PK"/>
              <a:t>EE227 - DLD</a:t>
            </a:r>
            <a:endParaRPr lang="en-US"/>
          </a:p>
        </p:txBody>
      </p:sp>
      <p:sp>
        <p:nvSpPr>
          <p:cNvPr id="5" name="Footer Placeholder 4"/>
          <p:cNvSpPr>
            <a:spLocks noGrp="1"/>
          </p:cNvSpPr>
          <p:nvPr>
            <p:ph type="ftr" sz="quarter" idx="11"/>
          </p:nvPr>
        </p:nvSpPr>
        <p:spPr/>
        <p:txBody>
          <a:bodyPr/>
          <a:lstStyle/>
          <a:p>
            <a:r>
              <a:rPr lang="en-US"/>
              <a:t>Course Instructor : Waqar Baig</a:t>
            </a:r>
          </a:p>
        </p:txBody>
      </p:sp>
      <p:sp>
        <p:nvSpPr>
          <p:cNvPr id="6" name="Slide Number Placeholder 5"/>
          <p:cNvSpPr>
            <a:spLocks noGrp="1"/>
          </p:cNvSpPr>
          <p:nvPr>
            <p:ph type="sldNum" sz="quarter" idx="12"/>
          </p:nvPr>
        </p:nvSpPr>
        <p:spPr/>
        <p:txBody>
          <a:bodyPr/>
          <a:lstStyle/>
          <a:p>
            <a:fld id="{CBE6402E-3189-41C4-BB36-EE6F934C63A5}" type="slidenum">
              <a:rPr lang="en-US" smtClean="0"/>
              <a:t>9</a:t>
            </a:fld>
            <a:endParaRPr lang="en-US"/>
          </a:p>
        </p:txBody>
      </p:sp>
    </p:spTree>
    <p:extLst>
      <p:ext uri="{BB962C8B-B14F-4D97-AF65-F5344CB8AC3E}">
        <p14:creationId xmlns:p14="http://schemas.microsoft.com/office/powerpoint/2010/main" val="38439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5275</TotalTime>
  <Words>3623</Words>
  <Application>Microsoft Office PowerPoint</Application>
  <PresentationFormat>On-screen Show (4:3)</PresentationFormat>
  <Paragraphs>433</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Calibri</vt:lpstr>
      <vt:lpstr>Wingdings</vt:lpstr>
      <vt:lpstr>Office Theme</vt:lpstr>
      <vt:lpstr>EE227 – Digital Logic Design</vt:lpstr>
      <vt:lpstr>Outline</vt:lpstr>
      <vt:lpstr>Complements of Numbers</vt:lpstr>
      <vt:lpstr>Diminished Radix Complement</vt:lpstr>
      <vt:lpstr>Radix Complement</vt:lpstr>
      <vt:lpstr>Complements of Fractions</vt:lpstr>
      <vt:lpstr>Practice Problem 1</vt:lpstr>
      <vt:lpstr>Subtraction with Complements (1/2)</vt:lpstr>
      <vt:lpstr>Subtraction with Complements (2/2)</vt:lpstr>
      <vt:lpstr>Practice Problem 2</vt:lpstr>
      <vt:lpstr>Signed Binary Numbers (1/2)</vt:lpstr>
      <vt:lpstr>Signed Binary Numbers (2/2)</vt:lpstr>
      <vt:lpstr>Why 2’s Complement Method is Used to Represent Signed Numbers?</vt:lpstr>
      <vt:lpstr>Arithmetic Addition in Signed Binary Numbers (1/2)</vt:lpstr>
      <vt:lpstr>Arithmetic Addition in Signed Binary Numbers (2/2)</vt:lpstr>
      <vt:lpstr>Arithmetic Subtraction in Signed Binary Numbers</vt:lpstr>
      <vt:lpstr>Ranges of Numbers</vt:lpstr>
      <vt:lpstr>Binary Codes (1/2)</vt:lpstr>
      <vt:lpstr>Binary Codes (2/2)</vt:lpstr>
      <vt:lpstr>Practice Problem 3</vt:lpstr>
      <vt:lpstr>Binary Coded Decimal</vt:lpstr>
      <vt:lpstr>BCD Addition (1/2)</vt:lpstr>
      <vt:lpstr>BCD Addition (2/2)</vt:lpstr>
      <vt:lpstr>BCD Subtraction</vt:lpstr>
      <vt:lpstr>Other Decimal Codes</vt:lpstr>
      <vt:lpstr>Practice Problem 4</vt:lpstr>
      <vt:lpstr>Gray Code</vt:lpstr>
      <vt:lpstr>Gray Code Values</vt:lpstr>
      <vt:lpstr>Generating Gray Codes from Binary</vt:lpstr>
      <vt:lpstr>Practice Problem 5</vt:lpstr>
      <vt:lpstr>ASCII Character Code (1/2)</vt:lpstr>
      <vt:lpstr>ASCII Character Code (1/2)</vt:lpstr>
      <vt:lpstr>Error Detecting Code (1/2)</vt:lpstr>
      <vt:lpstr>Error Detecting Code (1/2)</vt:lpstr>
      <vt:lpstr>Binary Storage and Registers</vt:lpstr>
      <vt:lpstr>Registers</vt:lpstr>
      <vt:lpstr>Register Transfer</vt:lpstr>
      <vt:lpstr>Transfer of Information from Keyboard to Memory Unit</vt:lpstr>
      <vt:lpstr>Binary Information Processing in Adding Two Numbers</vt:lpstr>
      <vt:lpstr>Binary Logic</vt:lpstr>
      <vt:lpstr>Definition of Binary Logic (1/2)</vt:lpstr>
      <vt:lpstr>Definition of Binary Logic (2/2)</vt:lpstr>
      <vt:lpstr>Truth Table</vt:lpstr>
      <vt:lpstr>Binary Arithmetic and Binary Logic</vt:lpstr>
      <vt:lpstr>Logic Gates</vt:lpstr>
      <vt:lpstr>Timing Diagrams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EE227 – Digital Logic Design</dc:title>
  <dc:creator>sAjid</dc:creator>
  <cp:lastModifiedBy>Mr.Waqar Baig</cp:lastModifiedBy>
  <cp:revision>75</cp:revision>
  <dcterms:created xsi:type="dcterms:W3CDTF">2018-01-21T13:37:44Z</dcterms:created>
  <dcterms:modified xsi:type="dcterms:W3CDTF">2023-02-02T18:48:15Z</dcterms:modified>
</cp:coreProperties>
</file>